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6.xml" ContentType="application/vnd.openxmlformats-officedocument.drawingml.chart+xml"/>
  <Override PartName="/ppt/drawings/drawing3.xml" ContentType="application/vnd.openxmlformats-officedocument.drawingml.chartshape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7.xml" ContentType="application/vnd.openxmlformats-officedocument.drawingml.chart+xml"/>
  <Override PartName="/ppt/drawings/drawing4.xml" ContentType="application/vnd.openxmlformats-officedocument.drawingml.chartshape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99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1" r:id="rId44"/>
  </p:sldIdLst>
  <p:sldSz cx="12192000" cy="6858000"/>
  <p:notesSz cx="6819900" cy="99187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2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_____Microsoft_Excel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7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_____Microsoft_Excel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_____Microsoft_Excel3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_____Microsoft_Excel4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5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14810364476624"/>
          <c:y val="5.1721852121780321E-2"/>
          <c:w val="0.74384561706754715"/>
          <c:h val="0.82711576798791886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ln>
              <a:solidFill>
                <a:schemeClr val="accent5">
                  <a:lumMod val="40000"/>
                  <a:lumOff val="60000"/>
                  <a:alpha val="50000"/>
                </a:schemeClr>
              </a:solidFill>
            </a:ln>
          </c:spPr>
          <c:explosion val="14"/>
          <c:dPt>
            <c:idx val="0"/>
            <c:bubble3D val="0"/>
            <c:explosion val="0"/>
            <c:spPr>
              <a:solidFill>
                <a:srgbClr val="9DC3E6"/>
              </a:solidFill>
              <a:ln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FED-4B2C-BFCE-134D266F84CF}"/>
              </c:ext>
            </c:extLst>
          </c:dPt>
          <c:dPt>
            <c:idx val="1"/>
            <c:bubble3D val="0"/>
            <c:explosion val="7"/>
            <c:spPr>
              <a:solidFill>
                <a:srgbClr val="F4B183"/>
              </a:solidFill>
              <a:ln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FED-4B2C-BFCE-134D266F84CF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FED-4B2C-BFCE-134D266F84CF}"/>
              </c:ext>
            </c:extLst>
          </c:dPt>
          <c:dPt>
            <c:idx val="3"/>
            <c:bubble3D val="0"/>
            <c:spPr>
              <a:solidFill>
                <a:srgbClr val="FFD966"/>
              </a:solidFill>
              <a:ln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FED-4B2C-BFCE-134D266F84CF}"/>
              </c:ext>
            </c:extLst>
          </c:dPt>
          <c:cat>
            <c:strRef>
              <c:f>Лист1!$A$2:$A$5</c:f>
              <c:strCache>
                <c:ptCount val="4"/>
                <c:pt idx="0">
                  <c:v>Федеральный бюджет</c:v>
                </c:pt>
                <c:pt idx="1">
                  <c:v>Областной бюджет</c:v>
                </c:pt>
                <c:pt idx="2">
                  <c:v>Муниципальный бюджет</c:v>
                </c:pt>
                <c:pt idx="3">
                  <c:v>Внебюджетный источник (ПСД)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2348.6909999999998</c:v>
                </c:pt>
                <c:pt idx="1">
                  <c:v>568.3607999999997</c:v>
                </c:pt>
                <c:pt idx="2">
                  <c:v>12.407400000000004</c:v>
                </c:pt>
                <c:pt idx="3">
                  <c:v>309.97399999999976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FED-4B2C-BFCE-134D266F8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7847648424767542E-2"/>
          <c:y val="0.81593486883306654"/>
          <c:w val="0.63211059194997588"/>
          <c:h val="0.164655428146596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zero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37126598430671"/>
          <c:y val="3.278664707164293E-2"/>
          <c:w val="0.86585486454568594"/>
          <c:h val="0.68723846138085309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Отношение площади лесовосстановления и лесоразведения к площади вырубленных и погибших лесных насаждений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5400">
                <a:solidFill>
                  <a:schemeClr val="accent1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-8.3566915244327716E-2"/>
                  <c:y val="-5.37770334925853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435-417E-973A-70D5AA221DFC}"/>
                </c:ext>
              </c:extLst>
            </c:dLbl>
            <c:dLbl>
              <c:idx val="5"/>
              <c:layout>
                <c:manualLayout>
                  <c:x val="-0.11055773201909058"/>
                  <c:y val="-2.6653202643564609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435-417E-973A-70D5AA221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General</c:formatCod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</c:numCache>
            </c:num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49.9</c:v>
                </c:pt>
                <c:pt idx="1">
                  <c:v>57.4</c:v>
                </c:pt>
                <c:pt idx="2">
                  <c:v>64.599999999999994</c:v>
                </c:pt>
                <c:pt idx="3">
                  <c:v>69.7</c:v>
                </c:pt>
                <c:pt idx="4">
                  <c:v>75.8</c:v>
                </c:pt>
                <c:pt idx="5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435-417E-973A-70D5AA221DF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7067776"/>
        <c:axId val="207070720"/>
      </c:lineChart>
      <c:catAx>
        <c:axId val="20706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207070720"/>
        <c:crosses val="autoZero"/>
        <c:auto val="1"/>
        <c:lblAlgn val="ctr"/>
        <c:lblOffset val="100"/>
        <c:noMultiLvlLbl val="0"/>
      </c:catAx>
      <c:valAx>
        <c:axId val="2070707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207067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6490749185284857E-2"/>
          <c:y val="0.7874161220086856"/>
          <c:w val="0.89999977001689901"/>
          <c:h val="0.21258387799131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253450721020101E-2"/>
          <c:y val="1.3462075712973065E-2"/>
          <c:w val="0.96549309855795951"/>
          <c:h val="0.705941634619940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Снижение объема отводимых в реку Волга 
загрязненных сточных вод, тыс. м3 в год
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1.4322751209022539E-17"/>
                  <c:y val="-1.40624991349348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27F-41F8-949A-6475B86AB79D}"/>
                </c:ext>
              </c:extLst>
            </c:dLbl>
            <c:dLbl>
              <c:idx val="1"/>
              <c:layout>
                <c:manualLayout>
                  <c:x val="7.9313977599322991E-3"/>
                  <c:y val="1.12359786576620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27F-41F8-949A-6475B86AB79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64 746,0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27F-41F8-949A-6475B86AB79D}"/>
                </c:ext>
              </c:extLst>
            </c:dLbl>
            <c:dLbl>
              <c:idx val="3"/>
              <c:layout>
                <c:manualLayout>
                  <c:x val="-8.023684800766924E-17"/>
                  <c:y val="-1.48984675303346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27F-41F8-949A-6475B86AB79D}"/>
                </c:ext>
              </c:extLst>
            </c:dLbl>
            <c:dLbl>
              <c:idx val="4"/>
              <c:layout>
                <c:manualLayout>
                  <c:x val="1.7187499999999942E-2"/>
                  <c:y val="7.031249567467428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27F-41F8-949A-6475B86AB7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Лист1!$A$2:$A$7</c:f>
              <c:numCache>
                <c:formatCode>General</c:formatCod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</c:numCache>
            </c:numRef>
          </c:cat>
          <c:val>
            <c:numRef>
              <c:f>Лист1!$B$2:$B$7</c:f>
              <c:numCache>
                <c:formatCode>_-* #,##0.0\ _₽_-;\-* #,##0.0\ _₽_-;_-* "-"??\ _₽_-;_-@_-</c:formatCode>
                <c:ptCount val="6"/>
                <c:pt idx="0">
                  <c:v>71853.399999999994</c:v>
                </c:pt>
                <c:pt idx="1">
                  <c:v>71678.2</c:v>
                </c:pt>
                <c:pt idx="2">
                  <c:v>64746</c:v>
                </c:pt>
                <c:pt idx="3">
                  <c:v>20957.599999999988</c:v>
                </c:pt>
                <c:pt idx="4">
                  <c:v>20957.599999999988</c:v>
                </c:pt>
                <c:pt idx="5">
                  <c:v>9479.8000000000011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27F-41F8-949A-6475B86AB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5497600"/>
        <c:axId val="115507584"/>
      </c:barChart>
      <c:catAx>
        <c:axId val="115497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15507584"/>
        <c:crosses val="autoZero"/>
        <c:auto val="1"/>
        <c:lblAlgn val="ctr"/>
        <c:lblOffset val="100"/>
        <c:noMultiLvlLbl val="0"/>
      </c:catAx>
      <c:valAx>
        <c:axId val="115507584"/>
        <c:scaling>
          <c:orientation val="minMax"/>
        </c:scaling>
        <c:delete val="1"/>
        <c:axPos val="l"/>
        <c:numFmt formatCode="_-* #,##0.0\ _₽_-;\-* #,##0.0\ _₽_-;_-* &quot;-&quot;??\ _₽_-;_-@_-" sourceLinked="1"/>
        <c:majorTickMark val="none"/>
        <c:minorTickMark val="none"/>
        <c:tickLblPos val="nextTo"/>
        <c:crossAx val="11549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5017354153855912E-3"/>
          <c:y val="0.8106125407824103"/>
          <c:w val="0.98124400467288175"/>
          <c:h val="0.133069864391992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33306154720446"/>
          <c:y val="4.4875976258062403E-2"/>
          <c:w val="0.81274775776443564"/>
          <c:h val="0.84609049221617216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explosion val="14"/>
          <c:dPt>
            <c:idx val="0"/>
            <c:bubble3D val="0"/>
            <c:explosion val="0"/>
            <c:spPr>
              <a:solidFill>
                <a:srgbClr val="9DC3E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BE5-45BE-9CE1-D5D49462C981}"/>
              </c:ext>
            </c:extLst>
          </c:dPt>
          <c:dPt>
            <c:idx val="1"/>
            <c:bubble3D val="0"/>
            <c:spPr>
              <a:solidFill>
                <a:srgbClr val="F4B18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BE5-45BE-9CE1-D5D49462C981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BE5-45BE-9CE1-D5D49462C981}"/>
              </c:ext>
            </c:extLst>
          </c:dPt>
          <c:dPt>
            <c:idx val="3"/>
            <c:bubble3D val="0"/>
            <c:explosion val="5"/>
            <c:spPr>
              <a:solidFill>
                <a:srgbClr val="FFD96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BE5-45BE-9CE1-D5D49462C981}"/>
              </c:ext>
            </c:extLst>
          </c:dPt>
          <c:cat>
            <c:strRef>
              <c:f>Лист1!$A$2:$A$5</c:f>
              <c:strCache>
                <c:ptCount val="4"/>
                <c:pt idx="0">
                  <c:v>Федеральный бюджет</c:v>
                </c:pt>
                <c:pt idx="1">
                  <c:v>Областной бюджет</c:v>
                </c:pt>
                <c:pt idx="2">
                  <c:v>Муниципальный бюджет</c:v>
                </c:pt>
                <c:pt idx="3">
                  <c:v>Внебюджетный источник (ПИР)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2460.5</c:v>
                </c:pt>
                <c:pt idx="1">
                  <c:v>230</c:v>
                </c:pt>
                <c:pt idx="2">
                  <c:v>53.9</c:v>
                </c:pt>
                <c:pt idx="3">
                  <c:v>409.6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BE5-45BE-9CE1-D5D49462C9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ru-RU"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</c:legendEntry>
      <c:layout>
        <c:manualLayout>
          <c:xMode val="edge"/>
          <c:yMode val="edge"/>
          <c:x val="4.5625478714204498E-3"/>
          <c:y val="0.78725983720376291"/>
          <c:w val="0.63771749067279482"/>
          <c:h val="0.197203664549306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zero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ru-RU" sz="1800" dirty="0"/>
              <a:t>Доля населения Тверской области, 
обеспеченного качественной питьевой </a:t>
            </a:r>
            <a:r>
              <a:rPr lang="ru-RU" sz="1800" dirty="0" smtClean="0"/>
              <a:t>водой из </a:t>
            </a:r>
            <a:r>
              <a:rPr lang="ru-RU" sz="1800" dirty="0"/>
              <a:t>систем </a:t>
            </a:r>
            <a:r>
              <a:rPr lang="ru-RU" sz="1800" dirty="0" smtClean="0"/>
              <a:t>централизованного</a:t>
            </a:r>
            <a:r>
              <a:rPr lang="ru-RU" sz="1800" baseline="0" dirty="0" smtClean="0"/>
              <a:t> </a:t>
            </a:r>
            <a:r>
              <a:rPr lang="ru-RU" sz="1800" dirty="0" smtClean="0"/>
              <a:t>водоснабжения</a:t>
            </a:r>
            <a:endParaRPr lang="ru-RU" sz="1800" dirty="0"/>
          </a:p>
        </c:rich>
      </c:tx>
      <c:layout>
        <c:manualLayout>
          <c:xMode val="edge"/>
          <c:yMode val="edge"/>
          <c:x val="0.10044867255641961"/>
          <c:y val="8.7480566570989106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3.5044545706541454E-2"/>
          <c:y val="0.11428579505353637"/>
          <c:w val="0.92991090858691716"/>
          <c:h val="0.803814489235735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Лист1!$G$2</c:f>
              <c:strCache>
                <c:ptCount val="1"/>
                <c:pt idx="0">
                  <c:v>Доля населения Тверской области, 
обеспеченного качественной питьевой водой 
из систем централизованного водоснабжения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Лист1!$A$1:$F$1</c:f>
              <c:strCache>
                <c:ptCount val="6"/>
                <c:pt idx="0">
                  <c:v>2019 год</c:v>
                </c:pt>
                <c:pt idx="1">
                  <c:v>2020 год</c:v>
                </c:pt>
                <c:pt idx="2">
                  <c:v>2021 год</c:v>
                </c:pt>
                <c:pt idx="3">
                  <c:v>2022 год</c:v>
                </c:pt>
                <c:pt idx="4">
                  <c:v>2023 год</c:v>
                </c:pt>
                <c:pt idx="5">
                  <c:v>2024 год</c:v>
                </c:pt>
              </c:strCache>
            </c:strRef>
          </c:cat>
          <c:val>
            <c:numRef>
              <c:f>Лист1!$A$2:$F$2</c:f>
              <c:numCache>
                <c:formatCode>0.00%</c:formatCode>
                <c:ptCount val="6"/>
                <c:pt idx="0">
                  <c:v>0.76600000000000035</c:v>
                </c:pt>
                <c:pt idx="1">
                  <c:v>0.76800000000000035</c:v>
                </c:pt>
                <c:pt idx="2">
                  <c:v>0.79459999999999997</c:v>
                </c:pt>
                <c:pt idx="3">
                  <c:v>0.81599999999999995</c:v>
                </c:pt>
                <c:pt idx="4">
                  <c:v>0.83380000000000032</c:v>
                </c:pt>
                <c:pt idx="5">
                  <c:v>0.8582000000000003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47-47C8-AC99-267248ECA92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47424384"/>
        <c:axId val="147902464"/>
      </c:barChart>
      <c:catAx>
        <c:axId val="14742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47902464"/>
        <c:crosses val="autoZero"/>
        <c:auto val="1"/>
        <c:lblAlgn val="ctr"/>
        <c:lblOffset val="100"/>
        <c:noMultiLvlLbl val="0"/>
      </c:catAx>
      <c:valAx>
        <c:axId val="147902464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4742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ru-RU" sz="1800" dirty="0"/>
              <a:t>Доля городского населения Тверской области, </a:t>
            </a:r>
            <a:r>
              <a:rPr lang="ru-RU" sz="1800" dirty="0" smtClean="0"/>
              <a:t>обеспеченного </a:t>
            </a:r>
            <a:r>
              <a:rPr lang="ru-RU" sz="1800" dirty="0"/>
              <a:t>качественной питьевой водой </a:t>
            </a:r>
            <a:r>
              <a:rPr lang="ru-RU" sz="1800" dirty="0" smtClean="0"/>
              <a:t>из </a:t>
            </a:r>
            <a:r>
              <a:rPr lang="ru-RU" sz="1800" dirty="0"/>
              <a:t>систем централизованного водоснабжения</a:t>
            </a:r>
          </a:p>
        </c:rich>
      </c:tx>
      <c:layout>
        <c:manualLayout>
          <c:xMode val="edge"/>
          <c:yMode val="edge"/>
          <c:x val="5.8850878915330897E-2"/>
          <c:y val="8.7480566570989106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3.2742200289922009E-2"/>
          <c:y val="0.15078541135597337"/>
          <c:w val="0.93451559942015572"/>
          <c:h val="0.767314892226640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Лист1!$G$4</c:f>
              <c:strCache>
                <c:ptCount val="1"/>
                <c:pt idx="0">
                  <c:v>Доля городского населения Тверской области, 
обеспеченного качественной питьевой водой 
из систем централизованного водоснабжения</c:v>
                </c:pt>
              </c:strCache>
            </c:strRef>
          </c:tx>
          <c:spPr>
            <a:solidFill>
              <a:srgbClr val="F4B183">
                <a:alpha val="5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Лист1!$A$1:$F$1</c:f>
              <c:strCache>
                <c:ptCount val="6"/>
                <c:pt idx="0">
                  <c:v>2019 год</c:v>
                </c:pt>
                <c:pt idx="1">
                  <c:v>2020 год</c:v>
                </c:pt>
                <c:pt idx="2">
                  <c:v>2021 год</c:v>
                </c:pt>
                <c:pt idx="3">
                  <c:v>2022 год</c:v>
                </c:pt>
                <c:pt idx="4">
                  <c:v>2023 год</c:v>
                </c:pt>
                <c:pt idx="5">
                  <c:v>2024 год</c:v>
                </c:pt>
              </c:strCache>
            </c:strRef>
          </c:cat>
          <c:val>
            <c:numRef>
              <c:f>Лист1!$A$4:$F$4</c:f>
              <c:numCache>
                <c:formatCode>0%</c:formatCode>
                <c:ptCount val="6"/>
                <c:pt idx="0">
                  <c:v>0.89</c:v>
                </c:pt>
                <c:pt idx="1">
                  <c:v>0.89</c:v>
                </c:pt>
                <c:pt idx="2" formatCode="0.00%">
                  <c:v>0.92510000000000003</c:v>
                </c:pt>
                <c:pt idx="3" formatCode="0.00%">
                  <c:v>0.95330000000000004</c:v>
                </c:pt>
                <c:pt idx="4" formatCode="0.00%">
                  <c:v>0.96360000000000035</c:v>
                </c:pt>
                <c:pt idx="5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F1-4D90-B561-F18792C7332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48003840"/>
        <c:axId val="148113280"/>
      </c:barChart>
      <c:catAx>
        <c:axId val="14800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48113280"/>
        <c:crosses val="autoZero"/>
        <c:auto val="1"/>
        <c:lblAlgn val="ctr"/>
        <c:lblOffset val="100"/>
        <c:noMultiLvlLbl val="0"/>
      </c:catAx>
      <c:valAx>
        <c:axId val="14811328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48003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405388382325441"/>
          <c:y val="0.16282709833972836"/>
          <c:w val="0.63882770987295512"/>
          <c:h val="0.72254661794037756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rgbClr val="9DC3E6"/>
              </a:solidFill>
            </c:spPr>
            <c:extLst>
              <c:ext xmlns:c16="http://schemas.microsoft.com/office/drawing/2014/chart" uri="{C3380CC4-5D6E-409C-BE32-E72D297353CC}">
                <c16:uniqueId val="{00000001-F235-4B96-B685-22ADCC5E433F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235-4B96-B685-22ADCC5E433F}"/>
              </c:ext>
            </c:extLst>
          </c:dPt>
          <c:dLbls>
            <c:dLbl>
              <c:idx val="0"/>
              <c:layout>
                <c:manualLayout>
                  <c:x val="0.21510190529208589"/>
                  <c:y val="-0.29123060653521277"/>
                </c:manualLayout>
              </c:layout>
              <c:tx>
                <c:rich>
                  <a:bodyPr/>
                  <a:lstStyle/>
                  <a:p>
                    <a:pPr>
                      <a:defRPr sz="20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pPr>
                    <a:r>
                      <a:rPr lang="en-US" sz="1800" dirty="0">
                        <a:solidFill>
                          <a:schemeClr val="tx1"/>
                        </a:solidFill>
                      </a:rPr>
                      <a:t>364,64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235-4B96-B685-22ADCC5E433F}"/>
                </c:ext>
              </c:extLst>
            </c:dLbl>
            <c:dLbl>
              <c:idx val="1"/>
              <c:layout>
                <c:manualLayout>
                  <c:x val="8.9930320119455023E-2"/>
                  <c:y val="-3.7929108360014771E-2"/>
                </c:manualLayout>
              </c:layout>
              <c:tx>
                <c:rich>
                  <a:bodyPr/>
                  <a:lstStyle/>
                  <a:p>
                    <a:pPr>
                      <a:defRPr sz="20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pPr>
                    <a:r>
                      <a:rPr 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8,43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235-4B96-B685-22ADCC5E433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Лист1!$A$3:$A$6</c:f>
              <c:strCache>
                <c:ptCount val="2"/>
                <c:pt idx="0">
                  <c:v>Расчистка водного объекта</c:v>
                </c:pt>
                <c:pt idx="1">
                  <c:v>Разработка ПСД</c:v>
                </c:pt>
              </c:strCache>
            </c:strRef>
          </c:cat>
          <c:val>
            <c:numRef>
              <c:f>Лист1!$B$3:$B$6</c:f>
              <c:numCache>
                <c:formatCode>General</c:formatCode>
                <c:ptCount val="2"/>
                <c:pt idx="0">
                  <c:v>364.64000000000016</c:v>
                </c:pt>
                <c:pt idx="1">
                  <c:v>8.43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235-4B96-B685-22ADCC5E43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legendEntry>
        <c:idx val="0"/>
        <c:txPr>
          <a:bodyPr/>
          <a:lstStyle/>
          <a:p>
            <a:pPr rtl="0">
              <a:defRPr sz="18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</c:legendEntry>
      <c:legendEntry>
        <c:idx val="1"/>
        <c:txPr>
          <a:bodyPr/>
          <a:lstStyle/>
          <a:p>
            <a:pPr rtl="0">
              <a:defRPr sz="18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</c:legendEntry>
      <c:layout>
        <c:manualLayout>
          <c:xMode val="edge"/>
          <c:yMode val="edge"/>
          <c:x val="0"/>
          <c:y val="0.88705188093226617"/>
          <c:w val="0.92347930724241678"/>
          <c:h val="0.1129481190677334"/>
        </c:manualLayout>
      </c:layout>
      <c:overlay val="0"/>
      <c:txPr>
        <a:bodyPr/>
        <a:lstStyle/>
        <a:p>
          <a:pPr rtl="0">
            <a:defRPr sz="1800">
              <a:latin typeface="Times New Roman" pitchFamily="18" charset="0"/>
              <a:cs typeface="Times New Roman" pitchFamily="18" charset="0"/>
            </a:defRPr>
          </a:pPr>
          <a:endParaRPr lang="ru-RU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464687356880808E-2"/>
          <c:y val="2.3623630807661142E-2"/>
          <c:w val="0.84395152323771405"/>
          <c:h val="0.87549019607843204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explosion val="14"/>
          <c:dPt>
            <c:idx val="0"/>
            <c:bubble3D val="0"/>
            <c:explosion val="0"/>
            <c:spPr>
              <a:solidFill>
                <a:srgbClr val="9DC3E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CA3-4727-A676-AA5F2E638D69}"/>
              </c:ext>
            </c:extLst>
          </c:dPt>
          <c:dPt>
            <c:idx val="1"/>
            <c:bubble3D val="0"/>
            <c:spPr>
              <a:solidFill>
                <a:srgbClr val="F4B18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CA3-4727-A676-AA5F2E638D69}"/>
              </c:ext>
            </c:extLst>
          </c:dPt>
          <c:dPt>
            <c:idx val="2"/>
            <c:bubble3D val="0"/>
            <c:explosion val="8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CA3-4727-A676-AA5F2E638D69}"/>
              </c:ext>
            </c:extLst>
          </c:dPt>
          <c:dPt>
            <c:idx val="3"/>
            <c:bubble3D val="0"/>
            <c:spPr>
              <a:solidFill>
                <a:srgbClr val="FFD96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CA3-4727-A676-AA5F2E638D69}"/>
              </c:ext>
            </c:extLst>
          </c:dPt>
          <c:cat>
            <c:strRef>
              <c:f>Лист1!$A$2:$A$5</c:f>
              <c:strCache>
                <c:ptCount val="3"/>
                <c:pt idx="0">
                  <c:v>Федеральный бюджет</c:v>
                </c:pt>
                <c:pt idx="1">
                  <c:v>Областной бюджет (проведение рекультивации)</c:v>
                </c:pt>
                <c:pt idx="2">
                  <c:v>Областной бюджет (ПСД)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362.9</c:v>
                </c:pt>
                <c:pt idx="1">
                  <c:v>69.099999999999994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CA3-4727-A676-AA5F2E638D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ru-RU"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</c:legendEntry>
      <c:legendEntry>
        <c:idx val="3"/>
        <c:delete val="1"/>
      </c:legendEntry>
      <c:layout>
        <c:manualLayout>
          <c:xMode val="edge"/>
          <c:yMode val="edge"/>
          <c:x val="6.2299694672397748E-3"/>
          <c:y val="0.82149302228297083"/>
          <c:w val="0.99224705359128351"/>
          <c:h val="0.171093913407236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zero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826504255407219E-2"/>
          <c:y val="2.3786738047939536E-2"/>
          <c:w val="0.72267511046165456"/>
          <c:h val="0.78122300226160291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explosion val="5"/>
          <c:dPt>
            <c:idx val="0"/>
            <c:bubble3D val="0"/>
            <c:spPr>
              <a:solidFill>
                <a:srgbClr val="9DC3E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A2A-45AC-8B32-E99D9EA60ABD}"/>
              </c:ext>
            </c:extLst>
          </c:dPt>
          <c:dPt>
            <c:idx val="1"/>
            <c:bubble3D val="0"/>
            <c:spPr>
              <a:solidFill>
                <a:srgbClr val="F4B18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A2A-45AC-8B32-E99D9EA60A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A2A-45AC-8B32-E99D9EA60AB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marL="0" indent="0" algn="l" defTabSz="914400" rtl="0" eaLnBrk="1" latinLnBrk="0" hangingPunct="1">
                    <a:defRPr lang="ru-RU" sz="20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A2A-45AC-8B32-E99D9EA60AB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7E05AC7-50C9-4087-A60F-04876B98CFC9}" type="VALUE">
                      <a:rPr lang="en-US">
                        <a:solidFill>
                          <a:schemeClr val="tx1"/>
                        </a:solidFill>
                      </a:rPr>
                      <a:pPr/>
                      <a:t>[ЗНАЧЕНИЕ]</a:t>
                    </a:fld>
                    <a:endParaRPr lang="ru-RU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A2A-45AC-8B32-E99D9EA60AB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marL="0" indent="0" algn="l" defTabSz="914400" rtl="0" eaLnBrk="1" latinLnBrk="0" hangingPunct="1">
                    <a:defRPr lang="ru-RU" sz="20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A2A-45AC-8B32-E99D9EA60A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marL="0" indent="0" algn="l" defTabSz="914400" rtl="0" eaLnBrk="1" latinLnBrk="0" hangingPunct="1">
                  <a:defRPr lang="ru-RU" sz="2000" b="1" kern="1200">
                    <a:solidFill>
                      <a:srgbClr val="00206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Увеличение площади лесовосстановления</c:v>
                </c:pt>
                <c:pt idx="1">
                  <c:v>Оснащение специализированных учреждений лесопожарной техникой и оборудованием для проведения комплекса мероприятий по охране лесов от пожаров</c:v>
                </c:pt>
                <c:pt idx="2">
                  <c:v>Оснащение учреждений выполняющих мероприятия по воспроизвожству лесов, специализированной лесохозяйственной техникой и оборудованием для проведения комплекса мероприятий по лесовосстановлению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189.17</c:v>
                </c:pt>
                <c:pt idx="1">
                  <c:v>79.14</c:v>
                </c:pt>
                <c:pt idx="2">
                  <c:v>90.54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A2A-45AC-8B32-E99D9EA60AB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83338575091533"/>
          <c:y val="3.5698061350808039E-2"/>
          <c:w val="0.83694479038443725"/>
          <c:h val="0.67969587843436863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Площадь лесовосстановления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25400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General</c:formatCod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</c:numCache>
            </c:num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14800</c:v>
                </c:pt>
                <c:pt idx="1">
                  <c:v>14900</c:v>
                </c:pt>
                <c:pt idx="2">
                  <c:v>15000</c:v>
                </c:pt>
                <c:pt idx="3">
                  <c:v>16000</c:v>
                </c:pt>
                <c:pt idx="4">
                  <c:v>17000</c:v>
                </c:pt>
                <c:pt idx="5">
                  <c:v>20000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3E-4ABB-87CB-3F316F81049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35069184"/>
        <c:axId val="335071872"/>
      </c:lineChart>
      <c:catAx>
        <c:axId val="33506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335071872"/>
        <c:crosses val="autoZero"/>
        <c:auto val="1"/>
        <c:lblAlgn val="ctr"/>
        <c:lblOffset val="100"/>
        <c:noMultiLvlLbl val="0"/>
      </c:catAx>
      <c:valAx>
        <c:axId val="33507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33506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917065154633078"/>
          <c:y val="0.85475251543496045"/>
          <c:w val="0.70000184153617384"/>
          <c:h val="6.05490246060882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0.69607</cdr:x>
      <cdr:y>0.45508</cdr:y>
    </cdr:from>
    <cdr:to>
      <cdr:x>0.89822</cdr:x>
      <cdr:y>0.52271</cdr:y>
    </cdr:to>
    <cdr:sp macro="" textlink="">
      <cdr:nvSpPr>
        <cdr:cNvPr id="2" name="Прямоугольник 1"/>
        <cdr:cNvSpPr/>
      </cdr:nvSpPr>
      <cdr:spPr>
        <a:xfrm xmlns:a="http://schemas.openxmlformats.org/drawingml/2006/main">
          <a:off x="4075113" y="2485183"/>
          <a:ext cx="1183479" cy="3693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2 348,7</a:t>
          </a:r>
          <a:endParaRPr lang="ru-RU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0.37756</cdr:x>
      <cdr:y>0.10436</cdr:y>
    </cdr:from>
    <cdr:to>
      <cdr:x>0.56163</cdr:x>
      <cdr:y>0.17199</cdr:y>
    </cdr:to>
    <cdr:sp macro="" textlink="">
      <cdr:nvSpPr>
        <cdr:cNvPr id="3" name="Прямоугольник 2"/>
        <cdr:cNvSpPr/>
      </cdr:nvSpPr>
      <cdr:spPr>
        <a:xfrm xmlns:a="http://schemas.openxmlformats.org/drawingml/2006/main">
          <a:off x="2210410" y="569908"/>
          <a:ext cx="1077630" cy="3693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310,0</a:t>
          </a:r>
          <a:endParaRPr lang="ru-RU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0.15534</cdr:x>
      <cdr:y>0.04525</cdr:y>
    </cdr:from>
    <cdr:to>
      <cdr:x>0.33203</cdr:x>
      <cdr:y>0.11288</cdr:y>
    </cdr:to>
    <cdr:sp macro="" textlink="">
      <cdr:nvSpPr>
        <cdr:cNvPr id="4" name="Прямоугольник 3"/>
        <cdr:cNvSpPr/>
      </cdr:nvSpPr>
      <cdr:spPr>
        <a:xfrm xmlns:a="http://schemas.openxmlformats.org/drawingml/2006/main">
          <a:off x="909432" y="247109"/>
          <a:ext cx="1034424" cy="3693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12,3</a:t>
          </a:r>
          <a:endParaRPr lang="ru-RU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0.21521</cdr:x>
      <cdr:y>0.2981</cdr:y>
    </cdr:from>
    <cdr:to>
      <cdr:x>0.40668</cdr:x>
      <cdr:y>0.36573</cdr:y>
    </cdr:to>
    <cdr:sp macro="" textlink="">
      <cdr:nvSpPr>
        <cdr:cNvPr id="5" name="Прямоугольник 4"/>
        <cdr:cNvSpPr/>
      </cdr:nvSpPr>
      <cdr:spPr>
        <a:xfrm xmlns:a="http://schemas.openxmlformats.org/drawingml/2006/main">
          <a:off x="1259938" y="1627918"/>
          <a:ext cx="1120953" cy="3693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568,4</a:t>
          </a:r>
          <a:endParaRPr lang="ru-RU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0.3185</cdr:x>
      <cdr:y>0.12712</cdr:y>
    </cdr:from>
    <cdr:to>
      <cdr:x>0.34743</cdr:x>
      <cdr:y>0.16221</cdr:y>
    </cdr:to>
    <cdr:cxnSp macro="">
      <cdr:nvCxnSpPr>
        <cdr:cNvPr id="7" name="Прямая соединительная линия 6"/>
        <cdr:cNvCxnSpPr/>
      </cdr:nvCxnSpPr>
      <cdr:spPr>
        <a:xfrm xmlns:a="http://schemas.openxmlformats.org/drawingml/2006/main" flipH="1" flipV="1">
          <a:off x="1398500" y="520666"/>
          <a:ext cx="127028" cy="143719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0.24368</cdr:x>
      <cdr:y>0.12712</cdr:y>
    </cdr:from>
    <cdr:to>
      <cdr:x>0.31493</cdr:x>
      <cdr:y>0.12936</cdr:y>
    </cdr:to>
    <cdr:cxnSp macro="">
      <cdr:nvCxnSpPr>
        <cdr:cNvPr id="8" name="Прямая соединительная линия 7"/>
        <cdr:cNvCxnSpPr/>
      </cdr:nvCxnSpPr>
      <cdr:spPr>
        <a:xfrm xmlns:a="http://schemas.openxmlformats.org/drawingml/2006/main" flipH="1">
          <a:off x="1069980" y="520666"/>
          <a:ext cx="312847" cy="9174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0.39662</cdr:x>
      <cdr:y>0.36763</cdr:y>
    </cdr:from>
    <cdr:to>
      <cdr:x>0.69163</cdr:x>
      <cdr:y>0.49726</cdr:y>
    </cdr:to>
    <cdr:sp macro="" textlink="">
      <cdr:nvSpPr>
        <cdr:cNvPr id="14" name="Прямоугольник 13"/>
        <cdr:cNvSpPr/>
      </cdr:nvSpPr>
      <cdr:spPr>
        <a:xfrm xmlns:a="http://schemas.openxmlformats.org/drawingml/2006/main">
          <a:off x="2321996" y="2007620"/>
          <a:ext cx="1727123" cy="70788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ru-RU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3 239,4 </a:t>
          </a:r>
          <a:br>
            <a:rPr lang="ru-RU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ru-RU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млн руб.</a:t>
          </a:r>
          <a:endParaRPr lang="ru-RU" sz="20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0.34201</cdr:x>
      <cdr:y>0.13382</cdr:y>
    </cdr:from>
    <cdr:to>
      <cdr:x>0.53537</cdr:x>
      <cdr:y>0.20359</cdr:y>
    </cdr:to>
    <cdr:sp macro="" textlink="">
      <cdr:nvSpPr>
        <cdr:cNvPr id="2" name="Прямоугольник 1"/>
        <cdr:cNvSpPr/>
      </cdr:nvSpPr>
      <cdr:spPr>
        <a:xfrm xmlns:a="http://schemas.openxmlformats.org/drawingml/2006/main">
          <a:off x="1845623" y="708424"/>
          <a:ext cx="1043448" cy="3693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409,6</a:t>
          </a:r>
          <a:endParaRPr lang="ru-RU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0.16222</cdr:x>
      <cdr:y>0.28236</cdr:y>
    </cdr:from>
    <cdr:to>
      <cdr:x>0.34594</cdr:x>
      <cdr:y>0.35213</cdr:y>
    </cdr:to>
    <cdr:sp macro="" textlink="">
      <cdr:nvSpPr>
        <cdr:cNvPr id="3" name="Прямоугольник 2"/>
        <cdr:cNvSpPr/>
      </cdr:nvSpPr>
      <cdr:spPr>
        <a:xfrm xmlns:a="http://schemas.openxmlformats.org/drawingml/2006/main">
          <a:off x="875404" y="1494773"/>
          <a:ext cx="991427" cy="3693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230,0</a:t>
          </a:r>
          <a:endParaRPr lang="ru-RU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0.71714</cdr:x>
      <cdr:y>0.48956</cdr:y>
    </cdr:from>
    <cdr:to>
      <cdr:x>0.93297</cdr:x>
      <cdr:y>0.55933</cdr:y>
    </cdr:to>
    <cdr:sp macro="" textlink="">
      <cdr:nvSpPr>
        <cdr:cNvPr id="4" name="Прямоугольник 3"/>
        <cdr:cNvSpPr/>
      </cdr:nvSpPr>
      <cdr:spPr>
        <a:xfrm xmlns:a="http://schemas.openxmlformats.org/drawingml/2006/main">
          <a:off x="3869974" y="2591661"/>
          <a:ext cx="1164705" cy="3693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8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 </a:t>
          </a:r>
          <a:r>
            <a: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460,5</a:t>
          </a:r>
          <a:endParaRPr lang="ru-RU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0.06575</cdr:x>
      <cdr:y>0</cdr:y>
    </cdr:from>
    <cdr:to>
      <cdr:x>0.96603</cdr:x>
      <cdr:y>0.16145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05555" y="-953148"/>
          <a:ext cx="4183699" cy="6633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ru-RU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ПЛАНИРУЕМОЕ </a:t>
          </a:r>
        </a:p>
        <a:p xmlns:a="http://schemas.openxmlformats.org/drawingml/2006/main">
          <a:pPr algn="ctr"/>
          <a:r>
            <a:rPr lang="ru-RU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ФИНАНСИРОВАНИЕ (ФБ)</a:t>
          </a:r>
          <a:endParaRPr lang="ru-RU" sz="18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0.64469</cdr:x>
      <cdr:y>0.51068</cdr:y>
    </cdr:from>
    <cdr:to>
      <cdr:x>0.85516</cdr:x>
      <cdr:y>0.58853</cdr:y>
    </cdr:to>
    <cdr:sp macro="" textlink="">
      <cdr:nvSpPr>
        <cdr:cNvPr id="4" name="Прямоугольник 3"/>
        <cdr:cNvSpPr/>
      </cdr:nvSpPr>
      <cdr:spPr>
        <a:xfrm xmlns:a="http://schemas.openxmlformats.org/drawingml/2006/main">
          <a:off x="3087180" y="2624678"/>
          <a:ext cx="1007862" cy="4001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ru-RU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362,9</a:t>
          </a:r>
        </a:p>
      </cdr:txBody>
    </cdr:sp>
  </cdr:relSizeAnchor>
  <cdr:relSizeAnchor xmlns:cdr="http://schemas.openxmlformats.org/drawingml/2006/chartDrawing">
    <cdr:from>
      <cdr:x>0.33346</cdr:x>
      <cdr:y>0.34551</cdr:y>
    </cdr:from>
    <cdr:to>
      <cdr:x>0.69216</cdr:x>
      <cdr:y>0.56707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238641" y="1290231"/>
          <a:ext cx="1332375" cy="82735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 defTabSz="330921" rtl="0"/>
          <a:r>
            <a:rPr lang="ru-RU" sz="20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462,0 </a:t>
          </a:r>
          <a:r>
            <a:rPr lang="ru-RU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/>
          </a:r>
          <a:br>
            <a:rPr lang="ru-RU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</a:br>
          <a:r>
            <a:rPr lang="ru-RU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млн руб.</a:t>
          </a:r>
        </a:p>
      </cdr:txBody>
    </cdr:sp>
  </cdr:relSizeAnchor>
  <cdr:relSizeAnchor xmlns:cdr="http://schemas.openxmlformats.org/drawingml/2006/chartDrawing">
    <cdr:from>
      <cdr:x>0.11908</cdr:x>
      <cdr:y>0.18135</cdr:y>
    </cdr:from>
    <cdr:to>
      <cdr:x>0.37635</cdr:x>
      <cdr:y>0.29746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427669" y="646331"/>
          <a:ext cx="923977" cy="4138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ru-RU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69,1</a:t>
          </a:r>
        </a:p>
      </cdr:txBody>
    </cdr:sp>
  </cdr:relSizeAnchor>
  <cdr:relSizeAnchor xmlns:cdr="http://schemas.openxmlformats.org/drawingml/2006/chartDrawing">
    <cdr:from>
      <cdr:x>0.35194</cdr:x>
      <cdr:y>0.0991</cdr:y>
    </cdr:from>
    <cdr:to>
      <cdr:x>0.58611</cdr:x>
      <cdr:y>0.18863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1685325" y="509343"/>
          <a:ext cx="1121353" cy="4601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30,0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63032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E20F5-24CB-4E55-A727-7DC8B5AF34D8}" type="datetimeFigureOut">
              <a:rPr lang="ru-RU" smtClean="0"/>
              <a:pPr/>
              <a:t>18.10.2019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1990" y="4773374"/>
            <a:ext cx="5455920" cy="3905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5529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63032" y="9421044"/>
            <a:ext cx="295529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5F569-3D9A-4DE9-80F3-98A738D6C7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17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66688" y="1338263"/>
            <a:ext cx="6426200" cy="36163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340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1900"/>
            <a:ext cx="5915025" cy="3327400"/>
          </a:xfrm>
          <a:prstGeom prst="rect">
            <a:avLst/>
          </a:prstGeom>
        </p:spPr>
      </p:sp>
      <p:sp>
        <p:nvSpPr>
          <p:cNvPr id="1398" name="PlaceHolder 2"/>
          <p:cNvSpPr>
            <a:spLocks noGrp="1"/>
          </p:cNvSpPr>
          <p:nvPr>
            <p:ph type="body"/>
          </p:nvPr>
        </p:nvSpPr>
        <p:spPr>
          <a:xfrm>
            <a:off x="680764" y="4776482"/>
            <a:ext cx="5435640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9" name="CustomShape 3"/>
          <p:cNvSpPr/>
          <p:nvPr/>
        </p:nvSpPr>
        <p:spPr>
          <a:xfrm>
            <a:off x="3849842" y="9429841"/>
            <a:ext cx="2946241" cy="49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756" tIns="45699" rIns="91756" bIns="45699" anchor="b">
            <a:noAutofit/>
          </a:bodyPr>
          <a:lstStyle/>
          <a:p>
            <a:pPr defTabSz="914171">
              <a:defRPr/>
            </a:pPr>
            <a:fld id="{D24E2B82-C7F1-4346-8E07-F4D7D37923D4}" type="slidenum">
              <a:rPr lang="ru-RU" sz="1200" spc="-1">
                <a:solidFill>
                  <a:srgbClr val="000000"/>
                </a:solidFill>
                <a:latin typeface="Calibri"/>
              </a:rPr>
              <a:pPr defTabSz="914171">
                <a:defRPr/>
              </a:pPr>
              <a:t>10</a:t>
            </a:fld>
            <a:endParaRPr lang="en-US" sz="12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0" name="CustomShape 4"/>
          <p:cNvSpPr/>
          <p:nvPr/>
        </p:nvSpPr>
        <p:spPr>
          <a:xfrm>
            <a:off x="1" y="9429841"/>
            <a:ext cx="2946241" cy="49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200757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116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591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9499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347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207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4934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38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659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71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5888" y="749300"/>
            <a:ext cx="6651625" cy="37417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239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9302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9302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1796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5888" y="749300"/>
            <a:ext cx="6651625" cy="37417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239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33388" y="1238250"/>
            <a:ext cx="5953125" cy="33496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0284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5888" y="749300"/>
            <a:ext cx="6651625" cy="37417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2396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1900"/>
            <a:ext cx="5915025" cy="3327400"/>
          </a:xfrm>
          <a:prstGeom prst="rect">
            <a:avLst/>
          </a:prstGeom>
        </p:spPr>
      </p:sp>
      <p:sp>
        <p:nvSpPr>
          <p:cNvPr id="1398" name="PlaceHolder 2"/>
          <p:cNvSpPr>
            <a:spLocks noGrp="1"/>
          </p:cNvSpPr>
          <p:nvPr>
            <p:ph type="body"/>
          </p:nvPr>
        </p:nvSpPr>
        <p:spPr>
          <a:xfrm>
            <a:off x="680764" y="4776482"/>
            <a:ext cx="5435640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9" name="CustomShape 3"/>
          <p:cNvSpPr/>
          <p:nvPr/>
        </p:nvSpPr>
        <p:spPr>
          <a:xfrm>
            <a:off x="3849842" y="9429841"/>
            <a:ext cx="2946241" cy="49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756" tIns="45699" rIns="91756" bIns="45699" anchor="b">
            <a:noAutofit/>
          </a:bodyPr>
          <a:lstStyle/>
          <a:p>
            <a:pPr defTabSz="914171">
              <a:defRPr/>
            </a:pPr>
            <a:fld id="{D24E2B82-C7F1-4346-8E07-F4D7D37923D4}" type="slidenum">
              <a:rPr lang="ru-RU" sz="1200" spc="-1">
                <a:solidFill>
                  <a:srgbClr val="000000"/>
                </a:solidFill>
                <a:latin typeface="Calibri"/>
              </a:rPr>
              <a:pPr defTabSz="914171">
                <a:defRPr/>
              </a:pPr>
              <a:t>30</a:t>
            </a:fld>
            <a:endParaRPr lang="en-US" sz="12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0" name="CustomShape 4"/>
          <p:cNvSpPr/>
          <p:nvPr/>
        </p:nvSpPr>
        <p:spPr>
          <a:xfrm>
            <a:off x="1" y="9429841"/>
            <a:ext cx="2946241" cy="49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2007578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5888" y="749300"/>
            <a:ext cx="6651625" cy="37417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34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239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921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0F9250A2-B558-4F6F-A407-4ADEE044A36E}" type="slidenum">
              <a:rPr lang="ru-RU" sz="1200">
                <a:solidFill>
                  <a:srgbClr val="000000"/>
                </a:solidFill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ru-RU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2009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5888" y="749300"/>
            <a:ext cx="6651625" cy="37417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38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4223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5888" y="749300"/>
            <a:ext cx="6651625" cy="37417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239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4911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2535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9709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0706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10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38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18.10.2019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18.10.2019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13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18.10.2019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12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18.10.2019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60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18.10.2019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84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18.10.2019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02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18.10.2019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71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18.10.2019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49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18.10.2019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78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18.10.2019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77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18.10.2019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12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D4F7-7D1C-4305-816D-6182987F199C}" type="datetimeFigureOut">
              <a:rPr lang="ru-RU" smtClean="0"/>
              <a:pPr/>
              <a:t>18.10.2019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4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6.jpeg"/><Relationship Id="rId4" Type="http://schemas.openxmlformats.org/officeDocument/2006/relationships/chart" Target="../charts/char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06706" y="348011"/>
            <a:ext cx="6955621" cy="51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397" tIns="33199" rIns="66397" bIns="33199"/>
          <a:lstStyle/>
          <a:p>
            <a:pPr>
              <a:defRPr/>
            </a:pPr>
            <a:r>
              <a:rPr lang="ru-RU" sz="20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ПРАВИТЕЛЬСТВО ТВЕРСКОЙ </a:t>
            </a:r>
            <a:r>
              <a:rPr lang="ru-RU" sz="20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ОБЛАСТИ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882160" y="2222342"/>
            <a:ext cx="6688528" cy="2221482"/>
          </a:xfrm>
          <a:prstGeom prst="rect">
            <a:avLst/>
          </a:prstGeom>
        </p:spPr>
        <p:txBody>
          <a:bodyPr wrap="square" lIns="66397" tIns="33199" rIns="66397" bIns="33199">
            <a:spAutoFit/>
          </a:bodyPr>
          <a:lstStyle/>
          <a:p>
            <a:pPr algn="ctr"/>
            <a:r>
              <a:rPr lang="ru-RU" sz="3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О ходе реализации национального проекта «Экология» </a:t>
            </a:r>
          </a:p>
          <a:p>
            <a:pPr algn="ctr"/>
            <a:r>
              <a:rPr lang="ru-RU" sz="3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в Тверской области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93384" y="6026645"/>
            <a:ext cx="5005231" cy="559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6397" tIns="33199" rIns="66397" bIns="33199">
            <a:spAutoFit/>
          </a:bodyPr>
          <a:lstStyle/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6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21 </a:t>
            </a:r>
            <a:r>
              <a:rPr lang="ru-RU" sz="16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октября 2019 года</a:t>
            </a: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914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Заголовок 20">
            <a:extLst>
              <a:ext uri="{FF2B5EF4-FFF2-40B4-BE49-F238E27FC236}">
                <a16:creationId xmlns:a16="http://schemas.microsoft.com/office/drawing/2014/main" id="{F1FE4413-6FE7-485D-B267-8379B8401D88}"/>
              </a:ext>
            </a:extLst>
          </p:cNvPr>
          <p:cNvSpPr txBox="1">
            <a:spLocks/>
          </p:cNvSpPr>
          <p:nvPr/>
        </p:nvSpPr>
        <p:spPr bwMode="auto">
          <a:xfrm>
            <a:off x="1249348" y="0"/>
            <a:ext cx="10409208" cy="772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392" tIns="33197" rIns="66392" bIns="33197"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663910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ЛИКВИДАЦИЯ </a:t>
            </a: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ОБЪЕКТОВ </a:t>
            </a: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НАКОПЛЕННОГО ВРЕДА ОКРУЖАЮЩЕЙ </a:t>
            </a: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СРЕДЕ</a:t>
            </a:r>
          </a:p>
        </p:txBody>
      </p:sp>
      <p:sp>
        <p:nvSpPr>
          <p:cNvPr id="36" name="Облачко с текстом: прямоугольное со скругленными углами 4">
            <a:extLst>
              <a:ext uri="{FF2B5EF4-FFF2-40B4-BE49-F238E27FC236}">
                <a16:creationId xmlns:a16="http://schemas.microsoft.com/office/drawing/2014/main" id="{8635C982-5645-4A61-B709-FABCC4C2A7A4}"/>
              </a:ext>
            </a:extLst>
          </p:cNvPr>
          <p:cNvSpPr/>
          <p:nvPr/>
        </p:nvSpPr>
        <p:spPr>
          <a:xfrm>
            <a:off x="7817965" y="5363916"/>
            <a:ext cx="3684529" cy="818737"/>
          </a:xfrm>
          <a:prstGeom prst="wedgeRoundRectCallout">
            <a:avLst>
              <a:gd name="adj1" fmla="val -17190"/>
              <a:gd name="adj2" fmla="val -478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526" tIns="44263" rIns="88526" bIns="44263" rtlCol="0" anchor="ctr"/>
          <a:lstStyle/>
          <a:p>
            <a:pPr algn="ctr" defTabSz="663910">
              <a:defRPr/>
            </a:pP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</a:rPr>
              <a:t>д. </a:t>
            </a:r>
            <a:r>
              <a:rPr lang="ru-RU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Шорново</a:t>
            </a: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*</a:t>
            </a:r>
            <a:endParaRPr lang="ru-RU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 defTabSz="663910">
              <a:defRPr/>
            </a:pP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</a:rPr>
              <a:t>площадь – 2,0 </a:t>
            </a:r>
            <a:r>
              <a:rPr lang="ru-RU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га</a:t>
            </a:r>
            <a:endParaRPr lang="ru-RU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1" name="Облачко с текстом: прямоугольное со скругленными углами 62">
            <a:extLst>
              <a:ext uri="{FF2B5EF4-FFF2-40B4-BE49-F238E27FC236}">
                <a16:creationId xmlns:a16="http://schemas.microsoft.com/office/drawing/2014/main" id="{AAF69D76-9D37-4CBD-BB1C-EEFEF35B49FF}"/>
              </a:ext>
            </a:extLst>
          </p:cNvPr>
          <p:cNvSpPr/>
          <p:nvPr/>
        </p:nvSpPr>
        <p:spPr>
          <a:xfrm>
            <a:off x="1309831" y="958376"/>
            <a:ext cx="4659596" cy="1059797"/>
          </a:xfrm>
          <a:prstGeom prst="wedgeRoundRectCallout">
            <a:avLst>
              <a:gd name="adj1" fmla="val -16865"/>
              <a:gd name="adj2" fmla="val -508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48" tIns="54473" rIns="108948" bIns="54473" rtlCol="0" anchor="ctr"/>
          <a:lstStyle/>
          <a:p>
            <a:pPr algn="ctr" defTabSz="817070">
              <a:defRPr/>
            </a:pP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Тверь, 13 км. </a:t>
            </a:r>
            <a:r>
              <a:rPr lang="ru-RU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Бежецкого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шоссе</a:t>
            </a:r>
          </a:p>
          <a:p>
            <a:pPr algn="ctr" defTabSz="817070">
              <a:defRPr/>
            </a:pP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 – 20,0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Облачко с текстом: прямоугольное со скругленными углами 62">
            <a:extLst>
              <a:ext uri="{FF2B5EF4-FFF2-40B4-BE49-F238E27FC236}">
                <a16:creationId xmlns:a16="http://schemas.microsoft.com/office/drawing/2014/main" id="{AAF69D76-9D37-4CBD-BB1C-EEFEF35B49FF}"/>
              </a:ext>
            </a:extLst>
          </p:cNvPr>
          <p:cNvSpPr/>
          <p:nvPr/>
        </p:nvSpPr>
        <p:spPr>
          <a:xfrm>
            <a:off x="1003597" y="2234234"/>
            <a:ext cx="3889780" cy="1128124"/>
          </a:xfrm>
          <a:prstGeom prst="wedgeRoundRectCallout">
            <a:avLst>
              <a:gd name="adj1" fmla="val -16865"/>
              <a:gd name="adj2" fmla="val -508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48" tIns="54473" rIns="108948" bIns="54473" rtlCol="0" anchor="ctr"/>
          <a:lstStyle/>
          <a:p>
            <a:pPr algn="ctr" defTabSz="817070">
              <a:defRPr/>
            </a:pP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Тверь, </a:t>
            </a:r>
            <a:r>
              <a:rPr lang="ru-RU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</a:t>
            </a:r>
            <a:r>
              <a:rPr lang="ru-RU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ламонакопитель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817070">
              <a:defRPr/>
            </a:pP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 – 10,2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8312" y="6245647"/>
            <a:ext cx="9641933" cy="4514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ru-RU" sz="2100" i="1" dirty="0" smtClean="0">
                <a:latin typeface="Times New Roman" pitchFamily="18" charset="0"/>
                <a:cs typeface="Times New Roman" pitchFamily="18" charset="0"/>
              </a:rPr>
              <a:t>* Направлены заявки на включение объектов в федеральный проект</a:t>
            </a:r>
            <a:endParaRPr lang="ru-RU" sz="2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502494" y="6279313"/>
            <a:ext cx="597492" cy="426287"/>
          </a:xfrm>
        </p:spPr>
        <p:txBody>
          <a:bodyPr vert="horz" lIns="66396" tIns="33198" rIns="66396" bIns="33198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10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225561" y="549957"/>
            <a:ext cx="10556672" cy="5897252"/>
            <a:chOff x="90" y="900"/>
            <a:chExt cx="5535" cy="3420"/>
          </a:xfrm>
          <a:effectLst/>
        </p:grpSpPr>
        <p:sp>
          <p:nvSpPr>
            <p:cNvPr id="25" name="AutoShape 4"/>
            <p:cNvSpPr>
              <a:spLocks noChangeAspect="1" noChangeArrowheads="1" noTextEdit="1"/>
            </p:cNvSpPr>
            <p:nvPr/>
          </p:nvSpPr>
          <p:spPr bwMode="auto">
            <a:xfrm>
              <a:off x="90" y="900"/>
              <a:ext cx="5535" cy="3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ru-RU" sz="800" dirty="0">
                <a:solidFill>
                  <a:prstClr val="black"/>
                </a:solidFill>
              </a:endParaRPr>
            </a:p>
          </p:txBody>
        </p:sp>
        <p:grpSp>
          <p:nvGrpSpPr>
            <p:cNvPr id="3" name="Group 206"/>
            <p:cNvGrpSpPr>
              <a:grpSpLocks/>
            </p:cNvGrpSpPr>
            <p:nvPr/>
          </p:nvGrpSpPr>
          <p:grpSpPr bwMode="auto">
            <a:xfrm>
              <a:off x="387" y="928"/>
              <a:ext cx="4417" cy="3337"/>
              <a:chOff x="387" y="928"/>
              <a:chExt cx="4417" cy="3337"/>
            </a:xfrm>
          </p:grpSpPr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3417" y="1694"/>
                <a:ext cx="473" cy="772"/>
              </a:xfrm>
              <a:custGeom>
                <a:avLst/>
                <a:gdLst>
                  <a:gd name="T0" fmla="*/ 51 w 473"/>
                  <a:gd name="T1" fmla="*/ 28 h 771"/>
                  <a:gd name="T2" fmla="*/ 102 w 473"/>
                  <a:gd name="T3" fmla="*/ 0 h 771"/>
                  <a:gd name="T4" fmla="*/ 125 w 473"/>
                  <a:gd name="T5" fmla="*/ 17 h 771"/>
                  <a:gd name="T6" fmla="*/ 125 w 473"/>
                  <a:gd name="T7" fmla="*/ 57 h 771"/>
                  <a:gd name="T8" fmla="*/ 148 w 473"/>
                  <a:gd name="T9" fmla="*/ 68 h 771"/>
                  <a:gd name="T10" fmla="*/ 199 w 473"/>
                  <a:gd name="T11" fmla="*/ 142 h 771"/>
                  <a:gd name="T12" fmla="*/ 211 w 473"/>
                  <a:gd name="T13" fmla="*/ 170 h 771"/>
                  <a:gd name="T14" fmla="*/ 359 w 473"/>
                  <a:gd name="T15" fmla="*/ 119 h 771"/>
                  <a:gd name="T16" fmla="*/ 382 w 473"/>
                  <a:gd name="T17" fmla="*/ 176 h 771"/>
                  <a:gd name="T18" fmla="*/ 416 w 473"/>
                  <a:gd name="T19" fmla="*/ 187 h 771"/>
                  <a:gd name="T20" fmla="*/ 439 w 473"/>
                  <a:gd name="T21" fmla="*/ 238 h 771"/>
                  <a:gd name="T22" fmla="*/ 411 w 473"/>
                  <a:gd name="T23" fmla="*/ 272 h 771"/>
                  <a:gd name="T24" fmla="*/ 405 w 473"/>
                  <a:gd name="T25" fmla="*/ 318 h 771"/>
                  <a:gd name="T26" fmla="*/ 433 w 473"/>
                  <a:gd name="T27" fmla="*/ 346 h 771"/>
                  <a:gd name="T28" fmla="*/ 416 w 473"/>
                  <a:gd name="T29" fmla="*/ 369 h 771"/>
                  <a:gd name="T30" fmla="*/ 433 w 473"/>
                  <a:gd name="T31" fmla="*/ 391 h 771"/>
                  <a:gd name="T32" fmla="*/ 411 w 473"/>
                  <a:gd name="T33" fmla="*/ 442 h 771"/>
                  <a:gd name="T34" fmla="*/ 439 w 473"/>
                  <a:gd name="T35" fmla="*/ 510 h 771"/>
                  <a:gd name="T36" fmla="*/ 473 w 473"/>
                  <a:gd name="T37" fmla="*/ 550 h 771"/>
                  <a:gd name="T38" fmla="*/ 439 w 473"/>
                  <a:gd name="T39" fmla="*/ 590 h 771"/>
                  <a:gd name="T40" fmla="*/ 445 w 473"/>
                  <a:gd name="T41" fmla="*/ 635 h 771"/>
                  <a:gd name="T42" fmla="*/ 411 w 473"/>
                  <a:gd name="T43" fmla="*/ 652 h 771"/>
                  <a:gd name="T44" fmla="*/ 416 w 473"/>
                  <a:gd name="T45" fmla="*/ 675 h 771"/>
                  <a:gd name="T46" fmla="*/ 399 w 473"/>
                  <a:gd name="T47" fmla="*/ 737 h 771"/>
                  <a:gd name="T48" fmla="*/ 365 w 473"/>
                  <a:gd name="T49" fmla="*/ 771 h 771"/>
                  <a:gd name="T50" fmla="*/ 302 w 473"/>
                  <a:gd name="T51" fmla="*/ 737 h 771"/>
                  <a:gd name="T52" fmla="*/ 165 w 473"/>
                  <a:gd name="T53" fmla="*/ 743 h 771"/>
                  <a:gd name="T54" fmla="*/ 120 w 473"/>
                  <a:gd name="T55" fmla="*/ 675 h 771"/>
                  <a:gd name="T56" fmla="*/ 68 w 473"/>
                  <a:gd name="T57" fmla="*/ 675 h 771"/>
                  <a:gd name="T58" fmla="*/ 0 w 473"/>
                  <a:gd name="T59" fmla="*/ 630 h 771"/>
                  <a:gd name="T60" fmla="*/ 45 w 473"/>
                  <a:gd name="T61" fmla="*/ 539 h 771"/>
                  <a:gd name="T62" fmla="*/ 45 w 473"/>
                  <a:gd name="T63" fmla="*/ 488 h 771"/>
                  <a:gd name="T64" fmla="*/ 74 w 473"/>
                  <a:gd name="T65" fmla="*/ 459 h 771"/>
                  <a:gd name="T66" fmla="*/ 28 w 473"/>
                  <a:gd name="T67" fmla="*/ 420 h 771"/>
                  <a:gd name="T68" fmla="*/ 51 w 473"/>
                  <a:gd name="T69" fmla="*/ 363 h 771"/>
                  <a:gd name="T70" fmla="*/ 40 w 473"/>
                  <a:gd name="T71" fmla="*/ 323 h 771"/>
                  <a:gd name="T72" fmla="*/ 68 w 473"/>
                  <a:gd name="T73" fmla="*/ 272 h 771"/>
                  <a:gd name="T74" fmla="*/ 74 w 473"/>
                  <a:gd name="T75" fmla="*/ 204 h 771"/>
                  <a:gd name="T76" fmla="*/ 40 w 473"/>
                  <a:gd name="T77" fmla="*/ 182 h 771"/>
                  <a:gd name="T78" fmla="*/ 68 w 473"/>
                  <a:gd name="T79" fmla="*/ 165 h 771"/>
                  <a:gd name="T80" fmla="*/ 28 w 473"/>
                  <a:gd name="T81" fmla="*/ 125 h 771"/>
                  <a:gd name="T82" fmla="*/ 40 w 473"/>
                  <a:gd name="T83" fmla="*/ 91 h 771"/>
                  <a:gd name="T84" fmla="*/ 28 w 473"/>
                  <a:gd name="T85" fmla="*/ 62 h 771"/>
                  <a:gd name="T86" fmla="*/ 51 w 473"/>
                  <a:gd name="T87" fmla="*/ 28 h 77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73"/>
                  <a:gd name="T133" fmla="*/ 0 h 771"/>
                  <a:gd name="T134" fmla="*/ 473 w 473"/>
                  <a:gd name="T135" fmla="*/ 771 h 771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73" h="771">
                    <a:moveTo>
                      <a:pt x="51" y="28"/>
                    </a:moveTo>
                    <a:lnTo>
                      <a:pt x="102" y="0"/>
                    </a:lnTo>
                    <a:lnTo>
                      <a:pt x="125" y="17"/>
                    </a:lnTo>
                    <a:lnTo>
                      <a:pt x="125" y="57"/>
                    </a:lnTo>
                    <a:lnTo>
                      <a:pt x="148" y="68"/>
                    </a:lnTo>
                    <a:lnTo>
                      <a:pt x="199" y="142"/>
                    </a:lnTo>
                    <a:lnTo>
                      <a:pt x="211" y="170"/>
                    </a:lnTo>
                    <a:lnTo>
                      <a:pt x="359" y="119"/>
                    </a:lnTo>
                    <a:lnTo>
                      <a:pt x="382" y="176"/>
                    </a:lnTo>
                    <a:lnTo>
                      <a:pt x="416" y="187"/>
                    </a:lnTo>
                    <a:lnTo>
                      <a:pt x="439" y="238"/>
                    </a:lnTo>
                    <a:lnTo>
                      <a:pt x="411" y="272"/>
                    </a:lnTo>
                    <a:lnTo>
                      <a:pt x="405" y="318"/>
                    </a:lnTo>
                    <a:lnTo>
                      <a:pt x="433" y="346"/>
                    </a:lnTo>
                    <a:lnTo>
                      <a:pt x="416" y="369"/>
                    </a:lnTo>
                    <a:lnTo>
                      <a:pt x="433" y="391"/>
                    </a:lnTo>
                    <a:lnTo>
                      <a:pt x="411" y="442"/>
                    </a:lnTo>
                    <a:lnTo>
                      <a:pt x="439" y="510"/>
                    </a:lnTo>
                    <a:lnTo>
                      <a:pt x="473" y="550"/>
                    </a:lnTo>
                    <a:lnTo>
                      <a:pt x="439" y="590"/>
                    </a:lnTo>
                    <a:lnTo>
                      <a:pt x="445" y="635"/>
                    </a:lnTo>
                    <a:lnTo>
                      <a:pt x="411" y="652"/>
                    </a:lnTo>
                    <a:lnTo>
                      <a:pt x="416" y="675"/>
                    </a:lnTo>
                    <a:lnTo>
                      <a:pt x="399" y="737"/>
                    </a:lnTo>
                    <a:lnTo>
                      <a:pt x="365" y="771"/>
                    </a:lnTo>
                    <a:lnTo>
                      <a:pt x="302" y="737"/>
                    </a:lnTo>
                    <a:lnTo>
                      <a:pt x="165" y="743"/>
                    </a:lnTo>
                    <a:lnTo>
                      <a:pt x="120" y="675"/>
                    </a:lnTo>
                    <a:lnTo>
                      <a:pt x="68" y="675"/>
                    </a:lnTo>
                    <a:lnTo>
                      <a:pt x="0" y="630"/>
                    </a:lnTo>
                    <a:lnTo>
                      <a:pt x="45" y="539"/>
                    </a:lnTo>
                    <a:lnTo>
                      <a:pt x="45" y="488"/>
                    </a:lnTo>
                    <a:lnTo>
                      <a:pt x="74" y="459"/>
                    </a:lnTo>
                    <a:lnTo>
                      <a:pt x="28" y="420"/>
                    </a:lnTo>
                    <a:lnTo>
                      <a:pt x="51" y="363"/>
                    </a:lnTo>
                    <a:lnTo>
                      <a:pt x="40" y="323"/>
                    </a:lnTo>
                    <a:lnTo>
                      <a:pt x="68" y="272"/>
                    </a:lnTo>
                    <a:lnTo>
                      <a:pt x="74" y="204"/>
                    </a:lnTo>
                    <a:lnTo>
                      <a:pt x="40" y="182"/>
                    </a:lnTo>
                    <a:lnTo>
                      <a:pt x="68" y="165"/>
                    </a:lnTo>
                    <a:lnTo>
                      <a:pt x="28" y="125"/>
                    </a:lnTo>
                    <a:lnTo>
                      <a:pt x="40" y="91"/>
                    </a:lnTo>
                    <a:lnTo>
                      <a:pt x="28" y="62"/>
                    </a:lnTo>
                    <a:lnTo>
                      <a:pt x="51" y="28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3693" y="2530"/>
                <a:ext cx="642" cy="583"/>
              </a:xfrm>
              <a:custGeom>
                <a:avLst/>
                <a:gdLst/>
                <a:ahLst/>
                <a:cxnLst>
                  <a:cxn ang="0">
                    <a:pos x="86" y="5"/>
                  </a:cxn>
                  <a:cxn ang="0">
                    <a:pos x="120" y="0"/>
                  </a:cxn>
                  <a:cxn ang="0">
                    <a:pos x="189" y="11"/>
                  </a:cxn>
                  <a:cxn ang="0">
                    <a:pos x="206" y="28"/>
                  </a:cxn>
                  <a:cxn ang="0">
                    <a:pos x="234" y="34"/>
                  </a:cxn>
                  <a:cxn ang="0">
                    <a:pos x="251" y="45"/>
                  </a:cxn>
                  <a:cxn ang="0">
                    <a:pos x="263" y="102"/>
                  </a:cxn>
                  <a:cxn ang="0">
                    <a:pos x="303" y="147"/>
                  </a:cxn>
                  <a:cxn ang="0">
                    <a:pos x="297" y="181"/>
                  </a:cxn>
                  <a:cxn ang="0">
                    <a:pos x="343" y="170"/>
                  </a:cxn>
                  <a:cxn ang="0">
                    <a:pos x="440" y="102"/>
                  </a:cxn>
                  <a:cxn ang="0">
                    <a:pos x="445" y="142"/>
                  </a:cxn>
                  <a:cxn ang="0">
                    <a:pos x="474" y="176"/>
                  </a:cxn>
                  <a:cxn ang="0">
                    <a:pos x="514" y="159"/>
                  </a:cxn>
                  <a:cxn ang="0">
                    <a:pos x="582" y="204"/>
                  </a:cxn>
                  <a:cxn ang="0">
                    <a:pos x="571" y="244"/>
                  </a:cxn>
                  <a:cxn ang="0">
                    <a:pos x="622" y="261"/>
                  </a:cxn>
                  <a:cxn ang="0">
                    <a:pos x="628" y="317"/>
                  </a:cxn>
                  <a:cxn ang="0">
                    <a:pos x="645" y="323"/>
                  </a:cxn>
                  <a:cxn ang="0">
                    <a:pos x="639" y="380"/>
                  </a:cxn>
                  <a:cxn ang="0">
                    <a:pos x="605" y="368"/>
                  </a:cxn>
                  <a:cxn ang="0">
                    <a:pos x="565" y="414"/>
                  </a:cxn>
                  <a:cxn ang="0">
                    <a:pos x="537" y="414"/>
                  </a:cxn>
                  <a:cxn ang="0">
                    <a:pos x="548" y="459"/>
                  </a:cxn>
                  <a:cxn ang="0">
                    <a:pos x="508" y="544"/>
                  </a:cxn>
                  <a:cxn ang="0">
                    <a:pos x="468" y="533"/>
                  </a:cxn>
                  <a:cxn ang="0">
                    <a:pos x="411" y="567"/>
                  </a:cxn>
                  <a:cxn ang="0">
                    <a:pos x="366" y="539"/>
                  </a:cxn>
                  <a:cxn ang="0">
                    <a:pos x="297" y="561"/>
                  </a:cxn>
                  <a:cxn ang="0">
                    <a:pos x="274" y="584"/>
                  </a:cxn>
                  <a:cxn ang="0">
                    <a:pos x="189" y="493"/>
                  </a:cxn>
                  <a:cxn ang="0">
                    <a:pos x="166" y="436"/>
                  </a:cxn>
                  <a:cxn ang="0">
                    <a:pos x="69" y="414"/>
                  </a:cxn>
                  <a:cxn ang="0">
                    <a:pos x="86" y="340"/>
                  </a:cxn>
                  <a:cxn ang="0">
                    <a:pos x="35" y="334"/>
                  </a:cxn>
                  <a:cxn ang="0">
                    <a:pos x="35" y="272"/>
                  </a:cxn>
                  <a:cxn ang="0">
                    <a:pos x="46" y="255"/>
                  </a:cxn>
                  <a:cxn ang="0">
                    <a:pos x="46" y="238"/>
                  </a:cxn>
                  <a:cxn ang="0">
                    <a:pos x="40" y="221"/>
                  </a:cxn>
                  <a:cxn ang="0">
                    <a:pos x="40" y="210"/>
                  </a:cxn>
                  <a:cxn ang="0">
                    <a:pos x="35" y="198"/>
                  </a:cxn>
                  <a:cxn ang="0">
                    <a:pos x="29" y="193"/>
                  </a:cxn>
                  <a:cxn ang="0">
                    <a:pos x="23" y="193"/>
                  </a:cxn>
                  <a:cxn ang="0">
                    <a:pos x="12" y="193"/>
                  </a:cxn>
                  <a:cxn ang="0">
                    <a:pos x="6" y="193"/>
                  </a:cxn>
                  <a:cxn ang="0">
                    <a:pos x="0" y="153"/>
                  </a:cxn>
                  <a:cxn ang="0">
                    <a:pos x="80" y="56"/>
                  </a:cxn>
                  <a:cxn ang="0">
                    <a:pos x="86" y="5"/>
                  </a:cxn>
                  <a:cxn ang="0">
                    <a:pos x="86" y="5"/>
                  </a:cxn>
                </a:cxnLst>
                <a:rect l="0" t="0" r="r" b="b"/>
                <a:pathLst>
                  <a:path w="645" h="584">
                    <a:moveTo>
                      <a:pt x="86" y="5"/>
                    </a:moveTo>
                    <a:lnTo>
                      <a:pt x="120" y="0"/>
                    </a:lnTo>
                    <a:lnTo>
                      <a:pt x="189" y="11"/>
                    </a:lnTo>
                    <a:lnTo>
                      <a:pt x="206" y="28"/>
                    </a:lnTo>
                    <a:lnTo>
                      <a:pt x="234" y="34"/>
                    </a:lnTo>
                    <a:lnTo>
                      <a:pt x="251" y="45"/>
                    </a:lnTo>
                    <a:lnTo>
                      <a:pt x="263" y="102"/>
                    </a:lnTo>
                    <a:lnTo>
                      <a:pt x="303" y="147"/>
                    </a:lnTo>
                    <a:lnTo>
                      <a:pt x="297" y="181"/>
                    </a:lnTo>
                    <a:lnTo>
                      <a:pt x="343" y="170"/>
                    </a:lnTo>
                    <a:lnTo>
                      <a:pt x="440" y="102"/>
                    </a:lnTo>
                    <a:lnTo>
                      <a:pt x="445" y="142"/>
                    </a:lnTo>
                    <a:lnTo>
                      <a:pt x="474" y="176"/>
                    </a:lnTo>
                    <a:lnTo>
                      <a:pt x="514" y="159"/>
                    </a:lnTo>
                    <a:lnTo>
                      <a:pt x="582" y="204"/>
                    </a:lnTo>
                    <a:lnTo>
                      <a:pt x="571" y="244"/>
                    </a:lnTo>
                    <a:lnTo>
                      <a:pt x="622" y="261"/>
                    </a:lnTo>
                    <a:lnTo>
                      <a:pt x="628" y="317"/>
                    </a:lnTo>
                    <a:lnTo>
                      <a:pt x="645" y="323"/>
                    </a:lnTo>
                    <a:lnTo>
                      <a:pt x="639" y="380"/>
                    </a:lnTo>
                    <a:lnTo>
                      <a:pt x="605" y="368"/>
                    </a:lnTo>
                    <a:lnTo>
                      <a:pt x="565" y="414"/>
                    </a:lnTo>
                    <a:lnTo>
                      <a:pt x="537" y="414"/>
                    </a:lnTo>
                    <a:lnTo>
                      <a:pt x="548" y="459"/>
                    </a:lnTo>
                    <a:lnTo>
                      <a:pt x="508" y="544"/>
                    </a:lnTo>
                    <a:lnTo>
                      <a:pt x="468" y="533"/>
                    </a:lnTo>
                    <a:lnTo>
                      <a:pt x="411" y="567"/>
                    </a:lnTo>
                    <a:lnTo>
                      <a:pt x="366" y="539"/>
                    </a:lnTo>
                    <a:lnTo>
                      <a:pt x="297" y="561"/>
                    </a:lnTo>
                    <a:lnTo>
                      <a:pt x="274" y="584"/>
                    </a:lnTo>
                    <a:lnTo>
                      <a:pt x="189" y="493"/>
                    </a:lnTo>
                    <a:lnTo>
                      <a:pt x="166" y="436"/>
                    </a:lnTo>
                    <a:lnTo>
                      <a:pt x="69" y="414"/>
                    </a:lnTo>
                    <a:lnTo>
                      <a:pt x="86" y="340"/>
                    </a:lnTo>
                    <a:lnTo>
                      <a:pt x="35" y="334"/>
                    </a:lnTo>
                    <a:lnTo>
                      <a:pt x="35" y="272"/>
                    </a:lnTo>
                    <a:lnTo>
                      <a:pt x="46" y="255"/>
                    </a:lnTo>
                    <a:lnTo>
                      <a:pt x="46" y="238"/>
                    </a:lnTo>
                    <a:lnTo>
                      <a:pt x="40" y="221"/>
                    </a:lnTo>
                    <a:lnTo>
                      <a:pt x="40" y="210"/>
                    </a:lnTo>
                    <a:lnTo>
                      <a:pt x="35" y="198"/>
                    </a:lnTo>
                    <a:lnTo>
                      <a:pt x="29" y="193"/>
                    </a:lnTo>
                    <a:lnTo>
                      <a:pt x="23" y="193"/>
                    </a:lnTo>
                    <a:lnTo>
                      <a:pt x="12" y="193"/>
                    </a:lnTo>
                    <a:lnTo>
                      <a:pt x="6" y="193"/>
                    </a:lnTo>
                    <a:lnTo>
                      <a:pt x="0" y="153"/>
                    </a:lnTo>
                    <a:lnTo>
                      <a:pt x="80" y="56"/>
                    </a:lnTo>
                    <a:lnTo>
                      <a:pt x="86" y="5"/>
                    </a:lnTo>
                    <a:lnTo>
                      <a:pt x="86" y="5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3822" y="2125"/>
                <a:ext cx="534" cy="307"/>
              </a:xfrm>
              <a:custGeom>
                <a:avLst/>
                <a:gdLst>
                  <a:gd name="T0" fmla="*/ 120 w 531"/>
                  <a:gd name="T1" fmla="*/ 40 h 307"/>
                  <a:gd name="T2" fmla="*/ 125 w 531"/>
                  <a:gd name="T3" fmla="*/ 68 h 307"/>
                  <a:gd name="T4" fmla="*/ 165 w 531"/>
                  <a:gd name="T5" fmla="*/ 63 h 307"/>
                  <a:gd name="T6" fmla="*/ 228 w 531"/>
                  <a:gd name="T7" fmla="*/ 12 h 307"/>
                  <a:gd name="T8" fmla="*/ 297 w 531"/>
                  <a:gd name="T9" fmla="*/ 68 h 307"/>
                  <a:gd name="T10" fmla="*/ 297 w 531"/>
                  <a:gd name="T11" fmla="*/ 12 h 307"/>
                  <a:gd name="T12" fmla="*/ 314 w 531"/>
                  <a:gd name="T13" fmla="*/ 0 h 307"/>
                  <a:gd name="T14" fmla="*/ 371 w 531"/>
                  <a:gd name="T15" fmla="*/ 68 h 307"/>
                  <a:gd name="T16" fmla="*/ 399 w 531"/>
                  <a:gd name="T17" fmla="*/ 23 h 307"/>
                  <a:gd name="T18" fmla="*/ 394 w 531"/>
                  <a:gd name="T19" fmla="*/ 0 h 307"/>
                  <a:gd name="T20" fmla="*/ 434 w 531"/>
                  <a:gd name="T21" fmla="*/ 12 h 307"/>
                  <a:gd name="T22" fmla="*/ 445 w 531"/>
                  <a:gd name="T23" fmla="*/ 51 h 307"/>
                  <a:gd name="T24" fmla="*/ 531 w 531"/>
                  <a:gd name="T25" fmla="*/ 97 h 307"/>
                  <a:gd name="T26" fmla="*/ 496 w 531"/>
                  <a:gd name="T27" fmla="*/ 108 h 307"/>
                  <a:gd name="T28" fmla="*/ 456 w 531"/>
                  <a:gd name="T29" fmla="*/ 102 h 307"/>
                  <a:gd name="T30" fmla="*/ 439 w 531"/>
                  <a:gd name="T31" fmla="*/ 159 h 307"/>
                  <a:gd name="T32" fmla="*/ 382 w 531"/>
                  <a:gd name="T33" fmla="*/ 199 h 307"/>
                  <a:gd name="T34" fmla="*/ 302 w 531"/>
                  <a:gd name="T35" fmla="*/ 239 h 307"/>
                  <a:gd name="T36" fmla="*/ 268 w 531"/>
                  <a:gd name="T37" fmla="*/ 233 h 307"/>
                  <a:gd name="T38" fmla="*/ 200 w 531"/>
                  <a:gd name="T39" fmla="*/ 250 h 307"/>
                  <a:gd name="T40" fmla="*/ 148 w 531"/>
                  <a:gd name="T41" fmla="*/ 295 h 307"/>
                  <a:gd name="T42" fmla="*/ 114 w 531"/>
                  <a:gd name="T43" fmla="*/ 278 h 307"/>
                  <a:gd name="T44" fmla="*/ 68 w 531"/>
                  <a:gd name="T45" fmla="*/ 307 h 307"/>
                  <a:gd name="T46" fmla="*/ 34 w 531"/>
                  <a:gd name="T47" fmla="*/ 295 h 307"/>
                  <a:gd name="T48" fmla="*/ 0 w 531"/>
                  <a:gd name="T49" fmla="*/ 307 h 307"/>
                  <a:gd name="T50" fmla="*/ 11 w 531"/>
                  <a:gd name="T51" fmla="*/ 250 h 307"/>
                  <a:gd name="T52" fmla="*/ 6 w 531"/>
                  <a:gd name="T53" fmla="*/ 222 h 307"/>
                  <a:gd name="T54" fmla="*/ 45 w 531"/>
                  <a:gd name="T55" fmla="*/ 205 h 307"/>
                  <a:gd name="T56" fmla="*/ 40 w 531"/>
                  <a:gd name="T57" fmla="*/ 165 h 307"/>
                  <a:gd name="T58" fmla="*/ 74 w 531"/>
                  <a:gd name="T59" fmla="*/ 125 h 307"/>
                  <a:gd name="T60" fmla="*/ 40 w 531"/>
                  <a:gd name="T61" fmla="*/ 85 h 307"/>
                  <a:gd name="T62" fmla="*/ 80 w 531"/>
                  <a:gd name="T63" fmla="*/ 80 h 307"/>
                  <a:gd name="T64" fmla="*/ 120 w 531"/>
                  <a:gd name="T65" fmla="*/ 40 h 30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31"/>
                  <a:gd name="T100" fmla="*/ 0 h 307"/>
                  <a:gd name="T101" fmla="*/ 531 w 531"/>
                  <a:gd name="T102" fmla="*/ 307 h 30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31" h="307">
                    <a:moveTo>
                      <a:pt x="120" y="40"/>
                    </a:moveTo>
                    <a:lnTo>
                      <a:pt x="125" y="68"/>
                    </a:lnTo>
                    <a:lnTo>
                      <a:pt x="165" y="63"/>
                    </a:lnTo>
                    <a:lnTo>
                      <a:pt x="228" y="12"/>
                    </a:lnTo>
                    <a:lnTo>
                      <a:pt x="297" y="68"/>
                    </a:lnTo>
                    <a:lnTo>
                      <a:pt x="297" y="12"/>
                    </a:lnTo>
                    <a:lnTo>
                      <a:pt x="314" y="0"/>
                    </a:lnTo>
                    <a:lnTo>
                      <a:pt x="371" y="68"/>
                    </a:lnTo>
                    <a:lnTo>
                      <a:pt x="399" y="23"/>
                    </a:lnTo>
                    <a:lnTo>
                      <a:pt x="394" y="0"/>
                    </a:lnTo>
                    <a:lnTo>
                      <a:pt x="434" y="12"/>
                    </a:lnTo>
                    <a:lnTo>
                      <a:pt x="445" y="51"/>
                    </a:lnTo>
                    <a:lnTo>
                      <a:pt x="531" y="97"/>
                    </a:lnTo>
                    <a:lnTo>
                      <a:pt x="496" y="108"/>
                    </a:lnTo>
                    <a:lnTo>
                      <a:pt x="456" y="102"/>
                    </a:lnTo>
                    <a:lnTo>
                      <a:pt x="439" y="159"/>
                    </a:lnTo>
                    <a:lnTo>
                      <a:pt x="382" y="199"/>
                    </a:lnTo>
                    <a:lnTo>
                      <a:pt x="302" y="239"/>
                    </a:lnTo>
                    <a:lnTo>
                      <a:pt x="268" y="233"/>
                    </a:lnTo>
                    <a:lnTo>
                      <a:pt x="200" y="250"/>
                    </a:lnTo>
                    <a:lnTo>
                      <a:pt x="148" y="295"/>
                    </a:lnTo>
                    <a:lnTo>
                      <a:pt x="114" y="278"/>
                    </a:lnTo>
                    <a:lnTo>
                      <a:pt x="68" y="307"/>
                    </a:lnTo>
                    <a:lnTo>
                      <a:pt x="34" y="295"/>
                    </a:lnTo>
                    <a:lnTo>
                      <a:pt x="0" y="307"/>
                    </a:lnTo>
                    <a:lnTo>
                      <a:pt x="11" y="250"/>
                    </a:lnTo>
                    <a:lnTo>
                      <a:pt x="6" y="222"/>
                    </a:lnTo>
                    <a:lnTo>
                      <a:pt x="45" y="205"/>
                    </a:lnTo>
                    <a:lnTo>
                      <a:pt x="40" y="165"/>
                    </a:lnTo>
                    <a:lnTo>
                      <a:pt x="74" y="125"/>
                    </a:lnTo>
                    <a:lnTo>
                      <a:pt x="40" y="85"/>
                    </a:lnTo>
                    <a:lnTo>
                      <a:pt x="80" y="80"/>
                    </a:lnTo>
                    <a:lnTo>
                      <a:pt x="120" y="40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3783" y="2216"/>
                <a:ext cx="687" cy="516"/>
              </a:xfrm>
              <a:custGeom>
                <a:avLst/>
                <a:gdLst/>
                <a:ahLst/>
                <a:cxnLst>
                  <a:cxn ang="0">
                    <a:pos x="308" y="136"/>
                  </a:cxn>
                  <a:cxn ang="0">
                    <a:pos x="336" y="142"/>
                  </a:cxn>
                  <a:cxn ang="0">
                    <a:pos x="416" y="108"/>
                  </a:cxn>
                  <a:cxn ang="0">
                    <a:pos x="473" y="62"/>
                  </a:cxn>
                  <a:cxn ang="0">
                    <a:pos x="496" y="5"/>
                  </a:cxn>
                  <a:cxn ang="0">
                    <a:pos x="530" y="17"/>
                  </a:cxn>
                  <a:cxn ang="0">
                    <a:pos x="559" y="0"/>
                  </a:cxn>
                  <a:cxn ang="0">
                    <a:pos x="587" y="23"/>
                  </a:cxn>
                  <a:cxn ang="0">
                    <a:pos x="570" y="108"/>
                  </a:cxn>
                  <a:cxn ang="0">
                    <a:pos x="587" y="136"/>
                  </a:cxn>
                  <a:cxn ang="0">
                    <a:pos x="570" y="170"/>
                  </a:cxn>
                  <a:cxn ang="0">
                    <a:pos x="690" y="278"/>
                  </a:cxn>
                  <a:cxn ang="0">
                    <a:pos x="679" y="317"/>
                  </a:cxn>
                  <a:cxn ang="0">
                    <a:pos x="633" y="323"/>
                  </a:cxn>
                  <a:cxn ang="0">
                    <a:pos x="610" y="368"/>
                  </a:cxn>
                  <a:cxn ang="0">
                    <a:pos x="547" y="329"/>
                  </a:cxn>
                  <a:cxn ang="0">
                    <a:pos x="542" y="391"/>
                  </a:cxn>
                  <a:cxn ang="0">
                    <a:pos x="513" y="420"/>
                  </a:cxn>
                  <a:cxn ang="0">
                    <a:pos x="490" y="516"/>
                  </a:cxn>
                  <a:cxn ang="0">
                    <a:pos x="422" y="476"/>
                  </a:cxn>
                  <a:cxn ang="0">
                    <a:pos x="382" y="488"/>
                  </a:cxn>
                  <a:cxn ang="0">
                    <a:pos x="359" y="459"/>
                  </a:cxn>
                  <a:cxn ang="0">
                    <a:pos x="348" y="414"/>
                  </a:cxn>
                  <a:cxn ang="0">
                    <a:pos x="251" y="482"/>
                  </a:cxn>
                  <a:cxn ang="0">
                    <a:pos x="205" y="493"/>
                  </a:cxn>
                  <a:cxn ang="0">
                    <a:pos x="211" y="459"/>
                  </a:cxn>
                  <a:cxn ang="0">
                    <a:pos x="171" y="414"/>
                  </a:cxn>
                  <a:cxn ang="0">
                    <a:pos x="159" y="357"/>
                  </a:cxn>
                  <a:cxn ang="0">
                    <a:pos x="142" y="340"/>
                  </a:cxn>
                  <a:cxn ang="0">
                    <a:pos x="114" y="340"/>
                  </a:cxn>
                  <a:cxn ang="0">
                    <a:pos x="97" y="317"/>
                  </a:cxn>
                  <a:cxn ang="0">
                    <a:pos x="28" y="306"/>
                  </a:cxn>
                  <a:cxn ang="0">
                    <a:pos x="0" y="317"/>
                  </a:cxn>
                  <a:cxn ang="0">
                    <a:pos x="0" y="244"/>
                  </a:cxn>
                  <a:cxn ang="0">
                    <a:pos x="34" y="210"/>
                  </a:cxn>
                  <a:cxn ang="0">
                    <a:pos x="74" y="204"/>
                  </a:cxn>
                  <a:cxn ang="0">
                    <a:pos x="108" y="210"/>
                  </a:cxn>
                  <a:cxn ang="0">
                    <a:pos x="154" y="187"/>
                  </a:cxn>
                  <a:cxn ang="0">
                    <a:pos x="182" y="198"/>
                  </a:cxn>
                  <a:cxn ang="0">
                    <a:pos x="234" y="159"/>
                  </a:cxn>
                  <a:cxn ang="0">
                    <a:pos x="308" y="136"/>
                  </a:cxn>
                </a:cxnLst>
                <a:rect l="0" t="0" r="r" b="b"/>
                <a:pathLst>
                  <a:path w="690" h="516">
                    <a:moveTo>
                      <a:pt x="308" y="136"/>
                    </a:moveTo>
                    <a:lnTo>
                      <a:pt x="336" y="142"/>
                    </a:lnTo>
                    <a:lnTo>
                      <a:pt x="416" y="108"/>
                    </a:lnTo>
                    <a:lnTo>
                      <a:pt x="473" y="62"/>
                    </a:lnTo>
                    <a:lnTo>
                      <a:pt x="496" y="5"/>
                    </a:lnTo>
                    <a:lnTo>
                      <a:pt x="530" y="17"/>
                    </a:lnTo>
                    <a:lnTo>
                      <a:pt x="559" y="0"/>
                    </a:lnTo>
                    <a:lnTo>
                      <a:pt x="587" y="23"/>
                    </a:lnTo>
                    <a:lnTo>
                      <a:pt x="570" y="108"/>
                    </a:lnTo>
                    <a:lnTo>
                      <a:pt x="587" y="136"/>
                    </a:lnTo>
                    <a:lnTo>
                      <a:pt x="570" y="170"/>
                    </a:lnTo>
                    <a:lnTo>
                      <a:pt x="690" y="278"/>
                    </a:lnTo>
                    <a:lnTo>
                      <a:pt x="679" y="317"/>
                    </a:lnTo>
                    <a:lnTo>
                      <a:pt x="633" y="323"/>
                    </a:lnTo>
                    <a:lnTo>
                      <a:pt x="610" y="368"/>
                    </a:lnTo>
                    <a:lnTo>
                      <a:pt x="547" y="329"/>
                    </a:lnTo>
                    <a:lnTo>
                      <a:pt x="542" y="391"/>
                    </a:lnTo>
                    <a:lnTo>
                      <a:pt x="513" y="420"/>
                    </a:lnTo>
                    <a:lnTo>
                      <a:pt x="490" y="516"/>
                    </a:lnTo>
                    <a:lnTo>
                      <a:pt x="422" y="476"/>
                    </a:lnTo>
                    <a:lnTo>
                      <a:pt x="382" y="488"/>
                    </a:lnTo>
                    <a:lnTo>
                      <a:pt x="359" y="459"/>
                    </a:lnTo>
                    <a:lnTo>
                      <a:pt x="348" y="414"/>
                    </a:lnTo>
                    <a:lnTo>
                      <a:pt x="251" y="482"/>
                    </a:lnTo>
                    <a:lnTo>
                      <a:pt x="205" y="493"/>
                    </a:lnTo>
                    <a:lnTo>
                      <a:pt x="211" y="459"/>
                    </a:lnTo>
                    <a:lnTo>
                      <a:pt x="171" y="414"/>
                    </a:lnTo>
                    <a:lnTo>
                      <a:pt x="159" y="357"/>
                    </a:lnTo>
                    <a:lnTo>
                      <a:pt x="142" y="340"/>
                    </a:lnTo>
                    <a:lnTo>
                      <a:pt x="114" y="340"/>
                    </a:lnTo>
                    <a:lnTo>
                      <a:pt x="97" y="317"/>
                    </a:lnTo>
                    <a:lnTo>
                      <a:pt x="28" y="306"/>
                    </a:lnTo>
                    <a:lnTo>
                      <a:pt x="0" y="317"/>
                    </a:lnTo>
                    <a:lnTo>
                      <a:pt x="0" y="244"/>
                    </a:lnTo>
                    <a:lnTo>
                      <a:pt x="34" y="210"/>
                    </a:lnTo>
                    <a:lnTo>
                      <a:pt x="74" y="204"/>
                    </a:lnTo>
                    <a:lnTo>
                      <a:pt x="108" y="210"/>
                    </a:lnTo>
                    <a:lnTo>
                      <a:pt x="154" y="187"/>
                    </a:lnTo>
                    <a:lnTo>
                      <a:pt x="182" y="198"/>
                    </a:lnTo>
                    <a:lnTo>
                      <a:pt x="234" y="159"/>
                    </a:lnTo>
                    <a:lnTo>
                      <a:pt x="308" y="136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" name="Freeform 35"/>
              <p:cNvSpPr>
                <a:spLocks/>
              </p:cNvSpPr>
              <p:nvPr/>
            </p:nvSpPr>
            <p:spPr bwMode="auto">
              <a:xfrm>
                <a:off x="4265" y="2459"/>
                <a:ext cx="395" cy="639"/>
              </a:xfrm>
              <a:custGeom>
                <a:avLst/>
                <a:gdLst>
                  <a:gd name="T0" fmla="*/ 125 w 394"/>
                  <a:gd name="T1" fmla="*/ 124 h 641"/>
                  <a:gd name="T2" fmla="*/ 160 w 394"/>
                  <a:gd name="T3" fmla="*/ 79 h 641"/>
                  <a:gd name="T4" fmla="*/ 200 w 394"/>
                  <a:gd name="T5" fmla="*/ 73 h 641"/>
                  <a:gd name="T6" fmla="*/ 205 w 394"/>
                  <a:gd name="T7" fmla="*/ 45 h 641"/>
                  <a:gd name="T8" fmla="*/ 217 w 394"/>
                  <a:gd name="T9" fmla="*/ 22 h 641"/>
                  <a:gd name="T10" fmla="*/ 234 w 394"/>
                  <a:gd name="T11" fmla="*/ 5 h 641"/>
                  <a:gd name="T12" fmla="*/ 268 w 394"/>
                  <a:gd name="T13" fmla="*/ 34 h 641"/>
                  <a:gd name="T14" fmla="*/ 297 w 394"/>
                  <a:gd name="T15" fmla="*/ 22 h 641"/>
                  <a:gd name="T16" fmla="*/ 342 w 394"/>
                  <a:gd name="T17" fmla="*/ 0 h 641"/>
                  <a:gd name="T18" fmla="*/ 365 w 394"/>
                  <a:gd name="T19" fmla="*/ 0 h 641"/>
                  <a:gd name="T20" fmla="*/ 394 w 394"/>
                  <a:gd name="T21" fmla="*/ 102 h 641"/>
                  <a:gd name="T22" fmla="*/ 297 w 394"/>
                  <a:gd name="T23" fmla="*/ 153 h 641"/>
                  <a:gd name="T24" fmla="*/ 377 w 394"/>
                  <a:gd name="T25" fmla="*/ 329 h 641"/>
                  <a:gd name="T26" fmla="*/ 314 w 394"/>
                  <a:gd name="T27" fmla="*/ 402 h 641"/>
                  <a:gd name="T28" fmla="*/ 331 w 394"/>
                  <a:gd name="T29" fmla="*/ 431 h 641"/>
                  <a:gd name="T30" fmla="*/ 331 w 394"/>
                  <a:gd name="T31" fmla="*/ 482 h 641"/>
                  <a:gd name="T32" fmla="*/ 297 w 394"/>
                  <a:gd name="T33" fmla="*/ 504 h 641"/>
                  <a:gd name="T34" fmla="*/ 319 w 394"/>
                  <a:gd name="T35" fmla="*/ 533 h 641"/>
                  <a:gd name="T36" fmla="*/ 308 w 394"/>
                  <a:gd name="T37" fmla="*/ 561 h 641"/>
                  <a:gd name="T38" fmla="*/ 337 w 394"/>
                  <a:gd name="T39" fmla="*/ 544 h 641"/>
                  <a:gd name="T40" fmla="*/ 359 w 394"/>
                  <a:gd name="T41" fmla="*/ 556 h 641"/>
                  <a:gd name="T42" fmla="*/ 377 w 394"/>
                  <a:gd name="T43" fmla="*/ 612 h 641"/>
                  <a:gd name="T44" fmla="*/ 337 w 394"/>
                  <a:gd name="T45" fmla="*/ 624 h 641"/>
                  <a:gd name="T46" fmla="*/ 319 w 394"/>
                  <a:gd name="T47" fmla="*/ 618 h 641"/>
                  <a:gd name="T48" fmla="*/ 285 w 394"/>
                  <a:gd name="T49" fmla="*/ 641 h 641"/>
                  <a:gd name="T50" fmla="*/ 234 w 394"/>
                  <a:gd name="T51" fmla="*/ 624 h 641"/>
                  <a:gd name="T52" fmla="*/ 200 w 394"/>
                  <a:gd name="T53" fmla="*/ 504 h 641"/>
                  <a:gd name="T54" fmla="*/ 165 w 394"/>
                  <a:gd name="T55" fmla="*/ 499 h 641"/>
                  <a:gd name="T56" fmla="*/ 74 w 394"/>
                  <a:gd name="T57" fmla="*/ 442 h 641"/>
                  <a:gd name="T58" fmla="*/ 74 w 394"/>
                  <a:gd name="T59" fmla="*/ 391 h 641"/>
                  <a:gd name="T60" fmla="*/ 57 w 394"/>
                  <a:gd name="T61" fmla="*/ 385 h 641"/>
                  <a:gd name="T62" fmla="*/ 51 w 394"/>
                  <a:gd name="T63" fmla="*/ 329 h 641"/>
                  <a:gd name="T64" fmla="*/ 0 w 394"/>
                  <a:gd name="T65" fmla="*/ 312 h 641"/>
                  <a:gd name="T66" fmla="*/ 11 w 394"/>
                  <a:gd name="T67" fmla="*/ 266 h 641"/>
                  <a:gd name="T68" fmla="*/ 34 w 394"/>
                  <a:gd name="T69" fmla="*/ 181 h 641"/>
                  <a:gd name="T70" fmla="*/ 63 w 394"/>
                  <a:gd name="T71" fmla="*/ 147 h 641"/>
                  <a:gd name="T72" fmla="*/ 68 w 394"/>
                  <a:gd name="T73" fmla="*/ 85 h 641"/>
                  <a:gd name="T74" fmla="*/ 125 w 394"/>
                  <a:gd name="T75" fmla="*/ 124 h 641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94"/>
                  <a:gd name="T115" fmla="*/ 0 h 641"/>
                  <a:gd name="T116" fmla="*/ 394 w 394"/>
                  <a:gd name="T117" fmla="*/ 641 h 641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94" h="641">
                    <a:moveTo>
                      <a:pt x="125" y="124"/>
                    </a:moveTo>
                    <a:lnTo>
                      <a:pt x="160" y="79"/>
                    </a:lnTo>
                    <a:lnTo>
                      <a:pt x="200" y="73"/>
                    </a:lnTo>
                    <a:lnTo>
                      <a:pt x="205" y="45"/>
                    </a:lnTo>
                    <a:lnTo>
                      <a:pt x="217" y="22"/>
                    </a:lnTo>
                    <a:lnTo>
                      <a:pt x="234" y="5"/>
                    </a:lnTo>
                    <a:lnTo>
                      <a:pt x="268" y="34"/>
                    </a:lnTo>
                    <a:lnTo>
                      <a:pt x="297" y="22"/>
                    </a:lnTo>
                    <a:lnTo>
                      <a:pt x="342" y="0"/>
                    </a:lnTo>
                    <a:lnTo>
                      <a:pt x="365" y="0"/>
                    </a:lnTo>
                    <a:lnTo>
                      <a:pt x="394" y="102"/>
                    </a:lnTo>
                    <a:lnTo>
                      <a:pt x="297" y="153"/>
                    </a:lnTo>
                    <a:lnTo>
                      <a:pt x="377" y="329"/>
                    </a:lnTo>
                    <a:lnTo>
                      <a:pt x="314" y="402"/>
                    </a:lnTo>
                    <a:lnTo>
                      <a:pt x="331" y="431"/>
                    </a:lnTo>
                    <a:lnTo>
                      <a:pt x="331" y="482"/>
                    </a:lnTo>
                    <a:lnTo>
                      <a:pt x="297" y="504"/>
                    </a:lnTo>
                    <a:lnTo>
                      <a:pt x="319" y="533"/>
                    </a:lnTo>
                    <a:lnTo>
                      <a:pt x="308" y="561"/>
                    </a:lnTo>
                    <a:lnTo>
                      <a:pt x="337" y="544"/>
                    </a:lnTo>
                    <a:lnTo>
                      <a:pt x="359" y="556"/>
                    </a:lnTo>
                    <a:lnTo>
                      <a:pt x="377" y="612"/>
                    </a:lnTo>
                    <a:lnTo>
                      <a:pt x="337" y="624"/>
                    </a:lnTo>
                    <a:lnTo>
                      <a:pt x="319" y="618"/>
                    </a:lnTo>
                    <a:lnTo>
                      <a:pt x="285" y="641"/>
                    </a:lnTo>
                    <a:lnTo>
                      <a:pt x="234" y="624"/>
                    </a:lnTo>
                    <a:lnTo>
                      <a:pt x="200" y="504"/>
                    </a:lnTo>
                    <a:lnTo>
                      <a:pt x="165" y="499"/>
                    </a:lnTo>
                    <a:lnTo>
                      <a:pt x="74" y="442"/>
                    </a:lnTo>
                    <a:lnTo>
                      <a:pt x="74" y="391"/>
                    </a:lnTo>
                    <a:lnTo>
                      <a:pt x="57" y="385"/>
                    </a:lnTo>
                    <a:lnTo>
                      <a:pt x="51" y="329"/>
                    </a:lnTo>
                    <a:lnTo>
                      <a:pt x="0" y="312"/>
                    </a:lnTo>
                    <a:lnTo>
                      <a:pt x="11" y="266"/>
                    </a:lnTo>
                    <a:lnTo>
                      <a:pt x="34" y="181"/>
                    </a:lnTo>
                    <a:lnTo>
                      <a:pt x="63" y="147"/>
                    </a:lnTo>
                    <a:lnTo>
                      <a:pt x="68" y="85"/>
                    </a:lnTo>
                    <a:lnTo>
                      <a:pt x="125" y="124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36"/>
              <p:cNvSpPr>
                <a:spLocks/>
              </p:cNvSpPr>
              <p:nvPr/>
            </p:nvSpPr>
            <p:spPr bwMode="auto">
              <a:xfrm>
                <a:off x="3823" y="1836"/>
                <a:ext cx="450" cy="369"/>
              </a:xfrm>
              <a:custGeom>
                <a:avLst/>
                <a:gdLst/>
                <a:ahLst/>
                <a:cxnLst>
                  <a:cxn ang="0">
                    <a:pos x="40" y="96"/>
                  </a:cxn>
                  <a:cxn ang="0">
                    <a:pos x="97" y="142"/>
                  </a:cxn>
                  <a:cxn ang="0">
                    <a:pos x="131" y="119"/>
                  </a:cxn>
                  <a:cxn ang="0">
                    <a:pos x="171" y="113"/>
                  </a:cxn>
                  <a:cxn ang="0">
                    <a:pos x="217" y="57"/>
                  </a:cxn>
                  <a:cxn ang="0">
                    <a:pos x="205" y="28"/>
                  </a:cxn>
                  <a:cxn ang="0">
                    <a:pos x="251" y="0"/>
                  </a:cxn>
                  <a:cxn ang="0">
                    <a:pos x="268" y="57"/>
                  </a:cxn>
                  <a:cxn ang="0">
                    <a:pos x="314" y="68"/>
                  </a:cxn>
                  <a:cxn ang="0">
                    <a:pos x="337" y="85"/>
                  </a:cxn>
                  <a:cxn ang="0">
                    <a:pos x="262" y="96"/>
                  </a:cxn>
                  <a:cxn ang="0">
                    <a:pos x="251" y="119"/>
                  </a:cxn>
                  <a:cxn ang="0">
                    <a:pos x="262" y="142"/>
                  </a:cxn>
                  <a:cxn ang="0">
                    <a:pos x="291" y="125"/>
                  </a:cxn>
                  <a:cxn ang="0">
                    <a:pos x="279" y="181"/>
                  </a:cxn>
                  <a:cxn ang="0">
                    <a:pos x="359" y="181"/>
                  </a:cxn>
                  <a:cxn ang="0">
                    <a:pos x="451" y="289"/>
                  </a:cxn>
                  <a:cxn ang="0">
                    <a:pos x="439" y="295"/>
                  </a:cxn>
                  <a:cxn ang="0">
                    <a:pos x="399" y="278"/>
                  </a:cxn>
                  <a:cxn ang="0">
                    <a:pos x="405" y="300"/>
                  </a:cxn>
                  <a:cxn ang="0">
                    <a:pos x="376" y="346"/>
                  </a:cxn>
                  <a:cxn ang="0">
                    <a:pos x="314" y="283"/>
                  </a:cxn>
                  <a:cxn ang="0">
                    <a:pos x="297" y="295"/>
                  </a:cxn>
                  <a:cxn ang="0">
                    <a:pos x="297" y="351"/>
                  </a:cxn>
                  <a:cxn ang="0">
                    <a:pos x="228" y="289"/>
                  </a:cxn>
                  <a:cxn ang="0">
                    <a:pos x="165" y="346"/>
                  </a:cxn>
                  <a:cxn ang="0">
                    <a:pos x="125" y="351"/>
                  </a:cxn>
                  <a:cxn ang="0">
                    <a:pos x="120" y="323"/>
                  </a:cxn>
                  <a:cxn ang="0">
                    <a:pos x="74" y="363"/>
                  </a:cxn>
                  <a:cxn ang="0">
                    <a:pos x="40" y="368"/>
                  </a:cxn>
                  <a:cxn ang="0">
                    <a:pos x="11" y="295"/>
                  </a:cxn>
                  <a:cxn ang="0">
                    <a:pos x="34" y="255"/>
                  </a:cxn>
                  <a:cxn ang="0">
                    <a:pos x="17" y="227"/>
                  </a:cxn>
                  <a:cxn ang="0">
                    <a:pos x="28" y="210"/>
                  </a:cxn>
                  <a:cxn ang="0">
                    <a:pos x="0" y="176"/>
                  </a:cxn>
                  <a:cxn ang="0">
                    <a:pos x="6" y="130"/>
                  </a:cxn>
                  <a:cxn ang="0">
                    <a:pos x="40" y="96"/>
                  </a:cxn>
                </a:cxnLst>
                <a:rect l="0" t="0" r="r" b="b"/>
                <a:pathLst>
                  <a:path w="451" h="368">
                    <a:moveTo>
                      <a:pt x="40" y="96"/>
                    </a:moveTo>
                    <a:lnTo>
                      <a:pt x="97" y="142"/>
                    </a:lnTo>
                    <a:lnTo>
                      <a:pt x="131" y="119"/>
                    </a:lnTo>
                    <a:lnTo>
                      <a:pt x="171" y="113"/>
                    </a:lnTo>
                    <a:lnTo>
                      <a:pt x="217" y="57"/>
                    </a:lnTo>
                    <a:lnTo>
                      <a:pt x="205" y="28"/>
                    </a:lnTo>
                    <a:lnTo>
                      <a:pt x="251" y="0"/>
                    </a:lnTo>
                    <a:lnTo>
                      <a:pt x="268" y="57"/>
                    </a:lnTo>
                    <a:lnTo>
                      <a:pt x="314" y="68"/>
                    </a:lnTo>
                    <a:lnTo>
                      <a:pt x="337" y="85"/>
                    </a:lnTo>
                    <a:lnTo>
                      <a:pt x="262" y="96"/>
                    </a:lnTo>
                    <a:lnTo>
                      <a:pt x="251" y="119"/>
                    </a:lnTo>
                    <a:lnTo>
                      <a:pt x="262" y="142"/>
                    </a:lnTo>
                    <a:lnTo>
                      <a:pt x="291" y="125"/>
                    </a:lnTo>
                    <a:lnTo>
                      <a:pt x="279" y="181"/>
                    </a:lnTo>
                    <a:lnTo>
                      <a:pt x="359" y="181"/>
                    </a:lnTo>
                    <a:lnTo>
                      <a:pt x="451" y="289"/>
                    </a:lnTo>
                    <a:lnTo>
                      <a:pt x="439" y="295"/>
                    </a:lnTo>
                    <a:lnTo>
                      <a:pt x="399" y="278"/>
                    </a:lnTo>
                    <a:lnTo>
                      <a:pt x="405" y="300"/>
                    </a:lnTo>
                    <a:lnTo>
                      <a:pt x="376" y="346"/>
                    </a:lnTo>
                    <a:lnTo>
                      <a:pt x="314" y="283"/>
                    </a:lnTo>
                    <a:lnTo>
                      <a:pt x="297" y="295"/>
                    </a:lnTo>
                    <a:lnTo>
                      <a:pt x="297" y="351"/>
                    </a:lnTo>
                    <a:lnTo>
                      <a:pt x="228" y="289"/>
                    </a:lnTo>
                    <a:lnTo>
                      <a:pt x="165" y="346"/>
                    </a:lnTo>
                    <a:lnTo>
                      <a:pt x="125" y="351"/>
                    </a:lnTo>
                    <a:lnTo>
                      <a:pt x="120" y="323"/>
                    </a:lnTo>
                    <a:lnTo>
                      <a:pt x="74" y="363"/>
                    </a:lnTo>
                    <a:lnTo>
                      <a:pt x="40" y="368"/>
                    </a:lnTo>
                    <a:lnTo>
                      <a:pt x="11" y="295"/>
                    </a:lnTo>
                    <a:lnTo>
                      <a:pt x="34" y="255"/>
                    </a:lnTo>
                    <a:lnTo>
                      <a:pt x="17" y="227"/>
                    </a:lnTo>
                    <a:lnTo>
                      <a:pt x="28" y="210"/>
                    </a:lnTo>
                    <a:lnTo>
                      <a:pt x="0" y="176"/>
                    </a:lnTo>
                    <a:lnTo>
                      <a:pt x="6" y="130"/>
                    </a:lnTo>
                    <a:lnTo>
                      <a:pt x="40" y="96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Freeform 38"/>
              <p:cNvSpPr>
                <a:spLocks/>
              </p:cNvSpPr>
              <p:nvPr/>
            </p:nvSpPr>
            <p:spPr bwMode="auto">
              <a:xfrm>
                <a:off x="3777" y="1432"/>
                <a:ext cx="502" cy="550"/>
              </a:xfrm>
              <a:custGeom>
                <a:avLst/>
                <a:gdLst/>
                <a:ahLst/>
                <a:cxnLst>
                  <a:cxn ang="0">
                    <a:pos x="114" y="86"/>
                  </a:cxn>
                  <a:cxn ang="0">
                    <a:pos x="199" y="86"/>
                  </a:cxn>
                  <a:cxn ang="0">
                    <a:pos x="222" y="46"/>
                  </a:cxn>
                  <a:cxn ang="0">
                    <a:pos x="188" y="34"/>
                  </a:cxn>
                  <a:cxn ang="0">
                    <a:pos x="205" y="0"/>
                  </a:cxn>
                  <a:cxn ang="0">
                    <a:pos x="251" y="23"/>
                  </a:cxn>
                  <a:cxn ang="0">
                    <a:pos x="279" y="12"/>
                  </a:cxn>
                  <a:cxn ang="0">
                    <a:pos x="296" y="29"/>
                  </a:cxn>
                  <a:cxn ang="0">
                    <a:pos x="313" y="69"/>
                  </a:cxn>
                  <a:cxn ang="0">
                    <a:pos x="331" y="80"/>
                  </a:cxn>
                  <a:cxn ang="0">
                    <a:pos x="336" y="114"/>
                  </a:cxn>
                  <a:cxn ang="0">
                    <a:pos x="285" y="154"/>
                  </a:cxn>
                  <a:cxn ang="0">
                    <a:pos x="365" y="216"/>
                  </a:cxn>
                  <a:cxn ang="0">
                    <a:pos x="405" y="216"/>
                  </a:cxn>
                  <a:cxn ang="0">
                    <a:pos x="439" y="261"/>
                  </a:cxn>
                  <a:cxn ang="0">
                    <a:pos x="502" y="307"/>
                  </a:cxn>
                  <a:cxn ang="0">
                    <a:pos x="456" y="318"/>
                  </a:cxn>
                  <a:cxn ang="0">
                    <a:pos x="393" y="358"/>
                  </a:cxn>
                  <a:cxn ang="0">
                    <a:pos x="405" y="392"/>
                  </a:cxn>
                  <a:cxn ang="0">
                    <a:pos x="376" y="432"/>
                  </a:cxn>
                  <a:cxn ang="0">
                    <a:pos x="336" y="409"/>
                  </a:cxn>
                  <a:cxn ang="0">
                    <a:pos x="291" y="403"/>
                  </a:cxn>
                  <a:cxn ang="0">
                    <a:pos x="245" y="432"/>
                  </a:cxn>
                  <a:cxn ang="0">
                    <a:pos x="256" y="460"/>
                  </a:cxn>
                  <a:cxn ang="0">
                    <a:pos x="211" y="522"/>
                  </a:cxn>
                  <a:cxn ang="0">
                    <a:pos x="165" y="522"/>
                  </a:cxn>
                  <a:cxn ang="0">
                    <a:pos x="137" y="551"/>
                  </a:cxn>
                  <a:cxn ang="0">
                    <a:pos x="79" y="505"/>
                  </a:cxn>
                  <a:cxn ang="0">
                    <a:pos x="57" y="454"/>
                  </a:cxn>
                  <a:cxn ang="0">
                    <a:pos x="22" y="437"/>
                  </a:cxn>
                  <a:cxn ang="0">
                    <a:pos x="0" y="380"/>
                  </a:cxn>
                  <a:cxn ang="0">
                    <a:pos x="5" y="341"/>
                  </a:cxn>
                  <a:cxn ang="0">
                    <a:pos x="57" y="301"/>
                  </a:cxn>
                  <a:cxn ang="0">
                    <a:pos x="91" y="301"/>
                  </a:cxn>
                  <a:cxn ang="0">
                    <a:pos x="91" y="210"/>
                  </a:cxn>
                  <a:cxn ang="0">
                    <a:pos x="114" y="171"/>
                  </a:cxn>
                  <a:cxn ang="0">
                    <a:pos x="108" y="120"/>
                  </a:cxn>
                  <a:cxn ang="0">
                    <a:pos x="114" y="86"/>
                  </a:cxn>
                </a:cxnLst>
                <a:rect l="0" t="0" r="r" b="b"/>
                <a:pathLst>
                  <a:path w="502" h="551">
                    <a:moveTo>
                      <a:pt x="114" y="86"/>
                    </a:moveTo>
                    <a:lnTo>
                      <a:pt x="199" y="86"/>
                    </a:lnTo>
                    <a:lnTo>
                      <a:pt x="222" y="46"/>
                    </a:lnTo>
                    <a:lnTo>
                      <a:pt x="188" y="34"/>
                    </a:lnTo>
                    <a:lnTo>
                      <a:pt x="205" y="0"/>
                    </a:lnTo>
                    <a:lnTo>
                      <a:pt x="251" y="23"/>
                    </a:lnTo>
                    <a:lnTo>
                      <a:pt x="279" y="12"/>
                    </a:lnTo>
                    <a:lnTo>
                      <a:pt x="296" y="29"/>
                    </a:lnTo>
                    <a:lnTo>
                      <a:pt x="313" y="69"/>
                    </a:lnTo>
                    <a:lnTo>
                      <a:pt x="331" y="80"/>
                    </a:lnTo>
                    <a:lnTo>
                      <a:pt x="336" y="114"/>
                    </a:lnTo>
                    <a:lnTo>
                      <a:pt x="285" y="154"/>
                    </a:lnTo>
                    <a:lnTo>
                      <a:pt x="365" y="216"/>
                    </a:lnTo>
                    <a:lnTo>
                      <a:pt x="405" y="216"/>
                    </a:lnTo>
                    <a:lnTo>
                      <a:pt x="439" y="261"/>
                    </a:lnTo>
                    <a:lnTo>
                      <a:pt x="502" y="307"/>
                    </a:lnTo>
                    <a:lnTo>
                      <a:pt x="456" y="318"/>
                    </a:lnTo>
                    <a:lnTo>
                      <a:pt x="393" y="358"/>
                    </a:lnTo>
                    <a:lnTo>
                      <a:pt x="405" y="392"/>
                    </a:lnTo>
                    <a:lnTo>
                      <a:pt x="376" y="432"/>
                    </a:lnTo>
                    <a:lnTo>
                      <a:pt x="336" y="409"/>
                    </a:lnTo>
                    <a:lnTo>
                      <a:pt x="291" y="403"/>
                    </a:lnTo>
                    <a:lnTo>
                      <a:pt x="245" y="432"/>
                    </a:lnTo>
                    <a:lnTo>
                      <a:pt x="256" y="460"/>
                    </a:lnTo>
                    <a:lnTo>
                      <a:pt x="211" y="522"/>
                    </a:lnTo>
                    <a:lnTo>
                      <a:pt x="165" y="522"/>
                    </a:lnTo>
                    <a:lnTo>
                      <a:pt x="137" y="551"/>
                    </a:lnTo>
                    <a:lnTo>
                      <a:pt x="79" y="505"/>
                    </a:lnTo>
                    <a:lnTo>
                      <a:pt x="57" y="454"/>
                    </a:lnTo>
                    <a:lnTo>
                      <a:pt x="22" y="437"/>
                    </a:lnTo>
                    <a:lnTo>
                      <a:pt x="0" y="380"/>
                    </a:lnTo>
                    <a:lnTo>
                      <a:pt x="5" y="341"/>
                    </a:lnTo>
                    <a:lnTo>
                      <a:pt x="57" y="301"/>
                    </a:lnTo>
                    <a:lnTo>
                      <a:pt x="91" y="301"/>
                    </a:lnTo>
                    <a:lnTo>
                      <a:pt x="91" y="210"/>
                    </a:lnTo>
                    <a:lnTo>
                      <a:pt x="114" y="171"/>
                    </a:lnTo>
                    <a:lnTo>
                      <a:pt x="108" y="120"/>
                    </a:lnTo>
                    <a:lnTo>
                      <a:pt x="114" y="86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Freeform 41"/>
              <p:cNvSpPr>
                <a:spLocks/>
              </p:cNvSpPr>
              <p:nvPr/>
            </p:nvSpPr>
            <p:spPr bwMode="auto">
              <a:xfrm>
                <a:off x="3209" y="1206"/>
                <a:ext cx="617" cy="461"/>
              </a:xfrm>
              <a:custGeom>
                <a:avLst/>
                <a:gdLst>
                  <a:gd name="T0" fmla="*/ 263 w 617"/>
                  <a:gd name="T1" fmla="*/ 102 h 460"/>
                  <a:gd name="T2" fmla="*/ 308 w 617"/>
                  <a:gd name="T3" fmla="*/ 131 h 460"/>
                  <a:gd name="T4" fmla="*/ 331 w 617"/>
                  <a:gd name="T5" fmla="*/ 102 h 460"/>
                  <a:gd name="T6" fmla="*/ 405 w 617"/>
                  <a:gd name="T7" fmla="*/ 85 h 460"/>
                  <a:gd name="T8" fmla="*/ 405 w 617"/>
                  <a:gd name="T9" fmla="*/ 23 h 460"/>
                  <a:gd name="T10" fmla="*/ 440 w 617"/>
                  <a:gd name="T11" fmla="*/ 0 h 460"/>
                  <a:gd name="T12" fmla="*/ 468 w 617"/>
                  <a:gd name="T13" fmla="*/ 40 h 460"/>
                  <a:gd name="T14" fmla="*/ 491 w 617"/>
                  <a:gd name="T15" fmla="*/ 40 h 460"/>
                  <a:gd name="T16" fmla="*/ 525 w 617"/>
                  <a:gd name="T17" fmla="*/ 85 h 460"/>
                  <a:gd name="T18" fmla="*/ 565 w 617"/>
                  <a:gd name="T19" fmla="*/ 80 h 460"/>
                  <a:gd name="T20" fmla="*/ 542 w 617"/>
                  <a:gd name="T21" fmla="*/ 148 h 460"/>
                  <a:gd name="T22" fmla="*/ 571 w 617"/>
                  <a:gd name="T23" fmla="*/ 216 h 460"/>
                  <a:gd name="T24" fmla="*/ 599 w 617"/>
                  <a:gd name="T25" fmla="*/ 238 h 460"/>
                  <a:gd name="T26" fmla="*/ 617 w 617"/>
                  <a:gd name="T27" fmla="*/ 278 h 460"/>
                  <a:gd name="T28" fmla="*/ 571 w 617"/>
                  <a:gd name="T29" fmla="*/ 324 h 460"/>
                  <a:gd name="T30" fmla="*/ 537 w 617"/>
                  <a:gd name="T31" fmla="*/ 290 h 460"/>
                  <a:gd name="T32" fmla="*/ 502 w 617"/>
                  <a:gd name="T33" fmla="*/ 301 h 460"/>
                  <a:gd name="T34" fmla="*/ 502 w 617"/>
                  <a:gd name="T35" fmla="*/ 341 h 460"/>
                  <a:gd name="T36" fmla="*/ 440 w 617"/>
                  <a:gd name="T37" fmla="*/ 380 h 460"/>
                  <a:gd name="T38" fmla="*/ 417 w 617"/>
                  <a:gd name="T39" fmla="*/ 363 h 460"/>
                  <a:gd name="T40" fmla="*/ 371 w 617"/>
                  <a:gd name="T41" fmla="*/ 363 h 460"/>
                  <a:gd name="T42" fmla="*/ 360 w 617"/>
                  <a:gd name="T43" fmla="*/ 341 h 460"/>
                  <a:gd name="T44" fmla="*/ 320 w 617"/>
                  <a:gd name="T45" fmla="*/ 363 h 460"/>
                  <a:gd name="T46" fmla="*/ 263 w 617"/>
                  <a:gd name="T47" fmla="*/ 369 h 460"/>
                  <a:gd name="T48" fmla="*/ 263 w 617"/>
                  <a:gd name="T49" fmla="*/ 403 h 460"/>
                  <a:gd name="T50" fmla="*/ 280 w 617"/>
                  <a:gd name="T51" fmla="*/ 414 h 460"/>
                  <a:gd name="T52" fmla="*/ 217 w 617"/>
                  <a:gd name="T53" fmla="*/ 460 h 460"/>
                  <a:gd name="T54" fmla="*/ 183 w 617"/>
                  <a:gd name="T55" fmla="*/ 443 h 460"/>
                  <a:gd name="T56" fmla="*/ 154 w 617"/>
                  <a:gd name="T57" fmla="*/ 363 h 460"/>
                  <a:gd name="T58" fmla="*/ 109 w 617"/>
                  <a:gd name="T59" fmla="*/ 358 h 460"/>
                  <a:gd name="T60" fmla="*/ 92 w 617"/>
                  <a:gd name="T61" fmla="*/ 312 h 460"/>
                  <a:gd name="T62" fmla="*/ 69 w 617"/>
                  <a:gd name="T63" fmla="*/ 278 h 460"/>
                  <a:gd name="T64" fmla="*/ 35 w 617"/>
                  <a:gd name="T65" fmla="*/ 273 h 460"/>
                  <a:gd name="T66" fmla="*/ 35 w 617"/>
                  <a:gd name="T67" fmla="*/ 244 h 460"/>
                  <a:gd name="T68" fmla="*/ 0 w 617"/>
                  <a:gd name="T69" fmla="*/ 216 h 460"/>
                  <a:gd name="T70" fmla="*/ 0 w 617"/>
                  <a:gd name="T71" fmla="*/ 193 h 460"/>
                  <a:gd name="T72" fmla="*/ 40 w 617"/>
                  <a:gd name="T73" fmla="*/ 204 h 460"/>
                  <a:gd name="T74" fmla="*/ 57 w 617"/>
                  <a:gd name="T75" fmla="*/ 187 h 460"/>
                  <a:gd name="T76" fmla="*/ 92 w 617"/>
                  <a:gd name="T77" fmla="*/ 199 h 460"/>
                  <a:gd name="T78" fmla="*/ 92 w 617"/>
                  <a:gd name="T79" fmla="*/ 159 h 460"/>
                  <a:gd name="T80" fmla="*/ 132 w 617"/>
                  <a:gd name="T81" fmla="*/ 159 h 460"/>
                  <a:gd name="T82" fmla="*/ 177 w 617"/>
                  <a:gd name="T83" fmla="*/ 114 h 460"/>
                  <a:gd name="T84" fmla="*/ 234 w 617"/>
                  <a:gd name="T85" fmla="*/ 119 h 460"/>
                  <a:gd name="T86" fmla="*/ 263 w 617"/>
                  <a:gd name="T87" fmla="*/ 102 h 4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17"/>
                  <a:gd name="T133" fmla="*/ 0 h 460"/>
                  <a:gd name="T134" fmla="*/ 617 w 617"/>
                  <a:gd name="T135" fmla="*/ 460 h 4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17" h="460">
                    <a:moveTo>
                      <a:pt x="263" y="102"/>
                    </a:moveTo>
                    <a:lnTo>
                      <a:pt x="308" y="131"/>
                    </a:lnTo>
                    <a:lnTo>
                      <a:pt x="331" y="102"/>
                    </a:lnTo>
                    <a:lnTo>
                      <a:pt x="405" y="85"/>
                    </a:lnTo>
                    <a:lnTo>
                      <a:pt x="405" y="23"/>
                    </a:lnTo>
                    <a:lnTo>
                      <a:pt x="440" y="0"/>
                    </a:lnTo>
                    <a:lnTo>
                      <a:pt x="468" y="40"/>
                    </a:lnTo>
                    <a:lnTo>
                      <a:pt x="491" y="40"/>
                    </a:lnTo>
                    <a:lnTo>
                      <a:pt x="525" y="85"/>
                    </a:lnTo>
                    <a:lnTo>
                      <a:pt x="565" y="80"/>
                    </a:lnTo>
                    <a:lnTo>
                      <a:pt x="542" y="148"/>
                    </a:lnTo>
                    <a:lnTo>
                      <a:pt x="571" y="216"/>
                    </a:lnTo>
                    <a:lnTo>
                      <a:pt x="599" y="238"/>
                    </a:lnTo>
                    <a:lnTo>
                      <a:pt x="617" y="278"/>
                    </a:lnTo>
                    <a:lnTo>
                      <a:pt x="571" y="324"/>
                    </a:lnTo>
                    <a:lnTo>
                      <a:pt x="537" y="290"/>
                    </a:lnTo>
                    <a:lnTo>
                      <a:pt x="502" y="301"/>
                    </a:lnTo>
                    <a:lnTo>
                      <a:pt x="502" y="341"/>
                    </a:lnTo>
                    <a:lnTo>
                      <a:pt x="440" y="380"/>
                    </a:lnTo>
                    <a:lnTo>
                      <a:pt x="417" y="363"/>
                    </a:lnTo>
                    <a:lnTo>
                      <a:pt x="371" y="363"/>
                    </a:lnTo>
                    <a:lnTo>
                      <a:pt x="360" y="341"/>
                    </a:lnTo>
                    <a:lnTo>
                      <a:pt x="320" y="363"/>
                    </a:lnTo>
                    <a:lnTo>
                      <a:pt x="263" y="369"/>
                    </a:lnTo>
                    <a:lnTo>
                      <a:pt x="263" y="403"/>
                    </a:lnTo>
                    <a:lnTo>
                      <a:pt x="280" y="414"/>
                    </a:lnTo>
                    <a:lnTo>
                      <a:pt x="217" y="460"/>
                    </a:lnTo>
                    <a:lnTo>
                      <a:pt x="183" y="443"/>
                    </a:lnTo>
                    <a:lnTo>
                      <a:pt x="154" y="363"/>
                    </a:lnTo>
                    <a:lnTo>
                      <a:pt x="109" y="358"/>
                    </a:lnTo>
                    <a:lnTo>
                      <a:pt x="92" y="312"/>
                    </a:lnTo>
                    <a:lnTo>
                      <a:pt x="69" y="278"/>
                    </a:lnTo>
                    <a:lnTo>
                      <a:pt x="35" y="273"/>
                    </a:lnTo>
                    <a:lnTo>
                      <a:pt x="35" y="244"/>
                    </a:lnTo>
                    <a:lnTo>
                      <a:pt x="0" y="216"/>
                    </a:lnTo>
                    <a:lnTo>
                      <a:pt x="0" y="193"/>
                    </a:lnTo>
                    <a:lnTo>
                      <a:pt x="40" y="204"/>
                    </a:lnTo>
                    <a:lnTo>
                      <a:pt x="57" y="187"/>
                    </a:lnTo>
                    <a:lnTo>
                      <a:pt x="92" y="199"/>
                    </a:lnTo>
                    <a:lnTo>
                      <a:pt x="92" y="159"/>
                    </a:lnTo>
                    <a:lnTo>
                      <a:pt x="132" y="159"/>
                    </a:lnTo>
                    <a:lnTo>
                      <a:pt x="177" y="114"/>
                    </a:lnTo>
                    <a:lnTo>
                      <a:pt x="234" y="119"/>
                    </a:lnTo>
                    <a:lnTo>
                      <a:pt x="263" y="102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42"/>
              <p:cNvSpPr>
                <a:spLocks/>
              </p:cNvSpPr>
              <p:nvPr/>
            </p:nvSpPr>
            <p:spPr bwMode="auto">
              <a:xfrm>
                <a:off x="3651" y="928"/>
                <a:ext cx="599" cy="591"/>
              </a:xfrm>
              <a:custGeom>
                <a:avLst/>
                <a:gdLst/>
                <a:ahLst/>
                <a:cxnLst>
                  <a:cxn ang="0">
                    <a:pos x="108" y="148"/>
                  </a:cxn>
                  <a:cxn ang="0">
                    <a:pos x="80" y="80"/>
                  </a:cxn>
                  <a:cxn ang="0">
                    <a:pos x="142" y="40"/>
                  </a:cxn>
                  <a:cxn ang="0">
                    <a:pos x="182" y="46"/>
                  </a:cxn>
                  <a:cxn ang="0">
                    <a:pos x="222" y="34"/>
                  </a:cxn>
                  <a:cxn ang="0">
                    <a:pos x="239" y="6"/>
                  </a:cxn>
                  <a:cxn ang="0">
                    <a:pos x="262" y="0"/>
                  </a:cxn>
                  <a:cxn ang="0">
                    <a:pos x="314" y="57"/>
                  </a:cxn>
                  <a:cxn ang="0">
                    <a:pos x="314" y="91"/>
                  </a:cxn>
                  <a:cxn ang="0">
                    <a:pos x="388" y="199"/>
                  </a:cxn>
                  <a:cxn ang="0">
                    <a:pos x="388" y="216"/>
                  </a:cxn>
                  <a:cxn ang="0">
                    <a:pos x="422" y="222"/>
                  </a:cxn>
                  <a:cxn ang="0">
                    <a:pos x="450" y="284"/>
                  </a:cxn>
                  <a:cxn ang="0">
                    <a:pos x="508" y="335"/>
                  </a:cxn>
                  <a:cxn ang="0">
                    <a:pos x="513" y="358"/>
                  </a:cxn>
                  <a:cxn ang="0">
                    <a:pos x="559" y="380"/>
                  </a:cxn>
                  <a:cxn ang="0">
                    <a:pos x="599" y="431"/>
                  </a:cxn>
                  <a:cxn ang="0">
                    <a:pos x="508" y="505"/>
                  </a:cxn>
                  <a:cxn ang="0">
                    <a:pos x="490" y="482"/>
                  </a:cxn>
                  <a:cxn ang="0">
                    <a:pos x="433" y="528"/>
                  </a:cxn>
                  <a:cxn ang="0">
                    <a:pos x="411" y="511"/>
                  </a:cxn>
                  <a:cxn ang="0">
                    <a:pos x="388" y="522"/>
                  </a:cxn>
                  <a:cxn ang="0">
                    <a:pos x="336" y="494"/>
                  </a:cxn>
                  <a:cxn ang="0">
                    <a:pos x="325" y="528"/>
                  </a:cxn>
                  <a:cxn ang="0">
                    <a:pos x="353" y="545"/>
                  </a:cxn>
                  <a:cxn ang="0">
                    <a:pos x="336" y="579"/>
                  </a:cxn>
                  <a:cxn ang="0">
                    <a:pos x="251" y="590"/>
                  </a:cxn>
                  <a:cxn ang="0">
                    <a:pos x="216" y="562"/>
                  </a:cxn>
                  <a:cxn ang="0">
                    <a:pos x="177" y="556"/>
                  </a:cxn>
                  <a:cxn ang="0">
                    <a:pos x="159" y="516"/>
                  </a:cxn>
                  <a:cxn ang="0">
                    <a:pos x="131" y="488"/>
                  </a:cxn>
                  <a:cxn ang="0">
                    <a:pos x="102" y="431"/>
                  </a:cxn>
                  <a:cxn ang="0">
                    <a:pos x="125" y="358"/>
                  </a:cxn>
                  <a:cxn ang="0">
                    <a:pos x="85" y="358"/>
                  </a:cxn>
                  <a:cxn ang="0">
                    <a:pos x="51" y="318"/>
                  </a:cxn>
                  <a:cxn ang="0">
                    <a:pos x="28" y="318"/>
                  </a:cxn>
                  <a:cxn ang="0">
                    <a:pos x="0" y="278"/>
                  </a:cxn>
                  <a:cxn ang="0">
                    <a:pos x="0" y="256"/>
                  </a:cxn>
                  <a:cxn ang="0">
                    <a:pos x="17" y="267"/>
                  </a:cxn>
                  <a:cxn ang="0">
                    <a:pos x="17" y="227"/>
                  </a:cxn>
                  <a:cxn ang="0">
                    <a:pos x="45" y="176"/>
                  </a:cxn>
                  <a:cxn ang="0">
                    <a:pos x="108" y="148"/>
                  </a:cxn>
                </a:cxnLst>
                <a:rect l="0" t="0" r="r" b="b"/>
                <a:pathLst>
                  <a:path w="599" h="590">
                    <a:moveTo>
                      <a:pt x="108" y="148"/>
                    </a:moveTo>
                    <a:lnTo>
                      <a:pt x="80" y="80"/>
                    </a:lnTo>
                    <a:lnTo>
                      <a:pt x="142" y="40"/>
                    </a:lnTo>
                    <a:lnTo>
                      <a:pt x="182" y="46"/>
                    </a:lnTo>
                    <a:lnTo>
                      <a:pt x="222" y="34"/>
                    </a:lnTo>
                    <a:lnTo>
                      <a:pt x="239" y="6"/>
                    </a:lnTo>
                    <a:lnTo>
                      <a:pt x="262" y="0"/>
                    </a:lnTo>
                    <a:lnTo>
                      <a:pt x="314" y="57"/>
                    </a:lnTo>
                    <a:lnTo>
                      <a:pt x="314" y="91"/>
                    </a:lnTo>
                    <a:lnTo>
                      <a:pt x="388" y="199"/>
                    </a:lnTo>
                    <a:lnTo>
                      <a:pt x="388" y="216"/>
                    </a:lnTo>
                    <a:lnTo>
                      <a:pt x="422" y="222"/>
                    </a:lnTo>
                    <a:lnTo>
                      <a:pt x="450" y="284"/>
                    </a:lnTo>
                    <a:lnTo>
                      <a:pt x="508" y="335"/>
                    </a:lnTo>
                    <a:lnTo>
                      <a:pt x="513" y="358"/>
                    </a:lnTo>
                    <a:lnTo>
                      <a:pt x="559" y="380"/>
                    </a:lnTo>
                    <a:lnTo>
                      <a:pt x="599" y="431"/>
                    </a:lnTo>
                    <a:lnTo>
                      <a:pt x="508" y="505"/>
                    </a:lnTo>
                    <a:lnTo>
                      <a:pt x="490" y="482"/>
                    </a:lnTo>
                    <a:lnTo>
                      <a:pt x="433" y="528"/>
                    </a:lnTo>
                    <a:lnTo>
                      <a:pt x="411" y="511"/>
                    </a:lnTo>
                    <a:lnTo>
                      <a:pt x="388" y="522"/>
                    </a:lnTo>
                    <a:lnTo>
                      <a:pt x="336" y="494"/>
                    </a:lnTo>
                    <a:lnTo>
                      <a:pt x="325" y="528"/>
                    </a:lnTo>
                    <a:lnTo>
                      <a:pt x="353" y="545"/>
                    </a:lnTo>
                    <a:lnTo>
                      <a:pt x="336" y="579"/>
                    </a:lnTo>
                    <a:lnTo>
                      <a:pt x="251" y="590"/>
                    </a:lnTo>
                    <a:lnTo>
                      <a:pt x="216" y="562"/>
                    </a:lnTo>
                    <a:lnTo>
                      <a:pt x="177" y="556"/>
                    </a:lnTo>
                    <a:lnTo>
                      <a:pt x="159" y="516"/>
                    </a:lnTo>
                    <a:lnTo>
                      <a:pt x="131" y="488"/>
                    </a:lnTo>
                    <a:lnTo>
                      <a:pt x="102" y="431"/>
                    </a:lnTo>
                    <a:lnTo>
                      <a:pt x="125" y="358"/>
                    </a:lnTo>
                    <a:lnTo>
                      <a:pt x="85" y="358"/>
                    </a:lnTo>
                    <a:lnTo>
                      <a:pt x="51" y="318"/>
                    </a:lnTo>
                    <a:lnTo>
                      <a:pt x="28" y="318"/>
                    </a:lnTo>
                    <a:lnTo>
                      <a:pt x="0" y="278"/>
                    </a:lnTo>
                    <a:lnTo>
                      <a:pt x="0" y="256"/>
                    </a:lnTo>
                    <a:lnTo>
                      <a:pt x="17" y="267"/>
                    </a:lnTo>
                    <a:lnTo>
                      <a:pt x="17" y="227"/>
                    </a:lnTo>
                    <a:lnTo>
                      <a:pt x="45" y="176"/>
                    </a:lnTo>
                    <a:lnTo>
                      <a:pt x="108" y="148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Freeform 44"/>
              <p:cNvSpPr>
                <a:spLocks/>
              </p:cNvSpPr>
              <p:nvPr/>
            </p:nvSpPr>
            <p:spPr bwMode="auto">
              <a:xfrm>
                <a:off x="3431" y="1484"/>
                <a:ext cx="471" cy="386"/>
              </a:xfrm>
              <a:custGeom>
                <a:avLst/>
                <a:gdLst/>
                <a:ahLst/>
                <a:cxnLst>
                  <a:cxn ang="0">
                    <a:pos x="131" y="68"/>
                  </a:cxn>
                  <a:cxn ang="0">
                    <a:pos x="154" y="85"/>
                  </a:cxn>
                  <a:cxn ang="0">
                    <a:pos x="194" y="85"/>
                  </a:cxn>
                  <a:cxn ang="0">
                    <a:pos x="217" y="102"/>
                  </a:cxn>
                  <a:cxn ang="0">
                    <a:pos x="279" y="63"/>
                  </a:cxn>
                  <a:cxn ang="0">
                    <a:pos x="279" y="23"/>
                  </a:cxn>
                  <a:cxn ang="0">
                    <a:pos x="314" y="12"/>
                  </a:cxn>
                  <a:cxn ang="0">
                    <a:pos x="348" y="46"/>
                  </a:cxn>
                  <a:cxn ang="0">
                    <a:pos x="394" y="0"/>
                  </a:cxn>
                  <a:cxn ang="0">
                    <a:pos x="433" y="6"/>
                  </a:cxn>
                  <a:cxn ang="0">
                    <a:pos x="468" y="29"/>
                  </a:cxn>
                  <a:cxn ang="0">
                    <a:pos x="456" y="63"/>
                  </a:cxn>
                  <a:cxn ang="0">
                    <a:pos x="468" y="119"/>
                  </a:cxn>
                  <a:cxn ang="0">
                    <a:pos x="445" y="148"/>
                  </a:cxn>
                  <a:cxn ang="0">
                    <a:pos x="445" y="244"/>
                  </a:cxn>
                  <a:cxn ang="0">
                    <a:pos x="411" y="244"/>
                  </a:cxn>
                  <a:cxn ang="0">
                    <a:pos x="359" y="284"/>
                  </a:cxn>
                  <a:cxn ang="0">
                    <a:pos x="348" y="329"/>
                  </a:cxn>
                  <a:cxn ang="0">
                    <a:pos x="200" y="386"/>
                  </a:cxn>
                  <a:cxn ang="0">
                    <a:pos x="188" y="352"/>
                  </a:cxn>
                  <a:cxn ang="0">
                    <a:pos x="137" y="278"/>
                  </a:cxn>
                  <a:cxn ang="0">
                    <a:pos x="108" y="272"/>
                  </a:cxn>
                  <a:cxn ang="0">
                    <a:pos x="108" y="227"/>
                  </a:cxn>
                  <a:cxn ang="0">
                    <a:pos x="85" y="210"/>
                  </a:cxn>
                  <a:cxn ang="0">
                    <a:pos x="40" y="238"/>
                  </a:cxn>
                  <a:cxn ang="0">
                    <a:pos x="0" y="176"/>
                  </a:cxn>
                  <a:cxn ang="0">
                    <a:pos x="63" y="136"/>
                  </a:cxn>
                  <a:cxn ang="0">
                    <a:pos x="40" y="119"/>
                  </a:cxn>
                  <a:cxn ang="0">
                    <a:pos x="40" y="91"/>
                  </a:cxn>
                  <a:cxn ang="0">
                    <a:pos x="97" y="85"/>
                  </a:cxn>
                  <a:cxn ang="0">
                    <a:pos x="131" y="68"/>
                  </a:cxn>
                </a:cxnLst>
                <a:rect l="0" t="0" r="r" b="b"/>
                <a:pathLst>
                  <a:path w="468" h="386">
                    <a:moveTo>
                      <a:pt x="131" y="68"/>
                    </a:moveTo>
                    <a:lnTo>
                      <a:pt x="154" y="85"/>
                    </a:lnTo>
                    <a:lnTo>
                      <a:pt x="194" y="85"/>
                    </a:lnTo>
                    <a:lnTo>
                      <a:pt x="217" y="102"/>
                    </a:lnTo>
                    <a:lnTo>
                      <a:pt x="279" y="63"/>
                    </a:lnTo>
                    <a:lnTo>
                      <a:pt x="279" y="23"/>
                    </a:lnTo>
                    <a:lnTo>
                      <a:pt x="314" y="12"/>
                    </a:lnTo>
                    <a:lnTo>
                      <a:pt x="348" y="46"/>
                    </a:lnTo>
                    <a:lnTo>
                      <a:pt x="394" y="0"/>
                    </a:lnTo>
                    <a:lnTo>
                      <a:pt x="433" y="6"/>
                    </a:lnTo>
                    <a:lnTo>
                      <a:pt x="468" y="29"/>
                    </a:lnTo>
                    <a:lnTo>
                      <a:pt x="456" y="63"/>
                    </a:lnTo>
                    <a:lnTo>
                      <a:pt x="468" y="119"/>
                    </a:lnTo>
                    <a:lnTo>
                      <a:pt x="445" y="148"/>
                    </a:lnTo>
                    <a:lnTo>
                      <a:pt x="445" y="244"/>
                    </a:lnTo>
                    <a:lnTo>
                      <a:pt x="411" y="244"/>
                    </a:lnTo>
                    <a:lnTo>
                      <a:pt x="359" y="284"/>
                    </a:lnTo>
                    <a:lnTo>
                      <a:pt x="348" y="329"/>
                    </a:lnTo>
                    <a:lnTo>
                      <a:pt x="200" y="386"/>
                    </a:lnTo>
                    <a:lnTo>
                      <a:pt x="188" y="352"/>
                    </a:lnTo>
                    <a:lnTo>
                      <a:pt x="137" y="278"/>
                    </a:lnTo>
                    <a:lnTo>
                      <a:pt x="108" y="272"/>
                    </a:lnTo>
                    <a:lnTo>
                      <a:pt x="108" y="227"/>
                    </a:lnTo>
                    <a:lnTo>
                      <a:pt x="85" y="210"/>
                    </a:lnTo>
                    <a:lnTo>
                      <a:pt x="40" y="238"/>
                    </a:lnTo>
                    <a:lnTo>
                      <a:pt x="0" y="176"/>
                    </a:lnTo>
                    <a:lnTo>
                      <a:pt x="63" y="136"/>
                    </a:lnTo>
                    <a:lnTo>
                      <a:pt x="40" y="119"/>
                    </a:lnTo>
                    <a:lnTo>
                      <a:pt x="40" y="91"/>
                    </a:lnTo>
                    <a:lnTo>
                      <a:pt x="97" y="85"/>
                    </a:lnTo>
                    <a:lnTo>
                      <a:pt x="131" y="68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Freeform 46"/>
              <p:cNvSpPr>
                <a:spLocks/>
              </p:cNvSpPr>
              <p:nvPr/>
            </p:nvSpPr>
            <p:spPr bwMode="auto">
              <a:xfrm>
                <a:off x="2863" y="1384"/>
                <a:ext cx="532" cy="441"/>
              </a:xfrm>
              <a:custGeom>
                <a:avLst/>
                <a:gdLst/>
                <a:ahLst/>
                <a:cxnLst>
                  <a:cxn ang="0">
                    <a:pos x="109" y="40"/>
                  </a:cxn>
                  <a:cxn ang="0">
                    <a:pos x="166" y="45"/>
                  </a:cxn>
                  <a:cxn ang="0">
                    <a:pos x="177" y="17"/>
                  </a:cxn>
                  <a:cxn ang="0">
                    <a:pos x="217" y="0"/>
                  </a:cxn>
                  <a:cxn ang="0">
                    <a:pos x="297" y="0"/>
                  </a:cxn>
                  <a:cxn ang="0">
                    <a:pos x="325" y="11"/>
                  </a:cxn>
                  <a:cxn ang="0">
                    <a:pos x="343" y="6"/>
                  </a:cxn>
                  <a:cxn ang="0">
                    <a:pos x="343" y="23"/>
                  </a:cxn>
                  <a:cxn ang="0">
                    <a:pos x="343" y="40"/>
                  </a:cxn>
                  <a:cxn ang="0">
                    <a:pos x="383" y="74"/>
                  </a:cxn>
                  <a:cxn ang="0">
                    <a:pos x="383" y="102"/>
                  </a:cxn>
                  <a:cxn ang="0">
                    <a:pos x="417" y="108"/>
                  </a:cxn>
                  <a:cxn ang="0">
                    <a:pos x="451" y="187"/>
                  </a:cxn>
                  <a:cxn ang="0">
                    <a:pos x="502" y="193"/>
                  </a:cxn>
                  <a:cxn ang="0">
                    <a:pos x="531" y="272"/>
                  </a:cxn>
                  <a:cxn ang="0">
                    <a:pos x="497" y="295"/>
                  </a:cxn>
                  <a:cxn ang="0">
                    <a:pos x="468" y="289"/>
                  </a:cxn>
                  <a:cxn ang="0">
                    <a:pos x="383" y="357"/>
                  </a:cxn>
                  <a:cxn ang="0">
                    <a:pos x="337" y="357"/>
                  </a:cxn>
                  <a:cxn ang="0">
                    <a:pos x="291" y="442"/>
                  </a:cxn>
                  <a:cxn ang="0">
                    <a:pos x="228" y="408"/>
                  </a:cxn>
                  <a:cxn ang="0">
                    <a:pos x="177" y="397"/>
                  </a:cxn>
                  <a:cxn ang="0">
                    <a:pos x="166" y="369"/>
                  </a:cxn>
                  <a:cxn ang="0">
                    <a:pos x="131" y="380"/>
                  </a:cxn>
                  <a:cxn ang="0">
                    <a:pos x="57" y="357"/>
                  </a:cxn>
                  <a:cxn ang="0">
                    <a:pos x="80" y="318"/>
                  </a:cxn>
                  <a:cxn ang="0">
                    <a:pos x="12" y="267"/>
                  </a:cxn>
                  <a:cxn ang="0">
                    <a:pos x="0" y="238"/>
                  </a:cxn>
                  <a:cxn ang="0">
                    <a:pos x="6" y="216"/>
                  </a:cxn>
                  <a:cxn ang="0">
                    <a:pos x="23" y="216"/>
                  </a:cxn>
                  <a:cxn ang="0">
                    <a:pos x="63" y="187"/>
                  </a:cxn>
                  <a:cxn ang="0">
                    <a:pos x="80" y="97"/>
                  </a:cxn>
                  <a:cxn ang="0">
                    <a:pos x="57" y="57"/>
                  </a:cxn>
                  <a:cxn ang="0">
                    <a:pos x="86" y="57"/>
                  </a:cxn>
                  <a:cxn ang="0">
                    <a:pos x="109" y="40"/>
                  </a:cxn>
                </a:cxnLst>
                <a:rect l="0" t="0" r="r" b="b"/>
                <a:pathLst>
                  <a:path w="531" h="442">
                    <a:moveTo>
                      <a:pt x="109" y="40"/>
                    </a:moveTo>
                    <a:lnTo>
                      <a:pt x="166" y="45"/>
                    </a:lnTo>
                    <a:lnTo>
                      <a:pt x="177" y="17"/>
                    </a:lnTo>
                    <a:lnTo>
                      <a:pt x="217" y="0"/>
                    </a:lnTo>
                    <a:lnTo>
                      <a:pt x="297" y="0"/>
                    </a:lnTo>
                    <a:lnTo>
                      <a:pt x="325" y="11"/>
                    </a:lnTo>
                    <a:lnTo>
                      <a:pt x="343" y="6"/>
                    </a:lnTo>
                    <a:lnTo>
                      <a:pt x="343" y="23"/>
                    </a:lnTo>
                    <a:lnTo>
                      <a:pt x="343" y="40"/>
                    </a:lnTo>
                    <a:lnTo>
                      <a:pt x="383" y="74"/>
                    </a:lnTo>
                    <a:lnTo>
                      <a:pt x="383" y="102"/>
                    </a:lnTo>
                    <a:lnTo>
                      <a:pt x="417" y="108"/>
                    </a:lnTo>
                    <a:lnTo>
                      <a:pt x="451" y="187"/>
                    </a:lnTo>
                    <a:lnTo>
                      <a:pt x="502" y="193"/>
                    </a:lnTo>
                    <a:lnTo>
                      <a:pt x="531" y="272"/>
                    </a:lnTo>
                    <a:lnTo>
                      <a:pt x="497" y="295"/>
                    </a:lnTo>
                    <a:lnTo>
                      <a:pt x="468" y="289"/>
                    </a:lnTo>
                    <a:lnTo>
                      <a:pt x="383" y="357"/>
                    </a:lnTo>
                    <a:lnTo>
                      <a:pt x="337" y="357"/>
                    </a:lnTo>
                    <a:lnTo>
                      <a:pt x="291" y="442"/>
                    </a:lnTo>
                    <a:lnTo>
                      <a:pt x="228" y="408"/>
                    </a:lnTo>
                    <a:lnTo>
                      <a:pt x="177" y="397"/>
                    </a:lnTo>
                    <a:lnTo>
                      <a:pt x="166" y="369"/>
                    </a:lnTo>
                    <a:lnTo>
                      <a:pt x="131" y="380"/>
                    </a:lnTo>
                    <a:lnTo>
                      <a:pt x="57" y="357"/>
                    </a:lnTo>
                    <a:lnTo>
                      <a:pt x="80" y="318"/>
                    </a:lnTo>
                    <a:lnTo>
                      <a:pt x="12" y="267"/>
                    </a:lnTo>
                    <a:lnTo>
                      <a:pt x="0" y="238"/>
                    </a:lnTo>
                    <a:lnTo>
                      <a:pt x="6" y="216"/>
                    </a:lnTo>
                    <a:lnTo>
                      <a:pt x="23" y="216"/>
                    </a:lnTo>
                    <a:lnTo>
                      <a:pt x="63" y="187"/>
                    </a:lnTo>
                    <a:lnTo>
                      <a:pt x="80" y="97"/>
                    </a:lnTo>
                    <a:lnTo>
                      <a:pt x="57" y="57"/>
                    </a:lnTo>
                    <a:lnTo>
                      <a:pt x="86" y="57"/>
                    </a:lnTo>
                    <a:lnTo>
                      <a:pt x="109" y="40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Freeform 49"/>
              <p:cNvSpPr>
                <a:spLocks/>
              </p:cNvSpPr>
              <p:nvPr/>
            </p:nvSpPr>
            <p:spPr bwMode="auto">
              <a:xfrm>
                <a:off x="2594" y="2148"/>
                <a:ext cx="599" cy="516"/>
              </a:xfrm>
              <a:custGeom>
                <a:avLst/>
                <a:gdLst>
                  <a:gd name="T0" fmla="*/ 257 w 599"/>
                  <a:gd name="T1" fmla="*/ 68 h 516"/>
                  <a:gd name="T2" fmla="*/ 291 w 599"/>
                  <a:gd name="T3" fmla="*/ 102 h 516"/>
                  <a:gd name="T4" fmla="*/ 320 w 599"/>
                  <a:gd name="T5" fmla="*/ 68 h 516"/>
                  <a:gd name="T6" fmla="*/ 366 w 599"/>
                  <a:gd name="T7" fmla="*/ 56 h 516"/>
                  <a:gd name="T8" fmla="*/ 377 w 599"/>
                  <a:gd name="T9" fmla="*/ 85 h 516"/>
                  <a:gd name="T10" fmla="*/ 428 w 599"/>
                  <a:gd name="T11" fmla="*/ 11 h 516"/>
                  <a:gd name="T12" fmla="*/ 468 w 599"/>
                  <a:gd name="T13" fmla="*/ 28 h 516"/>
                  <a:gd name="T14" fmla="*/ 485 w 599"/>
                  <a:gd name="T15" fmla="*/ 0 h 516"/>
                  <a:gd name="T16" fmla="*/ 520 w 599"/>
                  <a:gd name="T17" fmla="*/ 0 h 516"/>
                  <a:gd name="T18" fmla="*/ 520 w 599"/>
                  <a:gd name="T19" fmla="*/ 91 h 516"/>
                  <a:gd name="T20" fmla="*/ 588 w 599"/>
                  <a:gd name="T21" fmla="*/ 113 h 516"/>
                  <a:gd name="T22" fmla="*/ 599 w 599"/>
                  <a:gd name="T23" fmla="*/ 142 h 516"/>
                  <a:gd name="T24" fmla="*/ 565 w 599"/>
                  <a:gd name="T25" fmla="*/ 159 h 516"/>
                  <a:gd name="T26" fmla="*/ 531 w 599"/>
                  <a:gd name="T27" fmla="*/ 147 h 516"/>
                  <a:gd name="T28" fmla="*/ 514 w 599"/>
                  <a:gd name="T29" fmla="*/ 198 h 516"/>
                  <a:gd name="T30" fmla="*/ 468 w 599"/>
                  <a:gd name="T31" fmla="*/ 221 h 516"/>
                  <a:gd name="T32" fmla="*/ 451 w 599"/>
                  <a:gd name="T33" fmla="*/ 261 h 516"/>
                  <a:gd name="T34" fmla="*/ 417 w 599"/>
                  <a:gd name="T35" fmla="*/ 278 h 516"/>
                  <a:gd name="T36" fmla="*/ 405 w 599"/>
                  <a:gd name="T37" fmla="*/ 329 h 516"/>
                  <a:gd name="T38" fmla="*/ 411 w 599"/>
                  <a:gd name="T39" fmla="*/ 374 h 516"/>
                  <a:gd name="T40" fmla="*/ 354 w 599"/>
                  <a:gd name="T41" fmla="*/ 374 h 516"/>
                  <a:gd name="T42" fmla="*/ 320 w 599"/>
                  <a:gd name="T43" fmla="*/ 408 h 516"/>
                  <a:gd name="T44" fmla="*/ 297 w 599"/>
                  <a:gd name="T45" fmla="*/ 391 h 516"/>
                  <a:gd name="T46" fmla="*/ 274 w 599"/>
                  <a:gd name="T47" fmla="*/ 402 h 516"/>
                  <a:gd name="T48" fmla="*/ 274 w 599"/>
                  <a:gd name="T49" fmla="*/ 431 h 516"/>
                  <a:gd name="T50" fmla="*/ 320 w 599"/>
                  <a:gd name="T51" fmla="*/ 442 h 516"/>
                  <a:gd name="T52" fmla="*/ 308 w 599"/>
                  <a:gd name="T53" fmla="*/ 471 h 516"/>
                  <a:gd name="T54" fmla="*/ 331 w 599"/>
                  <a:gd name="T55" fmla="*/ 476 h 516"/>
                  <a:gd name="T56" fmla="*/ 320 w 599"/>
                  <a:gd name="T57" fmla="*/ 516 h 516"/>
                  <a:gd name="T58" fmla="*/ 274 w 599"/>
                  <a:gd name="T59" fmla="*/ 510 h 516"/>
                  <a:gd name="T60" fmla="*/ 206 w 599"/>
                  <a:gd name="T61" fmla="*/ 419 h 516"/>
                  <a:gd name="T62" fmla="*/ 132 w 599"/>
                  <a:gd name="T63" fmla="*/ 419 h 516"/>
                  <a:gd name="T64" fmla="*/ 69 w 599"/>
                  <a:gd name="T65" fmla="*/ 459 h 516"/>
                  <a:gd name="T66" fmla="*/ 0 w 599"/>
                  <a:gd name="T67" fmla="*/ 471 h 516"/>
                  <a:gd name="T68" fmla="*/ 0 w 599"/>
                  <a:gd name="T69" fmla="*/ 391 h 516"/>
                  <a:gd name="T70" fmla="*/ 92 w 599"/>
                  <a:gd name="T71" fmla="*/ 368 h 516"/>
                  <a:gd name="T72" fmla="*/ 109 w 599"/>
                  <a:gd name="T73" fmla="*/ 278 h 516"/>
                  <a:gd name="T74" fmla="*/ 137 w 599"/>
                  <a:gd name="T75" fmla="*/ 221 h 516"/>
                  <a:gd name="T76" fmla="*/ 189 w 599"/>
                  <a:gd name="T77" fmla="*/ 215 h 516"/>
                  <a:gd name="T78" fmla="*/ 200 w 599"/>
                  <a:gd name="T79" fmla="*/ 130 h 516"/>
                  <a:gd name="T80" fmla="*/ 257 w 599"/>
                  <a:gd name="T81" fmla="*/ 68 h 51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99"/>
                  <a:gd name="T124" fmla="*/ 0 h 516"/>
                  <a:gd name="T125" fmla="*/ 599 w 599"/>
                  <a:gd name="T126" fmla="*/ 516 h 51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99" h="516">
                    <a:moveTo>
                      <a:pt x="257" y="68"/>
                    </a:moveTo>
                    <a:lnTo>
                      <a:pt x="291" y="102"/>
                    </a:lnTo>
                    <a:lnTo>
                      <a:pt x="320" y="68"/>
                    </a:lnTo>
                    <a:lnTo>
                      <a:pt x="366" y="56"/>
                    </a:lnTo>
                    <a:lnTo>
                      <a:pt x="377" y="85"/>
                    </a:lnTo>
                    <a:lnTo>
                      <a:pt x="428" y="11"/>
                    </a:lnTo>
                    <a:lnTo>
                      <a:pt x="468" y="28"/>
                    </a:lnTo>
                    <a:lnTo>
                      <a:pt x="485" y="0"/>
                    </a:lnTo>
                    <a:lnTo>
                      <a:pt x="520" y="0"/>
                    </a:lnTo>
                    <a:lnTo>
                      <a:pt x="520" y="91"/>
                    </a:lnTo>
                    <a:lnTo>
                      <a:pt x="588" y="113"/>
                    </a:lnTo>
                    <a:lnTo>
                      <a:pt x="599" y="142"/>
                    </a:lnTo>
                    <a:lnTo>
                      <a:pt x="565" y="159"/>
                    </a:lnTo>
                    <a:lnTo>
                      <a:pt x="531" y="147"/>
                    </a:lnTo>
                    <a:lnTo>
                      <a:pt x="514" y="198"/>
                    </a:lnTo>
                    <a:lnTo>
                      <a:pt x="468" y="221"/>
                    </a:lnTo>
                    <a:lnTo>
                      <a:pt x="451" y="261"/>
                    </a:lnTo>
                    <a:lnTo>
                      <a:pt x="417" y="278"/>
                    </a:lnTo>
                    <a:lnTo>
                      <a:pt x="405" y="329"/>
                    </a:lnTo>
                    <a:lnTo>
                      <a:pt x="411" y="374"/>
                    </a:lnTo>
                    <a:lnTo>
                      <a:pt x="354" y="374"/>
                    </a:lnTo>
                    <a:lnTo>
                      <a:pt x="320" y="408"/>
                    </a:lnTo>
                    <a:lnTo>
                      <a:pt x="297" y="391"/>
                    </a:lnTo>
                    <a:lnTo>
                      <a:pt x="274" y="402"/>
                    </a:lnTo>
                    <a:lnTo>
                      <a:pt x="274" y="431"/>
                    </a:lnTo>
                    <a:lnTo>
                      <a:pt x="320" y="442"/>
                    </a:lnTo>
                    <a:lnTo>
                      <a:pt x="308" y="471"/>
                    </a:lnTo>
                    <a:lnTo>
                      <a:pt x="331" y="476"/>
                    </a:lnTo>
                    <a:lnTo>
                      <a:pt x="320" y="516"/>
                    </a:lnTo>
                    <a:lnTo>
                      <a:pt x="274" y="510"/>
                    </a:lnTo>
                    <a:lnTo>
                      <a:pt x="206" y="419"/>
                    </a:lnTo>
                    <a:lnTo>
                      <a:pt x="132" y="419"/>
                    </a:lnTo>
                    <a:lnTo>
                      <a:pt x="69" y="459"/>
                    </a:lnTo>
                    <a:lnTo>
                      <a:pt x="0" y="471"/>
                    </a:lnTo>
                    <a:lnTo>
                      <a:pt x="0" y="391"/>
                    </a:lnTo>
                    <a:lnTo>
                      <a:pt x="92" y="368"/>
                    </a:lnTo>
                    <a:lnTo>
                      <a:pt x="109" y="278"/>
                    </a:lnTo>
                    <a:lnTo>
                      <a:pt x="137" y="221"/>
                    </a:lnTo>
                    <a:lnTo>
                      <a:pt x="189" y="215"/>
                    </a:lnTo>
                    <a:lnTo>
                      <a:pt x="200" y="130"/>
                    </a:lnTo>
                    <a:lnTo>
                      <a:pt x="257" y="68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50"/>
              <p:cNvSpPr>
                <a:spLocks/>
              </p:cNvSpPr>
              <p:nvPr/>
            </p:nvSpPr>
            <p:spPr bwMode="auto">
              <a:xfrm>
                <a:off x="2940" y="1653"/>
                <a:ext cx="566" cy="715"/>
              </a:xfrm>
              <a:custGeom>
                <a:avLst/>
                <a:gdLst/>
                <a:ahLst/>
                <a:cxnLst>
                  <a:cxn ang="0">
                    <a:pos x="0" y="85"/>
                  </a:cxn>
                  <a:cxn ang="0">
                    <a:pos x="74" y="102"/>
                  </a:cxn>
                  <a:cxn ang="0">
                    <a:pos x="102" y="97"/>
                  </a:cxn>
                  <a:cxn ang="0">
                    <a:pos x="114" y="125"/>
                  </a:cxn>
                  <a:cxn ang="0">
                    <a:pos x="159" y="131"/>
                  </a:cxn>
                  <a:cxn ang="0">
                    <a:pos x="228" y="165"/>
                  </a:cxn>
                  <a:cxn ang="0">
                    <a:pos x="274" y="91"/>
                  </a:cxn>
                  <a:cxn ang="0">
                    <a:pos x="314" y="91"/>
                  </a:cxn>
                  <a:cxn ang="0">
                    <a:pos x="405" y="17"/>
                  </a:cxn>
                  <a:cxn ang="0">
                    <a:pos x="433" y="23"/>
                  </a:cxn>
                  <a:cxn ang="0">
                    <a:pos x="462" y="0"/>
                  </a:cxn>
                  <a:cxn ang="0">
                    <a:pos x="508" y="12"/>
                  </a:cxn>
                  <a:cxn ang="0">
                    <a:pos x="536" y="68"/>
                  </a:cxn>
                  <a:cxn ang="0">
                    <a:pos x="513" y="102"/>
                  </a:cxn>
                  <a:cxn ang="0">
                    <a:pos x="525" y="142"/>
                  </a:cxn>
                  <a:cxn ang="0">
                    <a:pos x="513" y="165"/>
                  </a:cxn>
                  <a:cxn ang="0">
                    <a:pos x="553" y="205"/>
                  </a:cxn>
                  <a:cxn ang="0">
                    <a:pos x="525" y="227"/>
                  </a:cxn>
                  <a:cxn ang="0">
                    <a:pos x="559" y="244"/>
                  </a:cxn>
                  <a:cxn ang="0">
                    <a:pos x="553" y="312"/>
                  </a:cxn>
                  <a:cxn ang="0">
                    <a:pos x="525" y="363"/>
                  </a:cxn>
                  <a:cxn ang="0">
                    <a:pos x="536" y="403"/>
                  </a:cxn>
                  <a:cxn ang="0">
                    <a:pos x="513" y="460"/>
                  </a:cxn>
                  <a:cxn ang="0">
                    <a:pos x="565" y="499"/>
                  </a:cxn>
                  <a:cxn ang="0">
                    <a:pos x="536" y="528"/>
                  </a:cxn>
                  <a:cxn ang="0">
                    <a:pos x="530" y="579"/>
                  </a:cxn>
                  <a:cxn ang="0">
                    <a:pos x="485" y="664"/>
                  </a:cxn>
                  <a:cxn ang="0">
                    <a:pos x="450" y="692"/>
                  </a:cxn>
                  <a:cxn ang="0">
                    <a:pos x="422" y="687"/>
                  </a:cxn>
                  <a:cxn ang="0">
                    <a:pos x="388" y="715"/>
                  </a:cxn>
                  <a:cxn ang="0">
                    <a:pos x="325" y="687"/>
                  </a:cxn>
                  <a:cxn ang="0">
                    <a:pos x="314" y="647"/>
                  </a:cxn>
                  <a:cxn ang="0">
                    <a:pos x="268" y="630"/>
                  </a:cxn>
                  <a:cxn ang="0">
                    <a:pos x="251" y="607"/>
                  </a:cxn>
                  <a:cxn ang="0">
                    <a:pos x="188" y="585"/>
                  </a:cxn>
                  <a:cxn ang="0">
                    <a:pos x="188" y="488"/>
                  </a:cxn>
                  <a:cxn ang="0">
                    <a:pos x="148" y="494"/>
                  </a:cxn>
                  <a:cxn ang="0">
                    <a:pos x="131" y="516"/>
                  </a:cxn>
                  <a:cxn ang="0">
                    <a:pos x="91" y="499"/>
                  </a:cxn>
                  <a:cxn ang="0">
                    <a:pos x="51" y="499"/>
                  </a:cxn>
                  <a:cxn ang="0">
                    <a:pos x="40" y="465"/>
                  </a:cxn>
                  <a:cxn ang="0">
                    <a:pos x="74" y="465"/>
                  </a:cxn>
                  <a:cxn ang="0">
                    <a:pos x="91" y="380"/>
                  </a:cxn>
                  <a:cxn ang="0">
                    <a:pos x="120" y="324"/>
                  </a:cxn>
                  <a:cxn ang="0">
                    <a:pos x="114" y="290"/>
                  </a:cxn>
                  <a:cxn ang="0">
                    <a:pos x="148" y="239"/>
                  </a:cxn>
                  <a:cxn ang="0">
                    <a:pos x="142" y="182"/>
                  </a:cxn>
                  <a:cxn ang="0">
                    <a:pos x="74" y="142"/>
                  </a:cxn>
                  <a:cxn ang="0">
                    <a:pos x="51" y="142"/>
                  </a:cxn>
                  <a:cxn ang="0">
                    <a:pos x="0" y="85"/>
                  </a:cxn>
                </a:cxnLst>
                <a:rect l="0" t="0" r="r" b="b"/>
                <a:pathLst>
                  <a:path w="565" h="715">
                    <a:moveTo>
                      <a:pt x="0" y="85"/>
                    </a:moveTo>
                    <a:lnTo>
                      <a:pt x="74" y="102"/>
                    </a:lnTo>
                    <a:lnTo>
                      <a:pt x="102" y="97"/>
                    </a:lnTo>
                    <a:lnTo>
                      <a:pt x="114" y="125"/>
                    </a:lnTo>
                    <a:lnTo>
                      <a:pt x="159" y="131"/>
                    </a:lnTo>
                    <a:lnTo>
                      <a:pt x="228" y="165"/>
                    </a:lnTo>
                    <a:lnTo>
                      <a:pt x="274" y="91"/>
                    </a:lnTo>
                    <a:lnTo>
                      <a:pt x="314" y="91"/>
                    </a:lnTo>
                    <a:lnTo>
                      <a:pt x="405" y="17"/>
                    </a:lnTo>
                    <a:lnTo>
                      <a:pt x="433" y="23"/>
                    </a:lnTo>
                    <a:lnTo>
                      <a:pt x="462" y="0"/>
                    </a:lnTo>
                    <a:lnTo>
                      <a:pt x="508" y="12"/>
                    </a:lnTo>
                    <a:lnTo>
                      <a:pt x="536" y="68"/>
                    </a:lnTo>
                    <a:lnTo>
                      <a:pt x="513" y="102"/>
                    </a:lnTo>
                    <a:lnTo>
                      <a:pt x="525" y="142"/>
                    </a:lnTo>
                    <a:lnTo>
                      <a:pt x="513" y="165"/>
                    </a:lnTo>
                    <a:lnTo>
                      <a:pt x="553" y="205"/>
                    </a:lnTo>
                    <a:lnTo>
                      <a:pt x="525" y="227"/>
                    </a:lnTo>
                    <a:lnTo>
                      <a:pt x="559" y="244"/>
                    </a:lnTo>
                    <a:lnTo>
                      <a:pt x="553" y="312"/>
                    </a:lnTo>
                    <a:lnTo>
                      <a:pt x="525" y="363"/>
                    </a:lnTo>
                    <a:lnTo>
                      <a:pt x="536" y="403"/>
                    </a:lnTo>
                    <a:lnTo>
                      <a:pt x="513" y="460"/>
                    </a:lnTo>
                    <a:lnTo>
                      <a:pt x="565" y="499"/>
                    </a:lnTo>
                    <a:lnTo>
                      <a:pt x="536" y="528"/>
                    </a:lnTo>
                    <a:lnTo>
                      <a:pt x="530" y="579"/>
                    </a:lnTo>
                    <a:lnTo>
                      <a:pt x="485" y="664"/>
                    </a:lnTo>
                    <a:lnTo>
                      <a:pt x="450" y="692"/>
                    </a:lnTo>
                    <a:lnTo>
                      <a:pt x="422" y="687"/>
                    </a:lnTo>
                    <a:lnTo>
                      <a:pt x="388" y="715"/>
                    </a:lnTo>
                    <a:lnTo>
                      <a:pt x="325" y="687"/>
                    </a:lnTo>
                    <a:lnTo>
                      <a:pt x="314" y="647"/>
                    </a:lnTo>
                    <a:lnTo>
                      <a:pt x="268" y="630"/>
                    </a:lnTo>
                    <a:lnTo>
                      <a:pt x="251" y="607"/>
                    </a:lnTo>
                    <a:lnTo>
                      <a:pt x="188" y="585"/>
                    </a:lnTo>
                    <a:lnTo>
                      <a:pt x="188" y="488"/>
                    </a:lnTo>
                    <a:lnTo>
                      <a:pt x="148" y="494"/>
                    </a:lnTo>
                    <a:lnTo>
                      <a:pt x="131" y="516"/>
                    </a:lnTo>
                    <a:lnTo>
                      <a:pt x="91" y="499"/>
                    </a:lnTo>
                    <a:lnTo>
                      <a:pt x="51" y="499"/>
                    </a:lnTo>
                    <a:lnTo>
                      <a:pt x="40" y="465"/>
                    </a:lnTo>
                    <a:lnTo>
                      <a:pt x="74" y="465"/>
                    </a:lnTo>
                    <a:lnTo>
                      <a:pt x="91" y="380"/>
                    </a:lnTo>
                    <a:lnTo>
                      <a:pt x="120" y="324"/>
                    </a:lnTo>
                    <a:lnTo>
                      <a:pt x="114" y="290"/>
                    </a:lnTo>
                    <a:lnTo>
                      <a:pt x="148" y="239"/>
                    </a:lnTo>
                    <a:lnTo>
                      <a:pt x="142" y="182"/>
                    </a:lnTo>
                    <a:lnTo>
                      <a:pt x="74" y="142"/>
                    </a:lnTo>
                    <a:lnTo>
                      <a:pt x="51" y="14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Freeform 52"/>
              <p:cNvSpPr>
                <a:spLocks/>
              </p:cNvSpPr>
              <p:nvPr/>
            </p:nvSpPr>
            <p:spPr bwMode="auto">
              <a:xfrm>
                <a:off x="3209" y="2324"/>
                <a:ext cx="583" cy="579"/>
              </a:xfrm>
              <a:custGeom>
                <a:avLst/>
                <a:gdLst/>
                <a:ahLst/>
                <a:cxnLst>
                  <a:cxn ang="0">
                    <a:pos x="103" y="45"/>
                  </a:cxn>
                  <a:cxn ang="0">
                    <a:pos x="143" y="22"/>
                  </a:cxn>
                  <a:cxn ang="0">
                    <a:pos x="171" y="28"/>
                  </a:cxn>
                  <a:cxn ang="0">
                    <a:pos x="206" y="0"/>
                  </a:cxn>
                  <a:cxn ang="0">
                    <a:pos x="274" y="45"/>
                  </a:cxn>
                  <a:cxn ang="0">
                    <a:pos x="326" y="45"/>
                  </a:cxn>
                  <a:cxn ang="0">
                    <a:pos x="377" y="113"/>
                  </a:cxn>
                  <a:cxn ang="0">
                    <a:pos x="520" y="102"/>
                  </a:cxn>
                  <a:cxn ang="0">
                    <a:pos x="577" y="141"/>
                  </a:cxn>
                  <a:cxn ang="0">
                    <a:pos x="582" y="209"/>
                  </a:cxn>
                  <a:cxn ang="0">
                    <a:pos x="565" y="260"/>
                  </a:cxn>
                  <a:cxn ang="0">
                    <a:pos x="485" y="357"/>
                  </a:cxn>
                  <a:cxn ang="0">
                    <a:pos x="497" y="402"/>
                  </a:cxn>
                  <a:cxn ang="0">
                    <a:pos x="520" y="397"/>
                  </a:cxn>
                  <a:cxn ang="0">
                    <a:pos x="537" y="453"/>
                  </a:cxn>
                  <a:cxn ang="0">
                    <a:pos x="520" y="476"/>
                  </a:cxn>
                  <a:cxn ang="0">
                    <a:pos x="525" y="533"/>
                  </a:cxn>
                  <a:cxn ang="0">
                    <a:pos x="445" y="561"/>
                  </a:cxn>
                  <a:cxn ang="0">
                    <a:pos x="394" y="561"/>
                  </a:cxn>
                  <a:cxn ang="0">
                    <a:pos x="343" y="578"/>
                  </a:cxn>
                  <a:cxn ang="0">
                    <a:pos x="331" y="504"/>
                  </a:cxn>
                  <a:cxn ang="0">
                    <a:pos x="240" y="482"/>
                  </a:cxn>
                  <a:cxn ang="0">
                    <a:pos x="120" y="476"/>
                  </a:cxn>
                  <a:cxn ang="0">
                    <a:pos x="23" y="425"/>
                  </a:cxn>
                  <a:cxn ang="0">
                    <a:pos x="29" y="408"/>
                  </a:cxn>
                  <a:cxn ang="0">
                    <a:pos x="57" y="408"/>
                  </a:cxn>
                  <a:cxn ang="0">
                    <a:pos x="40" y="363"/>
                  </a:cxn>
                  <a:cxn ang="0">
                    <a:pos x="52" y="357"/>
                  </a:cxn>
                  <a:cxn ang="0">
                    <a:pos x="0" y="266"/>
                  </a:cxn>
                  <a:cxn ang="0">
                    <a:pos x="29" y="255"/>
                  </a:cxn>
                  <a:cxn ang="0">
                    <a:pos x="23" y="209"/>
                  </a:cxn>
                  <a:cxn ang="0">
                    <a:pos x="52" y="187"/>
                  </a:cxn>
                  <a:cxn ang="0">
                    <a:pos x="57" y="147"/>
                  </a:cxn>
                  <a:cxn ang="0">
                    <a:pos x="92" y="153"/>
                  </a:cxn>
                  <a:cxn ang="0">
                    <a:pos x="120" y="113"/>
                  </a:cxn>
                  <a:cxn ang="0">
                    <a:pos x="92" y="79"/>
                  </a:cxn>
                  <a:cxn ang="0">
                    <a:pos x="103" y="45"/>
                  </a:cxn>
                </a:cxnLst>
                <a:rect l="0" t="0" r="r" b="b"/>
                <a:pathLst>
                  <a:path w="582" h="578">
                    <a:moveTo>
                      <a:pt x="103" y="45"/>
                    </a:moveTo>
                    <a:lnTo>
                      <a:pt x="143" y="22"/>
                    </a:lnTo>
                    <a:lnTo>
                      <a:pt x="171" y="28"/>
                    </a:lnTo>
                    <a:lnTo>
                      <a:pt x="206" y="0"/>
                    </a:lnTo>
                    <a:lnTo>
                      <a:pt x="274" y="45"/>
                    </a:lnTo>
                    <a:lnTo>
                      <a:pt x="326" y="45"/>
                    </a:lnTo>
                    <a:lnTo>
                      <a:pt x="377" y="113"/>
                    </a:lnTo>
                    <a:lnTo>
                      <a:pt x="520" y="102"/>
                    </a:lnTo>
                    <a:lnTo>
                      <a:pt x="577" y="141"/>
                    </a:lnTo>
                    <a:lnTo>
                      <a:pt x="582" y="209"/>
                    </a:lnTo>
                    <a:lnTo>
                      <a:pt x="565" y="260"/>
                    </a:lnTo>
                    <a:lnTo>
                      <a:pt x="485" y="357"/>
                    </a:lnTo>
                    <a:lnTo>
                      <a:pt x="497" y="402"/>
                    </a:lnTo>
                    <a:lnTo>
                      <a:pt x="520" y="397"/>
                    </a:lnTo>
                    <a:lnTo>
                      <a:pt x="537" y="453"/>
                    </a:lnTo>
                    <a:lnTo>
                      <a:pt x="520" y="476"/>
                    </a:lnTo>
                    <a:lnTo>
                      <a:pt x="525" y="533"/>
                    </a:lnTo>
                    <a:lnTo>
                      <a:pt x="445" y="561"/>
                    </a:lnTo>
                    <a:lnTo>
                      <a:pt x="394" y="561"/>
                    </a:lnTo>
                    <a:lnTo>
                      <a:pt x="343" y="578"/>
                    </a:lnTo>
                    <a:lnTo>
                      <a:pt x="331" y="504"/>
                    </a:lnTo>
                    <a:lnTo>
                      <a:pt x="240" y="482"/>
                    </a:lnTo>
                    <a:lnTo>
                      <a:pt x="120" y="476"/>
                    </a:lnTo>
                    <a:lnTo>
                      <a:pt x="23" y="425"/>
                    </a:lnTo>
                    <a:lnTo>
                      <a:pt x="29" y="408"/>
                    </a:lnTo>
                    <a:lnTo>
                      <a:pt x="57" y="408"/>
                    </a:lnTo>
                    <a:lnTo>
                      <a:pt x="40" y="363"/>
                    </a:lnTo>
                    <a:lnTo>
                      <a:pt x="52" y="357"/>
                    </a:lnTo>
                    <a:lnTo>
                      <a:pt x="0" y="266"/>
                    </a:lnTo>
                    <a:lnTo>
                      <a:pt x="29" y="255"/>
                    </a:lnTo>
                    <a:lnTo>
                      <a:pt x="23" y="209"/>
                    </a:lnTo>
                    <a:lnTo>
                      <a:pt x="52" y="187"/>
                    </a:lnTo>
                    <a:lnTo>
                      <a:pt x="57" y="147"/>
                    </a:lnTo>
                    <a:lnTo>
                      <a:pt x="92" y="153"/>
                    </a:lnTo>
                    <a:lnTo>
                      <a:pt x="120" y="113"/>
                    </a:lnTo>
                    <a:lnTo>
                      <a:pt x="92" y="79"/>
                    </a:lnTo>
                    <a:lnTo>
                      <a:pt x="103" y="45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Freeform 55"/>
              <p:cNvSpPr>
                <a:spLocks/>
              </p:cNvSpPr>
              <p:nvPr/>
            </p:nvSpPr>
            <p:spPr bwMode="auto">
              <a:xfrm>
                <a:off x="3377" y="2942"/>
                <a:ext cx="650" cy="613"/>
              </a:xfrm>
              <a:custGeom>
                <a:avLst/>
                <a:gdLst>
                  <a:gd name="T0" fmla="*/ 245 w 650"/>
                  <a:gd name="T1" fmla="*/ 187 h 612"/>
                  <a:gd name="T2" fmla="*/ 291 w 650"/>
                  <a:gd name="T3" fmla="*/ 181 h 612"/>
                  <a:gd name="T4" fmla="*/ 314 w 650"/>
                  <a:gd name="T5" fmla="*/ 153 h 612"/>
                  <a:gd name="T6" fmla="*/ 296 w 650"/>
                  <a:gd name="T7" fmla="*/ 113 h 612"/>
                  <a:gd name="T8" fmla="*/ 319 w 650"/>
                  <a:gd name="T9" fmla="*/ 68 h 612"/>
                  <a:gd name="T10" fmla="*/ 354 w 650"/>
                  <a:gd name="T11" fmla="*/ 74 h 612"/>
                  <a:gd name="T12" fmla="*/ 388 w 650"/>
                  <a:gd name="T13" fmla="*/ 0 h 612"/>
                  <a:gd name="T14" fmla="*/ 490 w 650"/>
                  <a:gd name="T15" fmla="*/ 22 h 612"/>
                  <a:gd name="T16" fmla="*/ 508 w 650"/>
                  <a:gd name="T17" fmla="*/ 74 h 612"/>
                  <a:gd name="T18" fmla="*/ 588 w 650"/>
                  <a:gd name="T19" fmla="*/ 164 h 612"/>
                  <a:gd name="T20" fmla="*/ 645 w 650"/>
                  <a:gd name="T21" fmla="*/ 227 h 612"/>
                  <a:gd name="T22" fmla="*/ 650 w 650"/>
                  <a:gd name="T23" fmla="*/ 255 h 612"/>
                  <a:gd name="T24" fmla="*/ 622 w 650"/>
                  <a:gd name="T25" fmla="*/ 300 h 612"/>
                  <a:gd name="T26" fmla="*/ 627 w 650"/>
                  <a:gd name="T27" fmla="*/ 351 h 612"/>
                  <a:gd name="T28" fmla="*/ 588 w 650"/>
                  <a:gd name="T29" fmla="*/ 402 h 612"/>
                  <a:gd name="T30" fmla="*/ 542 w 650"/>
                  <a:gd name="T31" fmla="*/ 391 h 612"/>
                  <a:gd name="T32" fmla="*/ 525 w 650"/>
                  <a:gd name="T33" fmla="*/ 363 h 612"/>
                  <a:gd name="T34" fmla="*/ 462 w 650"/>
                  <a:gd name="T35" fmla="*/ 351 h 612"/>
                  <a:gd name="T36" fmla="*/ 411 w 650"/>
                  <a:gd name="T37" fmla="*/ 363 h 612"/>
                  <a:gd name="T38" fmla="*/ 279 w 650"/>
                  <a:gd name="T39" fmla="*/ 471 h 612"/>
                  <a:gd name="T40" fmla="*/ 228 w 650"/>
                  <a:gd name="T41" fmla="*/ 465 h 612"/>
                  <a:gd name="T42" fmla="*/ 137 w 650"/>
                  <a:gd name="T43" fmla="*/ 527 h 612"/>
                  <a:gd name="T44" fmla="*/ 80 w 650"/>
                  <a:gd name="T45" fmla="*/ 533 h 612"/>
                  <a:gd name="T46" fmla="*/ 40 w 650"/>
                  <a:gd name="T47" fmla="*/ 567 h 612"/>
                  <a:gd name="T48" fmla="*/ 28 w 650"/>
                  <a:gd name="T49" fmla="*/ 612 h 612"/>
                  <a:gd name="T50" fmla="*/ 0 w 650"/>
                  <a:gd name="T51" fmla="*/ 567 h 612"/>
                  <a:gd name="T52" fmla="*/ 11 w 650"/>
                  <a:gd name="T53" fmla="*/ 544 h 612"/>
                  <a:gd name="T54" fmla="*/ 11 w 650"/>
                  <a:gd name="T55" fmla="*/ 505 h 612"/>
                  <a:gd name="T56" fmla="*/ 80 w 650"/>
                  <a:gd name="T57" fmla="*/ 454 h 612"/>
                  <a:gd name="T58" fmla="*/ 68 w 650"/>
                  <a:gd name="T59" fmla="*/ 368 h 612"/>
                  <a:gd name="T60" fmla="*/ 68 w 650"/>
                  <a:gd name="T61" fmla="*/ 334 h 612"/>
                  <a:gd name="T62" fmla="*/ 34 w 650"/>
                  <a:gd name="T63" fmla="*/ 340 h 612"/>
                  <a:gd name="T64" fmla="*/ 40 w 650"/>
                  <a:gd name="T65" fmla="*/ 278 h 612"/>
                  <a:gd name="T66" fmla="*/ 57 w 650"/>
                  <a:gd name="T67" fmla="*/ 261 h 612"/>
                  <a:gd name="T68" fmla="*/ 80 w 650"/>
                  <a:gd name="T69" fmla="*/ 261 h 612"/>
                  <a:gd name="T70" fmla="*/ 85 w 650"/>
                  <a:gd name="T71" fmla="*/ 215 h 612"/>
                  <a:gd name="T72" fmla="*/ 125 w 650"/>
                  <a:gd name="T73" fmla="*/ 198 h 612"/>
                  <a:gd name="T74" fmla="*/ 131 w 650"/>
                  <a:gd name="T75" fmla="*/ 159 h 612"/>
                  <a:gd name="T76" fmla="*/ 165 w 650"/>
                  <a:gd name="T77" fmla="*/ 142 h 612"/>
                  <a:gd name="T78" fmla="*/ 188 w 650"/>
                  <a:gd name="T79" fmla="*/ 176 h 612"/>
                  <a:gd name="T80" fmla="*/ 188 w 650"/>
                  <a:gd name="T81" fmla="*/ 232 h 612"/>
                  <a:gd name="T82" fmla="*/ 245 w 650"/>
                  <a:gd name="T83" fmla="*/ 232 h 612"/>
                  <a:gd name="T84" fmla="*/ 245 w 650"/>
                  <a:gd name="T85" fmla="*/ 187 h 61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50"/>
                  <a:gd name="T130" fmla="*/ 0 h 612"/>
                  <a:gd name="T131" fmla="*/ 650 w 650"/>
                  <a:gd name="T132" fmla="*/ 612 h 61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50" h="612">
                    <a:moveTo>
                      <a:pt x="245" y="187"/>
                    </a:moveTo>
                    <a:lnTo>
                      <a:pt x="291" y="181"/>
                    </a:lnTo>
                    <a:lnTo>
                      <a:pt x="314" y="153"/>
                    </a:lnTo>
                    <a:lnTo>
                      <a:pt x="296" y="113"/>
                    </a:lnTo>
                    <a:lnTo>
                      <a:pt x="319" y="68"/>
                    </a:lnTo>
                    <a:lnTo>
                      <a:pt x="354" y="74"/>
                    </a:lnTo>
                    <a:lnTo>
                      <a:pt x="388" y="0"/>
                    </a:lnTo>
                    <a:lnTo>
                      <a:pt x="490" y="22"/>
                    </a:lnTo>
                    <a:lnTo>
                      <a:pt x="508" y="74"/>
                    </a:lnTo>
                    <a:lnTo>
                      <a:pt x="588" y="164"/>
                    </a:lnTo>
                    <a:lnTo>
                      <a:pt x="645" y="227"/>
                    </a:lnTo>
                    <a:lnTo>
                      <a:pt x="650" y="255"/>
                    </a:lnTo>
                    <a:lnTo>
                      <a:pt x="622" y="300"/>
                    </a:lnTo>
                    <a:lnTo>
                      <a:pt x="627" y="351"/>
                    </a:lnTo>
                    <a:lnTo>
                      <a:pt x="588" y="402"/>
                    </a:lnTo>
                    <a:lnTo>
                      <a:pt x="542" y="391"/>
                    </a:lnTo>
                    <a:lnTo>
                      <a:pt x="525" y="363"/>
                    </a:lnTo>
                    <a:lnTo>
                      <a:pt x="462" y="351"/>
                    </a:lnTo>
                    <a:lnTo>
                      <a:pt x="411" y="363"/>
                    </a:lnTo>
                    <a:lnTo>
                      <a:pt x="279" y="471"/>
                    </a:lnTo>
                    <a:lnTo>
                      <a:pt x="228" y="465"/>
                    </a:lnTo>
                    <a:lnTo>
                      <a:pt x="137" y="527"/>
                    </a:lnTo>
                    <a:lnTo>
                      <a:pt x="80" y="533"/>
                    </a:lnTo>
                    <a:lnTo>
                      <a:pt x="40" y="567"/>
                    </a:lnTo>
                    <a:lnTo>
                      <a:pt x="28" y="612"/>
                    </a:lnTo>
                    <a:lnTo>
                      <a:pt x="0" y="567"/>
                    </a:lnTo>
                    <a:lnTo>
                      <a:pt x="11" y="544"/>
                    </a:lnTo>
                    <a:lnTo>
                      <a:pt x="11" y="505"/>
                    </a:lnTo>
                    <a:lnTo>
                      <a:pt x="80" y="454"/>
                    </a:lnTo>
                    <a:lnTo>
                      <a:pt x="68" y="368"/>
                    </a:lnTo>
                    <a:lnTo>
                      <a:pt x="68" y="334"/>
                    </a:lnTo>
                    <a:lnTo>
                      <a:pt x="34" y="340"/>
                    </a:lnTo>
                    <a:lnTo>
                      <a:pt x="40" y="278"/>
                    </a:lnTo>
                    <a:lnTo>
                      <a:pt x="57" y="261"/>
                    </a:lnTo>
                    <a:lnTo>
                      <a:pt x="80" y="261"/>
                    </a:lnTo>
                    <a:lnTo>
                      <a:pt x="85" y="215"/>
                    </a:lnTo>
                    <a:lnTo>
                      <a:pt x="125" y="198"/>
                    </a:lnTo>
                    <a:lnTo>
                      <a:pt x="131" y="159"/>
                    </a:lnTo>
                    <a:lnTo>
                      <a:pt x="165" y="142"/>
                    </a:lnTo>
                    <a:lnTo>
                      <a:pt x="188" y="176"/>
                    </a:lnTo>
                    <a:lnTo>
                      <a:pt x="188" y="232"/>
                    </a:lnTo>
                    <a:lnTo>
                      <a:pt x="245" y="232"/>
                    </a:lnTo>
                    <a:lnTo>
                      <a:pt x="245" y="187"/>
                    </a:lnTo>
                    <a:close/>
                  </a:path>
                </a:pathLst>
              </a:custGeom>
              <a:solidFill>
                <a:srgbClr val="FFC000">
                  <a:alpha val="51000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56"/>
              <p:cNvSpPr>
                <a:spLocks/>
              </p:cNvSpPr>
              <p:nvPr/>
            </p:nvSpPr>
            <p:spPr bwMode="auto">
              <a:xfrm>
                <a:off x="2920" y="2749"/>
                <a:ext cx="869" cy="773"/>
              </a:xfrm>
              <a:custGeom>
                <a:avLst/>
                <a:gdLst/>
                <a:ahLst/>
                <a:cxnLst>
                  <a:cxn ang="0">
                    <a:pos x="217" y="85"/>
                  </a:cxn>
                  <a:cxn ang="0">
                    <a:pos x="268" y="68"/>
                  </a:cxn>
                  <a:cxn ang="0">
                    <a:pos x="320" y="0"/>
                  </a:cxn>
                  <a:cxn ang="0">
                    <a:pos x="411" y="57"/>
                  </a:cxn>
                  <a:cxn ang="0">
                    <a:pos x="531" y="62"/>
                  </a:cxn>
                  <a:cxn ang="0">
                    <a:pos x="628" y="85"/>
                  </a:cxn>
                  <a:cxn ang="0">
                    <a:pos x="639" y="153"/>
                  </a:cxn>
                  <a:cxn ang="0">
                    <a:pos x="685" y="136"/>
                  </a:cxn>
                  <a:cxn ang="0">
                    <a:pos x="742" y="136"/>
                  </a:cxn>
                  <a:cxn ang="0">
                    <a:pos x="816" y="113"/>
                  </a:cxn>
                  <a:cxn ang="0">
                    <a:pos x="868" y="113"/>
                  </a:cxn>
                  <a:cxn ang="0">
                    <a:pos x="850" y="193"/>
                  </a:cxn>
                  <a:cxn ang="0">
                    <a:pos x="811" y="267"/>
                  </a:cxn>
                  <a:cxn ang="0">
                    <a:pos x="782" y="267"/>
                  </a:cxn>
                  <a:cxn ang="0">
                    <a:pos x="759" y="306"/>
                  </a:cxn>
                  <a:cxn ang="0">
                    <a:pos x="776" y="346"/>
                  </a:cxn>
                  <a:cxn ang="0">
                    <a:pos x="753" y="380"/>
                  </a:cxn>
                  <a:cxn ang="0">
                    <a:pos x="702" y="380"/>
                  </a:cxn>
                  <a:cxn ang="0">
                    <a:pos x="708" y="425"/>
                  </a:cxn>
                  <a:cxn ang="0">
                    <a:pos x="645" y="431"/>
                  </a:cxn>
                  <a:cxn ang="0">
                    <a:pos x="645" y="363"/>
                  </a:cxn>
                  <a:cxn ang="0">
                    <a:pos x="622" y="335"/>
                  </a:cxn>
                  <a:cxn ang="0">
                    <a:pos x="588" y="352"/>
                  </a:cxn>
                  <a:cxn ang="0">
                    <a:pos x="588" y="391"/>
                  </a:cxn>
                  <a:cxn ang="0">
                    <a:pos x="548" y="408"/>
                  </a:cxn>
                  <a:cxn ang="0">
                    <a:pos x="537" y="454"/>
                  </a:cxn>
                  <a:cxn ang="0">
                    <a:pos x="520" y="454"/>
                  </a:cxn>
                  <a:cxn ang="0">
                    <a:pos x="497" y="471"/>
                  </a:cxn>
                  <a:cxn ang="0">
                    <a:pos x="491" y="533"/>
                  </a:cxn>
                  <a:cxn ang="0">
                    <a:pos x="525" y="527"/>
                  </a:cxn>
                  <a:cxn ang="0">
                    <a:pos x="525" y="561"/>
                  </a:cxn>
                  <a:cxn ang="0">
                    <a:pos x="537" y="647"/>
                  </a:cxn>
                  <a:cxn ang="0">
                    <a:pos x="468" y="692"/>
                  </a:cxn>
                  <a:cxn ang="0">
                    <a:pos x="468" y="732"/>
                  </a:cxn>
                  <a:cxn ang="0">
                    <a:pos x="457" y="760"/>
                  </a:cxn>
                  <a:cxn ang="0">
                    <a:pos x="371" y="771"/>
                  </a:cxn>
                  <a:cxn ang="0">
                    <a:pos x="337" y="737"/>
                  </a:cxn>
                  <a:cxn ang="0">
                    <a:pos x="297" y="749"/>
                  </a:cxn>
                  <a:cxn ang="0">
                    <a:pos x="234" y="664"/>
                  </a:cxn>
                  <a:cxn ang="0">
                    <a:pos x="206" y="664"/>
                  </a:cxn>
                  <a:cxn ang="0">
                    <a:pos x="171" y="703"/>
                  </a:cxn>
                  <a:cxn ang="0">
                    <a:pos x="126" y="692"/>
                  </a:cxn>
                  <a:cxn ang="0">
                    <a:pos x="80" y="652"/>
                  </a:cxn>
                  <a:cxn ang="0">
                    <a:pos x="97" y="590"/>
                  </a:cxn>
                  <a:cxn ang="0">
                    <a:pos x="183" y="522"/>
                  </a:cxn>
                  <a:cxn ang="0">
                    <a:pos x="52" y="465"/>
                  </a:cxn>
                  <a:cxn ang="0">
                    <a:pos x="86" y="414"/>
                  </a:cxn>
                  <a:cxn ang="0">
                    <a:pos x="120" y="408"/>
                  </a:cxn>
                  <a:cxn ang="0">
                    <a:pos x="103" y="380"/>
                  </a:cxn>
                  <a:cxn ang="0">
                    <a:pos x="69" y="335"/>
                  </a:cxn>
                  <a:cxn ang="0">
                    <a:pos x="12" y="335"/>
                  </a:cxn>
                  <a:cxn ang="0">
                    <a:pos x="0" y="301"/>
                  </a:cxn>
                  <a:cxn ang="0">
                    <a:pos x="17" y="261"/>
                  </a:cxn>
                  <a:cxn ang="0">
                    <a:pos x="0" y="232"/>
                  </a:cxn>
                  <a:cxn ang="0">
                    <a:pos x="74" y="204"/>
                  </a:cxn>
                  <a:cxn ang="0">
                    <a:pos x="86" y="187"/>
                  </a:cxn>
                  <a:cxn ang="0">
                    <a:pos x="74" y="164"/>
                  </a:cxn>
                  <a:cxn ang="0">
                    <a:pos x="92" y="142"/>
                  </a:cxn>
                  <a:cxn ang="0">
                    <a:pos x="86" y="102"/>
                  </a:cxn>
                  <a:cxn ang="0">
                    <a:pos x="166" y="142"/>
                  </a:cxn>
                  <a:cxn ang="0">
                    <a:pos x="217" y="85"/>
                  </a:cxn>
                </a:cxnLst>
                <a:rect l="0" t="0" r="r" b="b"/>
                <a:pathLst>
                  <a:path w="868" h="771">
                    <a:moveTo>
                      <a:pt x="217" y="85"/>
                    </a:moveTo>
                    <a:lnTo>
                      <a:pt x="268" y="68"/>
                    </a:lnTo>
                    <a:lnTo>
                      <a:pt x="320" y="0"/>
                    </a:lnTo>
                    <a:lnTo>
                      <a:pt x="411" y="57"/>
                    </a:lnTo>
                    <a:lnTo>
                      <a:pt x="531" y="62"/>
                    </a:lnTo>
                    <a:lnTo>
                      <a:pt x="628" y="85"/>
                    </a:lnTo>
                    <a:lnTo>
                      <a:pt x="639" y="153"/>
                    </a:lnTo>
                    <a:lnTo>
                      <a:pt x="685" y="136"/>
                    </a:lnTo>
                    <a:lnTo>
                      <a:pt x="742" y="136"/>
                    </a:lnTo>
                    <a:lnTo>
                      <a:pt x="816" y="113"/>
                    </a:lnTo>
                    <a:lnTo>
                      <a:pt x="868" y="113"/>
                    </a:lnTo>
                    <a:lnTo>
                      <a:pt x="850" y="193"/>
                    </a:lnTo>
                    <a:lnTo>
                      <a:pt x="811" y="267"/>
                    </a:lnTo>
                    <a:lnTo>
                      <a:pt x="782" y="267"/>
                    </a:lnTo>
                    <a:lnTo>
                      <a:pt x="759" y="306"/>
                    </a:lnTo>
                    <a:lnTo>
                      <a:pt x="776" y="346"/>
                    </a:lnTo>
                    <a:lnTo>
                      <a:pt x="753" y="380"/>
                    </a:lnTo>
                    <a:lnTo>
                      <a:pt x="702" y="380"/>
                    </a:lnTo>
                    <a:lnTo>
                      <a:pt x="708" y="425"/>
                    </a:lnTo>
                    <a:lnTo>
                      <a:pt x="645" y="431"/>
                    </a:lnTo>
                    <a:lnTo>
                      <a:pt x="645" y="363"/>
                    </a:lnTo>
                    <a:lnTo>
                      <a:pt x="622" y="335"/>
                    </a:lnTo>
                    <a:lnTo>
                      <a:pt x="588" y="352"/>
                    </a:lnTo>
                    <a:lnTo>
                      <a:pt x="588" y="391"/>
                    </a:lnTo>
                    <a:lnTo>
                      <a:pt x="548" y="408"/>
                    </a:lnTo>
                    <a:lnTo>
                      <a:pt x="537" y="454"/>
                    </a:lnTo>
                    <a:lnTo>
                      <a:pt x="520" y="454"/>
                    </a:lnTo>
                    <a:lnTo>
                      <a:pt x="497" y="471"/>
                    </a:lnTo>
                    <a:lnTo>
                      <a:pt x="491" y="533"/>
                    </a:lnTo>
                    <a:lnTo>
                      <a:pt x="525" y="527"/>
                    </a:lnTo>
                    <a:lnTo>
                      <a:pt x="525" y="561"/>
                    </a:lnTo>
                    <a:lnTo>
                      <a:pt x="537" y="647"/>
                    </a:lnTo>
                    <a:lnTo>
                      <a:pt x="468" y="692"/>
                    </a:lnTo>
                    <a:lnTo>
                      <a:pt x="468" y="732"/>
                    </a:lnTo>
                    <a:lnTo>
                      <a:pt x="457" y="760"/>
                    </a:lnTo>
                    <a:lnTo>
                      <a:pt x="371" y="771"/>
                    </a:lnTo>
                    <a:lnTo>
                      <a:pt x="337" y="737"/>
                    </a:lnTo>
                    <a:lnTo>
                      <a:pt x="297" y="749"/>
                    </a:lnTo>
                    <a:lnTo>
                      <a:pt x="234" y="664"/>
                    </a:lnTo>
                    <a:lnTo>
                      <a:pt x="206" y="664"/>
                    </a:lnTo>
                    <a:lnTo>
                      <a:pt x="171" y="703"/>
                    </a:lnTo>
                    <a:lnTo>
                      <a:pt x="126" y="692"/>
                    </a:lnTo>
                    <a:lnTo>
                      <a:pt x="80" y="652"/>
                    </a:lnTo>
                    <a:lnTo>
                      <a:pt x="97" y="590"/>
                    </a:lnTo>
                    <a:lnTo>
                      <a:pt x="183" y="522"/>
                    </a:lnTo>
                    <a:lnTo>
                      <a:pt x="52" y="465"/>
                    </a:lnTo>
                    <a:lnTo>
                      <a:pt x="86" y="414"/>
                    </a:lnTo>
                    <a:lnTo>
                      <a:pt x="120" y="408"/>
                    </a:lnTo>
                    <a:lnTo>
                      <a:pt x="103" y="380"/>
                    </a:lnTo>
                    <a:lnTo>
                      <a:pt x="69" y="335"/>
                    </a:lnTo>
                    <a:lnTo>
                      <a:pt x="12" y="335"/>
                    </a:lnTo>
                    <a:lnTo>
                      <a:pt x="0" y="301"/>
                    </a:lnTo>
                    <a:lnTo>
                      <a:pt x="17" y="261"/>
                    </a:lnTo>
                    <a:lnTo>
                      <a:pt x="0" y="232"/>
                    </a:lnTo>
                    <a:lnTo>
                      <a:pt x="74" y="204"/>
                    </a:lnTo>
                    <a:lnTo>
                      <a:pt x="86" y="187"/>
                    </a:lnTo>
                    <a:lnTo>
                      <a:pt x="74" y="164"/>
                    </a:lnTo>
                    <a:lnTo>
                      <a:pt x="92" y="142"/>
                    </a:lnTo>
                    <a:lnTo>
                      <a:pt x="86" y="102"/>
                    </a:lnTo>
                    <a:lnTo>
                      <a:pt x="166" y="142"/>
                    </a:lnTo>
                    <a:lnTo>
                      <a:pt x="217" y="85"/>
                    </a:lnTo>
                    <a:close/>
                  </a:path>
                </a:pathLst>
              </a:custGeom>
              <a:solidFill>
                <a:srgbClr val="FFC000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" name="Freeform 58"/>
              <p:cNvSpPr>
                <a:spLocks/>
              </p:cNvSpPr>
              <p:nvPr/>
            </p:nvSpPr>
            <p:spPr bwMode="auto">
              <a:xfrm>
                <a:off x="2172" y="3017"/>
                <a:ext cx="929" cy="588"/>
              </a:xfrm>
              <a:custGeom>
                <a:avLst/>
                <a:gdLst/>
                <a:ahLst/>
                <a:cxnLst>
                  <a:cxn ang="0">
                    <a:pos x="251" y="28"/>
                  </a:cxn>
                  <a:cxn ang="0">
                    <a:pos x="257" y="85"/>
                  </a:cxn>
                  <a:cxn ang="0">
                    <a:pos x="314" y="102"/>
                  </a:cxn>
                  <a:cxn ang="0">
                    <a:pos x="325" y="147"/>
                  </a:cxn>
                  <a:cxn ang="0">
                    <a:pos x="371" y="164"/>
                  </a:cxn>
                  <a:cxn ang="0">
                    <a:pos x="393" y="141"/>
                  </a:cxn>
                  <a:cxn ang="0">
                    <a:pos x="445" y="158"/>
                  </a:cxn>
                  <a:cxn ang="0">
                    <a:pos x="468" y="124"/>
                  </a:cxn>
                  <a:cxn ang="0">
                    <a:pos x="508" y="209"/>
                  </a:cxn>
                  <a:cxn ang="0">
                    <a:pos x="536" y="209"/>
                  </a:cxn>
                  <a:cxn ang="0">
                    <a:pos x="525" y="238"/>
                  </a:cxn>
                  <a:cxn ang="0">
                    <a:pos x="565" y="289"/>
                  </a:cxn>
                  <a:cxn ang="0">
                    <a:pos x="804" y="113"/>
                  </a:cxn>
                  <a:cxn ang="0">
                    <a:pos x="850" y="119"/>
                  </a:cxn>
                  <a:cxn ang="0">
                    <a:pos x="861" y="141"/>
                  </a:cxn>
                  <a:cxn ang="0">
                    <a:pos x="827" y="147"/>
                  </a:cxn>
                  <a:cxn ang="0">
                    <a:pos x="793" y="198"/>
                  </a:cxn>
                  <a:cxn ang="0">
                    <a:pos x="930" y="260"/>
                  </a:cxn>
                  <a:cxn ang="0">
                    <a:pos x="839" y="323"/>
                  </a:cxn>
                  <a:cxn ang="0">
                    <a:pos x="821" y="385"/>
                  </a:cxn>
                  <a:cxn ang="0">
                    <a:pos x="867" y="425"/>
                  </a:cxn>
                  <a:cxn ang="0">
                    <a:pos x="867" y="487"/>
                  </a:cxn>
                  <a:cxn ang="0">
                    <a:pos x="884" y="504"/>
                  </a:cxn>
                  <a:cxn ang="0">
                    <a:pos x="907" y="493"/>
                  </a:cxn>
                  <a:cxn ang="0">
                    <a:pos x="907" y="527"/>
                  </a:cxn>
                  <a:cxn ang="0">
                    <a:pos x="890" y="561"/>
                  </a:cxn>
                  <a:cxn ang="0">
                    <a:pos x="833" y="550"/>
                  </a:cxn>
                  <a:cxn ang="0">
                    <a:pos x="799" y="567"/>
                  </a:cxn>
                  <a:cxn ang="0">
                    <a:pos x="747" y="550"/>
                  </a:cxn>
                  <a:cxn ang="0">
                    <a:pos x="713" y="578"/>
                  </a:cxn>
                  <a:cxn ang="0">
                    <a:pos x="673" y="550"/>
                  </a:cxn>
                  <a:cxn ang="0">
                    <a:pos x="599" y="589"/>
                  </a:cxn>
                  <a:cxn ang="0">
                    <a:pos x="513" y="578"/>
                  </a:cxn>
                  <a:cxn ang="0">
                    <a:pos x="468" y="521"/>
                  </a:cxn>
                  <a:cxn ang="0">
                    <a:pos x="468" y="487"/>
                  </a:cxn>
                  <a:cxn ang="0">
                    <a:pos x="445" y="482"/>
                  </a:cxn>
                  <a:cxn ang="0">
                    <a:pos x="433" y="510"/>
                  </a:cxn>
                  <a:cxn ang="0">
                    <a:pos x="354" y="436"/>
                  </a:cxn>
                  <a:cxn ang="0">
                    <a:pos x="348" y="363"/>
                  </a:cxn>
                  <a:cxn ang="0">
                    <a:pos x="308" y="385"/>
                  </a:cxn>
                  <a:cxn ang="0">
                    <a:pos x="291" y="340"/>
                  </a:cxn>
                  <a:cxn ang="0">
                    <a:pos x="177" y="294"/>
                  </a:cxn>
                  <a:cxn ang="0">
                    <a:pos x="137" y="221"/>
                  </a:cxn>
                  <a:cxn ang="0">
                    <a:pos x="102" y="215"/>
                  </a:cxn>
                  <a:cxn ang="0">
                    <a:pos x="63" y="238"/>
                  </a:cxn>
                  <a:cxn ang="0">
                    <a:pos x="28" y="204"/>
                  </a:cxn>
                  <a:cxn ang="0">
                    <a:pos x="0" y="175"/>
                  </a:cxn>
                  <a:cxn ang="0">
                    <a:pos x="45" y="130"/>
                  </a:cxn>
                  <a:cxn ang="0">
                    <a:pos x="34" y="68"/>
                  </a:cxn>
                  <a:cxn ang="0">
                    <a:pos x="11" y="39"/>
                  </a:cxn>
                  <a:cxn ang="0">
                    <a:pos x="28" y="11"/>
                  </a:cxn>
                  <a:cxn ang="0">
                    <a:pos x="165" y="0"/>
                  </a:cxn>
                  <a:cxn ang="0">
                    <a:pos x="199" y="28"/>
                  </a:cxn>
                  <a:cxn ang="0">
                    <a:pos x="251" y="28"/>
                  </a:cxn>
                </a:cxnLst>
                <a:rect l="0" t="0" r="r" b="b"/>
                <a:pathLst>
                  <a:path w="930" h="589">
                    <a:moveTo>
                      <a:pt x="251" y="28"/>
                    </a:moveTo>
                    <a:lnTo>
                      <a:pt x="257" y="85"/>
                    </a:lnTo>
                    <a:lnTo>
                      <a:pt x="314" y="102"/>
                    </a:lnTo>
                    <a:lnTo>
                      <a:pt x="325" y="147"/>
                    </a:lnTo>
                    <a:lnTo>
                      <a:pt x="371" y="164"/>
                    </a:lnTo>
                    <a:lnTo>
                      <a:pt x="393" y="141"/>
                    </a:lnTo>
                    <a:lnTo>
                      <a:pt x="445" y="158"/>
                    </a:lnTo>
                    <a:lnTo>
                      <a:pt x="468" y="124"/>
                    </a:lnTo>
                    <a:lnTo>
                      <a:pt x="508" y="209"/>
                    </a:lnTo>
                    <a:lnTo>
                      <a:pt x="536" y="209"/>
                    </a:lnTo>
                    <a:lnTo>
                      <a:pt x="525" y="238"/>
                    </a:lnTo>
                    <a:lnTo>
                      <a:pt x="565" y="289"/>
                    </a:lnTo>
                    <a:lnTo>
                      <a:pt x="804" y="113"/>
                    </a:lnTo>
                    <a:lnTo>
                      <a:pt x="850" y="119"/>
                    </a:lnTo>
                    <a:lnTo>
                      <a:pt x="861" y="141"/>
                    </a:lnTo>
                    <a:lnTo>
                      <a:pt x="827" y="147"/>
                    </a:lnTo>
                    <a:lnTo>
                      <a:pt x="793" y="198"/>
                    </a:lnTo>
                    <a:lnTo>
                      <a:pt x="930" y="260"/>
                    </a:lnTo>
                    <a:lnTo>
                      <a:pt x="839" y="323"/>
                    </a:lnTo>
                    <a:lnTo>
                      <a:pt x="821" y="385"/>
                    </a:lnTo>
                    <a:lnTo>
                      <a:pt x="867" y="425"/>
                    </a:lnTo>
                    <a:lnTo>
                      <a:pt x="867" y="487"/>
                    </a:lnTo>
                    <a:lnTo>
                      <a:pt x="884" y="504"/>
                    </a:lnTo>
                    <a:lnTo>
                      <a:pt x="907" y="493"/>
                    </a:lnTo>
                    <a:lnTo>
                      <a:pt x="907" y="527"/>
                    </a:lnTo>
                    <a:lnTo>
                      <a:pt x="890" y="561"/>
                    </a:lnTo>
                    <a:lnTo>
                      <a:pt x="833" y="550"/>
                    </a:lnTo>
                    <a:lnTo>
                      <a:pt x="799" y="567"/>
                    </a:lnTo>
                    <a:lnTo>
                      <a:pt x="747" y="550"/>
                    </a:lnTo>
                    <a:lnTo>
                      <a:pt x="713" y="578"/>
                    </a:lnTo>
                    <a:lnTo>
                      <a:pt x="673" y="550"/>
                    </a:lnTo>
                    <a:lnTo>
                      <a:pt x="599" y="589"/>
                    </a:lnTo>
                    <a:lnTo>
                      <a:pt x="513" y="578"/>
                    </a:lnTo>
                    <a:lnTo>
                      <a:pt x="468" y="521"/>
                    </a:lnTo>
                    <a:lnTo>
                      <a:pt x="468" y="487"/>
                    </a:lnTo>
                    <a:lnTo>
                      <a:pt x="445" y="482"/>
                    </a:lnTo>
                    <a:lnTo>
                      <a:pt x="433" y="510"/>
                    </a:lnTo>
                    <a:lnTo>
                      <a:pt x="354" y="436"/>
                    </a:lnTo>
                    <a:lnTo>
                      <a:pt x="348" y="363"/>
                    </a:lnTo>
                    <a:lnTo>
                      <a:pt x="308" y="385"/>
                    </a:lnTo>
                    <a:lnTo>
                      <a:pt x="291" y="340"/>
                    </a:lnTo>
                    <a:lnTo>
                      <a:pt x="177" y="294"/>
                    </a:lnTo>
                    <a:lnTo>
                      <a:pt x="137" y="221"/>
                    </a:lnTo>
                    <a:lnTo>
                      <a:pt x="102" y="215"/>
                    </a:lnTo>
                    <a:lnTo>
                      <a:pt x="63" y="238"/>
                    </a:lnTo>
                    <a:lnTo>
                      <a:pt x="28" y="204"/>
                    </a:lnTo>
                    <a:lnTo>
                      <a:pt x="0" y="175"/>
                    </a:lnTo>
                    <a:lnTo>
                      <a:pt x="45" y="130"/>
                    </a:lnTo>
                    <a:lnTo>
                      <a:pt x="34" y="68"/>
                    </a:lnTo>
                    <a:lnTo>
                      <a:pt x="11" y="39"/>
                    </a:lnTo>
                    <a:lnTo>
                      <a:pt x="28" y="11"/>
                    </a:lnTo>
                    <a:lnTo>
                      <a:pt x="165" y="0"/>
                    </a:lnTo>
                    <a:lnTo>
                      <a:pt x="199" y="28"/>
                    </a:lnTo>
                    <a:lnTo>
                      <a:pt x="251" y="28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Freeform 60"/>
              <p:cNvSpPr>
                <a:spLocks/>
              </p:cNvSpPr>
              <p:nvPr/>
            </p:nvSpPr>
            <p:spPr bwMode="auto">
              <a:xfrm>
                <a:off x="2423" y="2567"/>
                <a:ext cx="599" cy="740"/>
              </a:xfrm>
              <a:custGeom>
                <a:avLst/>
                <a:gdLst/>
                <a:ahLst/>
                <a:cxnLst>
                  <a:cxn ang="0">
                    <a:pos x="40" y="63"/>
                  </a:cxn>
                  <a:cxn ang="0">
                    <a:pos x="57" y="69"/>
                  </a:cxn>
                  <a:cxn ang="0">
                    <a:pos x="68" y="40"/>
                  </a:cxn>
                  <a:cxn ang="0">
                    <a:pos x="108" y="34"/>
                  </a:cxn>
                  <a:cxn ang="0">
                    <a:pos x="108" y="69"/>
                  </a:cxn>
                  <a:cxn ang="0">
                    <a:pos x="160" y="52"/>
                  </a:cxn>
                  <a:cxn ang="0">
                    <a:pos x="228" y="40"/>
                  </a:cxn>
                  <a:cxn ang="0">
                    <a:pos x="297" y="0"/>
                  </a:cxn>
                  <a:cxn ang="0">
                    <a:pos x="371" y="0"/>
                  </a:cxn>
                  <a:cxn ang="0">
                    <a:pos x="445" y="91"/>
                  </a:cxn>
                  <a:cxn ang="0">
                    <a:pos x="491" y="97"/>
                  </a:cxn>
                  <a:cxn ang="0">
                    <a:pos x="491" y="142"/>
                  </a:cxn>
                  <a:cxn ang="0">
                    <a:pos x="531" y="205"/>
                  </a:cxn>
                  <a:cxn ang="0">
                    <a:pos x="513" y="222"/>
                  </a:cxn>
                  <a:cxn ang="0">
                    <a:pos x="576" y="284"/>
                  </a:cxn>
                  <a:cxn ang="0">
                    <a:pos x="588" y="324"/>
                  </a:cxn>
                  <a:cxn ang="0">
                    <a:pos x="565" y="341"/>
                  </a:cxn>
                  <a:cxn ang="0">
                    <a:pos x="576" y="369"/>
                  </a:cxn>
                  <a:cxn ang="0">
                    <a:pos x="570" y="386"/>
                  </a:cxn>
                  <a:cxn ang="0">
                    <a:pos x="491" y="414"/>
                  </a:cxn>
                  <a:cxn ang="0">
                    <a:pos x="508" y="443"/>
                  </a:cxn>
                  <a:cxn ang="0">
                    <a:pos x="491" y="488"/>
                  </a:cxn>
                  <a:cxn ang="0">
                    <a:pos x="508" y="522"/>
                  </a:cxn>
                  <a:cxn ang="0">
                    <a:pos x="565" y="517"/>
                  </a:cxn>
                  <a:cxn ang="0">
                    <a:pos x="599" y="562"/>
                  </a:cxn>
                  <a:cxn ang="0">
                    <a:pos x="559" y="562"/>
                  </a:cxn>
                  <a:cxn ang="0">
                    <a:pos x="314" y="738"/>
                  </a:cxn>
                  <a:cxn ang="0">
                    <a:pos x="274" y="692"/>
                  </a:cxn>
                  <a:cxn ang="0">
                    <a:pos x="291" y="664"/>
                  </a:cxn>
                  <a:cxn ang="0">
                    <a:pos x="251" y="658"/>
                  </a:cxn>
                  <a:cxn ang="0">
                    <a:pos x="222" y="579"/>
                  </a:cxn>
                  <a:cxn ang="0">
                    <a:pos x="188" y="607"/>
                  </a:cxn>
                  <a:cxn ang="0">
                    <a:pos x="142" y="590"/>
                  </a:cxn>
                  <a:cxn ang="0">
                    <a:pos x="125" y="613"/>
                  </a:cxn>
                  <a:cxn ang="0">
                    <a:pos x="74" y="602"/>
                  </a:cxn>
                  <a:cxn ang="0">
                    <a:pos x="63" y="551"/>
                  </a:cxn>
                  <a:cxn ang="0">
                    <a:pos x="6" y="534"/>
                  </a:cxn>
                  <a:cxn ang="0">
                    <a:pos x="0" y="471"/>
                  </a:cxn>
                  <a:cxn ang="0">
                    <a:pos x="34" y="432"/>
                  </a:cxn>
                  <a:cxn ang="0">
                    <a:pos x="125" y="414"/>
                  </a:cxn>
                  <a:cxn ang="0">
                    <a:pos x="142" y="380"/>
                  </a:cxn>
                  <a:cxn ang="0">
                    <a:pos x="108" y="375"/>
                  </a:cxn>
                  <a:cxn ang="0">
                    <a:pos x="108" y="307"/>
                  </a:cxn>
                  <a:cxn ang="0">
                    <a:pos x="125" y="284"/>
                  </a:cxn>
                  <a:cxn ang="0">
                    <a:pos x="34" y="222"/>
                  </a:cxn>
                  <a:cxn ang="0">
                    <a:pos x="68" y="142"/>
                  </a:cxn>
                  <a:cxn ang="0">
                    <a:pos x="23" y="86"/>
                  </a:cxn>
                  <a:cxn ang="0">
                    <a:pos x="40" y="63"/>
                  </a:cxn>
                </a:cxnLst>
                <a:rect l="0" t="0" r="r" b="b"/>
                <a:pathLst>
                  <a:path w="599" h="738">
                    <a:moveTo>
                      <a:pt x="40" y="63"/>
                    </a:moveTo>
                    <a:lnTo>
                      <a:pt x="57" y="69"/>
                    </a:lnTo>
                    <a:lnTo>
                      <a:pt x="68" y="40"/>
                    </a:lnTo>
                    <a:lnTo>
                      <a:pt x="108" y="34"/>
                    </a:lnTo>
                    <a:lnTo>
                      <a:pt x="108" y="69"/>
                    </a:lnTo>
                    <a:lnTo>
                      <a:pt x="160" y="52"/>
                    </a:lnTo>
                    <a:lnTo>
                      <a:pt x="228" y="40"/>
                    </a:lnTo>
                    <a:lnTo>
                      <a:pt x="297" y="0"/>
                    </a:lnTo>
                    <a:lnTo>
                      <a:pt x="371" y="0"/>
                    </a:lnTo>
                    <a:lnTo>
                      <a:pt x="445" y="91"/>
                    </a:lnTo>
                    <a:lnTo>
                      <a:pt x="491" y="97"/>
                    </a:lnTo>
                    <a:lnTo>
                      <a:pt x="491" y="142"/>
                    </a:lnTo>
                    <a:lnTo>
                      <a:pt x="531" y="205"/>
                    </a:lnTo>
                    <a:lnTo>
                      <a:pt x="513" y="222"/>
                    </a:lnTo>
                    <a:lnTo>
                      <a:pt x="576" y="284"/>
                    </a:lnTo>
                    <a:lnTo>
                      <a:pt x="588" y="324"/>
                    </a:lnTo>
                    <a:lnTo>
                      <a:pt x="565" y="341"/>
                    </a:lnTo>
                    <a:lnTo>
                      <a:pt x="576" y="369"/>
                    </a:lnTo>
                    <a:lnTo>
                      <a:pt x="570" y="386"/>
                    </a:lnTo>
                    <a:lnTo>
                      <a:pt x="491" y="414"/>
                    </a:lnTo>
                    <a:lnTo>
                      <a:pt x="508" y="443"/>
                    </a:lnTo>
                    <a:lnTo>
                      <a:pt x="491" y="488"/>
                    </a:lnTo>
                    <a:lnTo>
                      <a:pt x="508" y="522"/>
                    </a:lnTo>
                    <a:lnTo>
                      <a:pt x="565" y="517"/>
                    </a:lnTo>
                    <a:lnTo>
                      <a:pt x="599" y="562"/>
                    </a:lnTo>
                    <a:lnTo>
                      <a:pt x="559" y="562"/>
                    </a:lnTo>
                    <a:lnTo>
                      <a:pt x="314" y="738"/>
                    </a:lnTo>
                    <a:lnTo>
                      <a:pt x="274" y="692"/>
                    </a:lnTo>
                    <a:lnTo>
                      <a:pt x="291" y="664"/>
                    </a:lnTo>
                    <a:lnTo>
                      <a:pt x="251" y="658"/>
                    </a:lnTo>
                    <a:lnTo>
                      <a:pt x="222" y="579"/>
                    </a:lnTo>
                    <a:lnTo>
                      <a:pt x="188" y="607"/>
                    </a:lnTo>
                    <a:lnTo>
                      <a:pt x="142" y="590"/>
                    </a:lnTo>
                    <a:lnTo>
                      <a:pt x="125" y="613"/>
                    </a:lnTo>
                    <a:lnTo>
                      <a:pt x="74" y="602"/>
                    </a:lnTo>
                    <a:lnTo>
                      <a:pt x="63" y="551"/>
                    </a:lnTo>
                    <a:lnTo>
                      <a:pt x="6" y="534"/>
                    </a:lnTo>
                    <a:lnTo>
                      <a:pt x="0" y="471"/>
                    </a:lnTo>
                    <a:lnTo>
                      <a:pt x="34" y="432"/>
                    </a:lnTo>
                    <a:lnTo>
                      <a:pt x="125" y="414"/>
                    </a:lnTo>
                    <a:lnTo>
                      <a:pt x="142" y="380"/>
                    </a:lnTo>
                    <a:lnTo>
                      <a:pt x="108" y="375"/>
                    </a:lnTo>
                    <a:lnTo>
                      <a:pt x="108" y="307"/>
                    </a:lnTo>
                    <a:lnTo>
                      <a:pt x="125" y="284"/>
                    </a:lnTo>
                    <a:lnTo>
                      <a:pt x="34" y="222"/>
                    </a:lnTo>
                    <a:lnTo>
                      <a:pt x="68" y="142"/>
                    </a:lnTo>
                    <a:lnTo>
                      <a:pt x="23" y="86"/>
                    </a:lnTo>
                    <a:lnTo>
                      <a:pt x="40" y="63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" name="Freeform 62"/>
              <p:cNvSpPr>
                <a:spLocks/>
              </p:cNvSpPr>
              <p:nvPr/>
            </p:nvSpPr>
            <p:spPr bwMode="auto">
              <a:xfrm>
                <a:off x="2863" y="2290"/>
                <a:ext cx="473" cy="606"/>
              </a:xfrm>
              <a:custGeom>
                <a:avLst/>
                <a:gdLst/>
                <a:ahLst/>
                <a:cxnLst>
                  <a:cxn ang="0">
                    <a:pos x="46" y="272"/>
                  </a:cxn>
                  <a:cxn ang="0">
                    <a:pos x="80" y="232"/>
                  </a:cxn>
                  <a:cxn ang="0">
                    <a:pos x="137" y="232"/>
                  </a:cxn>
                  <a:cxn ang="0">
                    <a:pos x="137" y="187"/>
                  </a:cxn>
                  <a:cxn ang="0">
                    <a:pos x="149" y="130"/>
                  </a:cxn>
                  <a:cxn ang="0">
                    <a:pos x="183" y="119"/>
                  </a:cxn>
                  <a:cxn ang="0">
                    <a:pos x="200" y="79"/>
                  </a:cxn>
                  <a:cxn ang="0">
                    <a:pos x="246" y="56"/>
                  </a:cxn>
                  <a:cxn ang="0">
                    <a:pos x="263" y="0"/>
                  </a:cxn>
                  <a:cxn ang="0">
                    <a:pos x="303" y="17"/>
                  </a:cxn>
                  <a:cxn ang="0">
                    <a:pos x="331" y="0"/>
                  </a:cxn>
                  <a:cxn ang="0">
                    <a:pos x="388" y="11"/>
                  </a:cxn>
                  <a:cxn ang="0">
                    <a:pos x="388" y="51"/>
                  </a:cxn>
                  <a:cxn ang="0">
                    <a:pos x="457" y="79"/>
                  </a:cxn>
                  <a:cxn ang="0">
                    <a:pos x="445" y="113"/>
                  </a:cxn>
                  <a:cxn ang="0">
                    <a:pos x="474" y="153"/>
                  </a:cxn>
                  <a:cxn ang="0">
                    <a:pos x="445" y="187"/>
                  </a:cxn>
                  <a:cxn ang="0">
                    <a:pos x="411" y="181"/>
                  </a:cxn>
                  <a:cxn ang="0">
                    <a:pos x="400" y="221"/>
                  </a:cxn>
                  <a:cxn ang="0">
                    <a:pos x="377" y="243"/>
                  </a:cxn>
                  <a:cxn ang="0">
                    <a:pos x="377" y="283"/>
                  </a:cxn>
                  <a:cxn ang="0">
                    <a:pos x="348" y="300"/>
                  </a:cxn>
                  <a:cxn ang="0">
                    <a:pos x="405" y="391"/>
                  </a:cxn>
                  <a:cxn ang="0">
                    <a:pos x="388" y="397"/>
                  </a:cxn>
                  <a:cxn ang="0">
                    <a:pos x="405" y="442"/>
                  </a:cxn>
                  <a:cxn ang="0">
                    <a:pos x="383" y="442"/>
                  </a:cxn>
                  <a:cxn ang="0">
                    <a:pos x="371" y="459"/>
                  </a:cxn>
                  <a:cxn ang="0">
                    <a:pos x="331" y="527"/>
                  </a:cxn>
                  <a:cxn ang="0">
                    <a:pos x="268" y="550"/>
                  </a:cxn>
                  <a:cxn ang="0">
                    <a:pos x="217" y="606"/>
                  </a:cxn>
                  <a:cxn ang="0">
                    <a:pos x="131" y="561"/>
                  </a:cxn>
                  <a:cxn ang="0">
                    <a:pos x="74" y="504"/>
                  </a:cxn>
                  <a:cxn ang="0">
                    <a:pos x="86" y="476"/>
                  </a:cxn>
                  <a:cxn ang="0">
                    <a:pos x="52" y="425"/>
                  </a:cxn>
                  <a:cxn ang="0">
                    <a:pos x="52" y="374"/>
                  </a:cxn>
                  <a:cxn ang="0">
                    <a:pos x="57" y="334"/>
                  </a:cxn>
                  <a:cxn ang="0">
                    <a:pos x="34" y="323"/>
                  </a:cxn>
                  <a:cxn ang="0">
                    <a:pos x="46" y="306"/>
                  </a:cxn>
                  <a:cxn ang="0">
                    <a:pos x="0" y="294"/>
                  </a:cxn>
                  <a:cxn ang="0">
                    <a:pos x="0" y="260"/>
                  </a:cxn>
                  <a:cxn ang="0">
                    <a:pos x="17" y="249"/>
                  </a:cxn>
                  <a:cxn ang="0">
                    <a:pos x="46" y="272"/>
                  </a:cxn>
                </a:cxnLst>
                <a:rect l="0" t="0" r="r" b="b"/>
                <a:pathLst>
                  <a:path w="474" h="606">
                    <a:moveTo>
                      <a:pt x="46" y="272"/>
                    </a:moveTo>
                    <a:lnTo>
                      <a:pt x="80" y="232"/>
                    </a:lnTo>
                    <a:lnTo>
                      <a:pt x="137" y="232"/>
                    </a:lnTo>
                    <a:lnTo>
                      <a:pt x="137" y="187"/>
                    </a:lnTo>
                    <a:lnTo>
                      <a:pt x="149" y="130"/>
                    </a:lnTo>
                    <a:lnTo>
                      <a:pt x="183" y="119"/>
                    </a:lnTo>
                    <a:lnTo>
                      <a:pt x="200" y="79"/>
                    </a:lnTo>
                    <a:lnTo>
                      <a:pt x="246" y="56"/>
                    </a:lnTo>
                    <a:lnTo>
                      <a:pt x="263" y="0"/>
                    </a:lnTo>
                    <a:lnTo>
                      <a:pt x="303" y="17"/>
                    </a:lnTo>
                    <a:lnTo>
                      <a:pt x="331" y="0"/>
                    </a:lnTo>
                    <a:lnTo>
                      <a:pt x="388" y="11"/>
                    </a:lnTo>
                    <a:lnTo>
                      <a:pt x="388" y="51"/>
                    </a:lnTo>
                    <a:lnTo>
                      <a:pt x="457" y="79"/>
                    </a:lnTo>
                    <a:lnTo>
                      <a:pt x="445" y="113"/>
                    </a:lnTo>
                    <a:lnTo>
                      <a:pt x="474" y="153"/>
                    </a:lnTo>
                    <a:lnTo>
                      <a:pt x="445" y="187"/>
                    </a:lnTo>
                    <a:lnTo>
                      <a:pt x="411" y="181"/>
                    </a:lnTo>
                    <a:lnTo>
                      <a:pt x="400" y="221"/>
                    </a:lnTo>
                    <a:lnTo>
                      <a:pt x="377" y="243"/>
                    </a:lnTo>
                    <a:lnTo>
                      <a:pt x="377" y="283"/>
                    </a:lnTo>
                    <a:lnTo>
                      <a:pt x="348" y="300"/>
                    </a:lnTo>
                    <a:lnTo>
                      <a:pt x="405" y="391"/>
                    </a:lnTo>
                    <a:lnTo>
                      <a:pt x="388" y="397"/>
                    </a:lnTo>
                    <a:lnTo>
                      <a:pt x="405" y="442"/>
                    </a:lnTo>
                    <a:lnTo>
                      <a:pt x="383" y="442"/>
                    </a:lnTo>
                    <a:lnTo>
                      <a:pt x="371" y="459"/>
                    </a:lnTo>
                    <a:lnTo>
                      <a:pt x="331" y="527"/>
                    </a:lnTo>
                    <a:lnTo>
                      <a:pt x="268" y="550"/>
                    </a:lnTo>
                    <a:lnTo>
                      <a:pt x="217" y="606"/>
                    </a:lnTo>
                    <a:lnTo>
                      <a:pt x="131" y="561"/>
                    </a:lnTo>
                    <a:lnTo>
                      <a:pt x="74" y="504"/>
                    </a:lnTo>
                    <a:lnTo>
                      <a:pt x="86" y="476"/>
                    </a:lnTo>
                    <a:lnTo>
                      <a:pt x="52" y="425"/>
                    </a:lnTo>
                    <a:lnTo>
                      <a:pt x="52" y="374"/>
                    </a:lnTo>
                    <a:lnTo>
                      <a:pt x="57" y="334"/>
                    </a:lnTo>
                    <a:lnTo>
                      <a:pt x="34" y="323"/>
                    </a:lnTo>
                    <a:lnTo>
                      <a:pt x="46" y="306"/>
                    </a:lnTo>
                    <a:lnTo>
                      <a:pt x="0" y="294"/>
                    </a:lnTo>
                    <a:lnTo>
                      <a:pt x="0" y="260"/>
                    </a:lnTo>
                    <a:lnTo>
                      <a:pt x="17" y="249"/>
                    </a:lnTo>
                    <a:lnTo>
                      <a:pt x="46" y="272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Freeform 64"/>
              <p:cNvSpPr>
                <a:spLocks/>
              </p:cNvSpPr>
              <p:nvPr/>
            </p:nvSpPr>
            <p:spPr bwMode="auto">
              <a:xfrm>
                <a:off x="2006" y="3227"/>
                <a:ext cx="679" cy="693"/>
              </a:xfrm>
              <a:custGeom>
                <a:avLst/>
                <a:gdLst/>
                <a:ahLst/>
                <a:cxnLst>
                  <a:cxn ang="0">
                    <a:pos x="0" y="142"/>
                  </a:cxn>
                  <a:cxn ang="0">
                    <a:pos x="40" y="74"/>
                  </a:cxn>
                  <a:cxn ang="0">
                    <a:pos x="126" y="68"/>
                  </a:cxn>
                  <a:cxn ang="0">
                    <a:pos x="154" y="6"/>
                  </a:cxn>
                  <a:cxn ang="0">
                    <a:pos x="194" y="0"/>
                  </a:cxn>
                  <a:cxn ang="0">
                    <a:pos x="229" y="29"/>
                  </a:cxn>
                  <a:cxn ang="0">
                    <a:pos x="268" y="6"/>
                  </a:cxn>
                  <a:cxn ang="0">
                    <a:pos x="303" y="12"/>
                  </a:cxn>
                  <a:cxn ang="0">
                    <a:pos x="343" y="85"/>
                  </a:cxn>
                  <a:cxn ang="0">
                    <a:pos x="457" y="131"/>
                  </a:cxn>
                  <a:cxn ang="0">
                    <a:pos x="468" y="176"/>
                  </a:cxn>
                  <a:cxn ang="0">
                    <a:pos x="514" y="154"/>
                  </a:cxn>
                  <a:cxn ang="0">
                    <a:pos x="520" y="227"/>
                  </a:cxn>
                  <a:cxn ang="0">
                    <a:pos x="599" y="295"/>
                  </a:cxn>
                  <a:cxn ang="0">
                    <a:pos x="611" y="267"/>
                  </a:cxn>
                  <a:cxn ang="0">
                    <a:pos x="634" y="278"/>
                  </a:cxn>
                  <a:cxn ang="0">
                    <a:pos x="634" y="307"/>
                  </a:cxn>
                  <a:cxn ang="0">
                    <a:pos x="674" y="369"/>
                  </a:cxn>
                  <a:cxn ang="0">
                    <a:pos x="679" y="420"/>
                  </a:cxn>
                  <a:cxn ang="0">
                    <a:pos x="639" y="420"/>
                  </a:cxn>
                  <a:cxn ang="0">
                    <a:pos x="605" y="369"/>
                  </a:cxn>
                  <a:cxn ang="0">
                    <a:pos x="571" y="358"/>
                  </a:cxn>
                  <a:cxn ang="0">
                    <a:pos x="520" y="375"/>
                  </a:cxn>
                  <a:cxn ang="0">
                    <a:pos x="474" y="420"/>
                  </a:cxn>
                  <a:cxn ang="0">
                    <a:pos x="474" y="471"/>
                  </a:cxn>
                  <a:cxn ang="0">
                    <a:pos x="451" y="494"/>
                  </a:cxn>
                  <a:cxn ang="0">
                    <a:pos x="423" y="488"/>
                  </a:cxn>
                  <a:cxn ang="0">
                    <a:pos x="411" y="522"/>
                  </a:cxn>
                  <a:cxn ang="0">
                    <a:pos x="383" y="545"/>
                  </a:cxn>
                  <a:cxn ang="0">
                    <a:pos x="417" y="653"/>
                  </a:cxn>
                  <a:cxn ang="0">
                    <a:pos x="377" y="692"/>
                  </a:cxn>
                  <a:cxn ang="0">
                    <a:pos x="365" y="653"/>
                  </a:cxn>
                  <a:cxn ang="0">
                    <a:pos x="326" y="647"/>
                  </a:cxn>
                  <a:cxn ang="0">
                    <a:pos x="303" y="613"/>
                  </a:cxn>
                  <a:cxn ang="0">
                    <a:pos x="240" y="647"/>
                  </a:cxn>
                  <a:cxn ang="0">
                    <a:pos x="160" y="613"/>
                  </a:cxn>
                  <a:cxn ang="0">
                    <a:pos x="143" y="562"/>
                  </a:cxn>
                  <a:cxn ang="0">
                    <a:pos x="160" y="528"/>
                  </a:cxn>
                  <a:cxn ang="0">
                    <a:pos x="103" y="494"/>
                  </a:cxn>
                  <a:cxn ang="0">
                    <a:pos x="114" y="397"/>
                  </a:cxn>
                  <a:cxn ang="0">
                    <a:pos x="86" y="369"/>
                  </a:cxn>
                  <a:cxn ang="0">
                    <a:pos x="92" y="335"/>
                  </a:cxn>
                  <a:cxn ang="0">
                    <a:pos x="52" y="278"/>
                  </a:cxn>
                  <a:cxn ang="0">
                    <a:pos x="80" y="244"/>
                  </a:cxn>
                  <a:cxn ang="0">
                    <a:pos x="0" y="165"/>
                  </a:cxn>
                  <a:cxn ang="0">
                    <a:pos x="0" y="142"/>
                  </a:cxn>
                </a:cxnLst>
                <a:rect l="0" t="0" r="r" b="b"/>
                <a:pathLst>
                  <a:path w="679" h="692">
                    <a:moveTo>
                      <a:pt x="0" y="142"/>
                    </a:moveTo>
                    <a:lnTo>
                      <a:pt x="40" y="74"/>
                    </a:lnTo>
                    <a:lnTo>
                      <a:pt x="126" y="68"/>
                    </a:lnTo>
                    <a:lnTo>
                      <a:pt x="154" y="6"/>
                    </a:lnTo>
                    <a:lnTo>
                      <a:pt x="194" y="0"/>
                    </a:lnTo>
                    <a:lnTo>
                      <a:pt x="229" y="29"/>
                    </a:lnTo>
                    <a:lnTo>
                      <a:pt x="268" y="6"/>
                    </a:lnTo>
                    <a:lnTo>
                      <a:pt x="303" y="12"/>
                    </a:lnTo>
                    <a:lnTo>
                      <a:pt x="343" y="85"/>
                    </a:lnTo>
                    <a:lnTo>
                      <a:pt x="457" y="131"/>
                    </a:lnTo>
                    <a:lnTo>
                      <a:pt x="468" y="176"/>
                    </a:lnTo>
                    <a:lnTo>
                      <a:pt x="514" y="154"/>
                    </a:lnTo>
                    <a:lnTo>
                      <a:pt x="520" y="227"/>
                    </a:lnTo>
                    <a:lnTo>
                      <a:pt x="599" y="295"/>
                    </a:lnTo>
                    <a:lnTo>
                      <a:pt x="611" y="267"/>
                    </a:lnTo>
                    <a:lnTo>
                      <a:pt x="634" y="278"/>
                    </a:lnTo>
                    <a:lnTo>
                      <a:pt x="634" y="307"/>
                    </a:lnTo>
                    <a:lnTo>
                      <a:pt x="674" y="369"/>
                    </a:lnTo>
                    <a:lnTo>
                      <a:pt x="679" y="420"/>
                    </a:lnTo>
                    <a:lnTo>
                      <a:pt x="639" y="420"/>
                    </a:lnTo>
                    <a:lnTo>
                      <a:pt x="605" y="369"/>
                    </a:lnTo>
                    <a:lnTo>
                      <a:pt x="571" y="358"/>
                    </a:lnTo>
                    <a:lnTo>
                      <a:pt x="520" y="375"/>
                    </a:lnTo>
                    <a:lnTo>
                      <a:pt x="474" y="420"/>
                    </a:lnTo>
                    <a:lnTo>
                      <a:pt x="474" y="471"/>
                    </a:lnTo>
                    <a:lnTo>
                      <a:pt x="451" y="494"/>
                    </a:lnTo>
                    <a:lnTo>
                      <a:pt x="423" y="488"/>
                    </a:lnTo>
                    <a:lnTo>
                      <a:pt x="411" y="522"/>
                    </a:lnTo>
                    <a:lnTo>
                      <a:pt x="383" y="545"/>
                    </a:lnTo>
                    <a:lnTo>
                      <a:pt x="417" y="653"/>
                    </a:lnTo>
                    <a:lnTo>
                      <a:pt x="377" y="692"/>
                    </a:lnTo>
                    <a:lnTo>
                      <a:pt x="365" y="653"/>
                    </a:lnTo>
                    <a:lnTo>
                      <a:pt x="326" y="647"/>
                    </a:lnTo>
                    <a:lnTo>
                      <a:pt x="303" y="613"/>
                    </a:lnTo>
                    <a:lnTo>
                      <a:pt x="240" y="647"/>
                    </a:lnTo>
                    <a:lnTo>
                      <a:pt x="160" y="613"/>
                    </a:lnTo>
                    <a:lnTo>
                      <a:pt x="143" y="562"/>
                    </a:lnTo>
                    <a:lnTo>
                      <a:pt x="160" y="528"/>
                    </a:lnTo>
                    <a:lnTo>
                      <a:pt x="103" y="494"/>
                    </a:lnTo>
                    <a:lnTo>
                      <a:pt x="114" y="397"/>
                    </a:lnTo>
                    <a:lnTo>
                      <a:pt x="86" y="369"/>
                    </a:lnTo>
                    <a:lnTo>
                      <a:pt x="92" y="335"/>
                    </a:lnTo>
                    <a:lnTo>
                      <a:pt x="52" y="278"/>
                    </a:lnTo>
                    <a:lnTo>
                      <a:pt x="80" y="244"/>
                    </a:lnTo>
                    <a:lnTo>
                      <a:pt x="0" y="165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6" name="Freeform 66"/>
              <p:cNvSpPr>
                <a:spLocks/>
              </p:cNvSpPr>
              <p:nvPr/>
            </p:nvSpPr>
            <p:spPr bwMode="auto">
              <a:xfrm>
                <a:off x="2190" y="1976"/>
                <a:ext cx="844" cy="668"/>
              </a:xfrm>
              <a:custGeom>
                <a:avLst/>
                <a:gdLst/>
                <a:ahLst/>
                <a:cxnLst>
                  <a:cxn ang="0">
                    <a:pos x="268" y="0"/>
                  </a:cxn>
                  <a:cxn ang="0">
                    <a:pos x="308" y="0"/>
                  </a:cxn>
                  <a:cxn ang="0">
                    <a:pos x="325" y="22"/>
                  </a:cxn>
                  <a:cxn ang="0">
                    <a:pos x="359" y="22"/>
                  </a:cxn>
                  <a:cxn ang="0">
                    <a:pos x="382" y="45"/>
                  </a:cxn>
                  <a:cxn ang="0">
                    <a:pos x="434" y="39"/>
                  </a:cxn>
                  <a:cxn ang="0">
                    <a:pos x="479" y="79"/>
                  </a:cxn>
                  <a:cxn ang="0">
                    <a:pos x="513" y="68"/>
                  </a:cxn>
                  <a:cxn ang="0">
                    <a:pos x="525" y="124"/>
                  </a:cxn>
                  <a:cxn ang="0">
                    <a:pos x="582" y="136"/>
                  </a:cxn>
                  <a:cxn ang="0">
                    <a:pos x="633" y="124"/>
                  </a:cxn>
                  <a:cxn ang="0">
                    <a:pos x="656" y="170"/>
                  </a:cxn>
                  <a:cxn ang="0">
                    <a:pos x="725" y="158"/>
                  </a:cxn>
                  <a:cxn ang="0">
                    <a:pos x="765" y="198"/>
                  </a:cxn>
                  <a:cxn ang="0">
                    <a:pos x="799" y="181"/>
                  </a:cxn>
                  <a:cxn ang="0">
                    <a:pos x="844" y="175"/>
                  </a:cxn>
                  <a:cxn ang="0">
                    <a:pos x="787" y="249"/>
                  </a:cxn>
                  <a:cxn ang="0">
                    <a:pos x="776" y="226"/>
                  </a:cxn>
                  <a:cxn ang="0">
                    <a:pos x="730" y="238"/>
                  </a:cxn>
                  <a:cxn ang="0">
                    <a:pos x="696" y="266"/>
                  </a:cxn>
                  <a:cxn ang="0">
                    <a:pos x="668" y="232"/>
                  </a:cxn>
                  <a:cxn ang="0">
                    <a:pos x="605" y="295"/>
                  </a:cxn>
                  <a:cxn ang="0">
                    <a:pos x="588" y="385"/>
                  </a:cxn>
                  <a:cxn ang="0">
                    <a:pos x="542" y="391"/>
                  </a:cxn>
                  <a:cxn ang="0">
                    <a:pos x="508" y="448"/>
                  </a:cxn>
                  <a:cxn ang="0">
                    <a:pos x="496" y="538"/>
                  </a:cxn>
                  <a:cxn ang="0">
                    <a:pos x="399" y="561"/>
                  </a:cxn>
                  <a:cxn ang="0">
                    <a:pos x="399" y="641"/>
                  </a:cxn>
                  <a:cxn ang="0">
                    <a:pos x="348" y="658"/>
                  </a:cxn>
                  <a:cxn ang="0">
                    <a:pos x="348" y="623"/>
                  </a:cxn>
                  <a:cxn ang="0">
                    <a:pos x="308" y="623"/>
                  </a:cxn>
                  <a:cxn ang="0">
                    <a:pos x="297" y="658"/>
                  </a:cxn>
                  <a:cxn ang="0">
                    <a:pos x="279" y="652"/>
                  </a:cxn>
                  <a:cxn ang="0">
                    <a:pos x="251" y="606"/>
                  </a:cxn>
                  <a:cxn ang="0">
                    <a:pos x="217" y="669"/>
                  </a:cxn>
                  <a:cxn ang="0">
                    <a:pos x="205" y="646"/>
                  </a:cxn>
                  <a:cxn ang="0">
                    <a:pos x="165" y="646"/>
                  </a:cxn>
                  <a:cxn ang="0">
                    <a:pos x="137" y="663"/>
                  </a:cxn>
                  <a:cxn ang="0">
                    <a:pos x="80" y="663"/>
                  </a:cxn>
                  <a:cxn ang="0">
                    <a:pos x="57" y="646"/>
                  </a:cxn>
                  <a:cxn ang="0">
                    <a:pos x="0" y="601"/>
                  </a:cxn>
                  <a:cxn ang="0">
                    <a:pos x="17" y="550"/>
                  </a:cxn>
                  <a:cxn ang="0">
                    <a:pos x="0" y="538"/>
                  </a:cxn>
                  <a:cxn ang="0">
                    <a:pos x="0" y="499"/>
                  </a:cxn>
                  <a:cxn ang="0">
                    <a:pos x="57" y="487"/>
                  </a:cxn>
                  <a:cxn ang="0">
                    <a:pos x="51" y="397"/>
                  </a:cxn>
                  <a:cxn ang="0">
                    <a:pos x="0" y="363"/>
                  </a:cxn>
                  <a:cxn ang="0">
                    <a:pos x="17" y="295"/>
                  </a:cxn>
                  <a:cxn ang="0">
                    <a:pos x="91" y="243"/>
                  </a:cxn>
                  <a:cxn ang="0">
                    <a:pos x="120" y="255"/>
                  </a:cxn>
                  <a:cxn ang="0">
                    <a:pos x="125" y="170"/>
                  </a:cxn>
                  <a:cxn ang="0">
                    <a:pos x="268" y="0"/>
                  </a:cxn>
                </a:cxnLst>
                <a:rect l="0" t="0" r="r" b="b"/>
                <a:pathLst>
                  <a:path w="844" h="669">
                    <a:moveTo>
                      <a:pt x="268" y="0"/>
                    </a:moveTo>
                    <a:lnTo>
                      <a:pt x="308" y="0"/>
                    </a:lnTo>
                    <a:lnTo>
                      <a:pt x="325" y="22"/>
                    </a:lnTo>
                    <a:lnTo>
                      <a:pt x="359" y="22"/>
                    </a:lnTo>
                    <a:lnTo>
                      <a:pt x="382" y="45"/>
                    </a:lnTo>
                    <a:lnTo>
                      <a:pt x="434" y="39"/>
                    </a:lnTo>
                    <a:lnTo>
                      <a:pt x="479" y="79"/>
                    </a:lnTo>
                    <a:lnTo>
                      <a:pt x="513" y="68"/>
                    </a:lnTo>
                    <a:lnTo>
                      <a:pt x="525" y="124"/>
                    </a:lnTo>
                    <a:lnTo>
                      <a:pt x="582" y="136"/>
                    </a:lnTo>
                    <a:lnTo>
                      <a:pt x="633" y="124"/>
                    </a:lnTo>
                    <a:lnTo>
                      <a:pt x="656" y="170"/>
                    </a:lnTo>
                    <a:lnTo>
                      <a:pt x="725" y="158"/>
                    </a:lnTo>
                    <a:lnTo>
                      <a:pt x="765" y="198"/>
                    </a:lnTo>
                    <a:lnTo>
                      <a:pt x="799" y="181"/>
                    </a:lnTo>
                    <a:lnTo>
                      <a:pt x="844" y="175"/>
                    </a:lnTo>
                    <a:lnTo>
                      <a:pt x="787" y="249"/>
                    </a:lnTo>
                    <a:lnTo>
                      <a:pt x="776" y="226"/>
                    </a:lnTo>
                    <a:lnTo>
                      <a:pt x="730" y="238"/>
                    </a:lnTo>
                    <a:lnTo>
                      <a:pt x="696" y="266"/>
                    </a:lnTo>
                    <a:lnTo>
                      <a:pt x="668" y="232"/>
                    </a:lnTo>
                    <a:lnTo>
                      <a:pt x="605" y="295"/>
                    </a:lnTo>
                    <a:lnTo>
                      <a:pt x="588" y="385"/>
                    </a:lnTo>
                    <a:lnTo>
                      <a:pt x="542" y="391"/>
                    </a:lnTo>
                    <a:lnTo>
                      <a:pt x="508" y="448"/>
                    </a:lnTo>
                    <a:lnTo>
                      <a:pt x="496" y="538"/>
                    </a:lnTo>
                    <a:lnTo>
                      <a:pt x="399" y="561"/>
                    </a:lnTo>
                    <a:lnTo>
                      <a:pt x="399" y="641"/>
                    </a:lnTo>
                    <a:lnTo>
                      <a:pt x="348" y="658"/>
                    </a:lnTo>
                    <a:lnTo>
                      <a:pt x="348" y="623"/>
                    </a:lnTo>
                    <a:lnTo>
                      <a:pt x="308" y="623"/>
                    </a:lnTo>
                    <a:lnTo>
                      <a:pt x="297" y="658"/>
                    </a:lnTo>
                    <a:lnTo>
                      <a:pt x="279" y="652"/>
                    </a:lnTo>
                    <a:lnTo>
                      <a:pt x="251" y="606"/>
                    </a:lnTo>
                    <a:lnTo>
                      <a:pt x="217" y="669"/>
                    </a:lnTo>
                    <a:lnTo>
                      <a:pt x="205" y="646"/>
                    </a:lnTo>
                    <a:lnTo>
                      <a:pt x="165" y="646"/>
                    </a:lnTo>
                    <a:lnTo>
                      <a:pt x="137" y="663"/>
                    </a:lnTo>
                    <a:lnTo>
                      <a:pt x="80" y="663"/>
                    </a:lnTo>
                    <a:lnTo>
                      <a:pt x="57" y="646"/>
                    </a:lnTo>
                    <a:lnTo>
                      <a:pt x="0" y="601"/>
                    </a:lnTo>
                    <a:lnTo>
                      <a:pt x="17" y="550"/>
                    </a:lnTo>
                    <a:lnTo>
                      <a:pt x="0" y="538"/>
                    </a:lnTo>
                    <a:lnTo>
                      <a:pt x="0" y="499"/>
                    </a:lnTo>
                    <a:lnTo>
                      <a:pt x="57" y="487"/>
                    </a:lnTo>
                    <a:lnTo>
                      <a:pt x="51" y="397"/>
                    </a:lnTo>
                    <a:lnTo>
                      <a:pt x="0" y="363"/>
                    </a:lnTo>
                    <a:lnTo>
                      <a:pt x="17" y="295"/>
                    </a:lnTo>
                    <a:lnTo>
                      <a:pt x="91" y="243"/>
                    </a:lnTo>
                    <a:lnTo>
                      <a:pt x="120" y="255"/>
                    </a:lnTo>
                    <a:lnTo>
                      <a:pt x="125" y="170"/>
                    </a:lnTo>
                    <a:lnTo>
                      <a:pt x="268" y="0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Freeform 68"/>
              <p:cNvSpPr>
                <a:spLocks/>
              </p:cNvSpPr>
              <p:nvPr/>
            </p:nvSpPr>
            <p:spPr bwMode="auto">
              <a:xfrm>
                <a:off x="2447" y="1603"/>
                <a:ext cx="630" cy="571"/>
              </a:xfrm>
              <a:custGeom>
                <a:avLst/>
                <a:gdLst/>
                <a:ahLst/>
                <a:cxnLst>
                  <a:cxn ang="0">
                    <a:pos x="171" y="34"/>
                  </a:cxn>
                  <a:cxn ang="0">
                    <a:pos x="177" y="22"/>
                  </a:cxn>
                  <a:cxn ang="0">
                    <a:pos x="205" y="22"/>
                  </a:cxn>
                  <a:cxn ang="0">
                    <a:pos x="239" y="0"/>
                  </a:cxn>
                  <a:cxn ang="0">
                    <a:pos x="274" y="11"/>
                  </a:cxn>
                  <a:cxn ang="0">
                    <a:pos x="313" y="11"/>
                  </a:cxn>
                  <a:cxn ang="0">
                    <a:pos x="371" y="45"/>
                  </a:cxn>
                  <a:cxn ang="0">
                    <a:pos x="422" y="22"/>
                  </a:cxn>
                  <a:cxn ang="0">
                    <a:pos x="433" y="51"/>
                  </a:cxn>
                  <a:cxn ang="0">
                    <a:pos x="496" y="96"/>
                  </a:cxn>
                  <a:cxn ang="0">
                    <a:pos x="479" y="141"/>
                  </a:cxn>
                  <a:cxn ang="0">
                    <a:pos x="530" y="192"/>
                  </a:cxn>
                  <a:cxn ang="0">
                    <a:pos x="553" y="198"/>
                  </a:cxn>
                  <a:cxn ang="0">
                    <a:pos x="622" y="238"/>
                  </a:cxn>
                  <a:cxn ang="0">
                    <a:pos x="633" y="295"/>
                  </a:cxn>
                  <a:cxn ang="0">
                    <a:pos x="599" y="346"/>
                  </a:cxn>
                  <a:cxn ang="0">
                    <a:pos x="605" y="380"/>
                  </a:cxn>
                  <a:cxn ang="0">
                    <a:pos x="570" y="436"/>
                  </a:cxn>
                  <a:cxn ang="0">
                    <a:pos x="559" y="521"/>
                  </a:cxn>
                  <a:cxn ang="0">
                    <a:pos x="525" y="521"/>
                  </a:cxn>
                  <a:cxn ang="0">
                    <a:pos x="530" y="555"/>
                  </a:cxn>
                  <a:cxn ang="0">
                    <a:pos x="502" y="578"/>
                  </a:cxn>
                  <a:cxn ang="0">
                    <a:pos x="462" y="533"/>
                  </a:cxn>
                  <a:cxn ang="0">
                    <a:pos x="393" y="544"/>
                  </a:cxn>
                  <a:cxn ang="0">
                    <a:pos x="376" y="499"/>
                  </a:cxn>
                  <a:cxn ang="0">
                    <a:pos x="325" y="510"/>
                  </a:cxn>
                  <a:cxn ang="0">
                    <a:pos x="262" y="499"/>
                  </a:cxn>
                  <a:cxn ang="0">
                    <a:pos x="256" y="448"/>
                  </a:cxn>
                  <a:cxn ang="0">
                    <a:pos x="222" y="453"/>
                  </a:cxn>
                  <a:cxn ang="0">
                    <a:pos x="171" y="414"/>
                  </a:cxn>
                  <a:cxn ang="0">
                    <a:pos x="125" y="419"/>
                  </a:cxn>
                  <a:cxn ang="0">
                    <a:pos x="108" y="397"/>
                  </a:cxn>
                  <a:cxn ang="0">
                    <a:pos x="68" y="402"/>
                  </a:cxn>
                  <a:cxn ang="0">
                    <a:pos x="45" y="380"/>
                  </a:cxn>
                  <a:cxn ang="0">
                    <a:pos x="51" y="363"/>
                  </a:cxn>
                  <a:cxn ang="0">
                    <a:pos x="0" y="334"/>
                  </a:cxn>
                  <a:cxn ang="0">
                    <a:pos x="11" y="306"/>
                  </a:cxn>
                  <a:cxn ang="0">
                    <a:pos x="40" y="329"/>
                  </a:cxn>
                  <a:cxn ang="0">
                    <a:pos x="68" y="300"/>
                  </a:cxn>
                  <a:cxn ang="0">
                    <a:pos x="62" y="249"/>
                  </a:cxn>
                  <a:cxn ang="0">
                    <a:pos x="80" y="187"/>
                  </a:cxn>
                  <a:cxn ang="0">
                    <a:pos x="57" y="153"/>
                  </a:cxn>
                  <a:cxn ang="0">
                    <a:pos x="119" y="136"/>
                  </a:cxn>
                  <a:cxn ang="0">
                    <a:pos x="148" y="170"/>
                  </a:cxn>
                  <a:cxn ang="0">
                    <a:pos x="188" y="158"/>
                  </a:cxn>
                  <a:cxn ang="0">
                    <a:pos x="182" y="51"/>
                  </a:cxn>
                  <a:cxn ang="0">
                    <a:pos x="171" y="34"/>
                  </a:cxn>
                </a:cxnLst>
                <a:rect l="0" t="0" r="r" b="b"/>
                <a:pathLst>
                  <a:path w="633" h="578">
                    <a:moveTo>
                      <a:pt x="171" y="34"/>
                    </a:moveTo>
                    <a:lnTo>
                      <a:pt x="177" y="22"/>
                    </a:lnTo>
                    <a:lnTo>
                      <a:pt x="205" y="22"/>
                    </a:lnTo>
                    <a:lnTo>
                      <a:pt x="239" y="0"/>
                    </a:lnTo>
                    <a:lnTo>
                      <a:pt x="274" y="11"/>
                    </a:lnTo>
                    <a:lnTo>
                      <a:pt x="313" y="11"/>
                    </a:lnTo>
                    <a:lnTo>
                      <a:pt x="371" y="45"/>
                    </a:lnTo>
                    <a:lnTo>
                      <a:pt x="422" y="22"/>
                    </a:lnTo>
                    <a:lnTo>
                      <a:pt x="433" y="51"/>
                    </a:lnTo>
                    <a:lnTo>
                      <a:pt x="496" y="96"/>
                    </a:lnTo>
                    <a:lnTo>
                      <a:pt x="479" y="141"/>
                    </a:lnTo>
                    <a:lnTo>
                      <a:pt x="530" y="192"/>
                    </a:lnTo>
                    <a:lnTo>
                      <a:pt x="553" y="198"/>
                    </a:lnTo>
                    <a:lnTo>
                      <a:pt x="622" y="238"/>
                    </a:lnTo>
                    <a:lnTo>
                      <a:pt x="633" y="295"/>
                    </a:lnTo>
                    <a:lnTo>
                      <a:pt x="599" y="346"/>
                    </a:lnTo>
                    <a:lnTo>
                      <a:pt x="605" y="380"/>
                    </a:lnTo>
                    <a:lnTo>
                      <a:pt x="570" y="436"/>
                    </a:lnTo>
                    <a:lnTo>
                      <a:pt x="559" y="521"/>
                    </a:lnTo>
                    <a:lnTo>
                      <a:pt x="525" y="521"/>
                    </a:lnTo>
                    <a:lnTo>
                      <a:pt x="530" y="555"/>
                    </a:lnTo>
                    <a:lnTo>
                      <a:pt x="502" y="578"/>
                    </a:lnTo>
                    <a:lnTo>
                      <a:pt x="462" y="533"/>
                    </a:lnTo>
                    <a:lnTo>
                      <a:pt x="393" y="544"/>
                    </a:lnTo>
                    <a:lnTo>
                      <a:pt x="376" y="499"/>
                    </a:lnTo>
                    <a:lnTo>
                      <a:pt x="325" y="510"/>
                    </a:lnTo>
                    <a:lnTo>
                      <a:pt x="262" y="499"/>
                    </a:lnTo>
                    <a:lnTo>
                      <a:pt x="256" y="448"/>
                    </a:lnTo>
                    <a:lnTo>
                      <a:pt x="222" y="453"/>
                    </a:lnTo>
                    <a:lnTo>
                      <a:pt x="171" y="414"/>
                    </a:lnTo>
                    <a:lnTo>
                      <a:pt x="125" y="419"/>
                    </a:lnTo>
                    <a:lnTo>
                      <a:pt x="108" y="397"/>
                    </a:lnTo>
                    <a:lnTo>
                      <a:pt x="68" y="402"/>
                    </a:lnTo>
                    <a:lnTo>
                      <a:pt x="45" y="380"/>
                    </a:lnTo>
                    <a:lnTo>
                      <a:pt x="51" y="363"/>
                    </a:lnTo>
                    <a:lnTo>
                      <a:pt x="0" y="334"/>
                    </a:lnTo>
                    <a:lnTo>
                      <a:pt x="11" y="306"/>
                    </a:lnTo>
                    <a:lnTo>
                      <a:pt x="40" y="329"/>
                    </a:lnTo>
                    <a:lnTo>
                      <a:pt x="68" y="300"/>
                    </a:lnTo>
                    <a:lnTo>
                      <a:pt x="62" y="249"/>
                    </a:lnTo>
                    <a:lnTo>
                      <a:pt x="80" y="187"/>
                    </a:lnTo>
                    <a:lnTo>
                      <a:pt x="57" y="153"/>
                    </a:lnTo>
                    <a:lnTo>
                      <a:pt x="119" y="136"/>
                    </a:lnTo>
                    <a:lnTo>
                      <a:pt x="148" y="170"/>
                    </a:lnTo>
                    <a:lnTo>
                      <a:pt x="188" y="158"/>
                    </a:lnTo>
                    <a:lnTo>
                      <a:pt x="182" y="51"/>
                    </a:lnTo>
                    <a:lnTo>
                      <a:pt x="171" y="34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Freeform 71"/>
              <p:cNvSpPr>
                <a:spLocks/>
              </p:cNvSpPr>
              <p:nvPr/>
            </p:nvSpPr>
            <p:spPr bwMode="auto">
              <a:xfrm>
                <a:off x="1973" y="1619"/>
                <a:ext cx="599" cy="613"/>
              </a:xfrm>
              <a:custGeom>
                <a:avLst/>
                <a:gdLst>
                  <a:gd name="T0" fmla="*/ 52 w 599"/>
                  <a:gd name="T1" fmla="*/ 91 h 613"/>
                  <a:gd name="T2" fmla="*/ 80 w 599"/>
                  <a:gd name="T3" fmla="*/ 85 h 613"/>
                  <a:gd name="T4" fmla="*/ 109 w 599"/>
                  <a:gd name="T5" fmla="*/ 46 h 613"/>
                  <a:gd name="T6" fmla="*/ 149 w 599"/>
                  <a:gd name="T7" fmla="*/ 40 h 613"/>
                  <a:gd name="T8" fmla="*/ 172 w 599"/>
                  <a:gd name="T9" fmla="*/ 74 h 613"/>
                  <a:gd name="T10" fmla="*/ 240 w 599"/>
                  <a:gd name="T11" fmla="*/ 46 h 613"/>
                  <a:gd name="T12" fmla="*/ 269 w 599"/>
                  <a:gd name="T13" fmla="*/ 6 h 613"/>
                  <a:gd name="T14" fmla="*/ 286 w 599"/>
                  <a:gd name="T15" fmla="*/ 23 h 613"/>
                  <a:gd name="T16" fmla="*/ 343 w 599"/>
                  <a:gd name="T17" fmla="*/ 0 h 613"/>
                  <a:gd name="T18" fmla="*/ 354 w 599"/>
                  <a:gd name="T19" fmla="*/ 17 h 613"/>
                  <a:gd name="T20" fmla="*/ 371 w 599"/>
                  <a:gd name="T21" fmla="*/ 0 h 613"/>
                  <a:gd name="T22" fmla="*/ 451 w 599"/>
                  <a:gd name="T23" fmla="*/ 46 h 613"/>
                  <a:gd name="T24" fmla="*/ 531 w 599"/>
                  <a:gd name="T25" fmla="*/ 68 h 613"/>
                  <a:gd name="T26" fmla="*/ 548 w 599"/>
                  <a:gd name="T27" fmla="*/ 102 h 613"/>
                  <a:gd name="T28" fmla="*/ 588 w 599"/>
                  <a:gd name="T29" fmla="*/ 97 h 613"/>
                  <a:gd name="T30" fmla="*/ 599 w 599"/>
                  <a:gd name="T31" fmla="*/ 114 h 613"/>
                  <a:gd name="T32" fmla="*/ 537 w 599"/>
                  <a:gd name="T33" fmla="*/ 131 h 613"/>
                  <a:gd name="T34" fmla="*/ 560 w 599"/>
                  <a:gd name="T35" fmla="*/ 170 h 613"/>
                  <a:gd name="T36" fmla="*/ 537 w 599"/>
                  <a:gd name="T37" fmla="*/ 227 h 613"/>
                  <a:gd name="T38" fmla="*/ 548 w 599"/>
                  <a:gd name="T39" fmla="*/ 284 h 613"/>
                  <a:gd name="T40" fmla="*/ 514 w 599"/>
                  <a:gd name="T41" fmla="*/ 307 h 613"/>
                  <a:gd name="T42" fmla="*/ 485 w 599"/>
                  <a:gd name="T43" fmla="*/ 290 h 613"/>
                  <a:gd name="T44" fmla="*/ 474 w 599"/>
                  <a:gd name="T45" fmla="*/ 312 h 613"/>
                  <a:gd name="T46" fmla="*/ 531 w 599"/>
                  <a:gd name="T47" fmla="*/ 341 h 613"/>
                  <a:gd name="T48" fmla="*/ 525 w 599"/>
                  <a:gd name="T49" fmla="*/ 358 h 613"/>
                  <a:gd name="T50" fmla="*/ 485 w 599"/>
                  <a:gd name="T51" fmla="*/ 352 h 613"/>
                  <a:gd name="T52" fmla="*/ 348 w 599"/>
                  <a:gd name="T53" fmla="*/ 522 h 613"/>
                  <a:gd name="T54" fmla="*/ 337 w 599"/>
                  <a:gd name="T55" fmla="*/ 613 h 613"/>
                  <a:gd name="T56" fmla="*/ 314 w 599"/>
                  <a:gd name="T57" fmla="*/ 601 h 613"/>
                  <a:gd name="T58" fmla="*/ 263 w 599"/>
                  <a:gd name="T59" fmla="*/ 579 h 613"/>
                  <a:gd name="T60" fmla="*/ 240 w 599"/>
                  <a:gd name="T61" fmla="*/ 601 h 613"/>
                  <a:gd name="T62" fmla="*/ 234 w 599"/>
                  <a:gd name="T63" fmla="*/ 545 h 613"/>
                  <a:gd name="T64" fmla="*/ 189 w 599"/>
                  <a:gd name="T65" fmla="*/ 511 h 613"/>
                  <a:gd name="T66" fmla="*/ 120 w 599"/>
                  <a:gd name="T67" fmla="*/ 522 h 613"/>
                  <a:gd name="T68" fmla="*/ 80 w 599"/>
                  <a:gd name="T69" fmla="*/ 511 h 613"/>
                  <a:gd name="T70" fmla="*/ 40 w 599"/>
                  <a:gd name="T71" fmla="*/ 522 h 613"/>
                  <a:gd name="T72" fmla="*/ 17 w 599"/>
                  <a:gd name="T73" fmla="*/ 511 h 613"/>
                  <a:gd name="T74" fmla="*/ 17 w 599"/>
                  <a:gd name="T75" fmla="*/ 471 h 613"/>
                  <a:gd name="T76" fmla="*/ 6 w 599"/>
                  <a:gd name="T77" fmla="*/ 448 h 613"/>
                  <a:gd name="T78" fmla="*/ 17 w 599"/>
                  <a:gd name="T79" fmla="*/ 426 h 613"/>
                  <a:gd name="T80" fmla="*/ 12 w 599"/>
                  <a:gd name="T81" fmla="*/ 397 h 613"/>
                  <a:gd name="T82" fmla="*/ 35 w 599"/>
                  <a:gd name="T83" fmla="*/ 375 h 613"/>
                  <a:gd name="T84" fmla="*/ 40 w 599"/>
                  <a:gd name="T85" fmla="*/ 346 h 613"/>
                  <a:gd name="T86" fmla="*/ 75 w 599"/>
                  <a:gd name="T87" fmla="*/ 335 h 613"/>
                  <a:gd name="T88" fmla="*/ 80 w 599"/>
                  <a:gd name="T89" fmla="*/ 295 h 613"/>
                  <a:gd name="T90" fmla="*/ 92 w 599"/>
                  <a:gd name="T91" fmla="*/ 278 h 613"/>
                  <a:gd name="T92" fmla="*/ 86 w 599"/>
                  <a:gd name="T93" fmla="*/ 256 h 613"/>
                  <a:gd name="T94" fmla="*/ 97 w 599"/>
                  <a:gd name="T95" fmla="*/ 227 h 613"/>
                  <a:gd name="T96" fmla="*/ 52 w 599"/>
                  <a:gd name="T97" fmla="*/ 187 h 613"/>
                  <a:gd name="T98" fmla="*/ 29 w 599"/>
                  <a:gd name="T99" fmla="*/ 187 h 613"/>
                  <a:gd name="T100" fmla="*/ 0 w 599"/>
                  <a:gd name="T101" fmla="*/ 159 h 613"/>
                  <a:gd name="T102" fmla="*/ 52 w 599"/>
                  <a:gd name="T103" fmla="*/ 91 h 613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99"/>
                  <a:gd name="T157" fmla="*/ 0 h 613"/>
                  <a:gd name="T158" fmla="*/ 599 w 599"/>
                  <a:gd name="T159" fmla="*/ 613 h 613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99" h="613">
                    <a:moveTo>
                      <a:pt x="52" y="91"/>
                    </a:moveTo>
                    <a:lnTo>
                      <a:pt x="80" y="85"/>
                    </a:lnTo>
                    <a:lnTo>
                      <a:pt x="109" y="46"/>
                    </a:lnTo>
                    <a:lnTo>
                      <a:pt x="149" y="40"/>
                    </a:lnTo>
                    <a:lnTo>
                      <a:pt x="172" y="74"/>
                    </a:lnTo>
                    <a:lnTo>
                      <a:pt x="240" y="46"/>
                    </a:lnTo>
                    <a:lnTo>
                      <a:pt x="269" y="6"/>
                    </a:lnTo>
                    <a:lnTo>
                      <a:pt x="286" y="23"/>
                    </a:lnTo>
                    <a:lnTo>
                      <a:pt x="343" y="0"/>
                    </a:lnTo>
                    <a:lnTo>
                      <a:pt x="354" y="17"/>
                    </a:lnTo>
                    <a:lnTo>
                      <a:pt x="371" y="0"/>
                    </a:lnTo>
                    <a:lnTo>
                      <a:pt x="451" y="46"/>
                    </a:lnTo>
                    <a:lnTo>
                      <a:pt x="531" y="68"/>
                    </a:lnTo>
                    <a:lnTo>
                      <a:pt x="548" y="102"/>
                    </a:lnTo>
                    <a:lnTo>
                      <a:pt x="588" y="97"/>
                    </a:lnTo>
                    <a:lnTo>
                      <a:pt x="599" y="114"/>
                    </a:lnTo>
                    <a:lnTo>
                      <a:pt x="537" y="131"/>
                    </a:lnTo>
                    <a:lnTo>
                      <a:pt x="560" y="170"/>
                    </a:lnTo>
                    <a:lnTo>
                      <a:pt x="537" y="227"/>
                    </a:lnTo>
                    <a:lnTo>
                      <a:pt x="548" y="284"/>
                    </a:lnTo>
                    <a:lnTo>
                      <a:pt x="514" y="307"/>
                    </a:lnTo>
                    <a:lnTo>
                      <a:pt x="485" y="290"/>
                    </a:lnTo>
                    <a:lnTo>
                      <a:pt x="474" y="312"/>
                    </a:lnTo>
                    <a:lnTo>
                      <a:pt x="531" y="341"/>
                    </a:lnTo>
                    <a:lnTo>
                      <a:pt x="525" y="358"/>
                    </a:lnTo>
                    <a:lnTo>
                      <a:pt x="485" y="352"/>
                    </a:lnTo>
                    <a:lnTo>
                      <a:pt x="348" y="522"/>
                    </a:lnTo>
                    <a:lnTo>
                      <a:pt x="337" y="613"/>
                    </a:lnTo>
                    <a:lnTo>
                      <a:pt x="314" y="601"/>
                    </a:lnTo>
                    <a:lnTo>
                      <a:pt x="263" y="579"/>
                    </a:lnTo>
                    <a:lnTo>
                      <a:pt x="240" y="601"/>
                    </a:lnTo>
                    <a:lnTo>
                      <a:pt x="234" y="545"/>
                    </a:lnTo>
                    <a:lnTo>
                      <a:pt x="189" y="511"/>
                    </a:lnTo>
                    <a:lnTo>
                      <a:pt x="120" y="522"/>
                    </a:lnTo>
                    <a:lnTo>
                      <a:pt x="80" y="511"/>
                    </a:lnTo>
                    <a:lnTo>
                      <a:pt x="40" y="522"/>
                    </a:lnTo>
                    <a:lnTo>
                      <a:pt x="17" y="511"/>
                    </a:lnTo>
                    <a:lnTo>
                      <a:pt x="17" y="471"/>
                    </a:lnTo>
                    <a:lnTo>
                      <a:pt x="6" y="448"/>
                    </a:lnTo>
                    <a:lnTo>
                      <a:pt x="17" y="426"/>
                    </a:lnTo>
                    <a:lnTo>
                      <a:pt x="12" y="397"/>
                    </a:lnTo>
                    <a:lnTo>
                      <a:pt x="35" y="375"/>
                    </a:lnTo>
                    <a:lnTo>
                      <a:pt x="40" y="346"/>
                    </a:lnTo>
                    <a:lnTo>
                      <a:pt x="75" y="335"/>
                    </a:lnTo>
                    <a:lnTo>
                      <a:pt x="80" y="295"/>
                    </a:lnTo>
                    <a:lnTo>
                      <a:pt x="92" y="278"/>
                    </a:lnTo>
                    <a:lnTo>
                      <a:pt x="86" y="256"/>
                    </a:lnTo>
                    <a:lnTo>
                      <a:pt x="97" y="227"/>
                    </a:lnTo>
                    <a:lnTo>
                      <a:pt x="52" y="187"/>
                    </a:lnTo>
                    <a:lnTo>
                      <a:pt x="29" y="187"/>
                    </a:lnTo>
                    <a:lnTo>
                      <a:pt x="0" y="159"/>
                    </a:lnTo>
                    <a:lnTo>
                      <a:pt x="52" y="91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72"/>
              <p:cNvSpPr>
                <a:spLocks/>
              </p:cNvSpPr>
              <p:nvPr/>
            </p:nvSpPr>
            <p:spPr bwMode="auto">
              <a:xfrm>
                <a:off x="1790" y="2123"/>
                <a:ext cx="496" cy="551"/>
              </a:xfrm>
              <a:custGeom>
                <a:avLst/>
                <a:gdLst/>
                <a:ahLst/>
                <a:cxnLst>
                  <a:cxn ang="0">
                    <a:pos x="52" y="74"/>
                  </a:cxn>
                  <a:cxn ang="0">
                    <a:pos x="126" y="28"/>
                  </a:cxn>
                  <a:cxn ang="0">
                    <a:pos x="155" y="45"/>
                  </a:cxn>
                  <a:cxn ang="0">
                    <a:pos x="155" y="11"/>
                  </a:cxn>
                  <a:cxn ang="0">
                    <a:pos x="177" y="0"/>
                  </a:cxn>
                  <a:cxn ang="0">
                    <a:pos x="194" y="6"/>
                  </a:cxn>
                  <a:cxn ang="0">
                    <a:pos x="223" y="17"/>
                  </a:cxn>
                  <a:cxn ang="0">
                    <a:pos x="257" y="6"/>
                  </a:cxn>
                  <a:cxn ang="0">
                    <a:pos x="297" y="17"/>
                  </a:cxn>
                  <a:cxn ang="0">
                    <a:pos x="371" y="6"/>
                  </a:cxn>
                  <a:cxn ang="0">
                    <a:pos x="411" y="40"/>
                  </a:cxn>
                  <a:cxn ang="0">
                    <a:pos x="423" y="96"/>
                  </a:cxn>
                  <a:cxn ang="0">
                    <a:pos x="440" y="79"/>
                  </a:cxn>
                  <a:cxn ang="0">
                    <a:pos x="497" y="96"/>
                  </a:cxn>
                  <a:cxn ang="0">
                    <a:pos x="417" y="153"/>
                  </a:cxn>
                  <a:cxn ang="0">
                    <a:pos x="406" y="216"/>
                  </a:cxn>
                  <a:cxn ang="0">
                    <a:pos x="451" y="250"/>
                  </a:cxn>
                  <a:cxn ang="0">
                    <a:pos x="457" y="346"/>
                  </a:cxn>
                  <a:cxn ang="0">
                    <a:pos x="406" y="352"/>
                  </a:cxn>
                  <a:cxn ang="0">
                    <a:pos x="400" y="391"/>
                  </a:cxn>
                  <a:cxn ang="0">
                    <a:pos x="417" y="403"/>
                  </a:cxn>
                  <a:cxn ang="0">
                    <a:pos x="406" y="454"/>
                  </a:cxn>
                  <a:cxn ang="0">
                    <a:pos x="457" y="499"/>
                  </a:cxn>
                  <a:cxn ang="0">
                    <a:pos x="446" y="533"/>
                  </a:cxn>
                  <a:cxn ang="0">
                    <a:pos x="411" y="550"/>
                  </a:cxn>
                  <a:cxn ang="0">
                    <a:pos x="371" y="511"/>
                  </a:cxn>
                  <a:cxn ang="0">
                    <a:pos x="411" y="516"/>
                  </a:cxn>
                  <a:cxn ang="0">
                    <a:pos x="411" y="494"/>
                  </a:cxn>
                  <a:cxn ang="0">
                    <a:pos x="360" y="476"/>
                  </a:cxn>
                  <a:cxn ang="0">
                    <a:pos x="343" y="499"/>
                  </a:cxn>
                  <a:cxn ang="0">
                    <a:pos x="309" y="488"/>
                  </a:cxn>
                  <a:cxn ang="0">
                    <a:pos x="246" y="499"/>
                  </a:cxn>
                  <a:cxn ang="0">
                    <a:pos x="229" y="516"/>
                  </a:cxn>
                  <a:cxn ang="0">
                    <a:pos x="200" y="528"/>
                  </a:cxn>
                  <a:cxn ang="0">
                    <a:pos x="212" y="488"/>
                  </a:cxn>
                  <a:cxn ang="0">
                    <a:pos x="200" y="459"/>
                  </a:cxn>
                  <a:cxn ang="0">
                    <a:pos x="217" y="442"/>
                  </a:cxn>
                  <a:cxn ang="0">
                    <a:pos x="212" y="357"/>
                  </a:cxn>
                  <a:cxn ang="0">
                    <a:pos x="172" y="352"/>
                  </a:cxn>
                  <a:cxn ang="0">
                    <a:pos x="149" y="312"/>
                  </a:cxn>
                  <a:cxn ang="0">
                    <a:pos x="115" y="323"/>
                  </a:cxn>
                  <a:cxn ang="0">
                    <a:pos x="29" y="306"/>
                  </a:cxn>
                  <a:cxn ang="0">
                    <a:pos x="18" y="278"/>
                  </a:cxn>
                  <a:cxn ang="0">
                    <a:pos x="23" y="255"/>
                  </a:cxn>
                  <a:cxn ang="0">
                    <a:pos x="6" y="233"/>
                  </a:cxn>
                  <a:cxn ang="0">
                    <a:pos x="0" y="193"/>
                  </a:cxn>
                  <a:cxn ang="0">
                    <a:pos x="23" y="176"/>
                  </a:cxn>
                  <a:cxn ang="0">
                    <a:pos x="40" y="176"/>
                  </a:cxn>
                  <a:cxn ang="0">
                    <a:pos x="63" y="136"/>
                  </a:cxn>
                  <a:cxn ang="0">
                    <a:pos x="40" y="108"/>
                  </a:cxn>
                  <a:cxn ang="0">
                    <a:pos x="52" y="74"/>
                  </a:cxn>
                </a:cxnLst>
                <a:rect l="0" t="0" r="r" b="b"/>
                <a:pathLst>
                  <a:path w="497" h="550">
                    <a:moveTo>
                      <a:pt x="52" y="74"/>
                    </a:moveTo>
                    <a:lnTo>
                      <a:pt x="126" y="28"/>
                    </a:lnTo>
                    <a:lnTo>
                      <a:pt x="155" y="45"/>
                    </a:lnTo>
                    <a:lnTo>
                      <a:pt x="155" y="11"/>
                    </a:lnTo>
                    <a:lnTo>
                      <a:pt x="177" y="0"/>
                    </a:lnTo>
                    <a:lnTo>
                      <a:pt x="194" y="6"/>
                    </a:lnTo>
                    <a:lnTo>
                      <a:pt x="223" y="17"/>
                    </a:lnTo>
                    <a:lnTo>
                      <a:pt x="257" y="6"/>
                    </a:lnTo>
                    <a:lnTo>
                      <a:pt x="297" y="17"/>
                    </a:lnTo>
                    <a:lnTo>
                      <a:pt x="371" y="6"/>
                    </a:lnTo>
                    <a:lnTo>
                      <a:pt x="411" y="40"/>
                    </a:lnTo>
                    <a:lnTo>
                      <a:pt x="423" y="96"/>
                    </a:lnTo>
                    <a:lnTo>
                      <a:pt x="440" y="79"/>
                    </a:lnTo>
                    <a:lnTo>
                      <a:pt x="497" y="96"/>
                    </a:lnTo>
                    <a:lnTo>
                      <a:pt x="417" y="153"/>
                    </a:lnTo>
                    <a:lnTo>
                      <a:pt x="406" y="216"/>
                    </a:lnTo>
                    <a:lnTo>
                      <a:pt x="451" y="250"/>
                    </a:lnTo>
                    <a:lnTo>
                      <a:pt x="457" y="346"/>
                    </a:lnTo>
                    <a:lnTo>
                      <a:pt x="406" y="352"/>
                    </a:lnTo>
                    <a:lnTo>
                      <a:pt x="400" y="391"/>
                    </a:lnTo>
                    <a:lnTo>
                      <a:pt x="417" y="403"/>
                    </a:lnTo>
                    <a:lnTo>
                      <a:pt x="406" y="454"/>
                    </a:lnTo>
                    <a:lnTo>
                      <a:pt x="457" y="499"/>
                    </a:lnTo>
                    <a:lnTo>
                      <a:pt x="446" y="533"/>
                    </a:lnTo>
                    <a:lnTo>
                      <a:pt x="411" y="550"/>
                    </a:lnTo>
                    <a:lnTo>
                      <a:pt x="371" y="511"/>
                    </a:lnTo>
                    <a:lnTo>
                      <a:pt x="411" y="516"/>
                    </a:lnTo>
                    <a:lnTo>
                      <a:pt x="411" y="494"/>
                    </a:lnTo>
                    <a:lnTo>
                      <a:pt x="360" y="476"/>
                    </a:lnTo>
                    <a:lnTo>
                      <a:pt x="343" y="499"/>
                    </a:lnTo>
                    <a:lnTo>
                      <a:pt x="309" y="488"/>
                    </a:lnTo>
                    <a:lnTo>
                      <a:pt x="246" y="499"/>
                    </a:lnTo>
                    <a:lnTo>
                      <a:pt x="229" y="516"/>
                    </a:lnTo>
                    <a:lnTo>
                      <a:pt x="200" y="528"/>
                    </a:lnTo>
                    <a:lnTo>
                      <a:pt x="212" y="488"/>
                    </a:lnTo>
                    <a:lnTo>
                      <a:pt x="200" y="459"/>
                    </a:lnTo>
                    <a:lnTo>
                      <a:pt x="217" y="442"/>
                    </a:lnTo>
                    <a:lnTo>
                      <a:pt x="212" y="357"/>
                    </a:lnTo>
                    <a:lnTo>
                      <a:pt x="172" y="352"/>
                    </a:lnTo>
                    <a:lnTo>
                      <a:pt x="149" y="312"/>
                    </a:lnTo>
                    <a:lnTo>
                      <a:pt x="115" y="323"/>
                    </a:lnTo>
                    <a:lnTo>
                      <a:pt x="29" y="306"/>
                    </a:lnTo>
                    <a:lnTo>
                      <a:pt x="18" y="278"/>
                    </a:lnTo>
                    <a:lnTo>
                      <a:pt x="23" y="255"/>
                    </a:lnTo>
                    <a:lnTo>
                      <a:pt x="6" y="233"/>
                    </a:lnTo>
                    <a:lnTo>
                      <a:pt x="0" y="193"/>
                    </a:lnTo>
                    <a:lnTo>
                      <a:pt x="23" y="176"/>
                    </a:lnTo>
                    <a:lnTo>
                      <a:pt x="40" y="176"/>
                    </a:lnTo>
                    <a:lnTo>
                      <a:pt x="63" y="136"/>
                    </a:lnTo>
                    <a:lnTo>
                      <a:pt x="40" y="108"/>
                    </a:lnTo>
                    <a:lnTo>
                      <a:pt x="52" y="74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Freeform 75"/>
              <p:cNvSpPr>
                <a:spLocks/>
              </p:cNvSpPr>
              <p:nvPr/>
            </p:nvSpPr>
            <p:spPr bwMode="auto">
              <a:xfrm>
                <a:off x="2024" y="2590"/>
                <a:ext cx="553" cy="467"/>
              </a:xfrm>
              <a:custGeom>
                <a:avLst/>
                <a:gdLst>
                  <a:gd name="T0" fmla="*/ 0 w 553"/>
                  <a:gd name="T1" fmla="*/ 51 h 465"/>
                  <a:gd name="T2" fmla="*/ 17 w 553"/>
                  <a:gd name="T3" fmla="*/ 34 h 465"/>
                  <a:gd name="T4" fmla="*/ 80 w 553"/>
                  <a:gd name="T5" fmla="*/ 23 h 465"/>
                  <a:gd name="T6" fmla="*/ 108 w 553"/>
                  <a:gd name="T7" fmla="*/ 34 h 465"/>
                  <a:gd name="T8" fmla="*/ 131 w 553"/>
                  <a:gd name="T9" fmla="*/ 11 h 465"/>
                  <a:gd name="T10" fmla="*/ 182 w 553"/>
                  <a:gd name="T11" fmla="*/ 34 h 465"/>
                  <a:gd name="T12" fmla="*/ 182 w 553"/>
                  <a:gd name="T13" fmla="*/ 51 h 465"/>
                  <a:gd name="T14" fmla="*/ 142 w 553"/>
                  <a:gd name="T15" fmla="*/ 51 h 465"/>
                  <a:gd name="T16" fmla="*/ 177 w 553"/>
                  <a:gd name="T17" fmla="*/ 79 h 465"/>
                  <a:gd name="T18" fmla="*/ 211 w 553"/>
                  <a:gd name="T19" fmla="*/ 68 h 465"/>
                  <a:gd name="T20" fmla="*/ 228 w 553"/>
                  <a:gd name="T21" fmla="*/ 34 h 465"/>
                  <a:gd name="T22" fmla="*/ 256 w 553"/>
                  <a:gd name="T23" fmla="*/ 51 h 465"/>
                  <a:gd name="T24" fmla="*/ 314 w 553"/>
                  <a:gd name="T25" fmla="*/ 51 h 465"/>
                  <a:gd name="T26" fmla="*/ 336 w 553"/>
                  <a:gd name="T27" fmla="*/ 34 h 465"/>
                  <a:gd name="T28" fmla="*/ 376 w 553"/>
                  <a:gd name="T29" fmla="*/ 34 h 465"/>
                  <a:gd name="T30" fmla="*/ 388 w 553"/>
                  <a:gd name="T31" fmla="*/ 51 h 465"/>
                  <a:gd name="T32" fmla="*/ 422 w 553"/>
                  <a:gd name="T33" fmla="*/ 0 h 465"/>
                  <a:gd name="T34" fmla="*/ 450 w 553"/>
                  <a:gd name="T35" fmla="*/ 40 h 465"/>
                  <a:gd name="T36" fmla="*/ 433 w 553"/>
                  <a:gd name="T37" fmla="*/ 57 h 465"/>
                  <a:gd name="T38" fmla="*/ 479 w 553"/>
                  <a:gd name="T39" fmla="*/ 119 h 465"/>
                  <a:gd name="T40" fmla="*/ 445 w 553"/>
                  <a:gd name="T41" fmla="*/ 193 h 465"/>
                  <a:gd name="T42" fmla="*/ 530 w 553"/>
                  <a:gd name="T43" fmla="*/ 261 h 465"/>
                  <a:gd name="T44" fmla="*/ 519 w 553"/>
                  <a:gd name="T45" fmla="*/ 278 h 465"/>
                  <a:gd name="T46" fmla="*/ 519 w 553"/>
                  <a:gd name="T47" fmla="*/ 351 h 465"/>
                  <a:gd name="T48" fmla="*/ 553 w 553"/>
                  <a:gd name="T49" fmla="*/ 363 h 465"/>
                  <a:gd name="T50" fmla="*/ 530 w 553"/>
                  <a:gd name="T51" fmla="*/ 391 h 465"/>
                  <a:gd name="T52" fmla="*/ 445 w 553"/>
                  <a:gd name="T53" fmla="*/ 403 h 465"/>
                  <a:gd name="T54" fmla="*/ 405 w 553"/>
                  <a:gd name="T55" fmla="*/ 448 h 465"/>
                  <a:gd name="T56" fmla="*/ 353 w 553"/>
                  <a:gd name="T57" fmla="*/ 448 h 465"/>
                  <a:gd name="T58" fmla="*/ 319 w 553"/>
                  <a:gd name="T59" fmla="*/ 420 h 465"/>
                  <a:gd name="T60" fmla="*/ 182 w 553"/>
                  <a:gd name="T61" fmla="*/ 437 h 465"/>
                  <a:gd name="T62" fmla="*/ 165 w 553"/>
                  <a:gd name="T63" fmla="*/ 465 h 465"/>
                  <a:gd name="T64" fmla="*/ 142 w 553"/>
                  <a:gd name="T65" fmla="*/ 431 h 465"/>
                  <a:gd name="T66" fmla="*/ 137 w 553"/>
                  <a:gd name="T67" fmla="*/ 334 h 465"/>
                  <a:gd name="T68" fmla="*/ 102 w 553"/>
                  <a:gd name="T69" fmla="*/ 283 h 465"/>
                  <a:gd name="T70" fmla="*/ 114 w 553"/>
                  <a:gd name="T71" fmla="*/ 244 h 465"/>
                  <a:gd name="T72" fmla="*/ 80 w 553"/>
                  <a:gd name="T73" fmla="*/ 244 h 465"/>
                  <a:gd name="T74" fmla="*/ 51 w 553"/>
                  <a:gd name="T75" fmla="*/ 261 h 465"/>
                  <a:gd name="T76" fmla="*/ 28 w 553"/>
                  <a:gd name="T77" fmla="*/ 249 h 465"/>
                  <a:gd name="T78" fmla="*/ 40 w 553"/>
                  <a:gd name="T79" fmla="*/ 204 h 465"/>
                  <a:gd name="T80" fmla="*/ 34 w 553"/>
                  <a:gd name="T81" fmla="*/ 153 h 465"/>
                  <a:gd name="T82" fmla="*/ 68 w 553"/>
                  <a:gd name="T83" fmla="*/ 130 h 465"/>
                  <a:gd name="T84" fmla="*/ 45 w 553"/>
                  <a:gd name="T85" fmla="*/ 91 h 465"/>
                  <a:gd name="T86" fmla="*/ 11 w 553"/>
                  <a:gd name="T87" fmla="*/ 79 h 465"/>
                  <a:gd name="T88" fmla="*/ 0 w 553"/>
                  <a:gd name="T89" fmla="*/ 51 h 46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553"/>
                  <a:gd name="T136" fmla="*/ 0 h 465"/>
                  <a:gd name="T137" fmla="*/ 553 w 553"/>
                  <a:gd name="T138" fmla="*/ 465 h 46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553" h="465">
                    <a:moveTo>
                      <a:pt x="0" y="51"/>
                    </a:moveTo>
                    <a:lnTo>
                      <a:pt x="17" y="34"/>
                    </a:lnTo>
                    <a:lnTo>
                      <a:pt x="80" y="23"/>
                    </a:lnTo>
                    <a:lnTo>
                      <a:pt x="108" y="34"/>
                    </a:lnTo>
                    <a:lnTo>
                      <a:pt x="131" y="11"/>
                    </a:lnTo>
                    <a:lnTo>
                      <a:pt x="182" y="34"/>
                    </a:lnTo>
                    <a:lnTo>
                      <a:pt x="182" y="51"/>
                    </a:lnTo>
                    <a:lnTo>
                      <a:pt x="142" y="51"/>
                    </a:lnTo>
                    <a:lnTo>
                      <a:pt x="177" y="79"/>
                    </a:lnTo>
                    <a:lnTo>
                      <a:pt x="211" y="68"/>
                    </a:lnTo>
                    <a:lnTo>
                      <a:pt x="228" y="34"/>
                    </a:lnTo>
                    <a:lnTo>
                      <a:pt x="256" y="51"/>
                    </a:lnTo>
                    <a:lnTo>
                      <a:pt x="314" y="51"/>
                    </a:lnTo>
                    <a:lnTo>
                      <a:pt x="336" y="34"/>
                    </a:lnTo>
                    <a:lnTo>
                      <a:pt x="376" y="34"/>
                    </a:lnTo>
                    <a:lnTo>
                      <a:pt x="388" y="51"/>
                    </a:lnTo>
                    <a:lnTo>
                      <a:pt x="422" y="0"/>
                    </a:lnTo>
                    <a:lnTo>
                      <a:pt x="450" y="40"/>
                    </a:lnTo>
                    <a:lnTo>
                      <a:pt x="433" y="57"/>
                    </a:lnTo>
                    <a:lnTo>
                      <a:pt x="479" y="119"/>
                    </a:lnTo>
                    <a:lnTo>
                      <a:pt x="445" y="193"/>
                    </a:lnTo>
                    <a:lnTo>
                      <a:pt x="530" y="261"/>
                    </a:lnTo>
                    <a:lnTo>
                      <a:pt x="519" y="278"/>
                    </a:lnTo>
                    <a:lnTo>
                      <a:pt x="519" y="351"/>
                    </a:lnTo>
                    <a:lnTo>
                      <a:pt x="553" y="363"/>
                    </a:lnTo>
                    <a:lnTo>
                      <a:pt x="530" y="391"/>
                    </a:lnTo>
                    <a:lnTo>
                      <a:pt x="445" y="403"/>
                    </a:lnTo>
                    <a:lnTo>
                      <a:pt x="405" y="448"/>
                    </a:lnTo>
                    <a:lnTo>
                      <a:pt x="353" y="448"/>
                    </a:lnTo>
                    <a:lnTo>
                      <a:pt x="319" y="420"/>
                    </a:lnTo>
                    <a:lnTo>
                      <a:pt x="182" y="437"/>
                    </a:lnTo>
                    <a:lnTo>
                      <a:pt x="165" y="465"/>
                    </a:lnTo>
                    <a:lnTo>
                      <a:pt x="142" y="431"/>
                    </a:lnTo>
                    <a:lnTo>
                      <a:pt x="137" y="334"/>
                    </a:lnTo>
                    <a:lnTo>
                      <a:pt x="102" y="283"/>
                    </a:lnTo>
                    <a:lnTo>
                      <a:pt x="114" y="244"/>
                    </a:lnTo>
                    <a:lnTo>
                      <a:pt x="80" y="244"/>
                    </a:lnTo>
                    <a:lnTo>
                      <a:pt x="51" y="261"/>
                    </a:lnTo>
                    <a:lnTo>
                      <a:pt x="28" y="249"/>
                    </a:lnTo>
                    <a:lnTo>
                      <a:pt x="40" y="204"/>
                    </a:lnTo>
                    <a:lnTo>
                      <a:pt x="34" y="153"/>
                    </a:lnTo>
                    <a:lnTo>
                      <a:pt x="68" y="130"/>
                    </a:lnTo>
                    <a:lnTo>
                      <a:pt x="45" y="91"/>
                    </a:lnTo>
                    <a:lnTo>
                      <a:pt x="11" y="79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76"/>
              <p:cNvSpPr>
                <a:spLocks/>
              </p:cNvSpPr>
              <p:nvPr/>
            </p:nvSpPr>
            <p:spPr bwMode="auto">
              <a:xfrm>
                <a:off x="1593" y="2795"/>
                <a:ext cx="630" cy="625"/>
              </a:xfrm>
              <a:custGeom>
                <a:avLst/>
                <a:gdLst/>
                <a:ahLst/>
                <a:cxnLst>
                  <a:cxn ang="0">
                    <a:pos x="69" y="136"/>
                  </a:cxn>
                  <a:cxn ang="0">
                    <a:pos x="143" y="148"/>
                  </a:cxn>
                  <a:cxn ang="0">
                    <a:pos x="177" y="119"/>
                  </a:cxn>
                  <a:cxn ang="0">
                    <a:pos x="252" y="108"/>
                  </a:cxn>
                  <a:cxn ang="0">
                    <a:pos x="252" y="57"/>
                  </a:cxn>
                  <a:cxn ang="0">
                    <a:pos x="286" y="63"/>
                  </a:cxn>
                  <a:cxn ang="0">
                    <a:pos x="371" y="12"/>
                  </a:cxn>
                  <a:cxn ang="0">
                    <a:pos x="411" y="34"/>
                  </a:cxn>
                  <a:cxn ang="0">
                    <a:pos x="440" y="0"/>
                  </a:cxn>
                  <a:cxn ang="0">
                    <a:pos x="468" y="0"/>
                  </a:cxn>
                  <a:cxn ang="0">
                    <a:pos x="457" y="46"/>
                  </a:cxn>
                  <a:cxn ang="0">
                    <a:pos x="474" y="57"/>
                  </a:cxn>
                  <a:cxn ang="0">
                    <a:pos x="503" y="40"/>
                  </a:cxn>
                  <a:cxn ang="0">
                    <a:pos x="537" y="40"/>
                  </a:cxn>
                  <a:cxn ang="0">
                    <a:pos x="531" y="80"/>
                  </a:cxn>
                  <a:cxn ang="0">
                    <a:pos x="565" y="136"/>
                  </a:cxn>
                  <a:cxn ang="0">
                    <a:pos x="565" y="227"/>
                  </a:cxn>
                  <a:cxn ang="0">
                    <a:pos x="594" y="261"/>
                  </a:cxn>
                  <a:cxn ang="0">
                    <a:pos x="611" y="290"/>
                  </a:cxn>
                  <a:cxn ang="0">
                    <a:pos x="628" y="346"/>
                  </a:cxn>
                  <a:cxn ang="0">
                    <a:pos x="577" y="397"/>
                  </a:cxn>
                  <a:cxn ang="0">
                    <a:pos x="605" y="426"/>
                  </a:cxn>
                  <a:cxn ang="0">
                    <a:pos x="565" y="437"/>
                  </a:cxn>
                  <a:cxn ang="0">
                    <a:pos x="537" y="494"/>
                  </a:cxn>
                  <a:cxn ang="0">
                    <a:pos x="457" y="505"/>
                  </a:cxn>
                  <a:cxn ang="0">
                    <a:pos x="411" y="567"/>
                  </a:cxn>
                  <a:cxn ang="0">
                    <a:pos x="400" y="556"/>
                  </a:cxn>
                  <a:cxn ang="0">
                    <a:pos x="366" y="590"/>
                  </a:cxn>
                  <a:cxn ang="0">
                    <a:pos x="326" y="596"/>
                  </a:cxn>
                  <a:cxn ang="0">
                    <a:pos x="297" y="550"/>
                  </a:cxn>
                  <a:cxn ang="0">
                    <a:pos x="234" y="624"/>
                  </a:cxn>
                  <a:cxn ang="0">
                    <a:pos x="206" y="607"/>
                  </a:cxn>
                  <a:cxn ang="0">
                    <a:pos x="160" y="619"/>
                  </a:cxn>
                  <a:cxn ang="0">
                    <a:pos x="183" y="590"/>
                  </a:cxn>
                  <a:cxn ang="0">
                    <a:pos x="166" y="550"/>
                  </a:cxn>
                  <a:cxn ang="0">
                    <a:pos x="57" y="545"/>
                  </a:cxn>
                  <a:cxn ang="0">
                    <a:pos x="23" y="511"/>
                  </a:cxn>
                  <a:cxn ang="0">
                    <a:pos x="0" y="448"/>
                  </a:cxn>
                  <a:cxn ang="0">
                    <a:pos x="12" y="414"/>
                  </a:cxn>
                  <a:cxn ang="0">
                    <a:pos x="0" y="363"/>
                  </a:cxn>
                  <a:cxn ang="0">
                    <a:pos x="46" y="301"/>
                  </a:cxn>
                  <a:cxn ang="0">
                    <a:pos x="18" y="267"/>
                  </a:cxn>
                  <a:cxn ang="0">
                    <a:pos x="40" y="256"/>
                  </a:cxn>
                  <a:cxn ang="0">
                    <a:pos x="46" y="199"/>
                  </a:cxn>
                  <a:cxn ang="0">
                    <a:pos x="63" y="182"/>
                  </a:cxn>
                  <a:cxn ang="0">
                    <a:pos x="69" y="136"/>
                  </a:cxn>
                </a:cxnLst>
                <a:rect l="0" t="0" r="r" b="b"/>
                <a:pathLst>
                  <a:path w="628" h="624">
                    <a:moveTo>
                      <a:pt x="69" y="136"/>
                    </a:moveTo>
                    <a:lnTo>
                      <a:pt x="143" y="148"/>
                    </a:lnTo>
                    <a:lnTo>
                      <a:pt x="177" y="119"/>
                    </a:lnTo>
                    <a:lnTo>
                      <a:pt x="252" y="108"/>
                    </a:lnTo>
                    <a:lnTo>
                      <a:pt x="252" y="57"/>
                    </a:lnTo>
                    <a:lnTo>
                      <a:pt x="286" y="63"/>
                    </a:lnTo>
                    <a:lnTo>
                      <a:pt x="371" y="12"/>
                    </a:lnTo>
                    <a:lnTo>
                      <a:pt x="411" y="34"/>
                    </a:lnTo>
                    <a:lnTo>
                      <a:pt x="440" y="0"/>
                    </a:lnTo>
                    <a:lnTo>
                      <a:pt x="468" y="0"/>
                    </a:lnTo>
                    <a:lnTo>
                      <a:pt x="457" y="46"/>
                    </a:lnTo>
                    <a:lnTo>
                      <a:pt x="474" y="57"/>
                    </a:lnTo>
                    <a:lnTo>
                      <a:pt x="503" y="40"/>
                    </a:lnTo>
                    <a:lnTo>
                      <a:pt x="537" y="40"/>
                    </a:lnTo>
                    <a:lnTo>
                      <a:pt x="531" y="80"/>
                    </a:lnTo>
                    <a:lnTo>
                      <a:pt x="565" y="136"/>
                    </a:lnTo>
                    <a:lnTo>
                      <a:pt x="565" y="227"/>
                    </a:lnTo>
                    <a:lnTo>
                      <a:pt x="594" y="261"/>
                    </a:lnTo>
                    <a:lnTo>
                      <a:pt x="611" y="290"/>
                    </a:lnTo>
                    <a:lnTo>
                      <a:pt x="628" y="346"/>
                    </a:lnTo>
                    <a:lnTo>
                      <a:pt x="577" y="397"/>
                    </a:lnTo>
                    <a:lnTo>
                      <a:pt x="605" y="426"/>
                    </a:lnTo>
                    <a:lnTo>
                      <a:pt x="565" y="437"/>
                    </a:lnTo>
                    <a:lnTo>
                      <a:pt x="537" y="494"/>
                    </a:lnTo>
                    <a:lnTo>
                      <a:pt x="457" y="505"/>
                    </a:lnTo>
                    <a:lnTo>
                      <a:pt x="411" y="567"/>
                    </a:lnTo>
                    <a:lnTo>
                      <a:pt x="400" y="556"/>
                    </a:lnTo>
                    <a:lnTo>
                      <a:pt x="366" y="590"/>
                    </a:lnTo>
                    <a:lnTo>
                      <a:pt x="326" y="596"/>
                    </a:lnTo>
                    <a:lnTo>
                      <a:pt x="297" y="550"/>
                    </a:lnTo>
                    <a:lnTo>
                      <a:pt x="234" y="624"/>
                    </a:lnTo>
                    <a:lnTo>
                      <a:pt x="206" y="607"/>
                    </a:lnTo>
                    <a:lnTo>
                      <a:pt x="160" y="619"/>
                    </a:lnTo>
                    <a:lnTo>
                      <a:pt x="183" y="590"/>
                    </a:lnTo>
                    <a:lnTo>
                      <a:pt x="166" y="550"/>
                    </a:lnTo>
                    <a:lnTo>
                      <a:pt x="57" y="545"/>
                    </a:lnTo>
                    <a:lnTo>
                      <a:pt x="23" y="511"/>
                    </a:lnTo>
                    <a:lnTo>
                      <a:pt x="0" y="448"/>
                    </a:lnTo>
                    <a:lnTo>
                      <a:pt x="12" y="414"/>
                    </a:lnTo>
                    <a:lnTo>
                      <a:pt x="0" y="363"/>
                    </a:lnTo>
                    <a:lnTo>
                      <a:pt x="46" y="301"/>
                    </a:lnTo>
                    <a:lnTo>
                      <a:pt x="18" y="267"/>
                    </a:lnTo>
                    <a:lnTo>
                      <a:pt x="40" y="256"/>
                    </a:lnTo>
                    <a:lnTo>
                      <a:pt x="46" y="199"/>
                    </a:lnTo>
                    <a:lnTo>
                      <a:pt x="63" y="182"/>
                    </a:lnTo>
                    <a:lnTo>
                      <a:pt x="69" y="136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Freeform 78"/>
              <p:cNvSpPr>
                <a:spLocks/>
              </p:cNvSpPr>
              <p:nvPr/>
            </p:nvSpPr>
            <p:spPr bwMode="auto">
              <a:xfrm>
                <a:off x="1333" y="2376"/>
                <a:ext cx="758" cy="619"/>
              </a:xfrm>
              <a:custGeom>
                <a:avLst/>
                <a:gdLst/>
                <a:ahLst/>
                <a:cxnLst>
                  <a:cxn ang="0">
                    <a:pos x="160" y="85"/>
                  </a:cxn>
                  <a:cxn ang="0">
                    <a:pos x="177" y="34"/>
                  </a:cxn>
                  <a:cxn ang="0">
                    <a:pos x="234" y="6"/>
                  </a:cxn>
                  <a:cxn ang="0">
                    <a:pos x="286" y="17"/>
                  </a:cxn>
                  <a:cxn ang="0">
                    <a:pos x="314" y="6"/>
                  </a:cxn>
                  <a:cxn ang="0">
                    <a:pos x="371" y="40"/>
                  </a:cxn>
                  <a:cxn ang="0">
                    <a:pos x="405" y="0"/>
                  </a:cxn>
                  <a:cxn ang="0">
                    <a:pos x="440" y="29"/>
                  </a:cxn>
                  <a:cxn ang="0">
                    <a:pos x="440" y="46"/>
                  </a:cxn>
                  <a:cxn ang="0">
                    <a:pos x="462" y="68"/>
                  </a:cxn>
                  <a:cxn ang="0">
                    <a:pos x="485" y="46"/>
                  </a:cxn>
                  <a:cxn ang="0">
                    <a:pos x="571" y="63"/>
                  </a:cxn>
                  <a:cxn ang="0">
                    <a:pos x="605" y="57"/>
                  </a:cxn>
                  <a:cxn ang="0">
                    <a:pos x="628" y="97"/>
                  </a:cxn>
                  <a:cxn ang="0">
                    <a:pos x="674" y="102"/>
                  </a:cxn>
                  <a:cxn ang="0">
                    <a:pos x="679" y="187"/>
                  </a:cxn>
                  <a:cxn ang="0">
                    <a:pos x="662" y="204"/>
                  </a:cxn>
                  <a:cxn ang="0">
                    <a:pos x="674" y="233"/>
                  </a:cxn>
                  <a:cxn ang="0">
                    <a:pos x="656" y="278"/>
                  </a:cxn>
                  <a:cxn ang="0">
                    <a:pos x="691" y="267"/>
                  </a:cxn>
                  <a:cxn ang="0">
                    <a:pos x="702" y="295"/>
                  </a:cxn>
                  <a:cxn ang="0">
                    <a:pos x="736" y="301"/>
                  </a:cxn>
                  <a:cxn ang="0">
                    <a:pos x="759" y="341"/>
                  </a:cxn>
                  <a:cxn ang="0">
                    <a:pos x="725" y="369"/>
                  </a:cxn>
                  <a:cxn ang="0">
                    <a:pos x="731" y="414"/>
                  </a:cxn>
                  <a:cxn ang="0">
                    <a:pos x="702" y="420"/>
                  </a:cxn>
                  <a:cxn ang="0">
                    <a:pos x="679" y="448"/>
                  </a:cxn>
                  <a:cxn ang="0">
                    <a:pos x="634" y="431"/>
                  </a:cxn>
                  <a:cxn ang="0">
                    <a:pos x="548" y="477"/>
                  </a:cxn>
                  <a:cxn ang="0">
                    <a:pos x="514" y="477"/>
                  </a:cxn>
                  <a:cxn ang="0">
                    <a:pos x="514" y="522"/>
                  </a:cxn>
                  <a:cxn ang="0">
                    <a:pos x="440" y="533"/>
                  </a:cxn>
                  <a:cxn ang="0">
                    <a:pos x="405" y="562"/>
                  </a:cxn>
                  <a:cxn ang="0">
                    <a:pos x="331" y="550"/>
                  </a:cxn>
                  <a:cxn ang="0">
                    <a:pos x="325" y="601"/>
                  </a:cxn>
                  <a:cxn ang="0">
                    <a:pos x="308" y="619"/>
                  </a:cxn>
                  <a:cxn ang="0">
                    <a:pos x="211" y="584"/>
                  </a:cxn>
                  <a:cxn ang="0">
                    <a:pos x="234" y="505"/>
                  </a:cxn>
                  <a:cxn ang="0">
                    <a:pos x="274" y="465"/>
                  </a:cxn>
                  <a:cxn ang="0">
                    <a:pos x="280" y="426"/>
                  </a:cxn>
                  <a:cxn ang="0">
                    <a:pos x="206" y="403"/>
                  </a:cxn>
                  <a:cxn ang="0">
                    <a:pos x="80" y="324"/>
                  </a:cxn>
                  <a:cxn ang="0">
                    <a:pos x="92" y="284"/>
                  </a:cxn>
                  <a:cxn ang="0">
                    <a:pos x="46" y="239"/>
                  </a:cxn>
                  <a:cxn ang="0">
                    <a:pos x="0" y="233"/>
                  </a:cxn>
                  <a:cxn ang="0">
                    <a:pos x="0" y="199"/>
                  </a:cxn>
                  <a:cxn ang="0">
                    <a:pos x="52" y="176"/>
                  </a:cxn>
                  <a:cxn ang="0">
                    <a:pos x="86" y="131"/>
                  </a:cxn>
                  <a:cxn ang="0">
                    <a:pos x="103" y="136"/>
                  </a:cxn>
                  <a:cxn ang="0">
                    <a:pos x="160" y="85"/>
                  </a:cxn>
                </a:cxnLst>
                <a:rect l="0" t="0" r="r" b="b"/>
                <a:pathLst>
                  <a:path w="759" h="619">
                    <a:moveTo>
                      <a:pt x="160" y="85"/>
                    </a:moveTo>
                    <a:lnTo>
                      <a:pt x="177" y="34"/>
                    </a:lnTo>
                    <a:lnTo>
                      <a:pt x="234" y="6"/>
                    </a:lnTo>
                    <a:lnTo>
                      <a:pt x="286" y="17"/>
                    </a:lnTo>
                    <a:lnTo>
                      <a:pt x="314" y="6"/>
                    </a:lnTo>
                    <a:lnTo>
                      <a:pt x="371" y="40"/>
                    </a:lnTo>
                    <a:lnTo>
                      <a:pt x="405" y="0"/>
                    </a:lnTo>
                    <a:lnTo>
                      <a:pt x="440" y="29"/>
                    </a:lnTo>
                    <a:lnTo>
                      <a:pt x="440" y="46"/>
                    </a:lnTo>
                    <a:lnTo>
                      <a:pt x="462" y="68"/>
                    </a:lnTo>
                    <a:lnTo>
                      <a:pt x="485" y="46"/>
                    </a:lnTo>
                    <a:lnTo>
                      <a:pt x="571" y="63"/>
                    </a:lnTo>
                    <a:lnTo>
                      <a:pt x="605" y="57"/>
                    </a:lnTo>
                    <a:lnTo>
                      <a:pt x="628" y="97"/>
                    </a:lnTo>
                    <a:lnTo>
                      <a:pt x="674" y="102"/>
                    </a:lnTo>
                    <a:lnTo>
                      <a:pt x="679" y="187"/>
                    </a:lnTo>
                    <a:lnTo>
                      <a:pt x="662" y="204"/>
                    </a:lnTo>
                    <a:lnTo>
                      <a:pt x="674" y="233"/>
                    </a:lnTo>
                    <a:lnTo>
                      <a:pt x="656" y="278"/>
                    </a:lnTo>
                    <a:lnTo>
                      <a:pt x="691" y="267"/>
                    </a:lnTo>
                    <a:lnTo>
                      <a:pt x="702" y="295"/>
                    </a:lnTo>
                    <a:lnTo>
                      <a:pt x="736" y="301"/>
                    </a:lnTo>
                    <a:lnTo>
                      <a:pt x="759" y="341"/>
                    </a:lnTo>
                    <a:lnTo>
                      <a:pt x="725" y="369"/>
                    </a:lnTo>
                    <a:lnTo>
                      <a:pt x="731" y="414"/>
                    </a:lnTo>
                    <a:lnTo>
                      <a:pt x="702" y="420"/>
                    </a:lnTo>
                    <a:lnTo>
                      <a:pt x="679" y="448"/>
                    </a:lnTo>
                    <a:lnTo>
                      <a:pt x="634" y="431"/>
                    </a:lnTo>
                    <a:lnTo>
                      <a:pt x="548" y="477"/>
                    </a:lnTo>
                    <a:lnTo>
                      <a:pt x="514" y="477"/>
                    </a:lnTo>
                    <a:lnTo>
                      <a:pt x="514" y="522"/>
                    </a:lnTo>
                    <a:lnTo>
                      <a:pt x="440" y="533"/>
                    </a:lnTo>
                    <a:lnTo>
                      <a:pt x="405" y="562"/>
                    </a:lnTo>
                    <a:lnTo>
                      <a:pt x="331" y="550"/>
                    </a:lnTo>
                    <a:lnTo>
                      <a:pt x="325" y="601"/>
                    </a:lnTo>
                    <a:lnTo>
                      <a:pt x="308" y="619"/>
                    </a:lnTo>
                    <a:lnTo>
                      <a:pt x="211" y="584"/>
                    </a:lnTo>
                    <a:lnTo>
                      <a:pt x="234" y="505"/>
                    </a:lnTo>
                    <a:lnTo>
                      <a:pt x="274" y="465"/>
                    </a:lnTo>
                    <a:lnTo>
                      <a:pt x="280" y="426"/>
                    </a:lnTo>
                    <a:lnTo>
                      <a:pt x="206" y="403"/>
                    </a:lnTo>
                    <a:lnTo>
                      <a:pt x="80" y="324"/>
                    </a:lnTo>
                    <a:lnTo>
                      <a:pt x="92" y="284"/>
                    </a:lnTo>
                    <a:lnTo>
                      <a:pt x="46" y="239"/>
                    </a:lnTo>
                    <a:lnTo>
                      <a:pt x="0" y="233"/>
                    </a:lnTo>
                    <a:lnTo>
                      <a:pt x="0" y="199"/>
                    </a:lnTo>
                    <a:lnTo>
                      <a:pt x="52" y="176"/>
                    </a:lnTo>
                    <a:lnTo>
                      <a:pt x="86" y="131"/>
                    </a:lnTo>
                    <a:lnTo>
                      <a:pt x="103" y="136"/>
                    </a:lnTo>
                    <a:lnTo>
                      <a:pt x="160" y="85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Freeform 81"/>
              <p:cNvSpPr>
                <a:spLocks/>
              </p:cNvSpPr>
              <p:nvPr/>
            </p:nvSpPr>
            <p:spPr bwMode="auto">
              <a:xfrm>
                <a:off x="1054" y="2585"/>
                <a:ext cx="593" cy="677"/>
              </a:xfrm>
              <a:custGeom>
                <a:avLst/>
                <a:gdLst>
                  <a:gd name="T0" fmla="*/ 0 w 593"/>
                  <a:gd name="T1" fmla="*/ 159 h 675"/>
                  <a:gd name="T2" fmla="*/ 40 w 593"/>
                  <a:gd name="T3" fmla="*/ 147 h 675"/>
                  <a:gd name="T4" fmla="*/ 62 w 593"/>
                  <a:gd name="T5" fmla="*/ 102 h 675"/>
                  <a:gd name="T6" fmla="*/ 97 w 593"/>
                  <a:gd name="T7" fmla="*/ 96 h 675"/>
                  <a:gd name="T8" fmla="*/ 108 w 593"/>
                  <a:gd name="T9" fmla="*/ 62 h 675"/>
                  <a:gd name="T10" fmla="*/ 194 w 593"/>
                  <a:gd name="T11" fmla="*/ 57 h 675"/>
                  <a:gd name="T12" fmla="*/ 194 w 593"/>
                  <a:gd name="T13" fmla="*/ 0 h 675"/>
                  <a:gd name="T14" fmla="*/ 239 w 593"/>
                  <a:gd name="T15" fmla="*/ 28 h 675"/>
                  <a:gd name="T16" fmla="*/ 279 w 593"/>
                  <a:gd name="T17" fmla="*/ 28 h 675"/>
                  <a:gd name="T18" fmla="*/ 325 w 593"/>
                  <a:gd name="T19" fmla="*/ 34 h 675"/>
                  <a:gd name="T20" fmla="*/ 371 w 593"/>
                  <a:gd name="T21" fmla="*/ 79 h 675"/>
                  <a:gd name="T22" fmla="*/ 353 w 593"/>
                  <a:gd name="T23" fmla="*/ 119 h 675"/>
                  <a:gd name="T24" fmla="*/ 485 w 593"/>
                  <a:gd name="T25" fmla="*/ 198 h 675"/>
                  <a:gd name="T26" fmla="*/ 559 w 593"/>
                  <a:gd name="T27" fmla="*/ 221 h 675"/>
                  <a:gd name="T28" fmla="*/ 553 w 593"/>
                  <a:gd name="T29" fmla="*/ 261 h 675"/>
                  <a:gd name="T30" fmla="*/ 513 w 593"/>
                  <a:gd name="T31" fmla="*/ 295 h 675"/>
                  <a:gd name="T32" fmla="*/ 490 w 593"/>
                  <a:gd name="T33" fmla="*/ 380 h 675"/>
                  <a:gd name="T34" fmla="*/ 593 w 593"/>
                  <a:gd name="T35" fmla="*/ 408 h 675"/>
                  <a:gd name="T36" fmla="*/ 587 w 593"/>
                  <a:gd name="T37" fmla="*/ 465 h 675"/>
                  <a:gd name="T38" fmla="*/ 565 w 593"/>
                  <a:gd name="T39" fmla="*/ 476 h 675"/>
                  <a:gd name="T40" fmla="*/ 593 w 593"/>
                  <a:gd name="T41" fmla="*/ 510 h 675"/>
                  <a:gd name="T42" fmla="*/ 542 w 593"/>
                  <a:gd name="T43" fmla="*/ 578 h 675"/>
                  <a:gd name="T44" fmla="*/ 559 w 593"/>
                  <a:gd name="T45" fmla="*/ 618 h 675"/>
                  <a:gd name="T46" fmla="*/ 542 w 593"/>
                  <a:gd name="T47" fmla="*/ 652 h 675"/>
                  <a:gd name="T48" fmla="*/ 502 w 593"/>
                  <a:gd name="T49" fmla="*/ 675 h 675"/>
                  <a:gd name="T50" fmla="*/ 468 w 593"/>
                  <a:gd name="T51" fmla="*/ 629 h 675"/>
                  <a:gd name="T52" fmla="*/ 422 w 593"/>
                  <a:gd name="T53" fmla="*/ 641 h 675"/>
                  <a:gd name="T54" fmla="*/ 416 w 593"/>
                  <a:gd name="T55" fmla="*/ 573 h 675"/>
                  <a:gd name="T56" fmla="*/ 291 w 593"/>
                  <a:gd name="T57" fmla="*/ 522 h 675"/>
                  <a:gd name="T58" fmla="*/ 234 w 593"/>
                  <a:gd name="T59" fmla="*/ 533 h 675"/>
                  <a:gd name="T60" fmla="*/ 159 w 593"/>
                  <a:gd name="T61" fmla="*/ 420 h 675"/>
                  <a:gd name="T62" fmla="*/ 119 w 593"/>
                  <a:gd name="T63" fmla="*/ 414 h 675"/>
                  <a:gd name="T64" fmla="*/ 119 w 593"/>
                  <a:gd name="T65" fmla="*/ 357 h 675"/>
                  <a:gd name="T66" fmla="*/ 85 w 593"/>
                  <a:gd name="T67" fmla="*/ 306 h 675"/>
                  <a:gd name="T68" fmla="*/ 97 w 593"/>
                  <a:gd name="T69" fmla="*/ 289 h 675"/>
                  <a:gd name="T70" fmla="*/ 22 w 593"/>
                  <a:gd name="T71" fmla="*/ 232 h 675"/>
                  <a:gd name="T72" fmla="*/ 0 w 593"/>
                  <a:gd name="T73" fmla="*/ 159 h 67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593"/>
                  <a:gd name="T112" fmla="*/ 0 h 675"/>
                  <a:gd name="T113" fmla="*/ 593 w 593"/>
                  <a:gd name="T114" fmla="*/ 675 h 67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593" h="675">
                    <a:moveTo>
                      <a:pt x="0" y="159"/>
                    </a:moveTo>
                    <a:lnTo>
                      <a:pt x="40" y="147"/>
                    </a:lnTo>
                    <a:lnTo>
                      <a:pt x="62" y="102"/>
                    </a:lnTo>
                    <a:lnTo>
                      <a:pt x="97" y="96"/>
                    </a:lnTo>
                    <a:lnTo>
                      <a:pt x="108" y="62"/>
                    </a:lnTo>
                    <a:lnTo>
                      <a:pt x="194" y="57"/>
                    </a:lnTo>
                    <a:lnTo>
                      <a:pt x="194" y="0"/>
                    </a:lnTo>
                    <a:lnTo>
                      <a:pt x="239" y="28"/>
                    </a:lnTo>
                    <a:lnTo>
                      <a:pt x="279" y="28"/>
                    </a:lnTo>
                    <a:lnTo>
                      <a:pt x="325" y="34"/>
                    </a:lnTo>
                    <a:lnTo>
                      <a:pt x="371" y="79"/>
                    </a:lnTo>
                    <a:lnTo>
                      <a:pt x="353" y="119"/>
                    </a:lnTo>
                    <a:lnTo>
                      <a:pt x="485" y="198"/>
                    </a:lnTo>
                    <a:lnTo>
                      <a:pt x="559" y="221"/>
                    </a:lnTo>
                    <a:lnTo>
                      <a:pt x="553" y="261"/>
                    </a:lnTo>
                    <a:lnTo>
                      <a:pt x="513" y="295"/>
                    </a:lnTo>
                    <a:lnTo>
                      <a:pt x="490" y="380"/>
                    </a:lnTo>
                    <a:lnTo>
                      <a:pt x="593" y="408"/>
                    </a:lnTo>
                    <a:lnTo>
                      <a:pt x="587" y="465"/>
                    </a:lnTo>
                    <a:lnTo>
                      <a:pt x="565" y="476"/>
                    </a:lnTo>
                    <a:lnTo>
                      <a:pt x="593" y="510"/>
                    </a:lnTo>
                    <a:lnTo>
                      <a:pt x="542" y="578"/>
                    </a:lnTo>
                    <a:lnTo>
                      <a:pt x="559" y="618"/>
                    </a:lnTo>
                    <a:lnTo>
                      <a:pt x="542" y="652"/>
                    </a:lnTo>
                    <a:lnTo>
                      <a:pt x="502" y="675"/>
                    </a:lnTo>
                    <a:lnTo>
                      <a:pt x="468" y="629"/>
                    </a:lnTo>
                    <a:lnTo>
                      <a:pt x="422" y="641"/>
                    </a:lnTo>
                    <a:lnTo>
                      <a:pt x="416" y="573"/>
                    </a:lnTo>
                    <a:lnTo>
                      <a:pt x="291" y="522"/>
                    </a:lnTo>
                    <a:lnTo>
                      <a:pt x="234" y="533"/>
                    </a:lnTo>
                    <a:lnTo>
                      <a:pt x="159" y="420"/>
                    </a:lnTo>
                    <a:lnTo>
                      <a:pt x="119" y="414"/>
                    </a:lnTo>
                    <a:lnTo>
                      <a:pt x="119" y="357"/>
                    </a:lnTo>
                    <a:lnTo>
                      <a:pt x="85" y="306"/>
                    </a:lnTo>
                    <a:lnTo>
                      <a:pt x="97" y="289"/>
                    </a:lnTo>
                    <a:lnTo>
                      <a:pt x="22" y="232"/>
                    </a:lnTo>
                    <a:lnTo>
                      <a:pt x="0" y="159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83"/>
              <p:cNvSpPr>
                <a:spLocks/>
              </p:cNvSpPr>
              <p:nvPr/>
            </p:nvSpPr>
            <p:spPr bwMode="auto">
              <a:xfrm>
                <a:off x="758" y="2710"/>
                <a:ext cx="866" cy="731"/>
              </a:xfrm>
              <a:custGeom>
                <a:avLst/>
                <a:gdLst>
                  <a:gd name="T0" fmla="*/ 0 w 867"/>
                  <a:gd name="T1" fmla="*/ 193 h 732"/>
                  <a:gd name="T2" fmla="*/ 17 w 867"/>
                  <a:gd name="T3" fmla="*/ 170 h 732"/>
                  <a:gd name="T4" fmla="*/ 80 w 867"/>
                  <a:gd name="T5" fmla="*/ 159 h 732"/>
                  <a:gd name="T6" fmla="*/ 154 w 867"/>
                  <a:gd name="T7" fmla="*/ 119 h 732"/>
                  <a:gd name="T8" fmla="*/ 148 w 867"/>
                  <a:gd name="T9" fmla="*/ 91 h 732"/>
                  <a:gd name="T10" fmla="*/ 205 w 867"/>
                  <a:gd name="T11" fmla="*/ 12 h 732"/>
                  <a:gd name="T12" fmla="*/ 228 w 867"/>
                  <a:gd name="T13" fmla="*/ 34 h 732"/>
                  <a:gd name="T14" fmla="*/ 279 w 867"/>
                  <a:gd name="T15" fmla="*/ 0 h 732"/>
                  <a:gd name="T16" fmla="*/ 296 w 867"/>
                  <a:gd name="T17" fmla="*/ 34 h 732"/>
                  <a:gd name="T18" fmla="*/ 319 w 867"/>
                  <a:gd name="T19" fmla="*/ 108 h 732"/>
                  <a:gd name="T20" fmla="*/ 393 w 867"/>
                  <a:gd name="T21" fmla="*/ 165 h 732"/>
                  <a:gd name="T22" fmla="*/ 382 w 867"/>
                  <a:gd name="T23" fmla="*/ 187 h 732"/>
                  <a:gd name="T24" fmla="*/ 410 w 867"/>
                  <a:gd name="T25" fmla="*/ 233 h 732"/>
                  <a:gd name="T26" fmla="*/ 422 w 867"/>
                  <a:gd name="T27" fmla="*/ 290 h 732"/>
                  <a:gd name="T28" fmla="*/ 456 w 867"/>
                  <a:gd name="T29" fmla="*/ 301 h 732"/>
                  <a:gd name="T30" fmla="*/ 530 w 867"/>
                  <a:gd name="T31" fmla="*/ 409 h 732"/>
                  <a:gd name="T32" fmla="*/ 587 w 867"/>
                  <a:gd name="T33" fmla="*/ 403 h 732"/>
                  <a:gd name="T34" fmla="*/ 713 w 867"/>
                  <a:gd name="T35" fmla="*/ 448 h 732"/>
                  <a:gd name="T36" fmla="*/ 719 w 867"/>
                  <a:gd name="T37" fmla="*/ 511 h 732"/>
                  <a:gd name="T38" fmla="*/ 759 w 867"/>
                  <a:gd name="T39" fmla="*/ 505 h 732"/>
                  <a:gd name="T40" fmla="*/ 798 w 867"/>
                  <a:gd name="T41" fmla="*/ 550 h 732"/>
                  <a:gd name="T42" fmla="*/ 838 w 867"/>
                  <a:gd name="T43" fmla="*/ 533 h 732"/>
                  <a:gd name="T44" fmla="*/ 867 w 867"/>
                  <a:gd name="T45" fmla="*/ 596 h 732"/>
                  <a:gd name="T46" fmla="*/ 833 w 867"/>
                  <a:gd name="T47" fmla="*/ 596 h 732"/>
                  <a:gd name="T48" fmla="*/ 816 w 867"/>
                  <a:gd name="T49" fmla="*/ 647 h 732"/>
                  <a:gd name="T50" fmla="*/ 713 w 867"/>
                  <a:gd name="T51" fmla="*/ 704 h 732"/>
                  <a:gd name="T52" fmla="*/ 690 w 867"/>
                  <a:gd name="T53" fmla="*/ 635 h 732"/>
                  <a:gd name="T54" fmla="*/ 650 w 867"/>
                  <a:gd name="T55" fmla="*/ 641 h 732"/>
                  <a:gd name="T56" fmla="*/ 633 w 867"/>
                  <a:gd name="T57" fmla="*/ 670 h 732"/>
                  <a:gd name="T58" fmla="*/ 525 w 867"/>
                  <a:gd name="T59" fmla="*/ 698 h 732"/>
                  <a:gd name="T60" fmla="*/ 479 w 867"/>
                  <a:gd name="T61" fmla="*/ 732 h 732"/>
                  <a:gd name="T62" fmla="*/ 450 w 867"/>
                  <a:gd name="T63" fmla="*/ 726 h 732"/>
                  <a:gd name="T64" fmla="*/ 428 w 867"/>
                  <a:gd name="T65" fmla="*/ 670 h 732"/>
                  <a:gd name="T66" fmla="*/ 405 w 867"/>
                  <a:gd name="T67" fmla="*/ 670 h 732"/>
                  <a:gd name="T68" fmla="*/ 382 w 867"/>
                  <a:gd name="T69" fmla="*/ 624 h 732"/>
                  <a:gd name="T70" fmla="*/ 348 w 867"/>
                  <a:gd name="T71" fmla="*/ 618 h 732"/>
                  <a:gd name="T72" fmla="*/ 296 w 867"/>
                  <a:gd name="T73" fmla="*/ 567 h 732"/>
                  <a:gd name="T74" fmla="*/ 256 w 867"/>
                  <a:gd name="T75" fmla="*/ 567 h 732"/>
                  <a:gd name="T76" fmla="*/ 194 w 867"/>
                  <a:gd name="T77" fmla="*/ 528 h 732"/>
                  <a:gd name="T78" fmla="*/ 159 w 867"/>
                  <a:gd name="T79" fmla="*/ 533 h 732"/>
                  <a:gd name="T80" fmla="*/ 131 w 867"/>
                  <a:gd name="T81" fmla="*/ 499 h 732"/>
                  <a:gd name="T82" fmla="*/ 142 w 867"/>
                  <a:gd name="T83" fmla="*/ 443 h 732"/>
                  <a:gd name="T84" fmla="*/ 182 w 867"/>
                  <a:gd name="T85" fmla="*/ 392 h 732"/>
                  <a:gd name="T86" fmla="*/ 142 w 867"/>
                  <a:gd name="T87" fmla="*/ 341 h 732"/>
                  <a:gd name="T88" fmla="*/ 154 w 867"/>
                  <a:gd name="T89" fmla="*/ 312 h 732"/>
                  <a:gd name="T90" fmla="*/ 131 w 867"/>
                  <a:gd name="T91" fmla="*/ 278 h 732"/>
                  <a:gd name="T92" fmla="*/ 34 w 867"/>
                  <a:gd name="T93" fmla="*/ 278 h 732"/>
                  <a:gd name="T94" fmla="*/ 0 w 867"/>
                  <a:gd name="T95" fmla="*/ 193 h 73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867"/>
                  <a:gd name="T145" fmla="*/ 0 h 732"/>
                  <a:gd name="T146" fmla="*/ 867 w 867"/>
                  <a:gd name="T147" fmla="*/ 732 h 73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867" h="732">
                    <a:moveTo>
                      <a:pt x="0" y="193"/>
                    </a:moveTo>
                    <a:lnTo>
                      <a:pt x="17" y="170"/>
                    </a:lnTo>
                    <a:lnTo>
                      <a:pt x="80" y="159"/>
                    </a:lnTo>
                    <a:lnTo>
                      <a:pt x="154" y="119"/>
                    </a:lnTo>
                    <a:lnTo>
                      <a:pt x="148" y="91"/>
                    </a:lnTo>
                    <a:lnTo>
                      <a:pt x="205" y="12"/>
                    </a:lnTo>
                    <a:lnTo>
                      <a:pt x="228" y="34"/>
                    </a:lnTo>
                    <a:lnTo>
                      <a:pt x="279" y="0"/>
                    </a:lnTo>
                    <a:lnTo>
                      <a:pt x="296" y="34"/>
                    </a:lnTo>
                    <a:lnTo>
                      <a:pt x="319" y="108"/>
                    </a:lnTo>
                    <a:lnTo>
                      <a:pt x="393" y="165"/>
                    </a:lnTo>
                    <a:lnTo>
                      <a:pt x="382" y="187"/>
                    </a:lnTo>
                    <a:lnTo>
                      <a:pt x="410" y="233"/>
                    </a:lnTo>
                    <a:lnTo>
                      <a:pt x="422" y="290"/>
                    </a:lnTo>
                    <a:lnTo>
                      <a:pt x="456" y="301"/>
                    </a:lnTo>
                    <a:lnTo>
                      <a:pt x="530" y="409"/>
                    </a:lnTo>
                    <a:lnTo>
                      <a:pt x="587" y="403"/>
                    </a:lnTo>
                    <a:lnTo>
                      <a:pt x="713" y="448"/>
                    </a:lnTo>
                    <a:lnTo>
                      <a:pt x="719" y="511"/>
                    </a:lnTo>
                    <a:lnTo>
                      <a:pt x="759" y="505"/>
                    </a:lnTo>
                    <a:lnTo>
                      <a:pt x="798" y="550"/>
                    </a:lnTo>
                    <a:lnTo>
                      <a:pt x="838" y="533"/>
                    </a:lnTo>
                    <a:lnTo>
                      <a:pt x="867" y="596"/>
                    </a:lnTo>
                    <a:lnTo>
                      <a:pt x="833" y="596"/>
                    </a:lnTo>
                    <a:lnTo>
                      <a:pt x="816" y="647"/>
                    </a:lnTo>
                    <a:lnTo>
                      <a:pt x="713" y="704"/>
                    </a:lnTo>
                    <a:lnTo>
                      <a:pt x="690" y="635"/>
                    </a:lnTo>
                    <a:lnTo>
                      <a:pt x="650" y="641"/>
                    </a:lnTo>
                    <a:lnTo>
                      <a:pt x="633" y="670"/>
                    </a:lnTo>
                    <a:lnTo>
                      <a:pt x="525" y="698"/>
                    </a:lnTo>
                    <a:lnTo>
                      <a:pt x="479" y="732"/>
                    </a:lnTo>
                    <a:lnTo>
                      <a:pt x="450" y="726"/>
                    </a:lnTo>
                    <a:lnTo>
                      <a:pt x="428" y="670"/>
                    </a:lnTo>
                    <a:lnTo>
                      <a:pt x="405" y="670"/>
                    </a:lnTo>
                    <a:lnTo>
                      <a:pt x="382" y="624"/>
                    </a:lnTo>
                    <a:lnTo>
                      <a:pt x="348" y="618"/>
                    </a:lnTo>
                    <a:lnTo>
                      <a:pt x="296" y="567"/>
                    </a:lnTo>
                    <a:lnTo>
                      <a:pt x="256" y="567"/>
                    </a:lnTo>
                    <a:lnTo>
                      <a:pt x="194" y="528"/>
                    </a:lnTo>
                    <a:lnTo>
                      <a:pt x="159" y="533"/>
                    </a:lnTo>
                    <a:lnTo>
                      <a:pt x="131" y="499"/>
                    </a:lnTo>
                    <a:lnTo>
                      <a:pt x="142" y="443"/>
                    </a:lnTo>
                    <a:lnTo>
                      <a:pt x="182" y="392"/>
                    </a:lnTo>
                    <a:lnTo>
                      <a:pt x="142" y="341"/>
                    </a:lnTo>
                    <a:lnTo>
                      <a:pt x="154" y="312"/>
                    </a:lnTo>
                    <a:lnTo>
                      <a:pt x="131" y="278"/>
                    </a:lnTo>
                    <a:lnTo>
                      <a:pt x="34" y="278"/>
                    </a:lnTo>
                    <a:lnTo>
                      <a:pt x="0" y="193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84"/>
              <p:cNvSpPr>
                <a:spLocks/>
              </p:cNvSpPr>
              <p:nvPr/>
            </p:nvSpPr>
            <p:spPr bwMode="auto">
              <a:xfrm>
                <a:off x="387" y="2823"/>
                <a:ext cx="776" cy="727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177" y="56"/>
                  </a:cxn>
                  <a:cxn ang="0">
                    <a:pos x="211" y="68"/>
                  </a:cxn>
                  <a:cxn ang="0">
                    <a:pos x="296" y="45"/>
                  </a:cxn>
                  <a:cxn ang="0">
                    <a:pos x="331" y="73"/>
                  </a:cxn>
                  <a:cxn ang="0">
                    <a:pos x="365" y="79"/>
                  </a:cxn>
                  <a:cxn ang="0">
                    <a:pos x="399" y="164"/>
                  </a:cxn>
                  <a:cxn ang="0">
                    <a:pos x="496" y="158"/>
                  </a:cxn>
                  <a:cxn ang="0">
                    <a:pos x="525" y="193"/>
                  </a:cxn>
                  <a:cxn ang="0">
                    <a:pos x="513" y="227"/>
                  </a:cxn>
                  <a:cxn ang="0">
                    <a:pos x="548" y="272"/>
                  </a:cxn>
                  <a:cxn ang="0">
                    <a:pos x="513" y="323"/>
                  </a:cxn>
                  <a:cxn ang="0">
                    <a:pos x="502" y="385"/>
                  </a:cxn>
                  <a:cxn ang="0">
                    <a:pos x="530" y="419"/>
                  </a:cxn>
                  <a:cxn ang="0">
                    <a:pos x="565" y="408"/>
                  </a:cxn>
                  <a:cxn ang="0">
                    <a:pos x="633" y="453"/>
                  </a:cxn>
                  <a:cxn ang="0">
                    <a:pos x="667" y="448"/>
                  </a:cxn>
                  <a:cxn ang="0">
                    <a:pos x="713" y="504"/>
                  </a:cxn>
                  <a:cxn ang="0">
                    <a:pos x="759" y="510"/>
                  </a:cxn>
                  <a:cxn ang="0">
                    <a:pos x="776" y="550"/>
                  </a:cxn>
                  <a:cxn ang="0">
                    <a:pos x="742" y="584"/>
                  </a:cxn>
                  <a:cxn ang="0">
                    <a:pos x="753" y="618"/>
                  </a:cxn>
                  <a:cxn ang="0">
                    <a:pos x="702" y="652"/>
                  </a:cxn>
                  <a:cxn ang="0">
                    <a:pos x="673" y="692"/>
                  </a:cxn>
                  <a:cxn ang="0">
                    <a:pos x="616" y="663"/>
                  </a:cxn>
                  <a:cxn ang="0">
                    <a:pos x="559" y="680"/>
                  </a:cxn>
                  <a:cxn ang="0">
                    <a:pos x="508" y="663"/>
                  </a:cxn>
                  <a:cxn ang="0">
                    <a:pos x="485" y="680"/>
                  </a:cxn>
                  <a:cxn ang="0">
                    <a:pos x="439" y="675"/>
                  </a:cxn>
                  <a:cxn ang="0">
                    <a:pos x="393" y="720"/>
                  </a:cxn>
                  <a:cxn ang="0">
                    <a:pos x="279" y="703"/>
                  </a:cxn>
                  <a:cxn ang="0">
                    <a:pos x="245" y="680"/>
                  </a:cxn>
                  <a:cxn ang="0">
                    <a:pos x="251" y="595"/>
                  </a:cxn>
                  <a:cxn ang="0">
                    <a:pos x="165" y="556"/>
                  </a:cxn>
                  <a:cxn ang="0">
                    <a:pos x="114" y="510"/>
                  </a:cxn>
                  <a:cxn ang="0">
                    <a:pos x="125" y="431"/>
                  </a:cxn>
                  <a:cxn ang="0">
                    <a:pos x="171" y="351"/>
                  </a:cxn>
                  <a:cxn ang="0">
                    <a:pos x="62" y="351"/>
                  </a:cxn>
                  <a:cxn ang="0">
                    <a:pos x="17" y="278"/>
                  </a:cxn>
                  <a:cxn ang="0">
                    <a:pos x="17" y="255"/>
                  </a:cxn>
                  <a:cxn ang="0">
                    <a:pos x="40" y="249"/>
                  </a:cxn>
                  <a:cxn ang="0">
                    <a:pos x="34" y="227"/>
                  </a:cxn>
                  <a:cxn ang="0">
                    <a:pos x="0" y="227"/>
                  </a:cxn>
                  <a:cxn ang="0">
                    <a:pos x="34" y="176"/>
                  </a:cxn>
                  <a:cxn ang="0">
                    <a:pos x="62" y="187"/>
                  </a:cxn>
                  <a:cxn ang="0">
                    <a:pos x="57" y="158"/>
                  </a:cxn>
                  <a:cxn ang="0">
                    <a:pos x="74" y="141"/>
                  </a:cxn>
                  <a:cxn ang="0">
                    <a:pos x="62" y="102"/>
                  </a:cxn>
                  <a:cxn ang="0">
                    <a:pos x="80" y="102"/>
                  </a:cxn>
                  <a:cxn ang="0">
                    <a:pos x="91" y="124"/>
                  </a:cxn>
                  <a:cxn ang="0">
                    <a:pos x="108" y="119"/>
                  </a:cxn>
                  <a:cxn ang="0">
                    <a:pos x="108" y="85"/>
                  </a:cxn>
                  <a:cxn ang="0">
                    <a:pos x="125" y="79"/>
                  </a:cxn>
                  <a:cxn ang="0">
                    <a:pos x="125" y="5"/>
                  </a:cxn>
                  <a:cxn ang="0">
                    <a:pos x="148" y="0"/>
                  </a:cxn>
                </a:cxnLst>
                <a:rect l="0" t="0" r="r" b="b"/>
                <a:pathLst>
                  <a:path w="776" h="720">
                    <a:moveTo>
                      <a:pt x="148" y="0"/>
                    </a:moveTo>
                    <a:lnTo>
                      <a:pt x="177" y="56"/>
                    </a:lnTo>
                    <a:lnTo>
                      <a:pt x="211" y="68"/>
                    </a:lnTo>
                    <a:lnTo>
                      <a:pt x="296" y="45"/>
                    </a:lnTo>
                    <a:lnTo>
                      <a:pt x="331" y="73"/>
                    </a:lnTo>
                    <a:lnTo>
                      <a:pt x="365" y="79"/>
                    </a:lnTo>
                    <a:lnTo>
                      <a:pt x="399" y="164"/>
                    </a:lnTo>
                    <a:lnTo>
                      <a:pt x="496" y="158"/>
                    </a:lnTo>
                    <a:lnTo>
                      <a:pt x="525" y="193"/>
                    </a:lnTo>
                    <a:lnTo>
                      <a:pt x="513" y="227"/>
                    </a:lnTo>
                    <a:lnTo>
                      <a:pt x="548" y="272"/>
                    </a:lnTo>
                    <a:lnTo>
                      <a:pt x="513" y="323"/>
                    </a:lnTo>
                    <a:lnTo>
                      <a:pt x="502" y="385"/>
                    </a:lnTo>
                    <a:lnTo>
                      <a:pt x="530" y="419"/>
                    </a:lnTo>
                    <a:lnTo>
                      <a:pt x="565" y="408"/>
                    </a:lnTo>
                    <a:lnTo>
                      <a:pt x="633" y="453"/>
                    </a:lnTo>
                    <a:lnTo>
                      <a:pt x="667" y="448"/>
                    </a:lnTo>
                    <a:lnTo>
                      <a:pt x="713" y="504"/>
                    </a:lnTo>
                    <a:lnTo>
                      <a:pt x="759" y="510"/>
                    </a:lnTo>
                    <a:lnTo>
                      <a:pt x="776" y="550"/>
                    </a:lnTo>
                    <a:lnTo>
                      <a:pt x="742" y="584"/>
                    </a:lnTo>
                    <a:lnTo>
                      <a:pt x="753" y="618"/>
                    </a:lnTo>
                    <a:lnTo>
                      <a:pt x="702" y="652"/>
                    </a:lnTo>
                    <a:lnTo>
                      <a:pt x="673" y="692"/>
                    </a:lnTo>
                    <a:lnTo>
                      <a:pt x="616" y="663"/>
                    </a:lnTo>
                    <a:lnTo>
                      <a:pt x="559" y="680"/>
                    </a:lnTo>
                    <a:lnTo>
                      <a:pt x="508" y="663"/>
                    </a:lnTo>
                    <a:lnTo>
                      <a:pt x="485" y="680"/>
                    </a:lnTo>
                    <a:lnTo>
                      <a:pt x="439" y="675"/>
                    </a:lnTo>
                    <a:lnTo>
                      <a:pt x="393" y="720"/>
                    </a:lnTo>
                    <a:lnTo>
                      <a:pt x="279" y="703"/>
                    </a:lnTo>
                    <a:lnTo>
                      <a:pt x="245" y="680"/>
                    </a:lnTo>
                    <a:lnTo>
                      <a:pt x="251" y="595"/>
                    </a:lnTo>
                    <a:lnTo>
                      <a:pt x="165" y="556"/>
                    </a:lnTo>
                    <a:lnTo>
                      <a:pt x="114" y="510"/>
                    </a:lnTo>
                    <a:lnTo>
                      <a:pt x="125" y="431"/>
                    </a:lnTo>
                    <a:lnTo>
                      <a:pt x="171" y="351"/>
                    </a:lnTo>
                    <a:lnTo>
                      <a:pt x="62" y="351"/>
                    </a:lnTo>
                    <a:lnTo>
                      <a:pt x="17" y="278"/>
                    </a:lnTo>
                    <a:lnTo>
                      <a:pt x="17" y="255"/>
                    </a:lnTo>
                    <a:lnTo>
                      <a:pt x="40" y="249"/>
                    </a:lnTo>
                    <a:lnTo>
                      <a:pt x="34" y="227"/>
                    </a:lnTo>
                    <a:lnTo>
                      <a:pt x="0" y="227"/>
                    </a:lnTo>
                    <a:lnTo>
                      <a:pt x="34" y="176"/>
                    </a:lnTo>
                    <a:lnTo>
                      <a:pt x="62" y="187"/>
                    </a:lnTo>
                    <a:lnTo>
                      <a:pt x="57" y="158"/>
                    </a:lnTo>
                    <a:lnTo>
                      <a:pt x="74" y="141"/>
                    </a:lnTo>
                    <a:lnTo>
                      <a:pt x="62" y="102"/>
                    </a:lnTo>
                    <a:lnTo>
                      <a:pt x="80" y="102"/>
                    </a:lnTo>
                    <a:lnTo>
                      <a:pt x="91" y="124"/>
                    </a:lnTo>
                    <a:lnTo>
                      <a:pt x="108" y="119"/>
                    </a:lnTo>
                    <a:lnTo>
                      <a:pt x="108" y="85"/>
                    </a:lnTo>
                    <a:lnTo>
                      <a:pt x="125" y="79"/>
                    </a:lnTo>
                    <a:lnTo>
                      <a:pt x="125" y="5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" name="Freeform 86"/>
              <p:cNvSpPr>
                <a:spLocks/>
              </p:cNvSpPr>
              <p:nvPr/>
            </p:nvSpPr>
            <p:spPr bwMode="auto">
              <a:xfrm>
                <a:off x="2383" y="3561"/>
                <a:ext cx="686" cy="442"/>
              </a:xfrm>
              <a:custGeom>
                <a:avLst/>
                <a:gdLst/>
                <a:ahLst/>
                <a:cxnLst>
                  <a:cxn ang="0">
                    <a:pos x="35" y="312"/>
                  </a:cxn>
                  <a:cxn ang="0">
                    <a:pos x="0" y="204"/>
                  </a:cxn>
                  <a:cxn ang="0">
                    <a:pos x="29" y="187"/>
                  </a:cxn>
                  <a:cxn ang="0">
                    <a:pos x="35" y="147"/>
                  </a:cxn>
                  <a:cxn ang="0">
                    <a:pos x="63" y="153"/>
                  </a:cxn>
                  <a:cxn ang="0">
                    <a:pos x="86" y="130"/>
                  </a:cxn>
                  <a:cxn ang="0">
                    <a:pos x="92" y="79"/>
                  </a:cxn>
                  <a:cxn ang="0">
                    <a:pos x="137" y="34"/>
                  </a:cxn>
                  <a:cxn ang="0">
                    <a:pos x="183" y="17"/>
                  </a:cxn>
                  <a:cxn ang="0">
                    <a:pos x="223" y="28"/>
                  </a:cxn>
                  <a:cxn ang="0">
                    <a:pos x="257" y="79"/>
                  </a:cxn>
                  <a:cxn ang="0">
                    <a:pos x="291" y="79"/>
                  </a:cxn>
                  <a:cxn ang="0">
                    <a:pos x="291" y="28"/>
                  </a:cxn>
                  <a:cxn ang="0">
                    <a:pos x="383" y="39"/>
                  </a:cxn>
                  <a:cxn ang="0">
                    <a:pos x="463" y="0"/>
                  </a:cxn>
                  <a:cxn ang="0">
                    <a:pos x="491" y="28"/>
                  </a:cxn>
                  <a:cxn ang="0">
                    <a:pos x="525" y="0"/>
                  </a:cxn>
                  <a:cxn ang="0">
                    <a:pos x="577" y="17"/>
                  </a:cxn>
                  <a:cxn ang="0">
                    <a:pos x="617" y="0"/>
                  </a:cxn>
                  <a:cxn ang="0">
                    <a:pos x="668" y="11"/>
                  </a:cxn>
                  <a:cxn ang="0">
                    <a:pos x="668" y="62"/>
                  </a:cxn>
                  <a:cxn ang="0">
                    <a:pos x="685" y="79"/>
                  </a:cxn>
                  <a:cxn ang="0">
                    <a:pos x="657" y="102"/>
                  </a:cxn>
                  <a:cxn ang="0">
                    <a:pos x="634" y="85"/>
                  </a:cxn>
                  <a:cxn ang="0">
                    <a:pos x="617" y="107"/>
                  </a:cxn>
                  <a:cxn ang="0">
                    <a:pos x="582" y="102"/>
                  </a:cxn>
                  <a:cxn ang="0">
                    <a:pos x="577" y="119"/>
                  </a:cxn>
                  <a:cxn ang="0">
                    <a:pos x="605" y="147"/>
                  </a:cxn>
                  <a:cxn ang="0">
                    <a:pos x="588" y="175"/>
                  </a:cxn>
                  <a:cxn ang="0">
                    <a:pos x="560" y="193"/>
                  </a:cxn>
                  <a:cxn ang="0">
                    <a:pos x="560" y="227"/>
                  </a:cxn>
                  <a:cxn ang="0">
                    <a:pos x="582" y="244"/>
                  </a:cxn>
                  <a:cxn ang="0">
                    <a:pos x="582" y="278"/>
                  </a:cxn>
                  <a:cxn ang="0">
                    <a:pos x="537" y="283"/>
                  </a:cxn>
                  <a:cxn ang="0">
                    <a:pos x="525" y="323"/>
                  </a:cxn>
                  <a:cxn ang="0">
                    <a:pos x="497" y="340"/>
                  </a:cxn>
                  <a:cxn ang="0">
                    <a:pos x="480" y="397"/>
                  </a:cxn>
                  <a:cxn ang="0">
                    <a:pos x="423" y="357"/>
                  </a:cxn>
                  <a:cxn ang="0">
                    <a:pos x="394" y="374"/>
                  </a:cxn>
                  <a:cxn ang="0">
                    <a:pos x="365" y="357"/>
                  </a:cxn>
                  <a:cxn ang="0">
                    <a:pos x="314" y="380"/>
                  </a:cxn>
                  <a:cxn ang="0">
                    <a:pos x="263" y="374"/>
                  </a:cxn>
                  <a:cxn ang="0">
                    <a:pos x="206" y="425"/>
                  </a:cxn>
                  <a:cxn ang="0">
                    <a:pos x="166" y="436"/>
                  </a:cxn>
                  <a:cxn ang="0">
                    <a:pos x="171" y="408"/>
                  </a:cxn>
                  <a:cxn ang="0">
                    <a:pos x="120" y="397"/>
                  </a:cxn>
                  <a:cxn ang="0">
                    <a:pos x="120" y="363"/>
                  </a:cxn>
                  <a:cxn ang="0">
                    <a:pos x="80" y="363"/>
                  </a:cxn>
                  <a:cxn ang="0">
                    <a:pos x="46" y="340"/>
                  </a:cxn>
                  <a:cxn ang="0">
                    <a:pos x="35" y="312"/>
                  </a:cxn>
                </a:cxnLst>
                <a:rect l="0" t="0" r="r" b="b"/>
                <a:pathLst>
                  <a:path w="685" h="436">
                    <a:moveTo>
                      <a:pt x="35" y="312"/>
                    </a:moveTo>
                    <a:lnTo>
                      <a:pt x="0" y="204"/>
                    </a:lnTo>
                    <a:lnTo>
                      <a:pt x="29" y="187"/>
                    </a:lnTo>
                    <a:lnTo>
                      <a:pt x="35" y="147"/>
                    </a:lnTo>
                    <a:lnTo>
                      <a:pt x="63" y="153"/>
                    </a:lnTo>
                    <a:lnTo>
                      <a:pt x="86" y="130"/>
                    </a:lnTo>
                    <a:lnTo>
                      <a:pt x="92" y="79"/>
                    </a:lnTo>
                    <a:lnTo>
                      <a:pt x="137" y="34"/>
                    </a:lnTo>
                    <a:lnTo>
                      <a:pt x="183" y="17"/>
                    </a:lnTo>
                    <a:lnTo>
                      <a:pt x="223" y="28"/>
                    </a:lnTo>
                    <a:lnTo>
                      <a:pt x="257" y="79"/>
                    </a:lnTo>
                    <a:lnTo>
                      <a:pt x="291" y="79"/>
                    </a:lnTo>
                    <a:lnTo>
                      <a:pt x="291" y="28"/>
                    </a:lnTo>
                    <a:lnTo>
                      <a:pt x="383" y="39"/>
                    </a:lnTo>
                    <a:lnTo>
                      <a:pt x="463" y="0"/>
                    </a:lnTo>
                    <a:lnTo>
                      <a:pt x="491" y="28"/>
                    </a:lnTo>
                    <a:lnTo>
                      <a:pt x="525" y="0"/>
                    </a:lnTo>
                    <a:lnTo>
                      <a:pt x="577" y="17"/>
                    </a:lnTo>
                    <a:lnTo>
                      <a:pt x="617" y="0"/>
                    </a:lnTo>
                    <a:lnTo>
                      <a:pt x="668" y="11"/>
                    </a:lnTo>
                    <a:lnTo>
                      <a:pt x="668" y="62"/>
                    </a:lnTo>
                    <a:lnTo>
                      <a:pt x="685" y="79"/>
                    </a:lnTo>
                    <a:lnTo>
                      <a:pt x="657" y="102"/>
                    </a:lnTo>
                    <a:lnTo>
                      <a:pt x="634" y="85"/>
                    </a:lnTo>
                    <a:lnTo>
                      <a:pt x="617" y="107"/>
                    </a:lnTo>
                    <a:lnTo>
                      <a:pt x="582" y="102"/>
                    </a:lnTo>
                    <a:lnTo>
                      <a:pt x="577" y="119"/>
                    </a:lnTo>
                    <a:lnTo>
                      <a:pt x="605" y="147"/>
                    </a:lnTo>
                    <a:lnTo>
                      <a:pt x="588" y="175"/>
                    </a:lnTo>
                    <a:lnTo>
                      <a:pt x="560" y="193"/>
                    </a:lnTo>
                    <a:lnTo>
                      <a:pt x="560" y="227"/>
                    </a:lnTo>
                    <a:lnTo>
                      <a:pt x="582" y="244"/>
                    </a:lnTo>
                    <a:lnTo>
                      <a:pt x="582" y="278"/>
                    </a:lnTo>
                    <a:lnTo>
                      <a:pt x="537" y="283"/>
                    </a:lnTo>
                    <a:lnTo>
                      <a:pt x="525" y="323"/>
                    </a:lnTo>
                    <a:lnTo>
                      <a:pt x="497" y="340"/>
                    </a:lnTo>
                    <a:lnTo>
                      <a:pt x="480" y="397"/>
                    </a:lnTo>
                    <a:lnTo>
                      <a:pt x="423" y="357"/>
                    </a:lnTo>
                    <a:lnTo>
                      <a:pt x="394" y="374"/>
                    </a:lnTo>
                    <a:lnTo>
                      <a:pt x="365" y="357"/>
                    </a:lnTo>
                    <a:lnTo>
                      <a:pt x="314" y="380"/>
                    </a:lnTo>
                    <a:lnTo>
                      <a:pt x="263" y="374"/>
                    </a:lnTo>
                    <a:lnTo>
                      <a:pt x="206" y="425"/>
                    </a:lnTo>
                    <a:lnTo>
                      <a:pt x="166" y="436"/>
                    </a:lnTo>
                    <a:lnTo>
                      <a:pt x="171" y="408"/>
                    </a:lnTo>
                    <a:lnTo>
                      <a:pt x="120" y="397"/>
                    </a:lnTo>
                    <a:lnTo>
                      <a:pt x="120" y="363"/>
                    </a:lnTo>
                    <a:lnTo>
                      <a:pt x="80" y="363"/>
                    </a:lnTo>
                    <a:lnTo>
                      <a:pt x="46" y="340"/>
                    </a:lnTo>
                    <a:lnTo>
                      <a:pt x="35" y="312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" name="Freeform 89"/>
              <p:cNvSpPr>
                <a:spLocks/>
              </p:cNvSpPr>
              <p:nvPr/>
            </p:nvSpPr>
            <p:spPr bwMode="auto">
              <a:xfrm>
                <a:off x="1669" y="3350"/>
                <a:ext cx="496" cy="681"/>
              </a:xfrm>
              <a:custGeom>
                <a:avLst/>
                <a:gdLst>
                  <a:gd name="T0" fmla="*/ 5 w 496"/>
                  <a:gd name="T1" fmla="*/ 97 h 681"/>
                  <a:gd name="T2" fmla="*/ 34 w 496"/>
                  <a:gd name="T3" fmla="*/ 102 h 681"/>
                  <a:gd name="T4" fmla="*/ 91 w 496"/>
                  <a:gd name="T5" fmla="*/ 63 h 681"/>
                  <a:gd name="T6" fmla="*/ 131 w 496"/>
                  <a:gd name="T7" fmla="*/ 51 h 681"/>
                  <a:gd name="T8" fmla="*/ 165 w 496"/>
                  <a:gd name="T9" fmla="*/ 63 h 681"/>
                  <a:gd name="T10" fmla="*/ 222 w 496"/>
                  <a:gd name="T11" fmla="*/ 0 h 681"/>
                  <a:gd name="T12" fmla="*/ 251 w 496"/>
                  <a:gd name="T13" fmla="*/ 40 h 681"/>
                  <a:gd name="T14" fmla="*/ 291 w 496"/>
                  <a:gd name="T15" fmla="*/ 34 h 681"/>
                  <a:gd name="T16" fmla="*/ 319 w 496"/>
                  <a:gd name="T17" fmla="*/ 0 h 681"/>
                  <a:gd name="T18" fmla="*/ 336 w 496"/>
                  <a:gd name="T19" fmla="*/ 11 h 681"/>
                  <a:gd name="T20" fmla="*/ 336 w 496"/>
                  <a:gd name="T21" fmla="*/ 40 h 681"/>
                  <a:gd name="T22" fmla="*/ 410 w 496"/>
                  <a:gd name="T23" fmla="*/ 119 h 681"/>
                  <a:gd name="T24" fmla="*/ 388 w 496"/>
                  <a:gd name="T25" fmla="*/ 153 h 681"/>
                  <a:gd name="T26" fmla="*/ 428 w 496"/>
                  <a:gd name="T27" fmla="*/ 210 h 681"/>
                  <a:gd name="T28" fmla="*/ 422 w 496"/>
                  <a:gd name="T29" fmla="*/ 238 h 681"/>
                  <a:gd name="T30" fmla="*/ 445 w 496"/>
                  <a:gd name="T31" fmla="*/ 272 h 681"/>
                  <a:gd name="T32" fmla="*/ 439 w 496"/>
                  <a:gd name="T33" fmla="*/ 374 h 681"/>
                  <a:gd name="T34" fmla="*/ 496 w 496"/>
                  <a:gd name="T35" fmla="*/ 403 h 681"/>
                  <a:gd name="T36" fmla="*/ 479 w 496"/>
                  <a:gd name="T37" fmla="*/ 437 h 681"/>
                  <a:gd name="T38" fmla="*/ 496 w 496"/>
                  <a:gd name="T39" fmla="*/ 488 h 681"/>
                  <a:gd name="T40" fmla="*/ 468 w 496"/>
                  <a:gd name="T41" fmla="*/ 494 h 681"/>
                  <a:gd name="T42" fmla="*/ 456 w 496"/>
                  <a:gd name="T43" fmla="*/ 533 h 681"/>
                  <a:gd name="T44" fmla="*/ 428 w 496"/>
                  <a:gd name="T45" fmla="*/ 545 h 681"/>
                  <a:gd name="T46" fmla="*/ 428 w 496"/>
                  <a:gd name="T47" fmla="*/ 607 h 681"/>
                  <a:gd name="T48" fmla="*/ 416 w 496"/>
                  <a:gd name="T49" fmla="*/ 618 h 681"/>
                  <a:gd name="T50" fmla="*/ 342 w 496"/>
                  <a:gd name="T51" fmla="*/ 596 h 681"/>
                  <a:gd name="T52" fmla="*/ 342 w 496"/>
                  <a:gd name="T53" fmla="*/ 647 h 681"/>
                  <a:gd name="T54" fmla="*/ 331 w 496"/>
                  <a:gd name="T55" fmla="*/ 681 h 681"/>
                  <a:gd name="T56" fmla="*/ 205 w 496"/>
                  <a:gd name="T57" fmla="*/ 607 h 681"/>
                  <a:gd name="T58" fmla="*/ 154 w 496"/>
                  <a:gd name="T59" fmla="*/ 635 h 681"/>
                  <a:gd name="T60" fmla="*/ 148 w 496"/>
                  <a:gd name="T61" fmla="*/ 601 h 681"/>
                  <a:gd name="T62" fmla="*/ 125 w 496"/>
                  <a:gd name="T63" fmla="*/ 579 h 681"/>
                  <a:gd name="T64" fmla="*/ 125 w 496"/>
                  <a:gd name="T65" fmla="*/ 545 h 681"/>
                  <a:gd name="T66" fmla="*/ 108 w 496"/>
                  <a:gd name="T67" fmla="*/ 511 h 681"/>
                  <a:gd name="T68" fmla="*/ 45 w 496"/>
                  <a:gd name="T69" fmla="*/ 516 h 681"/>
                  <a:gd name="T70" fmla="*/ 22 w 496"/>
                  <a:gd name="T71" fmla="*/ 477 h 681"/>
                  <a:gd name="T72" fmla="*/ 34 w 496"/>
                  <a:gd name="T73" fmla="*/ 403 h 681"/>
                  <a:gd name="T74" fmla="*/ 5 w 496"/>
                  <a:gd name="T75" fmla="*/ 397 h 681"/>
                  <a:gd name="T76" fmla="*/ 0 w 496"/>
                  <a:gd name="T77" fmla="*/ 374 h 681"/>
                  <a:gd name="T78" fmla="*/ 34 w 496"/>
                  <a:gd name="T79" fmla="*/ 340 h 681"/>
                  <a:gd name="T80" fmla="*/ 11 w 496"/>
                  <a:gd name="T81" fmla="*/ 295 h 681"/>
                  <a:gd name="T82" fmla="*/ 62 w 496"/>
                  <a:gd name="T83" fmla="*/ 221 h 681"/>
                  <a:gd name="T84" fmla="*/ 57 w 496"/>
                  <a:gd name="T85" fmla="*/ 187 h 681"/>
                  <a:gd name="T86" fmla="*/ 11 w 496"/>
                  <a:gd name="T87" fmla="*/ 182 h 681"/>
                  <a:gd name="T88" fmla="*/ 0 w 496"/>
                  <a:gd name="T89" fmla="*/ 136 h 681"/>
                  <a:gd name="T90" fmla="*/ 5 w 496"/>
                  <a:gd name="T91" fmla="*/ 97 h 68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496"/>
                  <a:gd name="T139" fmla="*/ 0 h 681"/>
                  <a:gd name="T140" fmla="*/ 496 w 496"/>
                  <a:gd name="T141" fmla="*/ 681 h 681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496" h="681">
                    <a:moveTo>
                      <a:pt x="5" y="97"/>
                    </a:moveTo>
                    <a:lnTo>
                      <a:pt x="34" y="102"/>
                    </a:lnTo>
                    <a:lnTo>
                      <a:pt x="91" y="63"/>
                    </a:lnTo>
                    <a:lnTo>
                      <a:pt x="131" y="51"/>
                    </a:lnTo>
                    <a:lnTo>
                      <a:pt x="165" y="63"/>
                    </a:lnTo>
                    <a:lnTo>
                      <a:pt x="222" y="0"/>
                    </a:lnTo>
                    <a:lnTo>
                      <a:pt x="251" y="40"/>
                    </a:lnTo>
                    <a:lnTo>
                      <a:pt x="291" y="34"/>
                    </a:lnTo>
                    <a:lnTo>
                      <a:pt x="319" y="0"/>
                    </a:lnTo>
                    <a:lnTo>
                      <a:pt x="336" y="11"/>
                    </a:lnTo>
                    <a:lnTo>
                      <a:pt x="336" y="40"/>
                    </a:lnTo>
                    <a:lnTo>
                      <a:pt x="410" y="119"/>
                    </a:lnTo>
                    <a:lnTo>
                      <a:pt x="388" y="153"/>
                    </a:lnTo>
                    <a:lnTo>
                      <a:pt x="428" y="210"/>
                    </a:lnTo>
                    <a:lnTo>
                      <a:pt x="422" y="238"/>
                    </a:lnTo>
                    <a:lnTo>
                      <a:pt x="445" y="272"/>
                    </a:lnTo>
                    <a:lnTo>
                      <a:pt x="439" y="374"/>
                    </a:lnTo>
                    <a:lnTo>
                      <a:pt x="496" y="403"/>
                    </a:lnTo>
                    <a:lnTo>
                      <a:pt x="479" y="437"/>
                    </a:lnTo>
                    <a:lnTo>
                      <a:pt x="496" y="488"/>
                    </a:lnTo>
                    <a:lnTo>
                      <a:pt x="468" y="494"/>
                    </a:lnTo>
                    <a:lnTo>
                      <a:pt x="456" y="533"/>
                    </a:lnTo>
                    <a:lnTo>
                      <a:pt x="428" y="545"/>
                    </a:lnTo>
                    <a:lnTo>
                      <a:pt x="428" y="607"/>
                    </a:lnTo>
                    <a:lnTo>
                      <a:pt x="416" y="618"/>
                    </a:lnTo>
                    <a:lnTo>
                      <a:pt x="342" y="596"/>
                    </a:lnTo>
                    <a:lnTo>
                      <a:pt x="342" y="647"/>
                    </a:lnTo>
                    <a:lnTo>
                      <a:pt x="331" y="681"/>
                    </a:lnTo>
                    <a:lnTo>
                      <a:pt x="205" y="607"/>
                    </a:lnTo>
                    <a:lnTo>
                      <a:pt x="154" y="635"/>
                    </a:lnTo>
                    <a:lnTo>
                      <a:pt x="148" y="601"/>
                    </a:lnTo>
                    <a:lnTo>
                      <a:pt x="125" y="579"/>
                    </a:lnTo>
                    <a:lnTo>
                      <a:pt x="125" y="545"/>
                    </a:lnTo>
                    <a:lnTo>
                      <a:pt x="108" y="511"/>
                    </a:lnTo>
                    <a:lnTo>
                      <a:pt x="45" y="516"/>
                    </a:lnTo>
                    <a:lnTo>
                      <a:pt x="22" y="477"/>
                    </a:lnTo>
                    <a:lnTo>
                      <a:pt x="34" y="403"/>
                    </a:lnTo>
                    <a:lnTo>
                      <a:pt x="5" y="397"/>
                    </a:lnTo>
                    <a:lnTo>
                      <a:pt x="0" y="374"/>
                    </a:lnTo>
                    <a:lnTo>
                      <a:pt x="34" y="340"/>
                    </a:lnTo>
                    <a:lnTo>
                      <a:pt x="11" y="295"/>
                    </a:lnTo>
                    <a:lnTo>
                      <a:pt x="62" y="221"/>
                    </a:lnTo>
                    <a:lnTo>
                      <a:pt x="57" y="187"/>
                    </a:lnTo>
                    <a:lnTo>
                      <a:pt x="11" y="182"/>
                    </a:lnTo>
                    <a:lnTo>
                      <a:pt x="0" y="136"/>
                    </a:lnTo>
                    <a:lnTo>
                      <a:pt x="5" y="97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90"/>
              <p:cNvSpPr>
                <a:spLocks/>
              </p:cNvSpPr>
              <p:nvPr/>
            </p:nvSpPr>
            <p:spPr bwMode="auto">
              <a:xfrm>
                <a:off x="1209" y="3307"/>
                <a:ext cx="573" cy="635"/>
              </a:xfrm>
              <a:custGeom>
                <a:avLst/>
                <a:gdLst/>
                <a:ahLst/>
                <a:cxnLst>
                  <a:cxn ang="0">
                    <a:pos x="69" y="102"/>
                  </a:cxn>
                  <a:cxn ang="0">
                    <a:pos x="183" y="74"/>
                  </a:cxn>
                  <a:cxn ang="0">
                    <a:pos x="189" y="45"/>
                  </a:cxn>
                  <a:cxn ang="0">
                    <a:pos x="234" y="39"/>
                  </a:cxn>
                  <a:cxn ang="0">
                    <a:pos x="263" y="108"/>
                  </a:cxn>
                  <a:cxn ang="0">
                    <a:pos x="360" y="51"/>
                  </a:cxn>
                  <a:cxn ang="0">
                    <a:pos x="377" y="0"/>
                  </a:cxn>
                  <a:cxn ang="0">
                    <a:pos x="417" y="0"/>
                  </a:cxn>
                  <a:cxn ang="0">
                    <a:pos x="440" y="34"/>
                  </a:cxn>
                  <a:cxn ang="0">
                    <a:pos x="554" y="39"/>
                  </a:cxn>
                  <a:cxn ang="0">
                    <a:pos x="571" y="74"/>
                  </a:cxn>
                  <a:cxn ang="0">
                    <a:pos x="554" y="108"/>
                  </a:cxn>
                  <a:cxn ang="0">
                    <a:pos x="503" y="153"/>
                  </a:cxn>
                  <a:cxn ang="0">
                    <a:pos x="463" y="147"/>
                  </a:cxn>
                  <a:cxn ang="0">
                    <a:pos x="457" y="187"/>
                  </a:cxn>
                  <a:cxn ang="0">
                    <a:pos x="474" y="227"/>
                  </a:cxn>
                  <a:cxn ang="0">
                    <a:pos x="520" y="238"/>
                  </a:cxn>
                  <a:cxn ang="0">
                    <a:pos x="525" y="272"/>
                  </a:cxn>
                  <a:cxn ang="0">
                    <a:pos x="474" y="346"/>
                  </a:cxn>
                  <a:cxn ang="0">
                    <a:pos x="491" y="385"/>
                  </a:cxn>
                  <a:cxn ang="0">
                    <a:pos x="457" y="419"/>
                  </a:cxn>
                  <a:cxn ang="0">
                    <a:pos x="463" y="448"/>
                  </a:cxn>
                  <a:cxn ang="0">
                    <a:pos x="497" y="448"/>
                  </a:cxn>
                  <a:cxn ang="0">
                    <a:pos x="485" y="522"/>
                  </a:cxn>
                  <a:cxn ang="0">
                    <a:pos x="457" y="539"/>
                  </a:cxn>
                  <a:cxn ang="0">
                    <a:pos x="434" y="539"/>
                  </a:cxn>
                  <a:cxn ang="0">
                    <a:pos x="417" y="567"/>
                  </a:cxn>
                  <a:cxn ang="0">
                    <a:pos x="451" y="573"/>
                  </a:cxn>
                  <a:cxn ang="0">
                    <a:pos x="451" y="601"/>
                  </a:cxn>
                  <a:cxn ang="0">
                    <a:pos x="400" y="590"/>
                  </a:cxn>
                  <a:cxn ang="0">
                    <a:pos x="360" y="635"/>
                  </a:cxn>
                  <a:cxn ang="0">
                    <a:pos x="331" y="607"/>
                  </a:cxn>
                  <a:cxn ang="0">
                    <a:pos x="280" y="595"/>
                  </a:cxn>
                  <a:cxn ang="0">
                    <a:pos x="269" y="612"/>
                  </a:cxn>
                  <a:cxn ang="0">
                    <a:pos x="166" y="612"/>
                  </a:cxn>
                  <a:cxn ang="0">
                    <a:pos x="160" y="539"/>
                  </a:cxn>
                  <a:cxn ang="0">
                    <a:pos x="126" y="499"/>
                  </a:cxn>
                  <a:cxn ang="0">
                    <a:pos x="132" y="476"/>
                  </a:cxn>
                  <a:cxn ang="0">
                    <a:pos x="80" y="442"/>
                  </a:cxn>
                  <a:cxn ang="0">
                    <a:pos x="18" y="454"/>
                  </a:cxn>
                  <a:cxn ang="0">
                    <a:pos x="0" y="402"/>
                  </a:cxn>
                  <a:cxn ang="0">
                    <a:pos x="18" y="351"/>
                  </a:cxn>
                  <a:cxn ang="0">
                    <a:pos x="12" y="312"/>
                  </a:cxn>
                  <a:cxn ang="0">
                    <a:pos x="46" y="272"/>
                  </a:cxn>
                  <a:cxn ang="0">
                    <a:pos x="23" y="227"/>
                  </a:cxn>
                  <a:cxn ang="0">
                    <a:pos x="80" y="221"/>
                  </a:cxn>
                  <a:cxn ang="0">
                    <a:pos x="63" y="147"/>
                  </a:cxn>
                  <a:cxn ang="0">
                    <a:pos x="69" y="102"/>
                  </a:cxn>
                </a:cxnLst>
                <a:rect l="0" t="0" r="r" b="b"/>
                <a:pathLst>
                  <a:path w="571" h="635">
                    <a:moveTo>
                      <a:pt x="69" y="102"/>
                    </a:moveTo>
                    <a:lnTo>
                      <a:pt x="183" y="74"/>
                    </a:lnTo>
                    <a:lnTo>
                      <a:pt x="189" y="45"/>
                    </a:lnTo>
                    <a:lnTo>
                      <a:pt x="234" y="39"/>
                    </a:lnTo>
                    <a:lnTo>
                      <a:pt x="263" y="108"/>
                    </a:lnTo>
                    <a:lnTo>
                      <a:pt x="360" y="51"/>
                    </a:lnTo>
                    <a:lnTo>
                      <a:pt x="377" y="0"/>
                    </a:lnTo>
                    <a:lnTo>
                      <a:pt x="417" y="0"/>
                    </a:lnTo>
                    <a:lnTo>
                      <a:pt x="440" y="34"/>
                    </a:lnTo>
                    <a:lnTo>
                      <a:pt x="554" y="39"/>
                    </a:lnTo>
                    <a:lnTo>
                      <a:pt x="571" y="74"/>
                    </a:lnTo>
                    <a:lnTo>
                      <a:pt x="554" y="108"/>
                    </a:lnTo>
                    <a:lnTo>
                      <a:pt x="503" y="153"/>
                    </a:lnTo>
                    <a:lnTo>
                      <a:pt x="463" y="147"/>
                    </a:lnTo>
                    <a:lnTo>
                      <a:pt x="457" y="187"/>
                    </a:lnTo>
                    <a:lnTo>
                      <a:pt x="474" y="227"/>
                    </a:lnTo>
                    <a:lnTo>
                      <a:pt x="520" y="238"/>
                    </a:lnTo>
                    <a:lnTo>
                      <a:pt x="525" y="272"/>
                    </a:lnTo>
                    <a:lnTo>
                      <a:pt x="474" y="346"/>
                    </a:lnTo>
                    <a:lnTo>
                      <a:pt x="491" y="385"/>
                    </a:lnTo>
                    <a:lnTo>
                      <a:pt x="457" y="419"/>
                    </a:lnTo>
                    <a:lnTo>
                      <a:pt x="463" y="448"/>
                    </a:lnTo>
                    <a:lnTo>
                      <a:pt x="497" y="448"/>
                    </a:lnTo>
                    <a:lnTo>
                      <a:pt x="485" y="522"/>
                    </a:lnTo>
                    <a:lnTo>
                      <a:pt x="457" y="539"/>
                    </a:lnTo>
                    <a:lnTo>
                      <a:pt x="434" y="539"/>
                    </a:lnTo>
                    <a:lnTo>
                      <a:pt x="417" y="567"/>
                    </a:lnTo>
                    <a:lnTo>
                      <a:pt x="451" y="573"/>
                    </a:lnTo>
                    <a:lnTo>
                      <a:pt x="451" y="601"/>
                    </a:lnTo>
                    <a:lnTo>
                      <a:pt x="400" y="590"/>
                    </a:lnTo>
                    <a:lnTo>
                      <a:pt x="360" y="635"/>
                    </a:lnTo>
                    <a:lnTo>
                      <a:pt x="331" y="607"/>
                    </a:lnTo>
                    <a:lnTo>
                      <a:pt x="280" y="595"/>
                    </a:lnTo>
                    <a:lnTo>
                      <a:pt x="269" y="612"/>
                    </a:lnTo>
                    <a:lnTo>
                      <a:pt x="166" y="612"/>
                    </a:lnTo>
                    <a:lnTo>
                      <a:pt x="160" y="539"/>
                    </a:lnTo>
                    <a:lnTo>
                      <a:pt x="126" y="499"/>
                    </a:lnTo>
                    <a:lnTo>
                      <a:pt x="132" y="476"/>
                    </a:lnTo>
                    <a:lnTo>
                      <a:pt x="80" y="442"/>
                    </a:lnTo>
                    <a:lnTo>
                      <a:pt x="18" y="454"/>
                    </a:lnTo>
                    <a:lnTo>
                      <a:pt x="0" y="402"/>
                    </a:lnTo>
                    <a:lnTo>
                      <a:pt x="18" y="351"/>
                    </a:lnTo>
                    <a:lnTo>
                      <a:pt x="12" y="312"/>
                    </a:lnTo>
                    <a:lnTo>
                      <a:pt x="46" y="272"/>
                    </a:lnTo>
                    <a:lnTo>
                      <a:pt x="23" y="227"/>
                    </a:lnTo>
                    <a:lnTo>
                      <a:pt x="80" y="221"/>
                    </a:lnTo>
                    <a:lnTo>
                      <a:pt x="63" y="147"/>
                    </a:lnTo>
                    <a:lnTo>
                      <a:pt x="69" y="102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Freeform 92"/>
              <p:cNvSpPr>
                <a:spLocks/>
              </p:cNvSpPr>
              <p:nvPr/>
            </p:nvSpPr>
            <p:spPr bwMode="auto">
              <a:xfrm>
                <a:off x="663" y="3380"/>
                <a:ext cx="636" cy="765"/>
              </a:xfrm>
              <a:custGeom>
                <a:avLst/>
                <a:gdLst/>
                <a:ahLst/>
                <a:cxnLst>
                  <a:cxn ang="0">
                    <a:pos x="114" y="164"/>
                  </a:cxn>
                  <a:cxn ang="0">
                    <a:pos x="160" y="119"/>
                  </a:cxn>
                  <a:cxn ang="0">
                    <a:pos x="206" y="124"/>
                  </a:cxn>
                  <a:cxn ang="0">
                    <a:pos x="229" y="107"/>
                  </a:cxn>
                  <a:cxn ang="0">
                    <a:pos x="280" y="124"/>
                  </a:cxn>
                  <a:cxn ang="0">
                    <a:pos x="343" y="107"/>
                  </a:cxn>
                  <a:cxn ang="0">
                    <a:pos x="394" y="141"/>
                  </a:cxn>
                  <a:cxn ang="0">
                    <a:pos x="423" y="96"/>
                  </a:cxn>
                  <a:cxn ang="0">
                    <a:pos x="474" y="68"/>
                  </a:cxn>
                  <a:cxn ang="0">
                    <a:pos x="463" y="28"/>
                  </a:cxn>
                  <a:cxn ang="0">
                    <a:pos x="502" y="0"/>
                  </a:cxn>
                  <a:cxn ang="0">
                    <a:pos x="525" y="0"/>
                  </a:cxn>
                  <a:cxn ang="0">
                    <a:pos x="542" y="56"/>
                  </a:cxn>
                  <a:cxn ang="0">
                    <a:pos x="571" y="62"/>
                  </a:cxn>
                  <a:cxn ang="0">
                    <a:pos x="622" y="34"/>
                  </a:cxn>
                  <a:cxn ang="0">
                    <a:pos x="617" y="79"/>
                  </a:cxn>
                  <a:cxn ang="0">
                    <a:pos x="634" y="147"/>
                  </a:cxn>
                  <a:cxn ang="0">
                    <a:pos x="577" y="158"/>
                  </a:cxn>
                  <a:cxn ang="0">
                    <a:pos x="599" y="198"/>
                  </a:cxn>
                  <a:cxn ang="0">
                    <a:pos x="565" y="238"/>
                  </a:cxn>
                  <a:cxn ang="0">
                    <a:pos x="565" y="277"/>
                  </a:cxn>
                  <a:cxn ang="0">
                    <a:pos x="548" y="328"/>
                  </a:cxn>
                  <a:cxn ang="0">
                    <a:pos x="508" y="345"/>
                  </a:cxn>
                  <a:cxn ang="0">
                    <a:pos x="514" y="402"/>
                  </a:cxn>
                  <a:cxn ang="0">
                    <a:pos x="491" y="425"/>
                  </a:cxn>
                  <a:cxn ang="0">
                    <a:pos x="457" y="408"/>
                  </a:cxn>
                  <a:cxn ang="0">
                    <a:pos x="423" y="442"/>
                  </a:cxn>
                  <a:cxn ang="0">
                    <a:pos x="417" y="510"/>
                  </a:cxn>
                  <a:cxn ang="0">
                    <a:pos x="360" y="555"/>
                  </a:cxn>
                  <a:cxn ang="0">
                    <a:pos x="280" y="578"/>
                  </a:cxn>
                  <a:cxn ang="0">
                    <a:pos x="251" y="657"/>
                  </a:cxn>
                  <a:cxn ang="0">
                    <a:pos x="200" y="680"/>
                  </a:cxn>
                  <a:cxn ang="0">
                    <a:pos x="166" y="742"/>
                  </a:cxn>
                  <a:cxn ang="0">
                    <a:pos x="126" y="742"/>
                  </a:cxn>
                  <a:cxn ang="0">
                    <a:pos x="63" y="765"/>
                  </a:cxn>
                  <a:cxn ang="0">
                    <a:pos x="35" y="691"/>
                  </a:cxn>
                  <a:cxn ang="0">
                    <a:pos x="46" y="589"/>
                  </a:cxn>
                  <a:cxn ang="0">
                    <a:pos x="17" y="578"/>
                  </a:cxn>
                  <a:cxn ang="0">
                    <a:pos x="17" y="544"/>
                  </a:cxn>
                  <a:cxn ang="0">
                    <a:pos x="0" y="527"/>
                  </a:cxn>
                  <a:cxn ang="0">
                    <a:pos x="63" y="453"/>
                  </a:cxn>
                  <a:cxn ang="0">
                    <a:pos x="109" y="436"/>
                  </a:cxn>
                  <a:cxn ang="0">
                    <a:pos x="103" y="402"/>
                  </a:cxn>
                  <a:cxn ang="0">
                    <a:pos x="80" y="385"/>
                  </a:cxn>
                  <a:cxn ang="0">
                    <a:pos x="86" y="328"/>
                  </a:cxn>
                  <a:cxn ang="0">
                    <a:pos x="114" y="311"/>
                  </a:cxn>
                  <a:cxn ang="0">
                    <a:pos x="92" y="272"/>
                  </a:cxn>
                  <a:cxn ang="0">
                    <a:pos x="86" y="226"/>
                  </a:cxn>
                  <a:cxn ang="0">
                    <a:pos x="114" y="164"/>
                  </a:cxn>
                </a:cxnLst>
                <a:rect l="0" t="0" r="r" b="b"/>
                <a:pathLst>
                  <a:path w="634" h="765">
                    <a:moveTo>
                      <a:pt x="114" y="164"/>
                    </a:moveTo>
                    <a:lnTo>
                      <a:pt x="160" y="119"/>
                    </a:lnTo>
                    <a:lnTo>
                      <a:pt x="206" y="124"/>
                    </a:lnTo>
                    <a:lnTo>
                      <a:pt x="229" y="107"/>
                    </a:lnTo>
                    <a:lnTo>
                      <a:pt x="280" y="124"/>
                    </a:lnTo>
                    <a:lnTo>
                      <a:pt x="343" y="107"/>
                    </a:lnTo>
                    <a:lnTo>
                      <a:pt x="394" y="141"/>
                    </a:lnTo>
                    <a:lnTo>
                      <a:pt x="423" y="96"/>
                    </a:lnTo>
                    <a:lnTo>
                      <a:pt x="474" y="68"/>
                    </a:lnTo>
                    <a:lnTo>
                      <a:pt x="463" y="28"/>
                    </a:lnTo>
                    <a:lnTo>
                      <a:pt x="502" y="0"/>
                    </a:lnTo>
                    <a:lnTo>
                      <a:pt x="525" y="0"/>
                    </a:lnTo>
                    <a:lnTo>
                      <a:pt x="542" y="56"/>
                    </a:lnTo>
                    <a:lnTo>
                      <a:pt x="571" y="62"/>
                    </a:lnTo>
                    <a:lnTo>
                      <a:pt x="622" y="34"/>
                    </a:lnTo>
                    <a:lnTo>
                      <a:pt x="617" y="79"/>
                    </a:lnTo>
                    <a:lnTo>
                      <a:pt x="634" y="147"/>
                    </a:lnTo>
                    <a:lnTo>
                      <a:pt x="577" y="158"/>
                    </a:lnTo>
                    <a:lnTo>
                      <a:pt x="599" y="198"/>
                    </a:lnTo>
                    <a:lnTo>
                      <a:pt x="565" y="238"/>
                    </a:lnTo>
                    <a:lnTo>
                      <a:pt x="565" y="277"/>
                    </a:lnTo>
                    <a:lnTo>
                      <a:pt x="548" y="328"/>
                    </a:lnTo>
                    <a:lnTo>
                      <a:pt x="508" y="345"/>
                    </a:lnTo>
                    <a:lnTo>
                      <a:pt x="514" y="402"/>
                    </a:lnTo>
                    <a:lnTo>
                      <a:pt x="491" y="425"/>
                    </a:lnTo>
                    <a:lnTo>
                      <a:pt x="457" y="408"/>
                    </a:lnTo>
                    <a:lnTo>
                      <a:pt x="423" y="442"/>
                    </a:lnTo>
                    <a:lnTo>
                      <a:pt x="417" y="510"/>
                    </a:lnTo>
                    <a:lnTo>
                      <a:pt x="360" y="555"/>
                    </a:lnTo>
                    <a:lnTo>
                      <a:pt x="280" y="578"/>
                    </a:lnTo>
                    <a:lnTo>
                      <a:pt x="251" y="657"/>
                    </a:lnTo>
                    <a:lnTo>
                      <a:pt x="200" y="680"/>
                    </a:lnTo>
                    <a:lnTo>
                      <a:pt x="166" y="742"/>
                    </a:lnTo>
                    <a:lnTo>
                      <a:pt x="126" y="742"/>
                    </a:lnTo>
                    <a:lnTo>
                      <a:pt x="63" y="765"/>
                    </a:lnTo>
                    <a:lnTo>
                      <a:pt x="35" y="691"/>
                    </a:lnTo>
                    <a:lnTo>
                      <a:pt x="46" y="589"/>
                    </a:lnTo>
                    <a:lnTo>
                      <a:pt x="17" y="578"/>
                    </a:lnTo>
                    <a:lnTo>
                      <a:pt x="17" y="544"/>
                    </a:lnTo>
                    <a:lnTo>
                      <a:pt x="0" y="527"/>
                    </a:lnTo>
                    <a:lnTo>
                      <a:pt x="63" y="453"/>
                    </a:lnTo>
                    <a:lnTo>
                      <a:pt x="109" y="436"/>
                    </a:lnTo>
                    <a:lnTo>
                      <a:pt x="103" y="402"/>
                    </a:lnTo>
                    <a:lnTo>
                      <a:pt x="80" y="385"/>
                    </a:lnTo>
                    <a:lnTo>
                      <a:pt x="86" y="328"/>
                    </a:lnTo>
                    <a:lnTo>
                      <a:pt x="114" y="311"/>
                    </a:lnTo>
                    <a:lnTo>
                      <a:pt x="92" y="272"/>
                    </a:lnTo>
                    <a:lnTo>
                      <a:pt x="86" y="226"/>
                    </a:lnTo>
                    <a:lnTo>
                      <a:pt x="114" y="164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Freeform 94"/>
              <p:cNvSpPr>
                <a:spLocks/>
              </p:cNvSpPr>
              <p:nvPr/>
            </p:nvSpPr>
            <p:spPr bwMode="auto">
              <a:xfrm>
                <a:off x="832" y="3707"/>
                <a:ext cx="548" cy="521"/>
              </a:xfrm>
              <a:custGeom>
                <a:avLst/>
                <a:gdLst/>
                <a:ahLst/>
                <a:cxnLst>
                  <a:cxn ang="0">
                    <a:pos x="285" y="80"/>
                  </a:cxn>
                  <a:cxn ang="0">
                    <a:pos x="314" y="97"/>
                  </a:cxn>
                  <a:cxn ang="0">
                    <a:pos x="336" y="74"/>
                  </a:cxn>
                  <a:cxn ang="0">
                    <a:pos x="331" y="12"/>
                  </a:cxn>
                  <a:cxn ang="0">
                    <a:pos x="376" y="0"/>
                  </a:cxn>
                  <a:cxn ang="0">
                    <a:pos x="394" y="46"/>
                  </a:cxn>
                  <a:cxn ang="0">
                    <a:pos x="456" y="34"/>
                  </a:cxn>
                  <a:cxn ang="0">
                    <a:pos x="508" y="69"/>
                  </a:cxn>
                  <a:cxn ang="0">
                    <a:pos x="502" y="97"/>
                  </a:cxn>
                  <a:cxn ang="0">
                    <a:pos x="530" y="137"/>
                  </a:cxn>
                  <a:cxn ang="0">
                    <a:pos x="542" y="205"/>
                  </a:cxn>
                  <a:cxn ang="0">
                    <a:pos x="548" y="244"/>
                  </a:cxn>
                  <a:cxn ang="0">
                    <a:pos x="473" y="324"/>
                  </a:cxn>
                  <a:cxn ang="0">
                    <a:pos x="399" y="301"/>
                  </a:cxn>
                  <a:cxn ang="0">
                    <a:pos x="399" y="466"/>
                  </a:cxn>
                  <a:cxn ang="0">
                    <a:pos x="354" y="500"/>
                  </a:cxn>
                  <a:cxn ang="0">
                    <a:pos x="308" y="471"/>
                  </a:cxn>
                  <a:cxn ang="0">
                    <a:pos x="279" y="500"/>
                  </a:cxn>
                  <a:cxn ang="0">
                    <a:pos x="262" y="483"/>
                  </a:cxn>
                  <a:cxn ang="0">
                    <a:pos x="239" y="522"/>
                  </a:cxn>
                  <a:cxn ang="0">
                    <a:pos x="217" y="522"/>
                  </a:cxn>
                  <a:cxn ang="0">
                    <a:pos x="217" y="488"/>
                  </a:cxn>
                  <a:cxn ang="0">
                    <a:pos x="257" y="460"/>
                  </a:cxn>
                  <a:cxn ang="0">
                    <a:pos x="234" y="426"/>
                  </a:cxn>
                  <a:cxn ang="0">
                    <a:pos x="205" y="397"/>
                  </a:cxn>
                  <a:cxn ang="0">
                    <a:pos x="142" y="380"/>
                  </a:cxn>
                  <a:cxn ang="0">
                    <a:pos x="91" y="397"/>
                  </a:cxn>
                  <a:cxn ang="0">
                    <a:pos x="74" y="449"/>
                  </a:cxn>
                  <a:cxn ang="0">
                    <a:pos x="57" y="466"/>
                  </a:cxn>
                  <a:cxn ang="0">
                    <a:pos x="0" y="420"/>
                  </a:cxn>
                  <a:cxn ang="0">
                    <a:pos x="28" y="352"/>
                  </a:cxn>
                  <a:cxn ang="0">
                    <a:pos x="74" y="329"/>
                  </a:cxn>
                  <a:cxn ang="0">
                    <a:pos x="108" y="250"/>
                  </a:cxn>
                  <a:cxn ang="0">
                    <a:pos x="182" y="227"/>
                  </a:cxn>
                  <a:cxn ang="0">
                    <a:pos x="245" y="182"/>
                  </a:cxn>
                  <a:cxn ang="0">
                    <a:pos x="251" y="114"/>
                  </a:cxn>
                  <a:cxn ang="0">
                    <a:pos x="285" y="80"/>
                  </a:cxn>
                </a:cxnLst>
                <a:rect l="0" t="0" r="r" b="b"/>
                <a:pathLst>
                  <a:path w="548" h="522">
                    <a:moveTo>
                      <a:pt x="285" y="80"/>
                    </a:moveTo>
                    <a:lnTo>
                      <a:pt x="314" y="97"/>
                    </a:lnTo>
                    <a:lnTo>
                      <a:pt x="336" y="74"/>
                    </a:lnTo>
                    <a:lnTo>
                      <a:pt x="331" y="12"/>
                    </a:lnTo>
                    <a:lnTo>
                      <a:pt x="376" y="0"/>
                    </a:lnTo>
                    <a:lnTo>
                      <a:pt x="394" y="46"/>
                    </a:lnTo>
                    <a:lnTo>
                      <a:pt x="456" y="34"/>
                    </a:lnTo>
                    <a:lnTo>
                      <a:pt x="508" y="69"/>
                    </a:lnTo>
                    <a:lnTo>
                      <a:pt x="502" y="97"/>
                    </a:lnTo>
                    <a:lnTo>
                      <a:pt x="530" y="137"/>
                    </a:lnTo>
                    <a:lnTo>
                      <a:pt x="542" y="205"/>
                    </a:lnTo>
                    <a:lnTo>
                      <a:pt x="548" y="244"/>
                    </a:lnTo>
                    <a:lnTo>
                      <a:pt x="473" y="324"/>
                    </a:lnTo>
                    <a:lnTo>
                      <a:pt x="399" y="301"/>
                    </a:lnTo>
                    <a:lnTo>
                      <a:pt x="399" y="466"/>
                    </a:lnTo>
                    <a:lnTo>
                      <a:pt x="354" y="500"/>
                    </a:lnTo>
                    <a:lnTo>
                      <a:pt x="308" y="471"/>
                    </a:lnTo>
                    <a:lnTo>
                      <a:pt x="279" y="500"/>
                    </a:lnTo>
                    <a:lnTo>
                      <a:pt x="262" y="483"/>
                    </a:lnTo>
                    <a:lnTo>
                      <a:pt x="239" y="522"/>
                    </a:lnTo>
                    <a:lnTo>
                      <a:pt x="217" y="522"/>
                    </a:lnTo>
                    <a:lnTo>
                      <a:pt x="217" y="488"/>
                    </a:lnTo>
                    <a:lnTo>
                      <a:pt x="257" y="460"/>
                    </a:lnTo>
                    <a:lnTo>
                      <a:pt x="234" y="426"/>
                    </a:lnTo>
                    <a:lnTo>
                      <a:pt x="205" y="397"/>
                    </a:lnTo>
                    <a:lnTo>
                      <a:pt x="142" y="380"/>
                    </a:lnTo>
                    <a:lnTo>
                      <a:pt x="91" y="397"/>
                    </a:lnTo>
                    <a:lnTo>
                      <a:pt x="74" y="449"/>
                    </a:lnTo>
                    <a:lnTo>
                      <a:pt x="57" y="466"/>
                    </a:lnTo>
                    <a:lnTo>
                      <a:pt x="0" y="420"/>
                    </a:lnTo>
                    <a:lnTo>
                      <a:pt x="28" y="352"/>
                    </a:lnTo>
                    <a:lnTo>
                      <a:pt x="74" y="329"/>
                    </a:lnTo>
                    <a:lnTo>
                      <a:pt x="108" y="250"/>
                    </a:lnTo>
                    <a:lnTo>
                      <a:pt x="182" y="227"/>
                    </a:lnTo>
                    <a:lnTo>
                      <a:pt x="245" y="182"/>
                    </a:lnTo>
                    <a:lnTo>
                      <a:pt x="251" y="114"/>
                    </a:lnTo>
                    <a:lnTo>
                      <a:pt x="285" y="80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Freeform 96"/>
              <p:cNvSpPr>
                <a:spLocks/>
              </p:cNvSpPr>
              <p:nvPr/>
            </p:nvSpPr>
            <p:spPr bwMode="auto">
              <a:xfrm>
                <a:off x="1236" y="3832"/>
                <a:ext cx="764" cy="433"/>
              </a:xfrm>
              <a:custGeom>
                <a:avLst/>
                <a:gdLst/>
                <a:ahLst/>
                <a:cxnLst>
                  <a:cxn ang="0">
                    <a:pos x="137" y="85"/>
                  </a:cxn>
                  <a:cxn ang="0">
                    <a:pos x="234" y="91"/>
                  </a:cxn>
                  <a:cxn ang="0">
                    <a:pos x="251" y="74"/>
                  </a:cxn>
                  <a:cxn ang="0">
                    <a:pos x="302" y="80"/>
                  </a:cxn>
                  <a:cxn ang="0">
                    <a:pos x="325" y="108"/>
                  </a:cxn>
                  <a:cxn ang="0">
                    <a:pos x="365" y="68"/>
                  </a:cxn>
                  <a:cxn ang="0">
                    <a:pos x="422" y="80"/>
                  </a:cxn>
                  <a:cxn ang="0">
                    <a:pos x="422" y="51"/>
                  </a:cxn>
                  <a:cxn ang="0">
                    <a:pos x="382" y="40"/>
                  </a:cxn>
                  <a:cxn ang="0">
                    <a:pos x="399" y="12"/>
                  </a:cxn>
                  <a:cxn ang="0">
                    <a:pos x="422" y="17"/>
                  </a:cxn>
                  <a:cxn ang="0">
                    <a:pos x="451" y="0"/>
                  </a:cxn>
                  <a:cxn ang="0">
                    <a:pos x="479" y="40"/>
                  </a:cxn>
                  <a:cxn ang="0">
                    <a:pos x="542" y="34"/>
                  </a:cxn>
                  <a:cxn ang="0">
                    <a:pos x="559" y="68"/>
                  </a:cxn>
                  <a:cxn ang="0">
                    <a:pos x="553" y="102"/>
                  </a:cxn>
                  <a:cxn ang="0">
                    <a:pos x="582" y="119"/>
                  </a:cxn>
                  <a:cxn ang="0">
                    <a:pos x="582" y="153"/>
                  </a:cxn>
                  <a:cxn ang="0">
                    <a:pos x="639" y="131"/>
                  </a:cxn>
                  <a:cxn ang="0">
                    <a:pos x="765" y="199"/>
                  </a:cxn>
                  <a:cxn ang="0">
                    <a:pos x="759" y="221"/>
                  </a:cxn>
                  <a:cxn ang="0">
                    <a:pos x="725" y="238"/>
                  </a:cxn>
                  <a:cxn ang="0">
                    <a:pos x="673" y="307"/>
                  </a:cxn>
                  <a:cxn ang="0">
                    <a:pos x="645" y="318"/>
                  </a:cxn>
                  <a:cxn ang="0">
                    <a:pos x="650" y="335"/>
                  </a:cxn>
                  <a:cxn ang="0">
                    <a:pos x="588" y="341"/>
                  </a:cxn>
                  <a:cxn ang="0">
                    <a:pos x="559" y="369"/>
                  </a:cxn>
                  <a:cxn ang="0">
                    <a:pos x="502" y="363"/>
                  </a:cxn>
                  <a:cxn ang="0">
                    <a:pos x="445" y="426"/>
                  </a:cxn>
                  <a:cxn ang="0">
                    <a:pos x="422" y="397"/>
                  </a:cxn>
                  <a:cxn ang="0">
                    <a:pos x="405" y="409"/>
                  </a:cxn>
                  <a:cxn ang="0">
                    <a:pos x="365" y="392"/>
                  </a:cxn>
                  <a:cxn ang="0">
                    <a:pos x="319" y="431"/>
                  </a:cxn>
                  <a:cxn ang="0">
                    <a:pos x="262" y="386"/>
                  </a:cxn>
                  <a:cxn ang="0">
                    <a:pos x="222" y="369"/>
                  </a:cxn>
                  <a:cxn ang="0">
                    <a:pos x="143" y="369"/>
                  </a:cxn>
                  <a:cxn ang="0">
                    <a:pos x="108" y="409"/>
                  </a:cxn>
                  <a:cxn ang="0">
                    <a:pos x="114" y="358"/>
                  </a:cxn>
                  <a:cxn ang="0">
                    <a:pos x="86" y="324"/>
                  </a:cxn>
                  <a:cxn ang="0">
                    <a:pos x="63" y="369"/>
                  </a:cxn>
                  <a:cxn ang="0">
                    <a:pos x="46" y="341"/>
                  </a:cxn>
                  <a:cxn ang="0">
                    <a:pos x="23" y="363"/>
                  </a:cxn>
                  <a:cxn ang="0">
                    <a:pos x="17" y="346"/>
                  </a:cxn>
                  <a:cxn ang="0">
                    <a:pos x="0" y="346"/>
                  </a:cxn>
                  <a:cxn ang="0">
                    <a:pos x="0" y="182"/>
                  </a:cxn>
                  <a:cxn ang="0">
                    <a:pos x="68" y="199"/>
                  </a:cxn>
                  <a:cxn ang="0">
                    <a:pos x="143" y="131"/>
                  </a:cxn>
                  <a:cxn ang="0">
                    <a:pos x="137" y="85"/>
                  </a:cxn>
                </a:cxnLst>
                <a:rect l="0" t="0" r="r" b="b"/>
                <a:pathLst>
                  <a:path w="765" h="431">
                    <a:moveTo>
                      <a:pt x="137" y="85"/>
                    </a:moveTo>
                    <a:lnTo>
                      <a:pt x="234" y="91"/>
                    </a:lnTo>
                    <a:lnTo>
                      <a:pt x="251" y="74"/>
                    </a:lnTo>
                    <a:lnTo>
                      <a:pt x="302" y="80"/>
                    </a:lnTo>
                    <a:lnTo>
                      <a:pt x="325" y="108"/>
                    </a:lnTo>
                    <a:lnTo>
                      <a:pt x="365" y="68"/>
                    </a:lnTo>
                    <a:lnTo>
                      <a:pt x="422" y="80"/>
                    </a:lnTo>
                    <a:lnTo>
                      <a:pt x="422" y="51"/>
                    </a:lnTo>
                    <a:lnTo>
                      <a:pt x="382" y="40"/>
                    </a:lnTo>
                    <a:lnTo>
                      <a:pt x="399" y="12"/>
                    </a:lnTo>
                    <a:lnTo>
                      <a:pt x="422" y="17"/>
                    </a:lnTo>
                    <a:lnTo>
                      <a:pt x="451" y="0"/>
                    </a:lnTo>
                    <a:lnTo>
                      <a:pt x="479" y="40"/>
                    </a:lnTo>
                    <a:lnTo>
                      <a:pt x="542" y="34"/>
                    </a:lnTo>
                    <a:lnTo>
                      <a:pt x="559" y="68"/>
                    </a:lnTo>
                    <a:lnTo>
                      <a:pt x="553" y="102"/>
                    </a:lnTo>
                    <a:lnTo>
                      <a:pt x="582" y="119"/>
                    </a:lnTo>
                    <a:lnTo>
                      <a:pt x="582" y="153"/>
                    </a:lnTo>
                    <a:lnTo>
                      <a:pt x="639" y="131"/>
                    </a:lnTo>
                    <a:lnTo>
                      <a:pt x="765" y="199"/>
                    </a:lnTo>
                    <a:lnTo>
                      <a:pt x="759" y="221"/>
                    </a:lnTo>
                    <a:lnTo>
                      <a:pt x="725" y="238"/>
                    </a:lnTo>
                    <a:lnTo>
                      <a:pt x="673" y="307"/>
                    </a:lnTo>
                    <a:lnTo>
                      <a:pt x="645" y="318"/>
                    </a:lnTo>
                    <a:lnTo>
                      <a:pt x="650" y="335"/>
                    </a:lnTo>
                    <a:lnTo>
                      <a:pt x="588" y="341"/>
                    </a:lnTo>
                    <a:lnTo>
                      <a:pt x="559" y="369"/>
                    </a:lnTo>
                    <a:lnTo>
                      <a:pt x="502" y="363"/>
                    </a:lnTo>
                    <a:lnTo>
                      <a:pt x="445" y="426"/>
                    </a:lnTo>
                    <a:lnTo>
                      <a:pt x="422" y="397"/>
                    </a:lnTo>
                    <a:lnTo>
                      <a:pt x="405" y="409"/>
                    </a:lnTo>
                    <a:lnTo>
                      <a:pt x="365" y="392"/>
                    </a:lnTo>
                    <a:lnTo>
                      <a:pt x="319" y="431"/>
                    </a:lnTo>
                    <a:lnTo>
                      <a:pt x="262" y="386"/>
                    </a:lnTo>
                    <a:lnTo>
                      <a:pt x="222" y="369"/>
                    </a:lnTo>
                    <a:lnTo>
                      <a:pt x="143" y="369"/>
                    </a:lnTo>
                    <a:lnTo>
                      <a:pt x="108" y="409"/>
                    </a:lnTo>
                    <a:lnTo>
                      <a:pt x="114" y="358"/>
                    </a:lnTo>
                    <a:lnTo>
                      <a:pt x="86" y="324"/>
                    </a:lnTo>
                    <a:lnTo>
                      <a:pt x="63" y="369"/>
                    </a:lnTo>
                    <a:lnTo>
                      <a:pt x="46" y="341"/>
                    </a:lnTo>
                    <a:lnTo>
                      <a:pt x="23" y="363"/>
                    </a:lnTo>
                    <a:lnTo>
                      <a:pt x="17" y="346"/>
                    </a:lnTo>
                    <a:lnTo>
                      <a:pt x="0" y="346"/>
                    </a:lnTo>
                    <a:lnTo>
                      <a:pt x="0" y="182"/>
                    </a:lnTo>
                    <a:lnTo>
                      <a:pt x="68" y="199"/>
                    </a:lnTo>
                    <a:lnTo>
                      <a:pt x="143" y="131"/>
                    </a:lnTo>
                    <a:lnTo>
                      <a:pt x="137" y="85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Rectangle 102"/>
              <p:cNvSpPr>
                <a:spLocks noChangeArrowheads="1"/>
              </p:cNvSpPr>
              <p:nvPr/>
            </p:nvSpPr>
            <p:spPr bwMode="auto">
              <a:xfrm>
                <a:off x="3793" y="2722"/>
                <a:ext cx="38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Кимрский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Rectangle 105"/>
              <p:cNvSpPr>
                <a:spLocks noChangeArrowheads="1"/>
              </p:cNvSpPr>
              <p:nvPr/>
            </p:nvSpPr>
            <p:spPr bwMode="auto">
              <a:xfrm>
                <a:off x="3900" y="2183"/>
                <a:ext cx="55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Кесовогорский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108"/>
              <p:cNvSpPr>
                <a:spLocks noChangeArrowheads="1"/>
              </p:cNvSpPr>
              <p:nvPr/>
            </p:nvSpPr>
            <p:spPr bwMode="auto">
              <a:xfrm>
                <a:off x="3916" y="2463"/>
                <a:ext cx="503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50000"/>
                  </a:lnSpc>
                  <a:defRPr/>
                </a:pPr>
                <a:r>
                  <a:rPr lang="ru-RU" altLang="ru-RU" sz="1300" dirty="0" err="1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Кашинский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111"/>
              <p:cNvSpPr>
                <a:spLocks noChangeArrowheads="1"/>
              </p:cNvSpPr>
              <p:nvPr/>
            </p:nvSpPr>
            <p:spPr bwMode="auto">
              <a:xfrm>
                <a:off x="4319" y="2682"/>
                <a:ext cx="48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Калязинский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114"/>
              <p:cNvSpPr>
                <a:spLocks noChangeArrowheads="1"/>
              </p:cNvSpPr>
              <p:nvPr/>
            </p:nvSpPr>
            <p:spPr bwMode="auto">
              <a:xfrm>
                <a:off x="3893" y="1995"/>
                <a:ext cx="44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Сонковский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Rectangle 117"/>
              <p:cNvSpPr>
                <a:spLocks noChangeArrowheads="1"/>
              </p:cNvSpPr>
              <p:nvPr/>
            </p:nvSpPr>
            <p:spPr bwMode="auto">
              <a:xfrm>
                <a:off x="3898" y="1717"/>
                <a:ext cx="62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Краснохолмский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 120"/>
              <p:cNvSpPr>
                <a:spLocks noChangeArrowheads="1"/>
              </p:cNvSpPr>
              <p:nvPr/>
            </p:nvSpPr>
            <p:spPr bwMode="auto">
              <a:xfrm>
                <a:off x="3312" y="1375"/>
                <a:ext cx="4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Сандовский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Rectangle 123"/>
              <p:cNvSpPr>
                <a:spLocks noChangeArrowheads="1"/>
              </p:cNvSpPr>
              <p:nvPr/>
            </p:nvSpPr>
            <p:spPr bwMode="auto">
              <a:xfrm>
                <a:off x="3748" y="1161"/>
                <a:ext cx="51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Весьегонский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Rectangle 126"/>
              <p:cNvSpPr>
                <a:spLocks noChangeArrowheads="1"/>
              </p:cNvSpPr>
              <p:nvPr/>
            </p:nvSpPr>
            <p:spPr bwMode="auto">
              <a:xfrm>
                <a:off x="3489" y="2157"/>
                <a:ext cx="371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sz="1300" dirty="0" err="1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Бежецкий</a:t>
                </a:r>
                <a:endParaRPr lang="ru-RU" sz="1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2" name="Rectangle 129"/>
              <p:cNvSpPr>
                <a:spLocks noChangeArrowheads="1"/>
              </p:cNvSpPr>
              <p:nvPr/>
            </p:nvSpPr>
            <p:spPr bwMode="auto">
              <a:xfrm>
                <a:off x="3442" y="1588"/>
                <a:ext cx="50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Молоковский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ectangle 132"/>
              <p:cNvSpPr>
                <a:spLocks noChangeArrowheads="1"/>
              </p:cNvSpPr>
              <p:nvPr/>
            </p:nvSpPr>
            <p:spPr bwMode="auto">
              <a:xfrm>
                <a:off x="3001" y="1531"/>
                <a:ext cx="27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Лесной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135"/>
              <p:cNvSpPr>
                <a:spLocks noChangeArrowheads="1"/>
              </p:cNvSpPr>
              <p:nvPr/>
            </p:nvSpPr>
            <p:spPr bwMode="auto">
              <a:xfrm>
                <a:off x="2732" y="2334"/>
                <a:ext cx="45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Спировский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138"/>
              <p:cNvSpPr>
                <a:spLocks noChangeArrowheads="1"/>
              </p:cNvSpPr>
              <p:nvPr/>
            </p:nvSpPr>
            <p:spPr bwMode="auto">
              <a:xfrm>
                <a:off x="3072" y="1981"/>
                <a:ext cx="63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Максатихинский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141"/>
              <p:cNvSpPr>
                <a:spLocks noChangeArrowheads="1"/>
              </p:cNvSpPr>
              <p:nvPr/>
            </p:nvSpPr>
            <p:spPr bwMode="auto">
              <a:xfrm>
                <a:off x="3317" y="2529"/>
                <a:ext cx="54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Рамешковский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Rectangle 144"/>
              <p:cNvSpPr>
                <a:spLocks noChangeArrowheads="1"/>
              </p:cNvSpPr>
              <p:nvPr/>
            </p:nvSpPr>
            <p:spPr bwMode="auto">
              <a:xfrm>
                <a:off x="3474" y="3038"/>
                <a:ext cx="535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Конаковский</a:t>
                </a:r>
                <a:r>
                  <a:rPr lang="ru-RU" altLang="ru-RU" sz="3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147"/>
              <p:cNvSpPr>
                <a:spLocks noChangeArrowheads="1"/>
              </p:cNvSpPr>
              <p:nvPr/>
            </p:nvSpPr>
            <p:spPr bwMode="auto">
              <a:xfrm>
                <a:off x="3139" y="2911"/>
                <a:ext cx="55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Калининский</a:t>
                </a:r>
                <a:r>
                  <a:rPr lang="ru-RU" altLang="ru-RU" sz="3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150"/>
              <p:cNvSpPr>
                <a:spLocks noChangeArrowheads="1"/>
              </p:cNvSpPr>
              <p:nvPr/>
            </p:nvSpPr>
            <p:spPr bwMode="auto">
              <a:xfrm>
                <a:off x="2587" y="3240"/>
                <a:ext cx="463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Старицкий</a:t>
                </a:r>
                <a:r>
                  <a:rPr lang="ru-RU" altLang="ru-RU" sz="3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Rectangle 153"/>
              <p:cNvSpPr>
                <a:spLocks noChangeArrowheads="1"/>
              </p:cNvSpPr>
              <p:nvPr/>
            </p:nvSpPr>
            <p:spPr bwMode="auto">
              <a:xfrm>
                <a:off x="2514" y="2838"/>
                <a:ext cx="50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Торжокский</a:t>
                </a:r>
                <a:r>
                  <a:rPr lang="ru-RU" altLang="ru-RU" sz="3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Rectangle 156"/>
              <p:cNvSpPr>
                <a:spLocks noChangeArrowheads="1"/>
              </p:cNvSpPr>
              <p:nvPr/>
            </p:nvSpPr>
            <p:spPr bwMode="auto">
              <a:xfrm>
                <a:off x="2935" y="2655"/>
                <a:ext cx="61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Лихославльский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Rectangle 159"/>
              <p:cNvSpPr>
                <a:spLocks noChangeArrowheads="1"/>
              </p:cNvSpPr>
              <p:nvPr/>
            </p:nvSpPr>
            <p:spPr bwMode="auto">
              <a:xfrm>
                <a:off x="2124" y="3416"/>
                <a:ext cx="36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Ржевский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162"/>
              <p:cNvSpPr>
                <a:spLocks noChangeArrowheads="1"/>
              </p:cNvSpPr>
              <p:nvPr/>
            </p:nvSpPr>
            <p:spPr bwMode="auto">
              <a:xfrm>
                <a:off x="2307" y="2218"/>
                <a:ext cx="6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Вышневолоцкий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165"/>
              <p:cNvSpPr>
                <a:spLocks noChangeArrowheads="1"/>
              </p:cNvSpPr>
              <p:nvPr/>
            </p:nvSpPr>
            <p:spPr bwMode="auto">
              <a:xfrm>
                <a:off x="2562" y="1840"/>
                <a:ext cx="585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ts val="1200"/>
                  </a:lnSpc>
                  <a:defRPr/>
                </a:pPr>
                <a:r>
                  <a:rPr lang="ru-RU" altLang="ru-RU" sz="1300" dirty="0" err="1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Удомельский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168"/>
              <p:cNvSpPr>
                <a:spLocks noChangeArrowheads="1"/>
              </p:cNvSpPr>
              <p:nvPr/>
            </p:nvSpPr>
            <p:spPr bwMode="auto">
              <a:xfrm>
                <a:off x="1909" y="1784"/>
                <a:ext cx="56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Бологовский</a:t>
                </a:r>
                <a:r>
                  <a:rPr lang="ru-RU" altLang="ru-RU" sz="3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171"/>
              <p:cNvSpPr>
                <a:spLocks noChangeArrowheads="1"/>
              </p:cNvSpPr>
              <p:nvPr/>
            </p:nvSpPr>
            <p:spPr bwMode="auto">
              <a:xfrm>
                <a:off x="1726" y="2106"/>
                <a:ext cx="536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Фировский</a:t>
                </a:r>
                <a:r>
                  <a:rPr lang="ru-RU" altLang="ru-RU" sz="3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174"/>
              <p:cNvSpPr>
                <a:spLocks noChangeArrowheads="1"/>
              </p:cNvSpPr>
              <p:nvPr/>
            </p:nvSpPr>
            <p:spPr bwMode="auto">
              <a:xfrm>
                <a:off x="2093" y="2732"/>
                <a:ext cx="55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Кувшиновский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Rectangle 177"/>
              <p:cNvSpPr>
                <a:spLocks noChangeArrowheads="1"/>
              </p:cNvSpPr>
              <p:nvPr/>
            </p:nvSpPr>
            <p:spPr bwMode="auto">
              <a:xfrm>
                <a:off x="1691" y="3039"/>
                <a:ext cx="59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Селижаровский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180"/>
              <p:cNvSpPr>
                <a:spLocks noChangeArrowheads="1"/>
              </p:cNvSpPr>
              <p:nvPr/>
            </p:nvSpPr>
            <p:spPr bwMode="auto">
              <a:xfrm>
                <a:off x="1438" y="2526"/>
                <a:ext cx="577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lnSpc>
                    <a:spcPts val="1200"/>
                  </a:lnSpc>
                  <a:defRPr/>
                </a:pPr>
                <a:r>
                  <a:rPr lang="ru-RU" altLang="ru-RU" sz="13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Осташковский</a:t>
                </a:r>
                <a:r>
                  <a:rPr lang="ru-RU" altLang="ru-RU" sz="3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altLang="ru-RU" sz="32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1200"/>
                  </a:lnSpc>
                  <a:defRPr/>
                </a:pP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183"/>
              <p:cNvSpPr>
                <a:spLocks noChangeArrowheads="1"/>
              </p:cNvSpPr>
              <p:nvPr/>
            </p:nvSpPr>
            <p:spPr bwMode="auto">
              <a:xfrm>
                <a:off x="1173" y="2709"/>
                <a:ext cx="463" cy="3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Пеновский</a:t>
                </a:r>
                <a:r>
                  <a:rPr lang="ru-RU" altLang="ru-RU" sz="32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altLang="ru-RU" sz="3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86"/>
              <p:cNvSpPr>
                <a:spLocks noChangeArrowheads="1"/>
              </p:cNvSpPr>
              <p:nvPr/>
            </p:nvSpPr>
            <p:spPr bwMode="auto">
              <a:xfrm>
                <a:off x="949" y="3023"/>
                <a:ext cx="67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Андреапольский</a:t>
                </a:r>
                <a:r>
                  <a:rPr lang="ru-RU" altLang="ru-RU" sz="3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Rectangle 189"/>
              <p:cNvSpPr>
                <a:spLocks noChangeArrowheads="1"/>
              </p:cNvSpPr>
              <p:nvPr/>
            </p:nvSpPr>
            <p:spPr bwMode="auto">
              <a:xfrm>
                <a:off x="542" y="3277"/>
                <a:ext cx="448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sz="1300" dirty="0" err="1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Торопецкий</a:t>
                </a:r>
                <a:endParaRPr lang="ru-RU" sz="1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Rectangle 192"/>
              <p:cNvSpPr>
                <a:spLocks noChangeArrowheads="1"/>
              </p:cNvSpPr>
              <p:nvPr/>
            </p:nvSpPr>
            <p:spPr bwMode="auto">
              <a:xfrm>
                <a:off x="2527" y="3698"/>
                <a:ext cx="43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Зубцовский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95"/>
              <p:cNvSpPr>
                <a:spLocks noChangeArrowheads="1"/>
              </p:cNvSpPr>
              <p:nvPr/>
            </p:nvSpPr>
            <p:spPr bwMode="auto">
              <a:xfrm>
                <a:off x="1722" y="3510"/>
                <a:ext cx="516" cy="28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  <a:extLst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Оленинский</a:t>
                </a:r>
                <a:r>
                  <a:rPr lang="ru-RU" altLang="ru-RU" sz="3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Rectangle 201"/>
              <p:cNvSpPr>
                <a:spLocks noChangeArrowheads="1"/>
              </p:cNvSpPr>
              <p:nvPr/>
            </p:nvSpPr>
            <p:spPr bwMode="auto">
              <a:xfrm>
                <a:off x="495" y="3548"/>
                <a:ext cx="70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Западнодвинский</a:t>
                </a:r>
                <a:r>
                  <a:rPr lang="ru-RU" altLang="ru-RU" sz="3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Rectangle 204"/>
              <p:cNvSpPr>
                <a:spLocks noChangeArrowheads="1"/>
              </p:cNvSpPr>
              <p:nvPr/>
            </p:nvSpPr>
            <p:spPr bwMode="auto">
              <a:xfrm>
                <a:off x="953" y="3921"/>
                <a:ext cx="45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Жарковский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" name="Rectangle 208"/>
            <p:cNvSpPr>
              <a:spLocks noChangeArrowheads="1"/>
            </p:cNvSpPr>
            <p:nvPr/>
          </p:nvSpPr>
          <p:spPr bwMode="auto">
            <a:xfrm>
              <a:off x="1469" y="3998"/>
              <a:ext cx="3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ru-RU" altLang="ru-RU" sz="13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Бельский</a:t>
              </a:r>
              <a:endParaRPr lang="ru-RU" altLang="ru-RU" sz="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11"/>
            <p:cNvSpPr>
              <a:spLocks noChangeArrowheads="1"/>
            </p:cNvSpPr>
            <p:nvPr/>
          </p:nvSpPr>
          <p:spPr bwMode="auto">
            <a:xfrm>
              <a:off x="3114" y="3114"/>
              <a:ext cx="36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ru-RU" altLang="ru-RU" sz="13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г.Тверь</a:t>
              </a:r>
              <a:endParaRPr lang="ru-RU" altLang="ru-RU" sz="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98"/>
            <p:cNvSpPr>
              <a:spLocks noChangeArrowheads="1"/>
            </p:cNvSpPr>
            <p:nvPr/>
          </p:nvSpPr>
          <p:spPr bwMode="auto">
            <a:xfrm>
              <a:off x="1191" y="3197"/>
              <a:ext cx="0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endParaRPr lang="ru-RU" altLang="ru-RU" sz="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Rectangle 208"/>
            <p:cNvSpPr>
              <a:spLocks noChangeArrowheads="1"/>
            </p:cNvSpPr>
            <p:nvPr/>
          </p:nvSpPr>
          <p:spPr bwMode="auto">
            <a:xfrm>
              <a:off x="1197" y="3561"/>
              <a:ext cx="512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ru-RU" altLang="ru-RU" sz="1300" dirty="0" err="1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Нелидовский</a:t>
              </a:r>
              <a:endParaRPr lang="ru-RU" altLang="ru-RU" sz="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E849AA6-8553-4FB3-A8E6-6C1A7C2A0C56}"/>
              </a:ext>
            </a:extLst>
          </p:cNvPr>
          <p:cNvCxnSpPr>
            <a:cxnSpLocks/>
            <a:stCxn id="109" idx="1"/>
          </p:cNvCxnSpPr>
          <p:nvPr/>
        </p:nvCxnSpPr>
        <p:spPr>
          <a:xfrm flipH="1" flipV="1">
            <a:off x="5068331" y="2037657"/>
            <a:ext cx="2813605" cy="230316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B886A0C8-2384-408B-B145-67748CFAE93F}"/>
              </a:ext>
            </a:extLst>
          </p:cNvPr>
          <p:cNvCxnSpPr>
            <a:cxnSpLocks/>
            <a:stCxn id="109" idx="2"/>
            <a:endCxn id="42" idx="3"/>
          </p:cNvCxnSpPr>
          <p:nvPr/>
        </p:nvCxnSpPr>
        <p:spPr>
          <a:xfrm flipH="1" flipV="1">
            <a:off x="4893376" y="2798296"/>
            <a:ext cx="2967003" cy="1588899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Блок-схема: узел 108">
            <a:extLst>
              <a:ext uri="{FF2B5EF4-FFF2-40B4-BE49-F238E27FC236}">
                <a16:creationId xmlns:a16="http://schemas.microsoft.com/office/drawing/2014/main" id="{4C6E79A5-DF49-46CF-B0BA-6F6CD4689ED5}"/>
              </a:ext>
            </a:extLst>
          </p:cNvPr>
          <p:cNvSpPr/>
          <p:nvPr/>
        </p:nvSpPr>
        <p:spPr>
          <a:xfrm>
            <a:off x="7860379" y="4321608"/>
            <a:ext cx="147204" cy="13117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243" tIns="44122" rIns="88243" bIns="44122" rtlCol="0" anchor="ctr"/>
          <a:lstStyle/>
          <a:p>
            <a:pPr algn="ctr" defTabSz="663910">
              <a:defRPr/>
            </a:pPr>
            <a:endParaRPr lang="ru-RU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" name="Блок-схема: узел 111">
            <a:extLst>
              <a:ext uri="{FF2B5EF4-FFF2-40B4-BE49-F238E27FC236}">
                <a16:creationId xmlns:a16="http://schemas.microsoft.com/office/drawing/2014/main" id="{4C6E79A5-DF49-46CF-B0BA-6F6CD4689ED5}"/>
              </a:ext>
            </a:extLst>
          </p:cNvPr>
          <p:cNvSpPr/>
          <p:nvPr/>
        </p:nvSpPr>
        <p:spPr>
          <a:xfrm>
            <a:off x="8924073" y="4637256"/>
            <a:ext cx="147204" cy="13117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243" tIns="44122" rIns="88243" bIns="44122" rtlCol="0" anchor="ctr"/>
          <a:lstStyle/>
          <a:p>
            <a:pPr algn="ctr" defTabSz="663910">
              <a:defRPr/>
            </a:pPr>
            <a:endParaRPr lang="ru-RU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886A0C8-2384-408B-B145-67748CFAE93F}"/>
              </a:ext>
            </a:extLst>
          </p:cNvPr>
          <p:cNvCxnSpPr>
            <a:cxnSpLocks/>
            <a:stCxn id="112" idx="5"/>
            <a:endCxn id="36" idx="0"/>
          </p:cNvCxnSpPr>
          <p:nvPr/>
        </p:nvCxnSpPr>
        <p:spPr>
          <a:xfrm>
            <a:off x="9049719" y="4749221"/>
            <a:ext cx="610511" cy="61469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771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167426" y="215520"/>
            <a:ext cx="10576616" cy="70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8527" tIns="44264" rIns="88527" bIns="44264">
            <a:spAutoFit/>
          </a:bodyPr>
          <a:lstStyle/>
          <a:p>
            <a:pPr algn="ctr"/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ПЛАН </a:t>
            </a: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РЕАЛИЗАЦИИ </a:t>
            </a:r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МЕРОПРИЯТИЙ ПО </a:t>
            </a:r>
            <a:r>
              <a:rPr lang="ru-RU" altLang="ru-RU" sz="2000" b="1" cap="all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ЛИКВИДАЦИИ ОБЪЕКТОВ НАКОПЛЕННОГО УЩЕРБА ОКРУЖАЮЩЕЙ СРЕДЕ  </a:t>
            </a:r>
            <a:endParaRPr lang="ru-RU" altLang="ru-RU" sz="2000" b="1" cap="all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34838"/>
              </p:ext>
            </p:extLst>
          </p:nvPr>
        </p:nvGraphicFramePr>
        <p:xfrm>
          <a:off x="1110344" y="1275755"/>
          <a:ext cx="10753442" cy="50735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19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446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Муниципальное </a:t>
                      </a:r>
                      <a:br>
                        <a:rPr lang="ru-RU" sz="1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образование</a:t>
                      </a:r>
                      <a:endParaRPr lang="ru-RU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</a:t>
                      </a:r>
                      <a:r>
                        <a:rPr lang="ru-RU" sz="19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объекта</a:t>
                      </a:r>
                      <a:endParaRPr lang="ru-RU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Годы реализации</a:t>
                      </a:r>
                      <a:endParaRPr lang="ru-RU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Текущий</a:t>
                      </a:r>
                      <a:r>
                        <a:rPr lang="ru-RU" sz="1900" b="1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900" b="1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ru-RU" sz="19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татус, </a:t>
                      </a:r>
                      <a:br>
                        <a:rPr lang="ru-RU" sz="19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9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 исполнения</a:t>
                      </a:r>
                      <a:endParaRPr lang="ru-RU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36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383" marR="2383" marT="2941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Калининский район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9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Свалка на 13 </a:t>
                      </a:r>
                      <a:r>
                        <a:rPr lang="ru-RU" sz="19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r>
                        <a:rPr lang="ru-RU" sz="19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9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900" dirty="0" err="1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Бежецкого</a:t>
                      </a:r>
                      <a:r>
                        <a:rPr lang="ru-RU" sz="19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шоссе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2021 - 2022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Заключение контракта </a:t>
                      </a:r>
                      <a:endParaRPr lang="ru-RU" sz="1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ПСД до</a:t>
                      </a:r>
                      <a:r>
                        <a:rPr lang="ru-RU" sz="1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01</a:t>
                      </a:r>
                      <a:r>
                        <a:rPr lang="ru-RU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.12.2019</a:t>
                      </a: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(срок 7 месяцев)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36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900" b="0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город</a:t>
                      </a:r>
                      <a:r>
                        <a:rPr lang="ru-RU" sz="1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Тверь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900" baseline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Цинковый </a:t>
                      </a:r>
                      <a:r>
                        <a:rPr lang="ru-RU" sz="1900" baseline="0" dirty="0" err="1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</a:t>
                      </a:r>
                      <a:r>
                        <a:rPr lang="ru-RU" sz="1900" dirty="0" err="1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ламонакопитель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2022 - 2023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Направлены заявки на включение объектов в федеральный проект</a:t>
                      </a:r>
                      <a:endParaRPr lang="ru-RU" sz="19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36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2383" marR="2383" marT="2941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Конаковский район</a:t>
                      </a: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9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Свалка в</a:t>
                      </a:r>
                      <a:r>
                        <a:rPr lang="ru-RU" sz="1900" baseline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900" baseline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9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9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900" dirty="0" err="1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Шорново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Заключение </a:t>
                      </a:r>
                      <a:r>
                        <a:rPr lang="ru-RU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контракта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 ПСД до 31.10.2019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(срок 5 месяцев)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594509" y="6441282"/>
            <a:ext cx="597492" cy="426287"/>
          </a:xfrm>
        </p:spPr>
        <p:txBody>
          <a:bodyPr vert="horz" lIns="66396" tIns="33198" rIns="66396" bIns="33198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11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4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704482" y="164743"/>
            <a:ext cx="9446543" cy="566448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/>
          <a:p>
            <a:pPr algn="ctr" eaLnBrk="0" hangingPunct="0"/>
            <a:r>
              <a:rPr lang="ru-RU" sz="2000" b="1" cap="all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РЕГИОНАЛЬНЫЙ ПРОЕКТ «чистая вода»</a:t>
            </a:r>
            <a:endParaRPr lang="ru-RU" sz="2000" b="1" cap="all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6459982" y="1980177"/>
            <a:ext cx="10172" cy="4547104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кругленный прямоугольник 17"/>
          <p:cNvSpPr/>
          <p:nvPr/>
        </p:nvSpPr>
        <p:spPr>
          <a:xfrm>
            <a:off x="1213517" y="701601"/>
            <a:ext cx="10354952" cy="907612"/>
          </a:xfrm>
          <a:prstGeom prst="roundRect">
            <a:avLst/>
          </a:prstGeom>
          <a:solidFill>
            <a:srgbClr val="9AD6FE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914290">
              <a:spcBef>
                <a:spcPts val="800"/>
              </a:spcBef>
              <a:defRPr/>
            </a:pP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ЦЕЛЬ: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ПОВЫШЕНИЕ КАЧЕСТВА ПИТЬЕВОЙ ВОДЫ 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99330" y="3587678"/>
            <a:ext cx="4690609" cy="752311"/>
          </a:xfrm>
          <a:prstGeom prst="roundRect">
            <a:avLst/>
          </a:prstGeom>
          <a:solidFill>
            <a:srgbClr val="9AD6FE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Соглашение о предоставлении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субсидий заключено 11.02.2019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99330" y="2465789"/>
            <a:ext cx="4669140" cy="1063289"/>
          </a:xfrm>
          <a:prstGeom prst="roundRect">
            <a:avLst/>
          </a:prstGeom>
          <a:solidFill>
            <a:srgbClr val="9AD6FE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914290"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Соглашение о реализации</a:t>
            </a:r>
          </a:p>
          <a:p>
            <a:pPr algn="ctr" defTabSz="914290"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регионального проекта </a:t>
            </a:r>
          </a:p>
          <a:p>
            <a:pPr algn="ctr" defTabSz="914290"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аключено 05.02.2019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1852773" y="5120011"/>
            <a:ext cx="3690176" cy="375447"/>
          </a:xfrm>
          <a:prstGeom prst="roundRect">
            <a:avLst/>
          </a:prstGeom>
          <a:solidFill>
            <a:srgbClr val="9AD6FE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Администратор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52D482C-B224-4569-87C5-9809E1C2A4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747" y="724004"/>
            <a:ext cx="864000" cy="864000"/>
          </a:xfrm>
          <a:prstGeom prst="rect">
            <a:avLst/>
          </a:prstGeom>
        </p:spPr>
      </p:pic>
      <p:sp>
        <p:nvSpPr>
          <p:cNvPr id="2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54929" y="6492876"/>
            <a:ext cx="437073" cy="365125"/>
          </a:xfrm>
        </p:spPr>
        <p:txBody>
          <a:bodyPr vert="horz" lIns="91438" tIns="45719" rIns="91438" bIns="45719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12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459982" y="1980177"/>
            <a:ext cx="10172" cy="4547104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Скругленный прямоугольник 29"/>
          <p:cNvSpPr/>
          <p:nvPr/>
        </p:nvSpPr>
        <p:spPr>
          <a:xfrm>
            <a:off x="6899329" y="1670232"/>
            <a:ext cx="4690608" cy="740872"/>
          </a:xfrm>
          <a:prstGeom prst="roundRect">
            <a:avLst/>
          </a:prstGeom>
          <a:solidFill>
            <a:srgbClr val="9AD6FE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Паспорт регионального проекта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утвержден 14.12.2018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6899330" y="5649232"/>
            <a:ext cx="4733543" cy="1037947"/>
          </a:xfrm>
          <a:prstGeom prst="roundRect">
            <a:avLst/>
          </a:prstGeom>
          <a:solidFill>
            <a:srgbClr val="9AD6FE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Региональная программа 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Тверской области 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утверждена 30.07.2019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852775" y="1706627"/>
            <a:ext cx="3690173" cy="432101"/>
          </a:xfrm>
          <a:prstGeom prst="roundRect">
            <a:avLst/>
          </a:prstGeom>
          <a:solidFill>
            <a:srgbClr val="9AD6FE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Куратор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841889" y="3478943"/>
            <a:ext cx="3690175" cy="432000"/>
          </a:xfrm>
          <a:prstGeom prst="roundRect">
            <a:avLst/>
          </a:prstGeom>
          <a:solidFill>
            <a:srgbClr val="9AD6FE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314275" y="2205824"/>
            <a:ext cx="4653516" cy="114925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Заместитель Председателя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Правительства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Тверской области –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Министр природных ресурсов </a:t>
            </a:r>
            <a:b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экологии Тверской области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299461" y="4057286"/>
            <a:ext cx="4657444" cy="909751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Министр энергетики и жилищно-коммунального хозяйства </a:t>
            </a:r>
            <a:b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Тверской области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303389" y="5606144"/>
            <a:ext cx="4727417" cy="1084770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Начальник отдела коммунального хозяйства Министерства энергетики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жилищно-коммунального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хозяйства </a:t>
            </a:r>
            <a:b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Тверской области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899329" y="4427879"/>
            <a:ext cx="4690608" cy="1131080"/>
          </a:xfrm>
          <a:prstGeom prst="roundRect">
            <a:avLst/>
          </a:prstGeom>
          <a:solidFill>
            <a:srgbClr val="9AD6FE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Отчет о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результатах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оценки состояния объектов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водоснабжения 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утвержден 30.04.2019</a:t>
            </a:r>
          </a:p>
        </p:txBody>
      </p:sp>
      <p:pic>
        <p:nvPicPr>
          <p:cNvPr id="22" name="Рисунок 1"/>
          <p:cNvPicPr>
            <a:picLocks noChangeAspect="1" noChangeArrowheads="1"/>
          </p:cNvPicPr>
          <p:nvPr/>
        </p:nvPicPr>
        <p:blipFill>
          <a:blip r:embed="rId4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53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09752" y="782588"/>
            <a:ext cx="3427855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ФИНАНСИРОВАНИЕ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19"/>
          <p:cNvSpPr txBox="1"/>
          <p:nvPr/>
        </p:nvSpPr>
        <p:spPr>
          <a:xfrm>
            <a:off x="5571523" y="4144859"/>
            <a:ext cx="1756157" cy="81560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5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99 %</a:t>
            </a:r>
            <a:endParaRPr lang="ru-RU" sz="45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1437" y="5571557"/>
            <a:ext cx="2042253" cy="82073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ru-RU" sz="4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ед.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4229" y="3812084"/>
            <a:ext cx="4932321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ДОЛИ ГОРОДСКОГО НАСЕЛЕНИЯ ТВЕРСКОЙ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ОБЛАСТИ,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ОБЕСПЕЧЕННОГО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КАЧЕСТВЕННОЙ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ПИТЬЕВОЙ ВОДОЙ ИЗ СИСТЕМ ЦЕНТРАЛИЗОВАННОГО ВОДОСНАБЖЕНИЯ К 2024 ГОДУ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0513" y="5343472"/>
            <a:ext cx="2821023" cy="110799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СТРОИТЕЛЬСТВО 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РЕКОНСТРУКЦИЯ 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 ПИТЬЕВОГО 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ВОДОСНАБЖЕНИЯ</a:t>
            </a:r>
          </a:p>
        </p:txBody>
      </p:sp>
      <p:graphicFrame>
        <p:nvGraphicFramePr>
          <p:cNvPr id="13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7170472"/>
              </p:ext>
            </p:extLst>
          </p:nvPr>
        </p:nvGraphicFramePr>
        <p:xfrm>
          <a:off x="6485270" y="1357313"/>
          <a:ext cx="5396400" cy="5293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6912705" y="1653287"/>
            <a:ext cx="846145" cy="49244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53,9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H="1" flipV="1">
            <a:off x="7556868" y="2124219"/>
            <a:ext cx="224144" cy="281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7327680" y="2101478"/>
            <a:ext cx="214112" cy="4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8681661" y="3311712"/>
            <a:ext cx="1567884" cy="95410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3 154,0 </a:t>
            </a:r>
            <a:b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</a:t>
            </a:r>
            <a:r>
              <a:rPr lang="ru-RU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руб</a:t>
            </a:r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TextBox 13"/>
          <p:cNvSpPr txBox="1">
            <a:spLocks noChangeArrowheads="1"/>
          </p:cNvSpPr>
          <p:nvPr/>
        </p:nvSpPr>
        <p:spPr bwMode="auto">
          <a:xfrm>
            <a:off x="2262503" y="249107"/>
            <a:ext cx="8646641" cy="43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ru-RU" alt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itchFamily="18" charset="0"/>
              </a:rPr>
              <a:t>РЕГИОНАЛЬНЫЙ ПРОЕКТ «ЧИСТАЯ ВОДА»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 cstate="print"/>
          <a:srcRect l="50124" t="35643" r="9628" b="20924"/>
          <a:stretch/>
        </p:blipFill>
        <p:spPr>
          <a:xfrm>
            <a:off x="4116302" y="892461"/>
            <a:ext cx="2598240" cy="138562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7" name="TextBox 16"/>
          <p:cNvSpPr txBox="1"/>
          <p:nvPr/>
        </p:nvSpPr>
        <p:spPr>
          <a:xfrm>
            <a:off x="944229" y="2246037"/>
            <a:ext cx="4860372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ДОЛИ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НАСЕЛЕНИЯ </a:t>
            </a:r>
            <a:b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ОБЛАСТИ,</a:t>
            </a:r>
            <a:b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ОБЕСПЕЧЕННОГО КАЧЕСТВЕННОЙ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ПИТЬЕВОЙ ВОДОЙ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СИСТЕМ ЦЕНТРАЛИЗОВАННОГО ВОДОСНАБЖЕНИЯ К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 ГОДУ</a:t>
            </a:r>
          </a:p>
        </p:txBody>
      </p:sp>
      <p:sp>
        <p:nvSpPr>
          <p:cNvPr id="18" name="TextBox 19"/>
          <p:cNvSpPr txBox="1"/>
          <p:nvPr/>
        </p:nvSpPr>
        <p:spPr>
          <a:xfrm>
            <a:off x="5402210" y="2464957"/>
            <a:ext cx="2107542" cy="81560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5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85,8 %</a:t>
            </a:r>
            <a:endParaRPr lang="ru-RU" sz="45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635288" y="6492875"/>
            <a:ext cx="437073" cy="365125"/>
          </a:xfrm>
        </p:spPr>
        <p:txBody>
          <a:bodyPr vert="horz" lIns="91438" tIns="45719" rIns="91438" bIns="45719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13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72272" y="1640579"/>
            <a:ext cx="1251490" cy="400105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Рисунок 1"/>
          <p:cNvPicPr>
            <a:picLocks noChangeAspect="1" noChangeArrowheads="1"/>
          </p:cNvPicPr>
          <p:nvPr/>
        </p:nvPicPr>
        <p:blipFill>
          <a:blip r:embed="rId5" cstate="print">
            <a:lum contrast="12000"/>
          </a:blip>
          <a:srcRect l="5005"/>
          <a:stretch>
            <a:fillRect/>
          </a:stretch>
        </p:blipFill>
        <p:spPr bwMode="auto">
          <a:xfrm>
            <a:off x="124374" y="135573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75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89947" y="21328"/>
            <a:ext cx="10347485" cy="104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anose="02020603050405020304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ДОЛЯ НАСЕЛЕНИЯ СУБЪЕКТОВ ЦФО, ОБЕСПЕЧЕННОГО </a:t>
            </a:r>
            <a:br>
              <a:rPr lang="ru-RU" dirty="0" smtClean="0"/>
            </a:br>
            <a:r>
              <a:rPr lang="ru-RU" dirty="0" smtClean="0"/>
              <a:t>КАЧЕСТВЕННОЙ ПИТЬЕВОЙ ВОДОЙ ИЗ СИСТЕМ ЦЕНТРАЛИЗОВАННОГО ВОДОСНАБЖЕНИЯ *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897421"/>
              </p:ext>
            </p:extLst>
          </p:nvPr>
        </p:nvGraphicFramePr>
        <p:xfrm>
          <a:off x="1748590" y="1210905"/>
          <a:ext cx="8616287" cy="509286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68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83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sz="1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800" b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Субъект РФ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%</a:t>
                      </a:r>
                      <a:endParaRPr lang="ru-RU" sz="1800" b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Курская область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93,6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Липецкая область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93,3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Орловская область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92,7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Ярославская область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Рязанская область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90,7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Московская область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89,8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Тульская область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89,8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Тамбовская область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89,3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Воронежская область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88,1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Владимирская область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85,2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Белгородская область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84,9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Ивановская область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84,7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Брянская область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82,5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Калужская область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77,5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область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76,6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Смоленская область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63,1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Костромская область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7" marR="8617" marT="8617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54929" y="6492876"/>
            <a:ext cx="437073" cy="365125"/>
          </a:xfrm>
        </p:spPr>
        <p:txBody>
          <a:bodyPr vert="horz" lIns="91438" tIns="45719" rIns="91438" bIns="45719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14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8275" y="6345278"/>
            <a:ext cx="7798200" cy="40010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По данным Минстроя России и итогам инвентаризации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769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63397" y="119759"/>
            <a:ext cx="10646875" cy="73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ЛИМИТЫ ФЕДЕРАЛЬНОГО ПРОЕКТА «ЧИСТАЯ ВОДА» </a:t>
            </a:r>
            <a:br>
              <a:rPr lang="ru-RU" dirty="0"/>
            </a:br>
            <a:r>
              <a:rPr lang="ru-RU" dirty="0"/>
              <a:t>ПО </a:t>
            </a:r>
            <a:r>
              <a:rPr lang="ru-RU" dirty="0" smtClean="0"/>
              <a:t>ЦФО</a:t>
            </a:r>
            <a:endParaRPr lang="ru-RU" b="0" dirty="0">
              <a:solidFill>
                <a:srgbClr val="000000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787721"/>
              </p:ext>
            </p:extLst>
          </p:nvPr>
        </p:nvGraphicFramePr>
        <p:xfrm>
          <a:off x="1145652" y="860763"/>
          <a:ext cx="10767965" cy="58025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8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9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89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84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246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9088">
                <a:tc rowSpan="2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Субъект РФ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Федеральный </a:t>
                      </a: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бюджет, млн </a:t>
                      </a: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</a:t>
                      </a: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30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Московская область</a:t>
                      </a:r>
                    </a:p>
                  </a:txBody>
                  <a:tcPr marL="72000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160,33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375,27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796,76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1 207,12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1 404,48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902,58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4 846,54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30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Смоленская область</a:t>
                      </a:r>
                    </a:p>
                  </a:txBody>
                  <a:tcPr marL="72000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94,91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222,15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471,66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714,59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831,42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534,31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2 869,04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30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Тверская область</a:t>
                      </a:r>
                    </a:p>
                  </a:txBody>
                  <a:tcPr marL="72000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81,4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190,52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404,5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612,83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713,03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458,22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2 460,50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30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Воронежская область</a:t>
                      </a:r>
                    </a:p>
                  </a:txBody>
                  <a:tcPr marL="72000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76,02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177,93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377,78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572,35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665,93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427,95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2 297,97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30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Костромская область</a:t>
                      </a:r>
                    </a:p>
                  </a:txBody>
                  <a:tcPr marL="72000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65,82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154,06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327,1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495,56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576,58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370,54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1 989,66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30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Белгородская область</a:t>
                      </a:r>
                    </a:p>
                  </a:txBody>
                  <a:tcPr marL="72000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62,76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146,88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311,85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472,47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549,72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353,27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1 896,96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30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Калужская область</a:t>
                      </a:r>
                    </a:p>
                  </a:txBody>
                  <a:tcPr marL="72000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61,07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142,93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303,47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459,76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534,93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343,77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1 845,93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30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Брянская область</a:t>
                      </a:r>
                    </a:p>
                  </a:txBody>
                  <a:tcPr marL="72000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58,6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137,16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291,22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441,21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513,34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329,9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1 771,43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30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Владимирская область</a:t>
                      </a:r>
                    </a:p>
                  </a:txBody>
                  <a:tcPr marL="72000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55,84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130,7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277,49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420,41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489,15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314,35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1 687,94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30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Ивановская область</a:t>
                      </a:r>
                    </a:p>
                  </a:txBody>
                  <a:tcPr marL="72000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42,93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213,33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323,2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376,04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241,66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1 297,64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030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Тульская область</a:t>
                      </a:r>
                    </a:p>
                  </a:txBody>
                  <a:tcPr marL="72000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202,77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307,21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357,43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229,7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1 233,42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030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Ярославская область</a:t>
                      </a:r>
                    </a:p>
                  </a:txBody>
                  <a:tcPr marL="72000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30,55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151,79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229,97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267,57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171,95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923,32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030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Тамбовская область</a:t>
                      </a:r>
                    </a:p>
                  </a:txBody>
                  <a:tcPr marL="72000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30,27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150,44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227,92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265,18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170,42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915,07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030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Рязанская область</a:t>
                      </a:r>
                    </a:p>
                  </a:txBody>
                  <a:tcPr marL="72000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66,14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140,43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212,75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247,54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159,08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854,19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030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Липецкая область</a:t>
                      </a:r>
                    </a:p>
                  </a:txBody>
                  <a:tcPr marL="72000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47,86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101,62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153,96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179,13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115,12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618,14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030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Курская область</a:t>
                      </a:r>
                    </a:p>
                  </a:txBody>
                  <a:tcPr marL="72000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45,73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97,09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147,1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171,15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109,99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590,59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030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Орловская область</a:t>
                      </a:r>
                    </a:p>
                  </a:txBody>
                  <a:tcPr marL="72000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35,31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74,96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113,57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132,14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84,92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455,97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9088"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Итого: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944,64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2 210,96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4 694,25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7 111,99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8 274,75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5 317,72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28 554,30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88" marR="8288" marT="8288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54929" y="6492876"/>
            <a:ext cx="437073" cy="365125"/>
          </a:xfrm>
        </p:spPr>
        <p:txBody>
          <a:bodyPr vert="horz" lIns="91438" tIns="45719" rIns="91438" bIns="45719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15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401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3"/>
          <p:cNvSpPr txBox="1">
            <a:spLocks noChangeArrowheads="1"/>
          </p:cNvSpPr>
          <p:nvPr/>
        </p:nvSpPr>
        <p:spPr bwMode="auto">
          <a:xfrm>
            <a:off x="1123981" y="125531"/>
            <a:ext cx="10753115" cy="73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ru-RU" alt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itchFamily="18" charset="0"/>
              </a:rPr>
              <a:t>ДИНАМИКА ДОСТИЖЕНИЙ ЦЕЛЕВЫХ ПОКАЗАТЕЛЕЙ </a:t>
            </a:r>
            <a:br>
              <a:rPr lang="ru-RU" alt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ru-RU" alt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itchFamily="18" charset="0"/>
              </a:rPr>
              <a:t>РЕГИОНАЛЬНОГО ПРОЕКТА «ЧИСТАЯ ВОДА»</a:t>
            </a:r>
          </a:p>
        </p:txBody>
      </p:sp>
      <p:graphicFrame>
        <p:nvGraphicFramePr>
          <p:cNvPr id="11" name="Диаграмм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512350"/>
              </p:ext>
            </p:extLst>
          </p:nvPr>
        </p:nvGraphicFramePr>
        <p:xfrm>
          <a:off x="765863" y="874164"/>
          <a:ext cx="5424223" cy="5807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919959"/>
              </p:ext>
            </p:extLst>
          </p:nvPr>
        </p:nvGraphicFramePr>
        <p:xfrm>
          <a:off x="6281286" y="885050"/>
          <a:ext cx="5688887" cy="5807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54929" y="6492876"/>
            <a:ext cx="437073" cy="365125"/>
          </a:xfrm>
        </p:spPr>
        <p:txBody>
          <a:bodyPr vert="horz" lIns="91438" tIns="45719" rIns="91438" bIns="45719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16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5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09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927749" y="219431"/>
            <a:ext cx="10710251" cy="43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ПЛАН РЕАЛИЗАЦИИ РЕГИОНАЛЬНОГО ПРОЕКТА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64679" y="6407888"/>
            <a:ext cx="351712" cy="208848"/>
          </a:xfrm>
        </p:spPr>
        <p:txBody>
          <a:bodyPr vert="horz" lIns="66396" tIns="33198" rIns="66396" bIns="33198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17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26340"/>
              </p:ext>
            </p:extLst>
          </p:nvPr>
        </p:nvGraphicFramePr>
        <p:xfrm>
          <a:off x="1134125" y="805307"/>
          <a:ext cx="10738387" cy="57687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8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6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5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8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249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Муниципальное образование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</a:t>
                      </a: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объекта (работы)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Годы реализации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Текущий</a:t>
                      </a:r>
                      <a:r>
                        <a:rPr lang="ru-RU" sz="1800" b="1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</a:t>
                      </a: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татус,</a:t>
                      </a:r>
                      <a:b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 исполнения</a:t>
                      </a: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285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Город Тверь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Модернизация нитки водовода от Тверецкого водозабора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до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дюкера Восточного моста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Ду600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 Ду800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протяженностью 7500 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2019 - 2021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Заключение контракта 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 СМР до 10.11.2019 </a:t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(ПСД 16.08.2019)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2921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Кесовогорский район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Реконструкция водозабора и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водоочистки </a:t>
                      </a: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«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Струя-400»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пгт. Кесова Гора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Заключение контракта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 СМР до 28.02.2020 </a:t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(ПСД 21.11.2019)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628065"/>
                  </a:ext>
                </a:extLst>
              </a:tr>
              <a:tr h="1256755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Город Ржев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Модернизация системы водоподготовки на водозаборах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Ржев-1 и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Ржев-2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2020 - 2022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Заключение контракта на: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ПСД до 25.01.2020 </a:t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(6 месяцев)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СМР до 30.10.2020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(24 месяца)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072533"/>
                  </a:ext>
                </a:extLst>
              </a:tr>
              <a:tr h="119485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Бежецкий </a:t>
                      </a:r>
                      <a:b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район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Реконструкция станции водоочистки с использованием современных технологий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г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 Бежецк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2021 - 2023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Заключение контракта на: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ПСД до 30.09.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2020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(12 месяцев)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СМР до 30.11.2021 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(26 месяцев)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384223"/>
                  </a:ext>
                </a:extLst>
              </a:tr>
            </a:tbl>
          </a:graphicData>
        </a:graphic>
      </p:graphicFrame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088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889945" y="172765"/>
            <a:ext cx="10710251" cy="73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ПЛАН </a:t>
            </a: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РЕАЛИЗАЦИИ РЕГИОНАЛЬНОГО </a:t>
            </a:r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ПРОЕКТА </a:t>
            </a:r>
          </a:p>
          <a:p>
            <a:pPr algn="ctr"/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  <a:endParaRPr lang="ru-RU" alt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54929" y="6492876"/>
            <a:ext cx="437073" cy="365125"/>
          </a:xfrm>
        </p:spPr>
        <p:txBody>
          <a:bodyPr vert="horz" lIns="91438" tIns="45719" rIns="91438" bIns="45719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18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05604"/>
              </p:ext>
            </p:extLst>
          </p:nvPr>
        </p:nvGraphicFramePr>
        <p:xfrm>
          <a:off x="1123240" y="1261692"/>
          <a:ext cx="10738387" cy="4715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8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6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5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8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255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Муниципальное образование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</a:t>
                      </a: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объекта (работы)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Годы реализации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Текущий</a:t>
                      </a:r>
                      <a:r>
                        <a:rPr lang="ru-RU" sz="1800" b="1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</a:t>
                      </a: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татус,</a:t>
                      </a:r>
                      <a:b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 исполнения</a:t>
                      </a: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7171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Бологовский </a:t>
                      </a:r>
                      <a:b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район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Строительство локальных станций водоподготовки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одиночных скважинах </a:t>
                      </a:r>
                      <a:endParaRPr lang="ru-RU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пгт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 Куженкино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Заключение контракта на:</a:t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ПСД до 30.01.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2022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(7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месяцев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СМР до 30.09.2021 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(12 месяцев)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485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Калязинский </a:t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район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Строительство локальных станций водоподготовки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одиночных скважинах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г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 Калязин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2022 - 2024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Заключение контракта на: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ПСД до 25.12.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2021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(9 месяцев)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СМР до 30.10.2022 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(20 месяцев)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628065"/>
                  </a:ext>
                </a:extLst>
              </a:tr>
              <a:tr h="119485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Вышневолоцкий городской округ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Строительство локальных станций водоподготовки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одиночных скважинах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г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 Вышний Волочек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2023 - 2024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Заключение контракта на: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ПСД до 25.12.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2021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(12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месяцев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СМР до 30.01.2023 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(18 месяцев)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072533"/>
                  </a:ext>
                </a:extLst>
              </a:tr>
            </a:tbl>
          </a:graphicData>
        </a:graphic>
      </p:graphicFrame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48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889946" y="175326"/>
            <a:ext cx="10710251" cy="73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ПЛАН</a:t>
            </a:r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РЕАЛИЗАЦИИ РЕГИОНАЛЬНОГО </a:t>
            </a:r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ПРОЕКТА</a:t>
            </a:r>
          </a:p>
          <a:p>
            <a:pPr algn="ctr"/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(ПРОДОЛЖЕНИЕ</a:t>
            </a: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54929" y="6492876"/>
            <a:ext cx="437073" cy="365125"/>
          </a:xfrm>
        </p:spPr>
        <p:txBody>
          <a:bodyPr vert="horz" lIns="91438" tIns="45719" rIns="91438" bIns="45719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19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84083"/>
              </p:ext>
            </p:extLst>
          </p:nvPr>
        </p:nvGraphicFramePr>
        <p:xfrm>
          <a:off x="1155897" y="1092963"/>
          <a:ext cx="10738387" cy="5046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8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6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5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8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332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Муниципальное образование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</a:t>
                      </a: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объекта (работы)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Годы реализации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Текущий</a:t>
                      </a:r>
                      <a:r>
                        <a:rPr lang="ru-RU" sz="1800" b="1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</a:t>
                      </a: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татус,</a:t>
                      </a:r>
                      <a:b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 исполнения</a:t>
                      </a: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485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Город Тверь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Реконструкция системы водоснабжения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г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 Твери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2022 - 2024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Заключение контракта на: 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ПСД до 25.12.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2021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(12 месяцев)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СМР до 25.12.2022 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(18 месяцев)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485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Город Торжок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Строительство станции водоочистки г. Торжок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2023 - 2024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Заключение контракта на: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ПСД  до 25.12.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2021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(12 месяцев)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СМР до 30.01.2023 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(18 месяцев)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072533"/>
                  </a:ext>
                </a:extLst>
              </a:tr>
              <a:tr h="119485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Лихославльский </a:t>
                      </a: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район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Строительство локальных станций водоподготовки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одиночных скважинах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г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 Лихославль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2022 - 2023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Заключение контракта на: 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ПСД до 28.02.2022 </a:t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(6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месяцев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СМР до 31.10.2022 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(10 месяцев)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384223"/>
                  </a:ext>
                </a:extLst>
              </a:tr>
            </a:tbl>
          </a:graphicData>
        </a:graphic>
      </p:graphicFrame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517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284518" y="248331"/>
            <a:ext cx="10190671" cy="532336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 defTabSz="331964"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НАЦИОНАЛЬНЫЙ ПРОЕКТ </a:t>
            </a: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«ЭКОЛОГИЯ</a:t>
            </a: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» 2019-2024</a:t>
            </a:r>
            <a:r>
              <a:rPr lang="en-US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годы 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3" name="Номер слайда 1"/>
          <p:cNvSpPr txBox="1">
            <a:spLocks/>
          </p:cNvSpPr>
          <p:nvPr/>
        </p:nvSpPr>
        <p:spPr>
          <a:xfrm>
            <a:off x="11271007" y="6336526"/>
            <a:ext cx="408364" cy="210772"/>
          </a:xfrm>
          <a:prstGeom prst="rect">
            <a:avLst/>
          </a:prstGeom>
        </p:spPr>
        <p:txBody>
          <a:bodyPr vert="horz" lIns="66396" tIns="33198" rIns="66396" bIns="33198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9287436" y="1106930"/>
            <a:ext cx="2626657" cy="3262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>
              <a:lnSpc>
                <a:spcPts val="1733"/>
              </a:lnSpc>
            </a:pP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Минэнерго и ЖКХ 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ТО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1733"/>
              </a:lnSpc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Минприроды ТО</a:t>
            </a:r>
            <a:endParaRPr lang="ru-RU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8644350" y="1194617"/>
            <a:ext cx="2626657" cy="3262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ts val="1733"/>
              </a:lnSpc>
            </a:pP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Минстрой России</a:t>
            </a:r>
          </a:p>
          <a:p>
            <a:pPr>
              <a:lnSpc>
                <a:spcPts val="1733"/>
              </a:lnSpc>
            </a:pP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Минприроды России</a:t>
            </a:r>
            <a:endParaRPr lang="ru-RU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8644350" y="1692876"/>
            <a:ext cx="2626657" cy="3262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ts val="1733"/>
              </a:lnSpc>
            </a:pPr>
            <a:r>
              <a:rPr lang="ru-RU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Минстрой России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8654614" y="2228529"/>
            <a:ext cx="2538185" cy="3262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ts val="1733"/>
              </a:lnSpc>
            </a:pPr>
            <a:r>
              <a:rPr lang="ru-RU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Минприроды России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8644350" y="2678155"/>
            <a:ext cx="2538183" cy="3262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defTabSz="914290">
              <a:lnSpc>
                <a:spcPts val="1733"/>
              </a:lnSpc>
              <a:defRPr/>
            </a:pPr>
            <a:r>
              <a:rPr lang="ru-RU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Минприроды России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8644350" y="3177859"/>
            <a:ext cx="2626657" cy="3262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defTabSz="914290">
              <a:lnSpc>
                <a:spcPts val="1733"/>
              </a:lnSpc>
              <a:defRPr/>
            </a:pPr>
            <a:r>
              <a:rPr lang="ru-RU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Минприроды 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России</a:t>
            </a:r>
            <a:endParaRPr lang="en-US" sz="1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914290">
              <a:lnSpc>
                <a:spcPts val="1733"/>
              </a:lnSpc>
              <a:defRPr/>
            </a:pPr>
            <a:r>
              <a:rPr lang="ru-RU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Минпромторг</a:t>
            </a:r>
            <a:r>
              <a:rPr lang="ru-RU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России</a:t>
            </a:r>
            <a:endParaRPr lang="ru-RU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8644350" y="3676392"/>
            <a:ext cx="2830839" cy="3262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ts val="1733"/>
              </a:lnSpc>
            </a:pP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Рослесхоз</a:t>
            </a:r>
            <a:endParaRPr lang="ru-RU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8644350" y="4200998"/>
            <a:ext cx="2830839" cy="3262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ts val="1733"/>
              </a:lnSpc>
            </a:pPr>
            <a:r>
              <a:rPr lang="ru-RU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Росатом</a:t>
            </a:r>
            <a:endParaRPr lang="ru-RU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8644351" y="4719309"/>
            <a:ext cx="2796920" cy="3262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ts val="1733"/>
              </a:lnSpc>
            </a:pP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Росприроднадзор</a:t>
            </a:r>
            <a:endParaRPr lang="ru-RU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335709" y="1123561"/>
            <a:ext cx="6936948" cy="5578141"/>
            <a:chOff x="1001781" y="694847"/>
            <a:chExt cx="5202711" cy="4331430"/>
          </a:xfrm>
        </p:grpSpPr>
        <p:pic>
          <p:nvPicPr>
            <p:cNvPr id="1026" name="Picture 2" descr="C:\Documents and Settings\User\Рабочий стол\кружэ\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4686" y="3462101"/>
              <a:ext cx="324000" cy="324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Documents and Settings\User\Рабочий стол\кружэ\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6603" y="1515797"/>
              <a:ext cx="324000" cy="324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Documents and Settings\User\Рабочий стол\кружэ\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6499" y="3853821"/>
              <a:ext cx="324000" cy="324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Documents and Settings\User\Рабочий стол\кружэ\5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6603" y="1124776"/>
              <a:ext cx="324000" cy="324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Documents and Settings\User\Рабочий стол\кружэ\6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6603" y="2291087"/>
              <a:ext cx="324000" cy="324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:\Documents and Settings\User\Рабочий стол\кружэ\7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6603" y="1901525"/>
              <a:ext cx="324000" cy="309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Documents and Settings\User\Рабочий стол\кружэ\8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4686" y="3036741"/>
              <a:ext cx="324000" cy="324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0" descr="C:\Documents and Settings\User\Рабочий стол\кружэ\9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6603" y="2664359"/>
              <a:ext cx="324000" cy="324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C:\Documents and Settings\User\Рабочий стол\кружэ\10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4686" y="4256127"/>
              <a:ext cx="324000" cy="324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12" descr="C:\Documents and Settings\User\Рабочий стол\кружэ\11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4686" y="4670902"/>
              <a:ext cx="324000" cy="324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3" descr="C:\Documents and Settings\User\Рабочий стол\кружэ\3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0492" y="732704"/>
              <a:ext cx="324000" cy="324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Скругленный прямоугольник 4"/>
            <p:cNvSpPr/>
            <p:nvPr/>
          </p:nvSpPr>
          <p:spPr>
            <a:xfrm>
              <a:off x="1001782" y="694847"/>
              <a:ext cx="4760663" cy="360000"/>
            </a:xfrm>
            <a:prstGeom prst="roundRect">
              <a:avLst/>
            </a:prstGeom>
            <a:solidFill>
              <a:srgbClr val="9AD6FE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Оздоровление Волги</a:t>
              </a:r>
            </a:p>
          </p:txBody>
        </p:sp>
        <p:sp>
          <p:nvSpPr>
            <p:cNvPr id="19" name="Скругленный прямоугольник 18"/>
            <p:cNvSpPr/>
            <p:nvPr/>
          </p:nvSpPr>
          <p:spPr>
            <a:xfrm>
              <a:off x="1001783" y="1084263"/>
              <a:ext cx="4760662" cy="360000"/>
            </a:xfrm>
            <a:prstGeom prst="roundRect">
              <a:avLst/>
            </a:prstGeom>
            <a:solidFill>
              <a:srgbClr val="9AD6FE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Чистая вода</a:t>
              </a:r>
            </a:p>
          </p:txBody>
        </p:sp>
        <p:sp>
          <p:nvSpPr>
            <p:cNvPr id="20" name="Скругленный прямоугольник 19"/>
            <p:cNvSpPr/>
            <p:nvPr/>
          </p:nvSpPr>
          <p:spPr>
            <a:xfrm>
              <a:off x="1001783" y="1470678"/>
              <a:ext cx="4760662" cy="360000"/>
            </a:xfrm>
            <a:prstGeom prst="roundRect">
              <a:avLst/>
            </a:prstGeom>
            <a:solidFill>
              <a:srgbClr val="9AD6FE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90">
                <a:defRPr/>
              </a:pPr>
              <a:r>
                <a:rPr lang="ru-RU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Сохранение уникальных водных объектов</a:t>
              </a:r>
            </a:p>
          </p:txBody>
        </p:sp>
        <p:sp>
          <p:nvSpPr>
            <p:cNvPr id="22" name="Скругленный прямоугольник 21"/>
            <p:cNvSpPr/>
            <p:nvPr/>
          </p:nvSpPr>
          <p:spPr>
            <a:xfrm>
              <a:off x="1001783" y="1855147"/>
              <a:ext cx="4760662" cy="360000"/>
            </a:xfrm>
            <a:prstGeom prst="round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733"/>
                </a:lnSpc>
              </a:pPr>
              <a:r>
                <a:rPr lang="ru-RU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Чистая страна</a:t>
              </a:r>
            </a:p>
          </p:txBody>
        </p:sp>
        <p:sp>
          <p:nvSpPr>
            <p:cNvPr id="33" name="Скругленный прямоугольник 32"/>
            <p:cNvSpPr/>
            <p:nvPr/>
          </p:nvSpPr>
          <p:spPr>
            <a:xfrm>
              <a:off x="1001783" y="2236724"/>
              <a:ext cx="4760662" cy="360000"/>
            </a:xfrm>
            <a:prstGeom prst="round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90">
                <a:defRPr/>
              </a:pPr>
              <a:r>
                <a:rPr lang="ru-RU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Комплексная система обращения с ТКО</a:t>
              </a:r>
            </a:p>
          </p:txBody>
        </p:sp>
        <p:sp>
          <p:nvSpPr>
            <p:cNvPr id="34" name="Скругленный прямоугольник 33"/>
            <p:cNvSpPr/>
            <p:nvPr/>
          </p:nvSpPr>
          <p:spPr>
            <a:xfrm>
              <a:off x="1001783" y="2623794"/>
              <a:ext cx="4760662" cy="36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Сохранение лесов</a:t>
              </a:r>
            </a:p>
          </p:txBody>
        </p:sp>
        <p:sp>
          <p:nvSpPr>
            <p:cNvPr id="39" name="Скругленный прямоугольник 38"/>
            <p:cNvSpPr/>
            <p:nvPr/>
          </p:nvSpPr>
          <p:spPr>
            <a:xfrm>
              <a:off x="1001783" y="3009523"/>
              <a:ext cx="4760662" cy="399629"/>
            </a:xfrm>
            <a:prstGeom prst="roundRect">
              <a:avLst/>
            </a:prstGeom>
            <a:solidFill>
              <a:schemeClr val="bg1">
                <a:alpha val="31000"/>
              </a:schemeClr>
            </a:solidFill>
            <a:ln>
              <a:solidFill>
                <a:schemeClr val="accent2">
                  <a:alpha val="6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733"/>
                </a:lnSpc>
              </a:pPr>
              <a:r>
                <a:rPr lang="ru-RU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Инфраструктура для обращения с </a:t>
              </a:r>
              <a:r>
                <a:rPr lang="ru-RU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отходами </a:t>
              </a:r>
            </a:p>
            <a:p>
              <a:pPr>
                <a:lnSpc>
                  <a:spcPts val="1733"/>
                </a:lnSpc>
              </a:pPr>
              <a:r>
                <a:rPr lang="en-US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I-II </a:t>
              </a:r>
              <a:r>
                <a:rPr lang="ru-RU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классов опасности</a:t>
              </a:r>
            </a:p>
          </p:txBody>
        </p:sp>
        <p:sp>
          <p:nvSpPr>
            <p:cNvPr id="40" name="Скругленный прямоугольник 39"/>
            <p:cNvSpPr/>
            <p:nvPr/>
          </p:nvSpPr>
          <p:spPr>
            <a:xfrm>
              <a:off x="1001783" y="3434289"/>
              <a:ext cx="4760662" cy="360000"/>
            </a:xfrm>
            <a:prstGeom prst="roundRect">
              <a:avLst/>
            </a:prstGeom>
            <a:solidFill>
              <a:schemeClr val="bg1">
                <a:alpha val="31000"/>
              </a:schemeClr>
            </a:solidFill>
            <a:ln>
              <a:solidFill>
                <a:schemeClr val="accent2">
                  <a:alpha val="6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Чистый воздух</a:t>
              </a:r>
              <a:endPara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Скругленный прямоугольник 45"/>
            <p:cNvSpPr/>
            <p:nvPr/>
          </p:nvSpPr>
          <p:spPr>
            <a:xfrm>
              <a:off x="1001781" y="3820018"/>
              <a:ext cx="4760664" cy="360000"/>
            </a:xfrm>
            <a:prstGeom prst="roundRect">
              <a:avLst/>
            </a:prstGeom>
            <a:solidFill>
              <a:schemeClr val="bg1">
                <a:alpha val="31000"/>
              </a:schemeClr>
            </a:solidFill>
            <a:ln>
              <a:solidFill>
                <a:schemeClr val="accent2">
                  <a:alpha val="6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Сохранение озера Байкал</a:t>
              </a:r>
            </a:p>
          </p:txBody>
        </p:sp>
        <p:sp>
          <p:nvSpPr>
            <p:cNvPr id="47" name="Скругленный прямоугольник 46"/>
            <p:cNvSpPr/>
            <p:nvPr/>
          </p:nvSpPr>
          <p:spPr>
            <a:xfrm>
              <a:off x="1001783" y="4208309"/>
              <a:ext cx="4760662" cy="396000"/>
            </a:xfrm>
            <a:prstGeom prst="roundRect">
              <a:avLst/>
            </a:prstGeom>
            <a:solidFill>
              <a:schemeClr val="bg1">
                <a:alpha val="31000"/>
              </a:schemeClr>
            </a:solidFill>
            <a:ln>
              <a:solidFill>
                <a:schemeClr val="accent2">
                  <a:alpha val="6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233" marR="3688">
                <a:lnSpc>
                  <a:spcPts val="1733"/>
                </a:lnSpc>
              </a:pPr>
              <a:r>
                <a:rPr lang="ru-RU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Сохранение биологического </a:t>
              </a:r>
              <a:r>
                <a:rPr lang="ru-RU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разнообразия и </a:t>
              </a:r>
              <a:r>
                <a:rPr lang="ru-RU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развитие экологического туризма</a:t>
              </a:r>
            </a:p>
          </p:txBody>
        </p:sp>
        <p:sp>
          <p:nvSpPr>
            <p:cNvPr id="48" name="Скругленный прямоугольник 47"/>
            <p:cNvSpPr/>
            <p:nvPr/>
          </p:nvSpPr>
          <p:spPr>
            <a:xfrm>
              <a:off x="1001783" y="4630277"/>
              <a:ext cx="4760662" cy="396000"/>
            </a:xfrm>
            <a:prstGeom prst="roundRect">
              <a:avLst/>
            </a:prstGeom>
            <a:solidFill>
              <a:schemeClr val="bg1">
                <a:alpha val="31000"/>
              </a:schemeClr>
            </a:solidFill>
            <a:ln>
              <a:solidFill>
                <a:schemeClr val="accent2">
                  <a:alpha val="6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Внедрение наилучших доступных технологий</a:t>
              </a:r>
            </a:p>
          </p:txBody>
        </p:sp>
      </p:grpSp>
      <p:sp>
        <p:nvSpPr>
          <p:cNvPr id="49" name="Скругленный прямоугольник 48"/>
          <p:cNvSpPr/>
          <p:nvPr/>
        </p:nvSpPr>
        <p:spPr>
          <a:xfrm>
            <a:off x="8644352" y="5217790"/>
            <a:ext cx="2796915" cy="3262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ts val="1733"/>
              </a:lnSpc>
            </a:pPr>
            <a:r>
              <a:rPr lang="ru-RU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Минприроды России</a:t>
            </a:r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8644353" y="5739294"/>
            <a:ext cx="2796916" cy="3262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ts val="1733"/>
              </a:lnSpc>
            </a:pPr>
            <a:r>
              <a:rPr lang="ru-RU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Минприроды России</a:t>
            </a: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8644354" y="6278779"/>
            <a:ext cx="2796917" cy="3262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defTabSz="914290">
              <a:lnSpc>
                <a:spcPts val="1733"/>
              </a:lnSpc>
              <a:defRPr/>
            </a:pPr>
            <a:r>
              <a:rPr lang="ru-RU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Минпромторг</a:t>
            </a:r>
            <a:r>
              <a:rPr lang="ru-RU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России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8555876" y="1123561"/>
            <a:ext cx="71723" cy="55020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64679" y="6406387"/>
            <a:ext cx="259211" cy="210349"/>
          </a:xfrm>
        </p:spPr>
        <p:txBody>
          <a:bodyPr vert="horz" lIns="66396" tIns="33198" rIns="66396" bIns="33198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76" y="1133222"/>
            <a:ext cx="515649" cy="515649"/>
          </a:xfrm>
          <a:prstGeom prst="rect">
            <a:avLst/>
          </a:prstGeom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76" y="1559933"/>
            <a:ext cx="515649" cy="515649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84" y="2121815"/>
            <a:ext cx="515649" cy="515649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21" y="2567357"/>
            <a:ext cx="515649" cy="515649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2" y="3069725"/>
            <a:ext cx="515649" cy="515649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9" y="3561565"/>
            <a:ext cx="515649" cy="515649"/>
          </a:xfrm>
          <a:prstGeom prst="rect">
            <a:avLst/>
          </a:prstGeom>
        </p:spPr>
      </p:pic>
      <p:pic>
        <p:nvPicPr>
          <p:cNvPr id="52" name="Рисунок 1"/>
          <p:cNvPicPr>
            <a:picLocks noChangeAspect="1" noChangeArrowheads="1"/>
          </p:cNvPicPr>
          <p:nvPr/>
        </p:nvPicPr>
        <p:blipFill>
          <a:blip r:embed="rId15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952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900832" y="131783"/>
            <a:ext cx="10710251" cy="73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ПЛАН</a:t>
            </a:r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РЕАЛИЗАЦИИ РЕГИОНАЛЬНОГО </a:t>
            </a:r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ПРОЕКТА</a:t>
            </a:r>
          </a:p>
          <a:p>
            <a:pPr algn="ctr"/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(ПРОДОЛЖЕНИЕ</a:t>
            </a: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54929" y="6492876"/>
            <a:ext cx="437073" cy="365125"/>
          </a:xfrm>
        </p:spPr>
        <p:txBody>
          <a:bodyPr vert="horz" lIns="91438" tIns="45719" rIns="91438" bIns="45719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20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067757"/>
              </p:ext>
            </p:extLst>
          </p:nvPr>
        </p:nvGraphicFramePr>
        <p:xfrm>
          <a:off x="1178311" y="1182456"/>
          <a:ext cx="10738387" cy="5046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8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6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5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8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332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Муниципальное образование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</a:t>
                      </a: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объекта (работы)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Годы реализации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Текущий</a:t>
                      </a:r>
                      <a:r>
                        <a:rPr lang="ru-RU" sz="1800" b="1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</a:t>
                      </a: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татус,</a:t>
                      </a:r>
                      <a:b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 исполнения</a:t>
                      </a: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485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Лихославльский район</a:t>
                      </a:r>
                      <a:endParaRPr lang="ru-RU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Строительство локальных станций водоподготовки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одиночных скважинах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пгт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Калашниково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2023 - 2024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Заключение контракта на: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ПСД до 25.12.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2022 </a:t>
                      </a:r>
                      <a:b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(7 месяцев)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СМР до 30.08.2023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(10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месяцев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485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Максатихинский район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Строительство локальных станций водоподготовки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одиночных скважинах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пгт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 Максатиха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Заключение контракта на: 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ПСД до 31.03.2022 </a:t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(7 месяцев)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СМР до 31.03.2023 </a:t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(8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месяцев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628065"/>
                  </a:ext>
                </a:extLst>
              </a:tr>
              <a:tr h="119485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Нелидовский городской округ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Строительство локальных станций водоподготовки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одиночных скважинах </a:t>
                      </a:r>
                      <a:endParaRPr lang="ru-RU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г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 Нелидово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2023 - 2024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Заключение контракта на: 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ПСД до 25.12.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2022 </a:t>
                      </a:r>
                      <a:b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(7 месяцев)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СМР до 30.08.2023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(10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месяцев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072533"/>
                  </a:ext>
                </a:extLst>
              </a:tr>
            </a:tbl>
          </a:graphicData>
        </a:graphic>
      </p:graphicFrame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64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900832" y="131783"/>
            <a:ext cx="10710251" cy="73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ПЛАН</a:t>
            </a:r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РЕАЛИЗАЦИИ РЕГИОНАЛЬНОГО </a:t>
            </a:r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ПРОЕКТА</a:t>
            </a:r>
          </a:p>
          <a:p>
            <a:pPr algn="ctr"/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(ПРОДОЛЖЕНИЕ</a:t>
            </a: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54929" y="6492876"/>
            <a:ext cx="437073" cy="365125"/>
          </a:xfrm>
        </p:spPr>
        <p:txBody>
          <a:bodyPr vert="horz" lIns="91438" tIns="45719" rIns="91438" bIns="45719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21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656261"/>
              </p:ext>
            </p:extLst>
          </p:nvPr>
        </p:nvGraphicFramePr>
        <p:xfrm>
          <a:off x="1167426" y="1563456"/>
          <a:ext cx="10738387" cy="36655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8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6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5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8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332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Муниципальное образование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</a:t>
                      </a: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объекта (работы)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Годы реализации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Текущий</a:t>
                      </a:r>
                      <a:r>
                        <a:rPr lang="ru-RU" sz="1800" b="1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</a:t>
                      </a: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татус,</a:t>
                      </a:r>
                      <a:b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 исполнения</a:t>
                      </a: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485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Оленинский </a:t>
                      </a: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район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Строительство локальных станций водоподготовки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одиночных скважинах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пгт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 Оленино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Заключение контракта на: 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ПСД до 31.03.2022 </a:t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(7 месяцев)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СМР до 31.03.2023 </a:t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(8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месяцев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485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Осташковский городской округ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Строительство локальных станций водоподготовки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одиночных скважинах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г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 Осташков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2023 - 2024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Заключение контракта на: 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ПСД до 25.12.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2022 </a:t>
                      </a:r>
                      <a:b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(7 месяцев)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СМР до 30.08.2023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(10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месяцев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628065"/>
                  </a:ext>
                </a:extLst>
              </a:tr>
            </a:tbl>
          </a:graphicData>
        </a:graphic>
      </p:graphicFrame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64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54929" y="6492876"/>
            <a:ext cx="437073" cy="365125"/>
          </a:xfrm>
        </p:spPr>
        <p:txBody>
          <a:bodyPr vert="horz" lIns="91438" tIns="45719" rIns="91438" bIns="45719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22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275154"/>
              </p:ext>
            </p:extLst>
          </p:nvPr>
        </p:nvGraphicFramePr>
        <p:xfrm>
          <a:off x="1178312" y="1062713"/>
          <a:ext cx="10738387" cy="5046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8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6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5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8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332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Муниципальное образование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</a:t>
                      </a: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объекта (работы)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Годы реализации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Текущий</a:t>
                      </a:r>
                      <a:r>
                        <a:rPr lang="ru-RU" sz="1800" b="1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</a:t>
                      </a: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татус,</a:t>
                      </a:r>
                      <a:b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 исполнения</a:t>
                      </a: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485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Сандовский </a:t>
                      </a: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район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Строительство локальных станций водоподготовки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одиночных скважинах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пгт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 Сандово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Заключение контракта на: 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ПСД до 31.03.2022 </a:t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(7 месяцев)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СМР до 31.03.2023 </a:t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(8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месяцев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628065"/>
                  </a:ext>
                </a:extLst>
              </a:tr>
              <a:tr h="119485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Спировский </a:t>
                      </a: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район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Строительство локальных станций водоподготовки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одиночных скважинах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пгт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 Спирово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Заключение контракта на: 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ПСД до 31.03.2022 </a:t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(7 месяцев)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СМР до 31.03.2023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(8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месяцев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072533"/>
                  </a:ext>
                </a:extLst>
              </a:tr>
              <a:tr h="119485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Удомельский городской округ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Строительство локальных станций водоподготовки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одиночных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скважинах</a:t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г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 Удомля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2023 - 2024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Заключение контракта на: 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ПСД до 25.12.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2022 </a:t>
                      </a:r>
                      <a:b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(7 месяцев)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СМР до 30.08.2023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(10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месяцев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384223"/>
                  </a:ext>
                </a:extLst>
              </a:tr>
            </a:tbl>
          </a:graphicData>
        </a:graphic>
      </p:graphicFrame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900832" y="131783"/>
            <a:ext cx="10710251" cy="73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ПЛАН</a:t>
            </a:r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РЕАЛИЗАЦИИ РЕГИОНАЛЬНОГО </a:t>
            </a:r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ПРОЕКТА</a:t>
            </a:r>
          </a:p>
          <a:p>
            <a:pPr algn="ctr"/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(ПРОДОЛЖЕНИЕ</a:t>
            </a: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519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230329" y="83044"/>
            <a:ext cx="10536100" cy="752115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 defTabSz="331964"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РЕГИОНАЛЬНЫЙ ПРОЕКТ </a:t>
            </a:r>
            <a:b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«СОХРАНЕНИЕ УНИКАЛЬНЫХ ВОДНЫХ ОБЪЕКТОВ»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459982" y="1997364"/>
            <a:ext cx="10172" cy="4547104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кругленный прямоугольник 23"/>
          <p:cNvSpPr/>
          <p:nvPr/>
        </p:nvSpPr>
        <p:spPr>
          <a:xfrm>
            <a:off x="1230329" y="835159"/>
            <a:ext cx="10374903" cy="1055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914290">
              <a:defRPr/>
            </a:pP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ЦЕЛЬ: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ЭКОЛОГИЧЕСКАЯ РЕАБИЛИТАЦИЯ ВОДНЫХ</a:t>
            </a:r>
          </a:p>
          <a:p>
            <a:pPr algn="ctr" defTabSz="914290">
              <a:defRPr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ОБЪЕКТОВ И ПОВЫШЕНИЕ ПРИВЛЕКАТЕЛЬНОСТИ </a:t>
            </a:r>
          </a:p>
          <a:p>
            <a:pPr algn="ctr" defTabSz="914290">
              <a:defRPr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ТЕРРИТОРИИ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74719" y="2394268"/>
            <a:ext cx="4730512" cy="946923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Паспорт регионального проекта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утвержден 14.12.2018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799671" y="1969012"/>
            <a:ext cx="3690173" cy="3969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Куратор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1852774" y="3611537"/>
            <a:ext cx="3690175" cy="4161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852773" y="5130898"/>
            <a:ext cx="3690176" cy="3754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Администратор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6894670" y="5137802"/>
            <a:ext cx="4690609" cy="1194477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Соглашение о предоставлении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финансирования не требуется 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(субвенция)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6914622" y="3705777"/>
            <a:ext cx="4690609" cy="1063289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914290"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Соглашение о реализации</a:t>
            </a:r>
          </a:p>
          <a:p>
            <a:pPr algn="ctr" defTabSz="914290"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регионального проекта </a:t>
            </a:r>
          </a:p>
          <a:p>
            <a:pPr algn="ctr" defTabSz="914290"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аключено 29.01.2019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81F3E43-155B-45EA-8E63-6B75C8B537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37" y="918564"/>
            <a:ext cx="864000" cy="864000"/>
          </a:xfrm>
          <a:prstGeom prst="rect">
            <a:avLst/>
          </a:prstGeom>
        </p:spPr>
      </p:pic>
      <p:sp>
        <p:nvSpPr>
          <p:cNvPr id="20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54929" y="6492876"/>
            <a:ext cx="437073" cy="365125"/>
          </a:xfrm>
        </p:spPr>
        <p:txBody>
          <a:bodyPr vert="horz" lIns="91438" tIns="45719" rIns="91438" bIns="45719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23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307318" y="2410921"/>
            <a:ext cx="4653516" cy="1092951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Заместитель Председателя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Правительства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Тверской области –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Министр природных ресурсов </a:t>
            </a:r>
            <a:b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экологии Тверской области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307317" y="4199863"/>
            <a:ext cx="4653516" cy="82139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Заместитель Министра природных ресурсов и экологии</a:t>
            </a:r>
            <a:b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Тверской области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1307315" y="5627914"/>
            <a:ext cx="4653516" cy="104752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Начальник отдела водопользования и водного хозяйства Министерства природных ресурсов и экологии</a:t>
            </a:r>
            <a:b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Тверской области</a:t>
            </a:r>
          </a:p>
        </p:txBody>
      </p:sp>
      <p:pic>
        <p:nvPicPr>
          <p:cNvPr id="26" name="Рисунок 1"/>
          <p:cNvPicPr>
            <a:picLocks noChangeAspect="1" noChangeArrowheads="1"/>
          </p:cNvPicPr>
          <p:nvPr/>
        </p:nvPicPr>
        <p:blipFill>
          <a:blip r:embed="rId4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109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3"/>
          <p:cNvSpPr txBox="1">
            <a:spLocks noChangeArrowheads="1"/>
          </p:cNvSpPr>
          <p:nvPr/>
        </p:nvSpPr>
        <p:spPr bwMode="auto">
          <a:xfrm>
            <a:off x="1213692" y="218028"/>
            <a:ext cx="10443713" cy="70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8526" tIns="44263" rIns="88526" bIns="44263">
            <a:spAutoFit/>
          </a:bodyPr>
          <a:lstStyle/>
          <a:p>
            <a:pPr algn="ctr"/>
            <a:r>
              <a:rPr lang="ru-RU" alt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itchFamily="18" charset="0"/>
              </a:rPr>
              <a:t>РЕГИОНАЛЬНЫЙ ПРОЕКТ </a:t>
            </a:r>
          </a:p>
          <a:p>
            <a:pPr algn="ctr"/>
            <a:r>
              <a:rPr lang="ru-RU" alt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itchFamily="18" charset="0"/>
              </a:rPr>
              <a:t>«СОХРАНЕНИЕ УНИКАЛЬНЫХ ВОДНЫХ ОБЪЕКТОВ»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32693" y="1270865"/>
            <a:ext cx="4820040" cy="1605927"/>
          </a:xfrm>
          <a:prstGeom prst="rect">
            <a:avLst/>
          </a:prstGeom>
        </p:spPr>
        <p:txBody>
          <a:bodyPr wrap="square" lIns="66396" tIns="33198" rIns="66396" bIns="33198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ЗАДАЧА: </a:t>
            </a:r>
            <a:br>
              <a:rPr lang="ru-RU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УЛУЧШЕНИЕ ЭКОЛОГИЧЕСКИХ УСЛОВИЙ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ПРОЖИВАНИЯ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НАСЕЛЕНИЯ ВБЛИЗИ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ВОДНЫХ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ОБЪЕКТОВ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19825" y="5047226"/>
            <a:ext cx="5664940" cy="1298151"/>
          </a:xfrm>
          <a:prstGeom prst="rect">
            <a:avLst/>
          </a:prstGeom>
        </p:spPr>
        <p:txBody>
          <a:bodyPr wrap="square" lIns="66396" tIns="33198" rIns="66396" bIns="33198">
            <a:spAutoFit/>
          </a:bodyPr>
          <a:lstStyle/>
          <a:p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РАСЧИСТКА И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ВОССТАНОВЛЕНИЕ</a:t>
            </a: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3-Х ВОДНЫХ ОБЪЕКТОВ: 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ОЗ. СЕЛИГЕР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Р. ДОНХОВКА, </a:t>
            </a: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Р. ЛАЗУРЬ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10757" y="3797823"/>
            <a:ext cx="2600927" cy="559488"/>
          </a:xfrm>
          <a:prstGeom prst="rect">
            <a:avLst/>
          </a:prstGeom>
        </p:spPr>
        <p:txBody>
          <a:bodyPr wrap="square" lIns="66396" tIns="33198" rIns="66396" bIns="33198">
            <a:spAutoFit/>
          </a:bodyPr>
          <a:lstStyle/>
          <a:p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151 тыс. чел.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81" y="3370118"/>
            <a:ext cx="3519579" cy="1574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210524427"/>
              </p:ext>
            </p:extLst>
          </p:nvPr>
        </p:nvGraphicFramePr>
        <p:xfrm>
          <a:off x="5911220" y="1270865"/>
          <a:ext cx="6196145" cy="547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8765378" y="3722146"/>
            <a:ext cx="1529749" cy="898041"/>
          </a:xfrm>
          <a:prstGeom prst="rect">
            <a:avLst/>
          </a:prstGeom>
        </p:spPr>
        <p:txBody>
          <a:bodyPr wrap="square" lIns="66396" tIns="33198" rIns="66396" bIns="33198">
            <a:spAutoFit/>
          </a:bodyPr>
          <a:lstStyle/>
          <a:p>
            <a:r>
              <a:rPr lang="ru-RU" sz="2700" b="1" dirty="0" smtClean="0">
                <a:latin typeface="Times New Roman" pitchFamily="18" charset="0"/>
                <a:cs typeface="Times New Roman" pitchFamily="18" charset="0"/>
              </a:rPr>
              <a:t>  373,07 </a:t>
            </a:r>
          </a:p>
          <a:p>
            <a:r>
              <a:rPr lang="ru-RU" sz="2700" b="1" dirty="0" smtClean="0">
                <a:latin typeface="Times New Roman" pitchFamily="18" charset="0"/>
                <a:cs typeface="Times New Roman" pitchFamily="18" charset="0"/>
              </a:rPr>
              <a:t>млн руб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4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sp>
        <p:nvSpPr>
          <p:cNvPr id="11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54929" y="6492876"/>
            <a:ext cx="437073" cy="365125"/>
          </a:xfrm>
        </p:spPr>
        <p:txBody>
          <a:bodyPr vert="horz" lIns="91438" tIns="45719" rIns="91438" bIns="45719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24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1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178313" y="250974"/>
            <a:ext cx="10351697" cy="37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6394" tIns="33197" rIns="66394" bIns="33197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cap="all" dirty="0"/>
              <a:t>РАСПРЕДЕЛЕНИЕ Субвенции </a:t>
            </a:r>
            <a:r>
              <a:rPr lang="ru-RU" cap="all" dirty="0" smtClean="0"/>
              <a:t>по </a:t>
            </a:r>
            <a:r>
              <a:rPr lang="ru-RU" cap="all" dirty="0" err="1" smtClean="0"/>
              <a:t>цфо</a:t>
            </a:r>
            <a:endParaRPr lang="ru-RU" cap="all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19298"/>
              </p:ext>
            </p:extLst>
          </p:nvPr>
        </p:nvGraphicFramePr>
        <p:xfrm>
          <a:off x="1309368" y="1467768"/>
          <a:ext cx="10133160" cy="4351883"/>
        </p:xfrm>
        <a:graphic>
          <a:graphicData uri="http://schemas.openxmlformats.org/drawingml/2006/table">
            <a:tbl>
              <a:tblPr/>
              <a:tblGrid>
                <a:gridCol w="875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5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5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59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59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5181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№ </a:t>
                      </a:r>
                      <a:br>
                        <a:rPr lang="ru-RU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п/п</a:t>
                      </a:r>
                    </a:p>
                  </a:txBody>
                  <a:tcPr marL="4073" marR="4073" marT="50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Субъекты РФ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Федеральный бюджет,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 </a:t>
                      </a:r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руб.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8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2" marR="5432" marT="54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8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073" marR="4073" marT="50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Владимирская</a:t>
                      </a:r>
                      <a:r>
                        <a:rPr lang="ru-RU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область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7,05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7,05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3,56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17,66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18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073" marR="4073" marT="50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Воронежская</a:t>
                      </a:r>
                      <a:r>
                        <a:rPr lang="ru-RU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область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41,47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46,47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18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073" marR="4073" marT="50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Ивановская</a:t>
                      </a:r>
                      <a:r>
                        <a:rPr lang="ru-RU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область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6,86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7,31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7,81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21,98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8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073" marR="4073" marT="50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Калужская</a:t>
                      </a:r>
                      <a:r>
                        <a:rPr lang="ru-RU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область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5,49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1,09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6,58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8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4073" marR="4073" marT="50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Липецкая</a:t>
                      </a:r>
                      <a:r>
                        <a:rPr lang="ru-RU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область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8,89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13,48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22,37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8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4073" marR="4073" marT="50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Московская область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11,94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0,50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10,00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22,44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8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4073" marR="4073" marT="50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область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4,64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8,43*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13,07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8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4073" marR="4073" marT="50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Тульская область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32,40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47,20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79,60</a:t>
                      </a:r>
                    </a:p>
                  </a:txBody>
                  <a:tcPr marL="4073" marR="4073" marT="5029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07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Итого: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73" marR="4073" marT="50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2" marR="5432" marT="5432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44,87</a:t>
                      </a: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66,83</a:t>
                      </a: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118,47</a:t>
                      </a: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230,17</a:t>
                      </a: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54929" y="6492876"/>
            <a:ext cx="437073" cy="365125"/>
          </a:xfrm>
        </p:spPr>
        <p:txBody>
          <a:bodyPr vert="horz" lIns="91438" tIns="45719" rIns="91438" bIns="45719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25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10792" y="6082507"/>
            <a:ext cx="6387389" cy="451405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fontAlgn="ctr"/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Финансирование будет подтверждено в 2020 году</a:t>
            </a:r>
          </a:p>
        </p:txBody>
      </p:sp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02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329424"/>
              </p:ext>
            </p:extLst>
          </p:nvPr>
        </p:nvGraphicFramePr>
        <p:xfrm>
          <a:off x="1178312" y="1270864"/>
          <a:ext cx="10333501" cy="49189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9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508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2" marR="2652" marT="327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Муниципальное образование</a:t>
                      </a:r>
                      <a:endParaRPr lang="ru-RU" sz="1800" b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2" marR="2652" marT="3273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</a:t>
                      </a:r>
                      <a:r>
                        <a:rPr lang="ru-RU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8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объекта (работы)</a:t>
                      </a:r>
                      <a:endParaRPr lang="ru-RU" sz="1800" b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2" marR="2652" marT="3273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Годы</a:t>
                      </a:r>
                      <a:r>
                        <a:rPr lang="ru-RU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реализации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2" marR="2652" marT="3273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Текущий статус, 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 исполнения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2" marR="2652" marT="3273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48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652" marR="2652" marT="327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Тверь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Расчистка </a:t>
                      </a: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русла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реки Лазурь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2019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715" marR="5715" marT="705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Срок завершения </a:t>
                      </a:r>
                      <a:br>
                        <a:rPr lang="ru-RU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</a:br>
                      <a:r>
                        <a:rPr lang="ru-RU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до</a:t>
                      </a:r>
                      <a:r>
                        <a:rPr lang="ru-RU" sz="18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24.11.2019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715" marR="5715" marT="705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986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652" marR="2652" marT="327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Осташковский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городской округ</a:t>
                      </a:r>
                      <a:endParaRPr lang="ru-RU" sz="1800" baseline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Расчистка </a:t>
                      </a:r>
                      <a:r>
                        <a:rPr lang="ru-RU" sz="1800" baseline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участков озера Селигер </a:t>
                      </a: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2022 - 2024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715" marR="5715" marT="705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Разработка ПСД </a:t>
                      </a:r>
                    </a:p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до 15.11.2021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715" marR="5715" marT="705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448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2652" marR="2652" marT="327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г. Конаково 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Расчистка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русла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реки </a:t>
                      </a:r>
                      <a:r>
                        <a:rPr lang="ru-RU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Донховка</a:t>
                      </a:r>
                      <a:endParaRPr lang="ru-RU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2022 - 2023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715" marR="5715" marT="705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Разработка ПСД 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до 15.11.2021</a:t>
                      </a:r>
                      <a:endParaRPr lang="ru-RU" sz="18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5715" marR="5715" marT="705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1311211" y="250973"/>
            <a:ext cx="10547231" cy="37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6396" tIns="33198" rIns="66396" bIns="33198">
            <a:spAutoFit/>
          </a:bodyPr>
          <a:lstStyle/>
          <a:p>
            <a:pPr algn="ctr"/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ПЛАН </a:t>
            </a: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РЕАЛИЗАЦИИ </a:t>
            </a:r>
            <a:r>
              <a:rPr lang="ru-RU" altLang="ru-RU" sz="2000" b="1" cap="all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Регионального Проекта</a:t>
            </a:r>
            <a:endParaRPr lang="ru-RU" altLang="ru-RU" sz="2000" b="1" cap="all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54929" y="6492876"/>
            <a:ext cx="437073" cy="365125"/>
          </a:xfrm>
        </p:spPr>
        <p:txBody>
          <a:bodyPr vert="horz" lIns="91438" tIns="45719" rIns="91438" bIns="45719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26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8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230329" y="83044"/>
            <a:ext cx="10536100" cy="752115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 defTabSz="331964"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РЕГИОНАЛЬНЫЙ ПРОЕКТ «ЧИСТАЯ СТРАНА»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459982" y="1980177"/>
            <a:ext cx="10172" cy="4547104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кругленный прямоугольник 23"/>
          <p:cNvSpPr/>
          <p:nvPr/>
        </p:nvSpPr>
        <p:spPr>
          <a:xfrm>
            <a:off x="1230329" y="785292"/>
            <a:ext cx="10547604" cy="1030811"/>
          </a:xfrm>
          <a:prstGeom prst="roundRect">
            <a:avLst/>
          </a:prstGeom>
          <a:solidFill>
            <a:schemeClr val="accent4">
              <a:lumMod val="7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914290">
              <a:spcBef>
                <a:spcPts val="800"/>
              </a:spcBef>
              <a:defRPr/>
            </a:pP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ЦЕЛЬ: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ЛИКВИДАЦИЯ НЕСАНКЦИОНИРОВАННЫХ</a:t>
            </a:r>
          </a:p>
          <a:p>
            <a:pPr algn="ctr" defTabSz="914290">
              <a:spcBef>
                <a:spcPts val="800"/>
              </a:spcBef>
              <a:defRPr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СВАЛОК В ГРАНИЦАХ ГОРОДОВ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74719" y="2394268"/>
            <a:ext cx="4730512" cy="946923"/>
          </a:xfrm>
          <a:prstGeom prst="roundRect">
            <a:avLst/>
          </a:prstGeom>
          <a:solidFill>
            <a:schemeClr val="accent4">
              <a:lumMod val="7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Паспорт регионального проекта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утвержден 14.12.2018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6934574" y="5217983"/>
            <a:ext cx="4690609" cy="970032"/>
          </a:xfrm>
          <a:prstGeom prst="roundRect">
            <a:avLst/>
          </a:prstGeom>
          <a:solidFill>
            <a:schemeClr val="accent4">
              <a:lumMod val="7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Соглашение о предоставлении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финансирования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подписывалось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6914622" y="3705777"/>
            <a:ext cx="4690609" cy="1063289"/>
          </a:xfrm>
          <a:prstGeom prst="roundRect">
            <a:avLst/>
          </a:prstGeom>
          <a:solidFill>
            <a:schemeClr val="accent4">
              <a:lumMod val="7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914290"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Соглашение о реализации</a:t>
            </a:r>
          </a:p>
          <a:p>
            <a:pPr algn="ctr" defTabSz="914290"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регионального проекта </a:t>
            </a:r>
          </a:p>
          <a:p>
            <a:pPr algn="ctr" defTabSz="914290"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аключено 11.02.2019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54929" y="6492876"/>
            <a:ext cx="437073" cy="365125"/>
          </a:xfrm>
        </p:spPr>
        <p:txBody>
          <a:bodyPr vert="horz" lIns="91438" tIns="45719" rIns="91438" bIns="45719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27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988" y="835159"/>
            <a:ext cx="814195" cy="8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Скругленный прямоугольник 16"/>
          <p:cNvSpPr/>
          <p:nvPr/>
        </p:nvSpPr>
        <p:spPr>
          <a:xfrm>
            <a:off x="1799671" y="1969012"/>
            <a:ext cx="3690173" cy="396904"/>
          </a:xfrm>
          <a:prstGeom prst="roundRect">
            <a:avLst/>
          </a:prstGeom>
          <a:solidFill>
            <a:schemeClr val="accent4">
              <a:lumMod val="7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Куратор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852774" y="3611536"/>
            <a:ext cx="3690175" cy="481493"/>
          </a:xfrm>
          <a:prstGeom prst="roundRect">
            <a:avLst/>
          </a:prstGeom>
          <a:solidFill>
            <a:schemeClr val="accent4">
              <a:lumMod val="7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1852773" y="5217983"/>
            <a:ext cx="3690176" cy="375447"/>
          </a:xfrm>
          <a:prstGeom prst="roundRect">
            <a:avLst/>
          </a:prstGeom>
          <a:solidFill>
            <a:schemeClr val="accent4">
              <a:lumMod val="7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Администратор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1307318" y="2410921"/>
            <a:ext cx="4653516" cy="1092951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Заместитель Председателя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Правительства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Тверской области –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Министр природных ресурсов </a:t>
            </a:r>
            <a:b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экологии Тверской области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307317" y="4212772"/>
            <a:ext cx="4653516" cy="90645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Заместитель Министра природных ресурсов и экологии</a:t>
            </a:r>
            <a:b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Тверской области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1307315" y="5701095"/>
            <a:ext cx="4653516" cy="97434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Начальник отдела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охраны окружающей среды Министерства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природных ресурсов и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экологии Тверской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области</a:t>
            </a:r>
          </a:p>
        </p:txBody>
      </p:sp>
      <p:pic>
        <p:nvPicPr>
          <p:cNvPr id="29" name="Рисунок 1"/>
          <p:cNvPicPr>
            <a:picLocks noChangeAspect="1" noChangeArrowheads="1"/>
          </p:cNvPicPr>
          <p:nvPr/>
        </p:nvPicPr>
        <p:blipFill>
          <a:blip r:embed="rId4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54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3"/>
          <p:cNvSpPr txBox="1">
            <a:spLocks noChangeArrowheads="1"/>
          </p:cNvSpPr>
          <p:nvPr/>
        </p:nvSpPr>
        <p:spPr bwMode="auto">
          <a:xfrm>
            <a:off x="1190903" y="329118"/>
            <a:ext cx="10374703" cy="407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51" tIns="49575" rIns="99151" bIns="49575">
            <a:spAutoFit/>
          </a:bodyPr>
          <a:lstStyle/>
          <a:p>
            <a:pPr algn="ctr"/>
            <a:r>
              <a:rPr lang="ru-RU" alt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itchFamily="18" charset="0"/>
              </a:rPr>
              <a:t>РЕГИОНАЛЬНЫЙ ПРОЕКТ «ЧИСТАЯ СТРАНА</a:t>
            </a:r>
            <a:r>
              <a:rPr lang="ru-RU" altLang="ru-RU" sz="20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itchFamily="18" charset="0"/>
              </a:rPr>
              <a:t>»</a:t>
            </a:r>
            <a:endParaRPr lang="ru-RU" altLang="ru-RU" sz="2000" b="1" dirty="0">
              <a:solidFill>
                <a:srgbClr val="A88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097157" y="1905443"/>
            <a:ext cx="4937817" cy="931115"/>
          </a:xfrm>
          <a:prstGeom prst="rect">
            <a:avLst/>
          </a:prstGeom>
        </p:spPr>
        <p:txBody>
          <a:bodyPr wrap="square" lIns="99151" tIns="49575" rIns="99151" bIns="49575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ЛИКВИДАЦИЯ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НЕСАНКЦИОНИРОВАННЫХ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СВАЛОК В ГРАНИЦАХ ГОРОДОВ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20824" y="1905443"/>
            <a:ext cx="133440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2024 году</a:t>
            </a:r>
          </a:p>
          <a:p>
            <a:pPr algn="ctr"/>
            <a:endParaRPr lang="ru-RU" sz="15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05454" y="3787037"/>
            <a:ext cx="5085587" cy="1208114"/>
          </a:xfrm>
          <a:prstGeom prst="rect">
            <a:avLst/>
          </a:prstGeom>
          <a:noFill/>
        </p:spPr>
        <p:txBody>
          <a:bodyPr wrap="square" lIns="99151" tIns="49575" rIns="99151" bIns="49575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ВОССТАНОВЛЕНИЕ ЗЕМЕЛЬ,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ПОДВЕРЖЕННЫХ НЕГАТИВНОМУ ВОЗДЕЙСТВИЮ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НАКОПЛЕННОГО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ВРЕДА ОКРУЖАЮЩЕЙ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СРЕДЕ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89039" y="5031124"/>
            <a:ext cx="3739717" cy="808004"/>
          </a:xfrm>
          <a:prstGeom prst="rect">
            <a:avLst/>
          </a:prstGeom>
          <a:noFill/>
        </p:spPr>
        <p:txBody>
          <a:bodyPr wrap="square" lIns="99151" tIns="49575" rIns="99151" bIns="49575" rtlCol="0">
            <a:spAutoFit/>
          </a:bodyPr>
          <a:lstStyle/>
          <a:p>
            <a:r>
              <a:rPr lang="ru-RU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2024 году </a:t>
            </a:r>
          </a:p>
          <a:p>
            <a:r>
              <a:rPr lang="ru-RU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до 25,4 га </a:t>
            </a:r>
            <a:endParaRPr lang="ru-RU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252573"/>
              </p:ext>
            </p:extLst>
          </p:nvPr>
        </p:nvGraphicFramePr>
        <p:xfrm>
          <a:off x="7040760" y="1425236"/>
          <a:ext cx="4788627" cy="5139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78145" y="1074057"/>
            <a:ext cx="5131981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ПЛАНИРУЕМОЕ ФИНАНСИРОВАНИЕ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54929" y="6492876"/>
            <a:ext cx="437073" cy="365125"/>
          </a:xfrm>
        </p:spPr>
        <p:txBody>
          <a:bodyPr vert="horz" lIns="91438" tIns="45719" rIns="91438" bIns="45719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28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45961" y="1235830"/>
            <a:ext cx="1251490" cy="400105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92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78313" y="179333"/>
            <a:ext cx="10634124" cy="397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8526" tIns="44263" rIns="88526" bIns="44263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ЛИМИТЫ </a:t>
            </a:r>
            <a:r>
              <a:rPr lang="ru-RU" dirty="0"/>
              <a:t>ФЕДЕРАЛЬНОГО ПРОЕКТА </a:t>
            </a:r>
            <a:r>
              <a:rPr lang="ru-RU" dirty="0" smtClean="0"/>
              <a:t>ПО СУБЪЕКТАМ ЦФО </a:t>
            </a:r>
            <a:endParaRPr lang="ru-RU" b="0" dirty="0">
              <a:solidFill>
                <a:srgbClr val="000000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71816"/>
              </p:ext>
            </p:extLst>
          </p:nvPr>
        </p:nvGraphicFramePr>
        <p:xfrm>
          <a:off x="1291720" y="858640"/>
          <a:ext cx="10298465" cy="53579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8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8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608">
                <a:tc rowSpan="2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Субъект РФ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Федеральный бюджет (млн руб.)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Белгородская область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120,44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120,44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Московская область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2 929,54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2 565,58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1 325,76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6 820,88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Калужская область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326,04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327,21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653,25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область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162,89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162,89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Тульская область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119,91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119,91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Тамбовская область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93,76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93,76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Брянская область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51,35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51,35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Владимирская область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43,66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78,65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122,31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Липецкая область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33,22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247,31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280,53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Воронежская область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273,9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273,9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Смоленская область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73,41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73,41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991119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Ивановская область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Костромская область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986386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Курская область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215639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Орловская область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338842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Рязанская область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299403"/>
                  </a:ext>
                </a:extLst>
              </a:tr>
              <a:tr h="2786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Ярославская область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94249"/>
                  </a:ext>
                </a:extLst>
              </a:tr>
            </a:tbl>
          </a:graphicData>
        </a:graphic>
      </p:graphicFrame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54929" y="6492876"/>
            <a:ext cx="437073" cy="365125"/>
          </a:xfrm>
        </p:spPr>
        <p:txBody>
          <a:bodyPr vert="horz" lIns="91438" tIns="45719" rIns="91438" bIns="45719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29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78846"/>
              </p:ext>
            </p:extLst>
          </p:nvPr>
        </p:nvGraphicFramePr>
        <p:xfrm>
          <a:off x="1302605" y="6287637"/>
          <a:ext cx="10298465" cy="281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220">
                  <a:extLst>
                    <a:ext uri="{9D8B030D-6E8A-4147-A177-3AD203B41FA5}">
                      <a16:colId xmlns:a16="http://schemas.microsoft.com/office/drawing/2014/main" val="4176522277"/>
                    </a:ext>
                  </a:extLst>
                </a:gridCol>
                <a:gridCol w="4183833">
                  <a:extLst>
                    <a:ext uri="{9D8B030D-6E8A-4147-A177-3AD203B41FA5}">
                      <a16:colId xmlns:a16="http://schemas.microsoft.com/office/drawing/2014/main" val="228326314"/>
                    </a:ext>
                  </a:extLst>
                </a:gridCol>
                <a:gridCol w="1398433">
                  <a:extLst>
                    <a:ext uri="{9D8B030D-6E8A-4147-A177-3AD203B41FA5}">
                      <a16:colId xmlns:a16="http://schemas.microsoft.com/office/drawing/2014/main" val="2870850025"/>
                    </a:ext>
                  </a:extLst>
                </a:gridCol>
                <a:gridCol w="1398433">
                  <a:extLst>
                    <a:ext uri="{9D8B030D-6E8A-4147-A177-3AD203B41FA5}">
                      <a16:colId xmlns:a16="http://schemas.microsoft.com/office/drawing/2014/main" val="1877704454"/>
                    </a:ext>
                  </a:extLst>
                </a:gridCol>
                <a:gridCol w="1398433">
                  <a:extLst>
                    <a:ext uri="{9D8B030D-6E8A-4147-A177-3AD203B41FA5}">
                      <a16:colId xmlns:a16="http://schemas.microsoft.com/office/drawing/2014/main" val="3715417185"/>
                    </a:ext>
                  </a:extLst>
                </a:gridCol>
                <a:gridCol w="1365113">
                  <a:extLst>
                    <a:ext uri="{9D8B030D-6E8A-4147-A177-3AD203B41FA5}">
                      <a16:colId xmlns:a16="http://schemas.microsoft.com/office/drawing/2014/main" val="2232129299"/>
                    </a:ext>
                  </a:extLst>
                </a:gridCol>
              </a:tblGrid>
              <a:tr h="278608"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Итого: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002,95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3 396,41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2 373,27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8 772,63</a:t>
                      </a: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50925"/>
                  </a:ext>
                </a:extLst>
              </a:tr>
            </a:tbl>
          </a:graphicData>
        </a:graphic>
      </p:graphicFrame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10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230328" y="162528"/>
            <a:ext cx="10190671" cy="532336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 defTabSz="331964"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РЕГИОНАЛЬНЫЙ ПРОЕКТ «ОЗДОРОВЛЕНИЕ ВОЛГИ»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459982" y="1980177"/>
            <a:ext cx="10172" cy="4547104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кругленный прямоугольник 23"/>
          <p:cNvSpPr/>
          <p:nvPr/>
        </p:nvSpPr>
        <p:spPr>
          <a:xfrm>
            <a:off x="1238102" y="718217"/>
            <a:ext cx="10387079" cy="1030811"/>
          </a:xfrm>
          <a:prstGeom prst="roundRect">
            <a:avLst/>
          </a:prstGeom>
          <a:solidFill>
            <a:srgbClr val="9AD6FE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914290">
              <a:spcBef>
                <a:spcPts val="800"/>
              </a:spcBef>
              <a:defRPr/>
            </a:pP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ЦЕЛЬ: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УЛУЧШЕНИЕ ЭКОЛОГИЧЕСКОГО СОСТОЯНИЯ РЕКИ ВОЛГИ </a:t>
            </a:r>
            <a:b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ПУТЕМ СОКРАЩЕНИЯ ДОЛИ ЗАГРЯЗНЕННЫХ СТОЧНЫХ ВОД </a:t>
            </a:r>
            <a:b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ЛИКВИДА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ИЯ ОБЪЕКТОВ НАКОПЛЕННОГО УЩЕРБА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77865" y="1829840"/>
            <a:ext cx="4690608" cy="712512"/>
          </a:xfrm>
          <a:prstGeom prst="roundRect">
            <a:avLst/>
          </a:prstGeom>
          <a:solidFill>
            <a:srgbClr val="9AD6FE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Паспорт регионального проекта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утвержден 14.12.2018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6856397" y="5734925"/>
            <a:ext cx="4733543" cy="933852"/>
          </a:xfrm>
          <a:prstGeom prst="roundRect">
            <a:avLst/>
          </a:prstGeom>
          <a:solidFill>
            <a:srgbClr val="9AD6FE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Региональная программа 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Тверской области 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утверждена 30.07.2019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787023" y="1837978"/>
            <a:ext cx="3690173" cy="432101"/>
          </a:xfrm>
          <a:prstGeom prst="roundRect">
            <a:avLst/>
          </a:prstGeom>
          <a:solidFill>
            <a:srgbClr val="9AD6FE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Куратор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1852774" y="3639888"/>
            <a:ext cx="3690175" cy="432000"/>
          </a:xfrm>
          <a:prstGeom prst="roundRect">
            <a:avLst/>
          </a:prstGeom>
          <a:solidFill>
            <a:srgbClr val="9AD6FE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852773" y="5163554"/>
            <a:ext cx="3690176" cy="375447"/>
          </a:xfrm>
          <a:prstGeom prst="roundRect">
            <a:avLst/>
          </a:prstGeom>
          <a:solidFill>
            <a:srgbClr val="9AD6FE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Администратор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44E906DE-34CE-4E33-AE90-9383A4BEE6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180" y="808189"/>
            <a:ext cx="864000" cy="864000"/>
          </a:xfrm>
          <a:prstGeom prst="rect">
            <a:avLst/>
          </a:prstGeom>
          <a:ln>
            <a:noFill/>
          </a:ln>
        </p:spPr>
      </p:pic>
      <p:sp>
        <p:nvSpPr>
          <p:cNvPr id="36" name="Скругленный прямоугольник 35"/>
          <p:cNvSpPr/>
          <p:nvPr/>
        </p:nvSpPr>
        <p:spPr>
          <a:xfrm>
            <a:off x="6877865" y="3689255"/>
            <a:ext cx="4690609" cy="692516"/>
          </a:xfrm>
          <a:prstGeom prst="roundRect">
            <a:avLst/>
          </a:prstGeom>
          <a:solidFill>
            <a:srgbClr val="9AD6FE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Соглашение о предоставлении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субсидий заключено 09.02.2019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6877865" y="2654950"/>
            <a:ext cx="4690609" cy="921708"/>
          </a:xfrm>
          <a:prstGeom prst="roundRect">
            <a:avLst/>
          </a:prstGeom>
          <a:solidFill>
            <a:srgbClr val="9AD6FE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914290"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Соглашение о реализации</a:t>
            </a:r>
          </a:p>
          <a:p>
            <a:pPr algn="ctr" defTabSz="914290"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регионального проекта </a:t>
            </a:r>
          </a:p>
          <a:p>
            <a:pPr algn="ctr" defTabSz="914290"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аключено 04.02.2019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64679" y="6406387"/>
            <a:ext cx="259211" cy="210349"/>
          </a:xfrm>
        </p:spPr>
        <p:txBody>
          <a:bodyPr vert="horz" lIns="66396" tIns="33198" rIns="66396" bIns="33198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303389" y="2371022"/>
            <a:ext cx="4653516" cy="114925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Заместитель Председателя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Правительства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Тверской области –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Министр природных ресурсов </a:t>
            </a:r>
            <a:b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экологии Тверской области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303390" y="4188621"/>
            <a:ext cx="4657444" cy="909751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Министр энергетики и жилищно-коммунального хозяйства </a:t>
            </a:r>
            <a:b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Тверской области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303389" y="5649686"/>
            <a:ext cx="4657444" cy="104122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Начальник отдела коммунального хозяйства Министерства энергетики жилищно-коммунального хозяйства </a:t>
            </a:r>
            <a:b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Тверской области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6894670" y="4494368"/>
            <a:ext cx="4733543" cy="1099061"/>
          </a:xfrm>
          <a:prstGeom prst="roundRect">
            <a:avLst/>
          </a:prstGeom>
          <a:solidFill>
            <a:srgbClr val="9AD6FE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Отчет о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результатах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оценки состояния объектов водоотведения 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утвержден 30.04.2019</a:t>
            </a:r>
          </a:p>
        </p:txBody>
      </p:sp>
      <p:pic>
        <p:nvPicPr>
          <p:cNvPr id="26" name="Рисунок 1"/>
          <p:cNvPicPr>
            <a:picLocks noChangeAspect="1" noChangeArrowheads="1"/>
          </p:cNvPicPr>
          <p:nvPr/>
        </p:nvPicPr>
        <p:blipFill>
          <a:blip r:embed="rId4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150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Облачко с текстом: прямоугольное со скругленными углами 59">
            <a:extLst>
              <a:ext uri="{FF2B5EF4-FFF2-40B4-BE49-F238E27FC236}">
                <a16:creationId xmlns:a16="http://schemas.microsoft.com/office/drawing/2014/main" id="{8FEE5D18-CE7F-4BE7-98B3-CAA292293FA8}"/>
              </a:ext>
            </a:extLst>
          </p:cNvPr>
          <p:cNvSpPr/>
          <p:nvPr/>
        </p:nvSpPr>
        <p:spPr>
          <a:xfrm>
            <a:off x="735757" y="4566046"/>
            <a:ext cx="3741745" cy="756905"/>
          </a:xfrm>
          <a:prstGeom prst="wedgeRoundRectCallout">
            <a:avLst>
              <a:gd name="adj1" fmla="val -16680"/>
              <a:gd name="adj2" fmla="val -5104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526" tIns="44263" rIns="88526" bIns="44263" rtlCol="0" anchor="ctr"/>
          <a:lstStyle/>
          <a:p>
            <a:pPr algn="ctr" defTabSz="663910">
              <a:lnSpc>
                <a:spcPts val="1867"/>
              </a:lnSpc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Кувшиново*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63910">
              <a:lnSpc>
                <a:spcPts val="1867"/>
              </a:lnSpc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 – 2,1 га</a:t>
            </a:r>
          </a:p>
          <a:p>
            <a:pPr algn="ctr" defTabSz="663910">
              <a:lnSpc>
                <a:spcPts val="1867"/>
              </a:lnSpc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численность населения – 9 706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чел. 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лачко с текстом: прямоугольное со скругленными углами 4">
            <a:extLst>
              <a:ext uri="{FF2B5EF4-FFF2-40B4-BE49-F238E27FC236}">
                <a16:creationId xmlns:a16="http://schemas.microsoft.com/office/drawing/2014/main" id="{8635C982-5645-4A61-B709-FABCC4C2A7A4}"/>
              </a:ext>
            </a:extLst>
          </p:cNvPr>
          <p:cNvSpPr/>
          <p:nvPr/>
        </p:nvSpPr>
        <p:spPr>
          <a:xfrm>
            <a:off x="8250165" y="5651641"/>
            <a:ext cx="3902442" cy="786340"/>
          </a:xfrm>
          <a:prstGeom prst="wedgeRoundRectCallout">
            <a:avLst>
              <a:gd name="adj1" fmla="val -17190"/>
              <a:gd name="adj2" fmla="val -478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526" tIns="44263" rIns="88526" bIns="44263" rtlCol="0" anchor="ctr"/>
          <a:lstStyle/>
          <a:p>
            <a:pPr algn="ctr" defTabSz="663910">
              <a:lnSpc>
                <a:spcPts val="1867"/>
              </a:lnSpc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Кимры </a:t>
            </a:r>
          </a:p>
          <a:p>
            <a:pPr algn="ctr" defTabSz="663910">
              <a:lnSpc>
                <a:spcPts val="1867"/>
              </a:lnSpc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 – 6,7 га</a:t>
            </a:r>
          </a:p>
          <a:p>
            <a:pPr algn="ctr" defTabSz="663910">
              <a:lnSpc>
                <a:spcPts val="1867"/>
              </a:lnSpc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численность населения – 44 760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чел. 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Облачко с текстом: прямоугольное со скругленными углами 58">
            <a:extLst>
              <a:ext uri="{FF2B5EF4-FFF2-40B4-BE49-F238E27FC236}">
                <a16:creationId xmlns:a16="http://schemas.microsoft.com/office/drawing/2014/main" id="{DD065975-B0AD-4E39-A121-92D7AB572D21}"/>
              </a:ext>
            </a:extLst>
          </p:cNvPr>
          <p:cNvSpPr/>
          <p:nvPr/>
        </p:nvSpPr>
        <p:spPr>
          <a:xfrm>
            <a:off x="826284" y="5586115"/>
            <a:ext cx="3858222" cy="827680"/>
          </a:xfrm>
          <a:prstGeom prst="wedgeRoundRectCallout">
            <a:avLst>
              <a:gd name="adj1" fmla="val -16553"/>
              <a:gd name="adj2" fmla="val -498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526" tIns="44263" rIns="88526" bIns="44263" rtlCol="0" anchor="ctr"/>
          <a:lstStyle/>
          <a:p>
            <a:pPr algn="ctr" defTabSz="663910">
              <a:lnSpc>
                <a:spcPts val="1867"/>
              </a:lnSpc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Нелидово </a:t>
            </a:r>
          </a:p>
          <a:p>
            <a:pPr algn="ctr" defTabSz="663910">
              <a:lnSpc>
                <a:spcPts val="1867"/>
              </a:lnSpc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 –  6,3 га</a:t>
            </a:r>
          </a:p>
          <a:p>
            <a:pPr algn="ctr" defTabSz="663910">
              <a:lnSpc>
                <a:spcPts val="1867"/>
              </a:lnSpc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численность населения – 18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902 чел. 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3178409" y="552645"/>
            <a:ext cx="10556672" cy="5897252"/>
            <a:chOff x="90" y="900"/>
            <a:chExt cx="5535" cy="3420"/>
          </a:xfrm>
          <a:effectLst/>
        </p:grpSpPr>
        <p:sp>
          <p:nvSpPr>
            <p:cNvPr id="38" name="AutoShape 4"/>
            <p:cNvSpPr>
              <a:spLocks noChangeAspect="1" noChangeArrowheads="1" noTextEdit="1"/>
            </p:cNvSpPr>
            <p:nvPr/>
          </p:nvSpPr>
          <p:spPr bwMode="auto">
            <a:xfrm>
              <a:off x="90" y="900"/>
              <a:ext cx="5535" cy="3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ru-RU" sz="800" dirty="0">
                <a:solidFill>
                  <a:prstClr val="black"/>
                </a:solidFill>
              </a:endParaRPr>
            </a:p>
          </p:txBody>
        </p:sp>
        <p:grpSp>
          <p:nvGrpSpPr>
            <p:cNvPr id="3" name="Group 206"/>
            <p:cNvGrpSpPr>
              <a:grpSpLocks/>
            </p:cNvGrpSpPr>
            <p:nvPr/>
          </p:nvGrpSpPr>
          <p:grpSpPr bwMode="auto">
            <a:xfrm>
              <a:off x="387" y="928"/>
              <a:ext cx="4417" cy="3337"/>
              <a:chOff x="387" y="928"/>
              <a:chExt cx="4417" cy="3337"/>
            </a:xfrm>
          </p:grpSpPr>
          <p:sp>
            <p:nvSpPr>
              <p:cNvPr id="67" name="Freeform 55"/>
              <p:cNvSpPr>
                <a:spLocks/>
              </p:cNvSpPr>
              <p:nvPr/>
            </p:nvSpPr>
            <p:spPr bwMode="auto">
              <a:xfrm>
                <a:off x="3377" y="2942"/>
                <a:ext cx="650" cy="613"/>
              </a:xfrm>
              <a:custGeom>
                <a:avLst/>
                <a:gdLst>
                  <a:gd name="T0" fmla="*/ 245 w 650"/>
                  <a:gd name="T1" fmla="*/ 187 h 612"/>
                  <a:gd name="T2" fmla="*/ 291 w 650"/>
                  <a:gd name="T3" fmla="*/ 181 h 612"/>
                  <a:gd name="T4" fmla="*/ 314 w 650"/>
                  <a:gd name="T5" fmla="*/ 153 h 612"/>
                  <a:gd name="T6" fmla="*/ 296 w 650"/>
                  <a:gd name="T7" fmla="*/ 113 h 612"/>
                  <a:gd name="T8" fmla="*/ 319 w 650"/>
                  <a:gd name="T9" fmla="*/ 68 h 612"/>
                  <a:gd name="T10" fmla="*/ 354 w 650"/>
                  <a:gd name="T11" fmla="*/ 74 h 612"/>
                  <a:gd name="T12" fmla="*/ 388 w 650"/>
                  <a:gd name="T13" fmla="*/ 0 h 612"/>
                  <a:gd name="T14" fmla="*/ 490 w 650"/>
                  <a:gd name="T15" fmla="*/ 22 h 612"/>
                  <a:gd name="T16" fmla="*/ 508 w 650"/>
                  <a:gd name="T17" fmla="*/ 74 h 612"/>
                  <a:gd name="T18" fmla="*/ 588 w 650"/>
                  <a:gd name="T19" fmla="*/ 164 h 612"/>
                  <a:gd name="T20" fmla="*/ 645 w 650"/>
                  <a:gd name="T21" fmla="*/ 227 h 612"/>
                  <a:gd name="T22" fmla="*/ 650 w 650"/>
                  <a:gd name="T23" fmla="*/ 255 h 612"/>
                  <a:gd name="T24" fmla="*/ 622 w 650"/>
                  <a:gd name="T25" fmla="*/ 300 h 612"/>
                  <a:gd name="T26" fmla="*/ 627 w 650"/>
                  <a:gd name="T27" fmla="*/ 351 h 612"/>
                  <a:gd name="T28" fmla="*/ 588 w 650"/>
                  <a:gd name="T29" fmla="*/ 402 h 612"/>
                  <a:gd name="T30" fmla="*/ 542 w 650"/>
                  <a:gd name="T31" fmla="*/ 391 h 612"/>
                  <a:gd name="T32" fmla="*/ 525 w 650"/>
                  <a:gd name="T33" fmla="*/ 363 h 612"/>
                  <a:gd name="T34" fmla="*/ 462 w 650"/>
                  <a:gd name="T35" fmla="*/ 351 h 612"/>
                  <a:gd name="T36" fmla="*/ 411 w 650"/>
                  <a:gd name="T37" fmla="*/ 363 h 612"/>
                  <a:gd name="T38" fmla="*/ 279 w 650"/>
                  <a:gd name="T39" fmla="*/ 471 h 612"/>
                  <a:gd name="T40" fmla="*/ 228 w 650"/>
                  <a:gd name="T41" fmla="*/ 465 h 612"/>
                  <a:gd name="T42" fmla="*/ 137 w 650"/>
                  <a:gd name="T43" fmla="*/ 527 h 612"/>
                  <a:gd name="T44" fmla="*/ 80 w 650"/>
                  <a:gd name="T45" fmla="*/ 533 h 612"/>
                  <a:gd name="T46" fmla="*/ 40 w 650"/>
                  <a:gd name="T47" fmla="*/ 567 h 612"/>
                  <a:gd name="T48" fmla="*/ 28 w 650"/>
                  <a:gd name="T49" fmla="*/ 612 h 612"/>
                  <a:gd name="T50" fmla="*/ 0 w 650"/>
                  <a:gd name="T51" fmla="*/ 567 h 612"/>
                  <a:gd name="T52" fmla="*/ 11 w 650"/>
                  <a:gd name="T53" fmla="*/ 544 h 612"/>
                  <a:gd name="T54" fmla="*/ 11 w 650"/>
                  <a:gd name="T55" fmla="*/ 505 h 612"/>
                  <a:gd name="T56" fmla="*/ 80 w 650"/>
                  <a:gd name="T57" fmla="*/ 454 h 612"/>
                  <a:gd name="T58" fmla="*/ 68 w 650"/>
                  <a:gd name="T59" fmla="*/ 368 h 612"/>
                  <a:gd name="T60" fmla="*/ 68 w 650"/>
                  <a:gd name="T61" fmla="*/ 334 h 612"/>
                  <a:gd name="T62" fmla="*/ 34 w 650"/>
                  <a:gd name="T63" fmla="*/ 340 h 612"/>
                  <a:gd name="T64" fmla="*/ 40 w 650"/>
                  <a:gd name="T65" fmla="*/ 278 h 612"/>
                  <a:gd name="T66" fmla="*/ 57 w 650"/>
                  <a:gd name="T67" fmla="*/ 261 h 612"/>
                  <a:gd name="T68" fmla="*/ 80 w 650"/>
                  <a:gd name="T69" fmla="*/ 261 h 612"/>
                  <a:gd name="T70" fmla="*/ 85 w 650"/>
                  <a:gd name="T71" fmla="*/ 215 h 612"/>
                  <a:gd name="T72" fmla="*/ 125 w 650"/>
                  <a:gd name="T73" fmla="*/ 198 h 612"/>
                  <a:gd name="T74" fmla="*/ 131 w 650"/>
                  <a:gd name="T75" fmla="*/ 159 h 612"/>
                  <a:gd name="T76" fmla="*/ 165 w 650"/>
                  <a:gd name="T77" fmla="*/ 142 h 612"/>
                  <a:gd name="T78" fmla="*/ 188 w 650"/>
                  <a:gd name="T79" fmla="*/ 176 h 612"/>
                  <a:gd name="T80" fmla="*/ 188 w 650"/>
                  <a:gd name="T81" fmla="*/ 232 h 612"/>
                  <a:gd name="T82" fmla="*/ 245 w 650"/>
                  <a:gd name="T83" fmla="*/ 232 h 612"/>
                  <a:gd name="T84" fmla="*/ 245 w 650"/>
                  <a:gd name="T85" fmla="*/ 187 h 61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50"/>
                  <a:gd name="T130" fmla="*/ 0 h 612"/>
                  <a:gd name="T131" fmla="*/ 650 w 650"/>
                  <a:gd name="T132" fmla="*/ 612 h 61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50" h="612">
                    <a:moveTo>
                      <a:pt x="245" y="187"/>
                    </a:moveTo>
                    <a:lnTo>
                      <a:pt x="291" y="181"/>
                    </a:lnTo>
                    <a:lnTo>
                      <a:pt x="314" y="153"/>
                    </a:lnTo>
                    <a:lnTo>
                      <a:pt x="296" y="113"/>
                    </a:lnTo>
                    <a:lnTo>
                      <a:pt x="319" y="68"/>
                    </a:lnTo>
                    <a:lnTo>
                      <a:pt x="354" y="74"/>
                    </a:lnTo>
                    <a:lnTo>
                      <a:pt x="388" y="0"/>
                    </a:lnTo>
                    <a:lnTo>
                      <a:pt x="490" y="22"/>
                    </a:lnTo>
                    <a:lnTo>
                      <a:pt x="508" y="74"/>
                    </a:lnTo>
                    <a:lnTo>
                      <a:pt x="588" y="164"/>
                    </a:lnTo>
                    <a:lnTo>
                      <a:pt x="645" y="227"/>
                    </a:lnTo>
                    <a:lnTo>
                      <a:pt x="650" y="255"/>
                    </a:lnTo>
                    <a:lnTo>
                      <a:pt x="622" y="300"/>
                    </a:lnTo>
                    <a:lnTo>
                      <a:pt x="627" y="351"/>
                    </a:lnTo>
                    <a:lnTo>
                      <a:pt x="588" y="402"/>
                    </a:lnTo>
                    <a:lnTo>
                      <a:pt x="542" y="391"/>
                    </a:lnTo>
                    <a:lnTo>
                      <a:pt x="525" y="363"/>
                    </a:lnTo>
                    <a:lnTo>
                      <a:pt x="462" y="351"/>
                    </a:lnTo>
                    <a:lnTo>
                      <a:pt x="411" y="363"/>
                    </a:lnTo>
                    <a:lnTo>
                      <a:pt x="279" y="471"/>
                    </a:lnTo>
                    <a:lnTo>
                      <a:pt x="228" y="465"/>
                    </a:lnTo>
                    <a:lnTo>
                      <a:pt x="137" y="527"/>
                    </a:lnTo>
                    <a:lnTo>
                      <a:pt x="80" y="533"/>
                    </a:lnTo>
                    <a:lnTo>
                      <a:pt x="40" y="567"/>
                    </a:lnTo>
                    <a:lnTo>
                      <a:pt x="28" y="612"/>
                    </a:lnTo>
                    <a:lnTo>
                      <a:pt x="0" y="567"/>
                    </a:lnTo>
                    <a:lnTo>
                      <a:pt x="11" y="544"/>
                    </a:lnTo>
                    <a:lnTo>
                      <a:pt x="11" y="505"/>
                    </a:lnTo>
                    <a:lnTo>
                      <a:pt x="80" y="454"/>
                    </a:lnTo>
                    <a:lnTo>
                      <a:pt x="68" y="368"/>
                    </a:lnTo>
                    <a:lnTo>
                      <a:pt x="68" y="334"/>
                    </a:lnTo>
                    <a:lnTo>
                      <a:pt x="34" y="340"/>
                    </a:lnTo>
                    <a:lnTo>
                      <a:pt x="40" y="278"/>
                    </a:lnTo>
                    <a:lnTo>
                      <a:pt x="57" y="261"/>
                    </a:lnTo>
                    <a:lnTo>
                      <a:pt x="80" y="261"/>
                    </a:lnTo>
                    <a:lnTo>
                      <a:pt x="85" y="215"/>
                    </a:lnTo>
                    <a:lnTo>
                      <a:pt x="125" y="198"/>
                    </a:lnTo>
                    <a:lnTo>
                      <a:pt x="131" y="159"/>
                    </a:lnTo>
                    <a:lnTo>
                      <a:pt x="165" y="142"/>
                    </a:lnTo>
                    <a:lnTo>
                      <a:pt x="188" y="176"/>
                    </a:lnTo>
                    <a:lnTo>
                      <a:pt x="188" y="232"/>
                    </a:lnTo>
                    <a:lnTo>
                      <a:pt x="245" y="232"/>
                    </a:lnTo>
                    <a:lnTo>
                      <a:pt x="245" y="187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7"/>
              <p:cNvSpPr>
                <a:spLocks/>
              </p:cNvSpPr>
              <p:nvPr/>
            </p:nvSpPr>
            <p:spPr bwMode="auto">
              <a:xfrm>
                <a:off x="3417" y="1694"/>
                <a:ext cx="473" cy="772"/>
              </a:xfrm>
              <a:custGeom>
                <a:avLst/>
                <a:gdLst>
                  <a:gd name="T0" fmla="*/ 51 w 473"/>
                  <a:gd name="T1" fmla="*/ 28 h 771"/>
                  <a:gd name="T2" fmla="*/ 102 w 473"/>
                  <a:gd name="T3" fmla="*/ 0 h 771"/>
                  <a:gd name="T4" fmla="*/ 125 w 473"/>
                  <a:gd name="T5" fmla="*/ 17 h 771"/>
                  <a:gd name="T6" fmla="*/ 125 w 473"/>
                  <a:gd name="T7" fmla="*/ 57 h 771"/>
                  <a:gd name="T8" fmla="*/ 148 w 473"/>
                  <a:gd name="T9" fmla="*/ 68 h 771"/>
                  <a:gd name="T10" fmla="*/ 199 w 473"/>
                  <a:gd name="T11" fmla="*/ 142 h 771"/>
                  <a:gd name="T12" fmla="*/ 211 w 473"/>
                  <a:gd name="T13" fmla="*/ 170 h 771"/>
                  <a:gd name="T14" fmla="*/ 359 w 473"/>
                  <a:gd name="T15" fmla="*/ 119 h 771"/>
                  <a:gd name="T16" fmla="*/ 382 w 473"/>
                  <a:gd name="T17" fmla="*/ 176 h 771"/>
                  <a:gd name="T18" fmla="*/ 416 w 473"/>
                  <a:gd name="T19" fmla="*/ 187 h 771"/>
                  <a:gd name="T20" fmla="*/ 439 w 473"/>
                  <a:gd name="T21" fmla="*/ 238 h 771"/>
                  <a:gd name="T22" fmla="*/ 411 w 473"/>
                  <a:gd name="T23" fmla="*/ 272 h 771"/>
                  <a:gd name="T24" fmla="*/ 405 w 473"/>
                  <a:gd name="T25" fmla="*/ 318 h 771"/>
                  <a:gd name="T26" fmla="*/ 433 w 473"/>
                  <a:gd name="T27" fmla="*/ 346 h 771"/>
                  <a:gd name="T28" fmla="*/ 416 w 473"/>
                  <a:gd name="T29" fmla="*/ 369 h 771"/>
                  <a:gd name="T30" fmla="*/ 433 w 473"/>
                  <a:gd name="T31" fmla="*/ 391 h 771"/>
                  <a:gd name="T32" fmla="*/ 411 w 473"/>
                  <a:gd name="T33" fmla="*/ 442 h 771"/>
                  <a:gd name="T34" fmla="*/ 439 w 473"/>
                  <a:gd name="T35" fmla="*/ 510 h 771"/>
                  <a:gd name="T36" fmla="*/ 473 w 473"/>
                  <a:gd name="T37" fmla="*/ 550 h 771"/>
                  <a:gd name="T38" fmla="*/ 439 w 473"/>
                  <a:gd name="T39" fmla="*/ 590 h 771"/>
                  <a:gd name="T40" fmla="*/ 445 w 473"/>
                  <a:gd name="T41" fmla="*/ 635 h 771"/>
                  <a:gd name="T42" fmla="*/ 411 w 473"/>
                  <a:gd name="T43" fmla="*/ 652 h 771"/>
                  <a:gd name="T44" fmla="*/ 416 w 473"/>
                  <a:gd name="T45" fmla="*/ 675 h 771"/>
                  <a:gd name="T46" fmla="*/ 399 w 473"/>
                  <a:gd name="T47" fmla="*/ 737 h 771"/>
                  <a:gd name="T48" fmla="*/ 365 w 473"/>
                  <a:gd name="T49" fmla="*/ 771 h 771"/>
                  <a:gd name="T50" fmla="*/ 302 w 473"/>
                  <a:gd name="T51" fmla="*/ 737 h 771"/>
                  <a:gd name="T52" fmla="*/ 165 w 473"/>
                  <a:gd name="T53" fmla="*/ 743 h 771"/>
                  <a:gd name="T54" fmla="*/ 120 w 473"/>
                  <a:gd name="T55" fmla="*/ 675 h 771"/>
                  <a:gd name="T56" fmla="*/ 68 w 473"/>
                  <a:gd name="T57" fmla="*/ 675 h 771"/>
                  <a:gd name="T58" fmla="*/ 0 w 473"/>
                  <a:gd name="T59" fmla="*/ 630 h 771"/>
                  <a:gd name="T60" fmla="*/ 45 w 473"/>
                  <a:gd name="T61" fmla="*/ 539 h 771"/>
                  <a:gd name="T62" fmla="*/ 45 w 473"/>
                  <a:gd name="T63" fmla="*/ 488 h 771"/>
                  <a:gd name="T64" fmla="*/ 74 w 473"/>
                  <a:gd name="T65" fmla="*/ 459 h 771"/>
                  <a:gd name="T66" fmla="*/ 28 w 473"/>
                  <a:gd name="T67" fmla="*/ 420 h 771"/>
                  <a:gd name="T68" fmla="*/ 51 w 473"/>
                  <a:gd name="T69" fmla="*/ 363 h 771"/>
                  <a:gd name="T70" fmla="*/ 40 w 473"/>
                  <a:gd name="T71" fmla="*/ 323 h 771"/>
                  <a:gd name="T72" fmla="*/ 68 w 473"/>
                  <a:gd name="T73" fmla="*/ 272 h 771"/>
                  <a:gd name="T74" fmla="*/ 74 w 473"/>
                  <a:gd name="T75" fmla="*/ 204 h 771"/>
                  <a:gd name="T76" fmla="*/ 40 w 473"/>
                  <a:gd name="T77" fmla="*/ 182 h 771"/>
                  <a:gd name="T78" fmla="*/ 68 w 473"/>
                  <a:gd name="T79" fmla="*/ 165 h 771"/>
                  <a:gd name="T80" fmla="*/ 28 w 473"/>
                  <a:gd name="T81" fmla="*/ 125 h 771"/>
                  <a:gd name="T82" fmla="*/ 40 w 473"/>
                  <a:gd name="T83" fmla="*/ 91 h 771"/>
                  <a:gd name="T84" fmla="*/ 28 w 473"/>
                  <a:gd name="T85" fmla="*/ 62 h 771"/>
                  <a:gd name="T86" fmla="*/ 51 w 473"/>
                  <a:gd name="T87" fmla="*/ 28 h 77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73"/>
                  <a:gd name="T133" fmla="*/ 0 h 771"/>
                  <a:gd name="T134" fmla="*/ 473 w 473"/>
                  <a:gd name="T135" fmla="*/ 771 h 771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73" h="771">
                    <a:moveTo>
                      <a:pt x="51" y="28"/>
                    </a:moveTo>
                    <a:lnTo>
                      <a:pt x="102" y="0"/>
                    </a:lnTo>
                    <a:lnTo>
                      <a:pt x="125" y="17"/>
                    </a:lnTo>
                    <a:lnTo>
                      <a:pt x="125" y="57"/>
                    </a:lnTo>
                    <a:lnTo>
                      <a:pt x="148" y="68"/>
                    </a:lnTo>
                    <a:lnTo>
                      <a:pt x="199" y="142"/>
                    </a:lnTo>
                    <a:lnTo>
                      <a:pt x="211" y="170"/>
                    </a:lnTo>
                    <a:lnTo>
                      <a:pt x="359" y="119"/>
                    </a:lnTo>
                    <a:lnTo>
                      <a:pt x="382" y="176"/>
                    </a:lnTo>
                    <a:lnTo>
                      <a:pt x="416" y="187"/>
                    </a:lnTo>
                    <a:lnTo>
                      <a:pt x="439" y="238"/>
                    </a:lnTo>
                    <a:lnTo>
                      <a:pt x="411" y="272"/>
                    </a:lnTo>
                    <a:lnTo>
                      <a:pt x="405" y="318"/>
                    </a:lnTo>
                    <a:lnTo>
                      <a:pt x="433" y="346"/>
                    </a:lnTo>
                    <a:lnTo>
                      <a:pt x="416" y="369"/>
                    </a:lnTo>
                    <a:lnTo>
                      <a:pt x="433" y="391"/>
                    </a:lnTo>
                    <a:lnTo>
                      <a:pt x="411" y="442"/>
                    </a:lnTo>
                    <a:lnTo>
                      <a:pt x="439" y="510"/>
                    </a:lnTo>
                    <a:lnTo>
                      <a:pt x="473" y="550"/>
                    </a:lnTo>
                    <a:lnTo>
                      <a:pt x="439" y="590"/>
                    </a:lnTo>
                    <a:lnTo>
                      <a:pt x="445" y="635"/>
                    </a:lnTo>
                    <a:lnTo>
                      <a:pt x="411" y="652"/>
                    </a:lnTo>
                    <a:lnTo>
                      <a:pt x="416" y="675"/>
                    </a:lnTo>
                    <a:lnTo>
                      <a:pt x="399" y="737"/>
                    </a:lnTo>
                    <a:lnTo>
                      <a:pt x="365" y="771"/>
                    </a:lnTo>
                    <a:lnTo>
                      <a:pt x="302" y="737"/>
                    </a:lnTo>
                    <a:lnTo>
                      <a:pt x="165" y="743"/>
                    </a:lnTo>
                    <a:lnTo>
                      <a:pt x="120" y="675"/>
                    </a:lnTo>
                    <a:lnTo>
                      <a:pt x="68" y="675"/>
                    </a:lnTo>
                    <a:lnTo>
                      <a:pt x="0" y="630"/>
                    </a:lnTo>
                    <a:lnTo>
                      <a:pt x="45" y="539"/>
                    </a:lnTo>
                    <a:lnTo>
                      <a:pt x="45" y="488"/>
                    </a:lnTo>
                    <a:lnTo>
                      <a:pt x="74" y="459"/>
                    </a:lnTo>
                    <a:lnTo>
                      <a:pt x="28" y="420"/>
                    </a:lnTo>
                    <a:lnTo>
                      <a:pt x="51" y="363"/>
                    </a:lnTo>
                    <a:lnTo>
                      <a:pt x="40" y="323"/>
                    </a:lnTo>
                    <a:lnTo>
                      <a:pt x="68" y="272"/>
                    </a:lnTo>
                    <a:lnTo>
                      <a:pt x="74" y="204"/>
                    </a:lnTo>
                    <a:lnTo>
                      <a:pt x="40" y="182"/>
                    </a:lnTo>
                    <a:lnTo>
                      <a:pt x="68" y="165"/>
                    </a:lnTo>
                    <a:lnTo>
                      <a:pt x="28" y="125"/>
                    </a:lnTo>
                    <a:lnTo>
                      <a:pt x="40" y="91"/>
                    </a:lnTo>
                    <a:lnTo>
                      <a:pt x="28" y="62"/>
                    </a:lnTo>
                    <a:lnTo>
                      <a:pt x="51" y="28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8"/>
              <p:cNvSpPr>
                <a:spLocks/>
              </p:cNvSpPr>
              <p:nvPr/>
            </p:nvSpPr>
            <p:spPr bwMode="auto">
              <a:xfrm>
                <a:off x="3693" y="2530"/>
                <a:ext cx="642" cy="583"/>
              </a:xfrm>
              <a:custGeom>
                <a:avLst/>
                <a:gdLst/>
                <a:ahLst/>
                <a:cxnLst>
                  <a:cxn ang="0">
                    <a:pos x="86" y="5"/>
                  </a:cxn>
                  <a:cxn ang="0">
                    <a:pos x="120" y="0"/>
                  </a:cxn>
                  <a:cxn ang="0">
                    <a:pos x="189" y="11"/>
                  </a:cxn>
                  <a:cxn ang="0">
                    <a:pos x="206" y="28"/>
                  </a:cxn>
                  <a:cxn ang="0">
                    <a:pos x="234" y="34"/>
                  </a:cxn>
                  <a:cxn ang="0">
                    <a:pos x="251" y="45"/>
                  </a:cxn>
                  <a:cxn ang="0">
                    <a:pos x="263" y="102"/>
                  </a:cxn>
                  <a:cxn ang="0">
                    <a:pos x="303" y="147"/>
                  </a:cxn>
                  <a:cxn ang="0">
                    <a:pos x="297" y="181"/>
                  </a:cxn>
                  <a:cxn ang="0">
                    <a:pos x="343" y="170"/>
                  </a:cxn>
                  <a:cxn ang="0">
                    <a:pos x="440" y="102"/>
                  </a:cxn>
                  <a:cxn ang="0">
                    <a:pos x="445" y="142"/>
                  </a:cxn>
                  <a:cxn ang="0">
                    <a:pos x="474" y="176"/>
                  </a:cxn>
                  <a:cxn ang="0">
                    <a:pos x="514" y="159"/>
                  </a:cxn>
                  <a:cxn ang="0">
                    <a:pos x="582" y="204"/>
                  </a:cxn>
                  <a:cxn ang="0">
                    <a:pos x="571" y="244"/>
                  </a:cxn>
                  <a:cxn ang="0">
                    <a:pos x="622" y="261"/>
                  </a:cxn>
                  <a:cxn ang="0">
                    <a:pos x="628" y="317"/>
                  </a:cxn>
                  <a:cxn ang="0">
                    <a:pos x="645" y="323"/>
                  </a:cxn>
                  <a:cxn ang="0">
                    <a:pos x="639" y="380"/>
                  </a:cxn>
                  <a:cxn ang="0">
                    <a:pos x="605" y="368"/>
                  </a:cxn>
                  <a:cxn ang="0">
                    <a:pos x="565" y="414"/>
                  </a:cxn>
                  <a:cxn ang="0">
                    <a:pos x="537" y="414"/>
                  </a:cxn>
                  <a:cxn ang="0">
                    <a:pos x="548" y="459"/>
                  </a:cxn>
                  <a:cxn ang="0">
                    <a:pos x="508" y="544"/>
                  </a:cxn>
                  <a:cxn ang="0">
                    <a:pos x="468" y="533"/>
                  </a:cxn>
                  <a:cxn ang="0">
                    <a:pos x="411" y="567"/>
                  </a:cxn>
                  <a:cxn ang="0">
                    <a:pos x="366" y="539"/>
                  </a:cxn>
                  <a:cxn ang="0">
                    <a:pos x="297" y="561"/>
                  </a:cxn>
                  <a:cxn ang="0">
                    <a:pos x="274" y="584"/>
                  </a:cxn>
                  <a:cxn ang="0">
                    <a:pos x="189" y="493"/>
                  </a:cxn>
                  <a:cxn ang="0">
                    <a:pos x="166" y="436"/>
                  </a:cxn>
                  <a:cxn ang="0">
                    <a:pos x="69" y="414"/>
                  </a:cxn>
                  <a:cxn ang="0">
                    <a:pos x="86" y="340"/>
                  </a:cxn>
                  <a:cxn ang="0">
                    <a:pos x="35" y="334"/>
                  </a:cxn>
                  <a:cxn ang="0">
                    <a:pos x="35" y="272"/>
                  </a:cxn>
                  <a:cxn ang="0">
                    <a:pos x="46" y="255"/>
                  </a:cxn>
                  <a:cxn ang="0">
                    <a:pos x="46" y="238"/>
                  </a:cxn>
                  <a:cxn ang="0">
                    <a:pos x="40" y="221"/>
                  </a:cxn>
                  <a:cxn ang="0">
                    <a:pos x="40" y="210"/>
                  </a:cxn>
                  <a:cxn ang="0">
                    <a:pos x="35" y="198"/>
                  </a:cxn>
                  <a:cxn ang="0">
                    <a:pos x="29" y="193"/>
                  </a:cxn>
                  <a:cxn ang="0">
                    <a:pos x="23" y="193"/>
                  </a:cxn>
                  <a:cxn ang="0">
                    <a:pos x="12" y="193"/>
                  </a:cxn>
                  <a:cxn ang="0">
                    <a:pos x="6" y="193"/>
                  </a:cxn>
                  <a:cxn ang="0">
                    <a:pos x="0" y="153"/>
                  </a:cxn>
                  <a:cxn ang="0">
                    <a:pos x="80" y="56"/>
                  </a:cxn>
                  <a:cxn ang="0">
                    <a:pos x="86" y="5"/>
                  </a:cxn>
                  <a:cxn ang="0">
                    <a:pos x="86" y="5"/>
                  </a:cxn>
                </a:cxnLst>
                <a:rect l="0" t="0" r="r" b="b"/>
                <a:pathLst>
                  <a:path w="645" h="584">
                    <a:moveTo>
                      <a:pt x="86" y="5"/>
                    </a:moveTo>
                    <a:lnTo>
                      <a:pt x="120" y="0"/>
                    </a:lnTo>
                    <a:lnTo>
                      <a:pt x="189" y="11"/>
                    </a:lnTo>
                    <a:lnTo>
                      <a:pt x="206" y="28"/>
                    </a:lnTo>
                    <a:lnTo>
                      <a:pt x="234" y="34"/>
                    </a:lnTo>
                    <a:lnTo>
                      <a:pt x="251" y="45"/>
                    </a:lnTo>
                    <a:lnTo>
                      <a:pt x="263" y="102"/>
                    </a:lnTo>
                    <a:lnTo>
                      <a:pt x="303" y="147"/>
                    </a:lnTo>
                    <a:lnTo>
                      <a:pt x="297" y="181"/>
                    </a:lnTo>
                    <a:lnTo>
                      <a:pt x="343" y="170"/>
                    </a:lnTo>
                    <a:lnTo>
                      <a:pt x="440" y="102"/>
                    </a:lnTo>
                    <a:lnTo>
                      <a:pt x="445" y="142"/>
                    </a:lnTo>
                    <a:lnTo>
                      <a:pt x="474" y="176"/>
                    </a:lnTo>
                    <a:lnTo>
                      <a:pt x="514" y="159"/>
                    </a:lnTo>
                    <a:lnTo>
                      <a:pt x="582" y="204"/>
                    </a:lnTo>
                    <a:lnTo>
                      <a:pt x="571" y="244"/>
                    </a:lnTo>
                    <a:lnTo>
                      <a:pt x="622" y="261"/>
                    </a:lnTo>
                    <a:lnTo>
                      <a:pt x="628" y="317"/>
                    </a:lnTo>
                    <a:lnTo>
                      <a:pt x="645" y="323"/>
                    </a:lnTo>
                    <a:lnTo>
                      <a:pt x="639" y="380"/>
                    </a:lnTo>
                    <a:lnTo>
                      <a:pt x="605" y="368"/>
                    </a:lnTo>
                    <a:lnTo>
                      <a:pt x="565" y="414"/>
                    </a:lnTo>
                    <a:lnTo>
                      <a:pt x="537" y="414"/>
                    </a:lnTo>
                    <a:lnTo>
                      <a:pt x="548" y="459"/>
                    </a:lnTo>
                    <a:lnTo>
                      <a:pt x="508" y="544"/>
                    </a:lnTo>
                    <a:lnTo>
                      <a:pt x="468" y="533"/>
                    </a:lnTo>
                    <a:lnTo>
                      <a:pt x="411" y="567"/>
                    </a:lnTo>
                    <a:lnTo>
                      <a:pt x="366" y="539"/>
                    </a:lnTo>
                    <a:lnTo>
                      <a:pt x="297" y="561"/>
                    </a:lnTo>
                    <a:lnTo>
                      <a:pt x="274" y="584"/>
                    </a:lnTo>
                    <a:lnTo>
                      <a:pt x="189" y="493"/>
                    </a:lnTo>
                    <a:lnTo>
                      <a:pt x="166" y="436"/>
                    </a:lnTo>
                    <a:lnTo>
                      <a:pt x="69" y="414"/>
                    </a:lnTo>
                    <a:lnTo>
                      <a:pt x="86" y="340"/>
                    </a:lnTo>
                    <a:lnTo>
                      <a:pt x="35" y="334"/>
                    </a:lnTo>
                    <a:lnTo>
                      <a:pt x="35" y="272"/>
                    </a:lnTo>
                    <a:lnTo>
                      <a:pt x="46" y="255"/>
                    </a:lnTo>
                    <a:lnTo>
                      <a:pt x="46" y="238"/>
                    </a:lnTo>
                    <a:lnTo>
                      <a:pt x="40" y="221"/>
                    </a:lnTo>
                    <a:lnTo>
                      <a:pt x="40" y="210"/>
                    </a:lnTo>
                    <a:lnTo>
                      <a:pt x="35" y="198"/>
                    </a:lnTo>
                    <a:lnTo>
                      <a:pt x="29" y="193"/>
                    </a:lnTo>
                    <a:lnTo>
                      <a:pt x="23" y="193"/>
                    </a:lnTo>
                    <a:lnTo>
                      <a:pt x="12" y="193"/>
                    </a:lnTo>
                    <a:lnTo>
                      <a:pt x="6" y="193"/>
                    </a:lnTo>
                    <a:lnTo>
                      <a:pt x="0" y="153"/>
                    </a:lnTo>
                    <a:lnTo>
                      <a:pt x="80" y="56"/>
                    </a:lnTo>
                    <a:lnTo>
                      <a:pt x="86" y="5"/>
                    </a:lnTo>
                    <a:lnTo>
                      <a:pt x="86" y="5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Freeform 31"/>
              <p:cNvSpPr>
                <a:spLocks/>
              </p:cNvSpPr>
              <p:nvPr/>
            </p:nvSpPr>
            <p:spPr bwMode="auto">
              <a:xfrm>
                <a:off x="3822" y="2125"/>
                <a:ext cx="534" cy="307"/>
              </a:xfrm>
              <a:custGeom>
                <a:avLst/>
                <a:gdLst>
                  <a:gd name="T0" fmla="*/ 120 w 531"/>
                  <a:gd name="T1" fmla="*/ 40 h 307"/>
                  <a:gd name="T2" fmla="*/ 125 w 531"/>
                  <a:gd name="T3" fmla="*/ 68 h 307"/>
                  <a:gd name="T4" fmla="*/ 165 w 531"/>
                  <a:gd name="T5" fmla="*/ 63 h 307"/>
                  <a:gd name="T6" fmla="*/ 228 w 531"/>
                  <a:gd name="T7" fmla="*/ 12 h 307"/>
                  <a:gd name="T8" fmla="*/ 297 w 531"/>
                  <a:gd name="T9" fmla="*/ 68 h 307"/>
                  <a:gd name="T10" fmla="*/ 297 w 531"/>
                  <a:gd name="T11" fmla="*/ 12 h 307"/>
                  <a:gd name="T12" fmla="*/ 314 w 531"/>
                  <a:gd name="T13" fmla="*/ 0 h 307"/>
                  <a:gd name="T14" fmla="*/ 371 w 531"/>
                  <a:gd name="T15" fmla="*/ 68 h 307"/>
                  <a:gd name="T16" fmla="*/ 399 w 531"/>
                  <a:gd name="T17" fmla="*/ 23 h 307"/>
                  <a:gd name="T18" fmla="*/ 394 w 531"/>
                  <a:gd name="T19" fmla="*/ 0 h 307"/>
                  <a:gd name="T20" fmla="*/ 434 w 531"/>
                  <a:gd name="T21" fmla="*/ 12 h 307"/>
                  <a:gd name="T22" fmla="*/ 445 w 531"/>
                  <a:gd name="T23" fmla="*/ 51 h 307"/>
                  <a:gd name="T24" fmla="*/ 531 w 531"/>
                  <a:gd name="T25" fmla="*/ 97 h 307"/>
                  <a:gd name="T26" fmla="*/ 496 w 531"/>
                  <a:gd name="T27" fmla="*/ 108 h 307"/>
                  <a:gd name="T28" fmla="*/ 456 w 531"/>
                  <a:gd name="T29" fmla="*/ 102 h 307"/>
                  <a:gd name="T30" fmla="*/ 439 w 531"/>
                  <a:gd name="T31" fmla="*/ 159 h 307"/>
                  <a:gd name="T32" fmla="*/ 382 w 531"/>
                  <a:gd name="T33" fmla="*/ 199 h 307"/>
                  <a:gd name="T34" fmla="*/ 302 w 531"/>
                  <a:gd name="T35" fmla="*/ 239 h 307"/>
                  <a:gd name="T36" fmla="*/ 268 w 531"/>
                  <a:gd name="T37" fmla="*/ 233 h 307"/>
                  <a:gd name="T38" fmla="*/ 200 w 531"/>
                  <a:gd name="T39" fmla="*/ 250 h 307"/>
                  <a:gd name="T40" fmla="*/ 148 w 531"/>
                  <a:gd name="T41" fmla="*/ 295 h 307"/>
                  <a:gd name="T42" fmla="*/ 114 w 531"/>
                  <a:gd name="T43" fmla="*/ 278 h 307"/>
                  <a:gd name="T44" fmla="*/ 68 w 531"/>
                  <a:gd name="T45" fmla="*/ 307 h 307"/>
                  <a:gd name="T46" fmla="*/ 34 w 531"/>
                  <a:gd name="T47" fmla="*/ 295 h 307"/>
                  <a:gd name="T48" fmla="*/ 0 w 531"/>
                  <a:gd name="T49" fmla="*/ 307 h 307"/>
                  <a:gd name="T50" fmla="*/ 11 w 531"/>
                  <a:gd name="T51" fmla="*/ 250 h 307"/>
                  <a:gd name="T52" fmla="*/ 6 w 531"/>
                  <a:gd name="T53" fmla="*/ 222 h 307"/>
                  <a:gd name="T54" fmla="*/ 45 w 531"/>
                  <a:gd name="T55" fmla="*/ 205 h 307"/>
                  <a:gd name="T56" fmla="*/ 40 w 531"/>
                  <a:gd name="T57" fmla="*/ 165 h 307"/>
                  <a:gd name="T58" fmla="*/ 74 w 531"/>
                  <a:gd name="T59" fmla="*/ 125 h 307"/>
                  <a:gd name="T60" fmla="*/ 40 w 531"/>
                  <a:gd name="T61" fmla="*/ 85 h 307"/>
                  <a:gd name="T62" fmla="*/ 80 w 531"/>
                  <a:gd name="T63" fmla="*/ 80 h 307"/>
                  <a:gd name="T64" fmla="*/ 120 w 531"/>
                  <a:gd name="T65" fmla="*/ 40 h 30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31"/>
                  <a:gd name="T100" fmla="*/ 0 h 307"/>
                  <a:gd name="T101" fmla="*/ 531 w 531"/>
                  <a:gd name="T102" fmla="*/ 307 h 30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31" h="307">
                    <a:moveTo>
                      <a:pt x="120" y="40"/>
                    </a:moveTo>
                    <a:lnTo>
                      <a:pt x="125" y="68"/>
                    </a:lnTo>
                    <a:lnTo>
                      <a:pt x="165" y="63"/>
                    </a:lnTo>
                    <a:lnTo>
                      <a:pt x="228" y="12"/>
                    </a:lnTo>
                    <a:lnTo>
                      <a:pt x="297" y="68"/>
                    </a:lnTo>
                    <a:lnTo>
                      <a:pt x="297" y="12"/>
                    </a:lnTo>
                    <a:lnTo>
                      <a:pt x="314" y="0"/>
                    </a:lnTo>
                    <a:lnTo>
                      <a:pt x="371" y="68"/>
                    </a:lnTo>
                    <a:lnTo>
                      <a:pt x="399" y="23"/>
                    </a:lnTo>
                    <a:lnTo>
                      <a:pt x="394" y="0"/>
                    </a:lnTo>
                    <a:lnTo>
                      <a:pt x="434" y="12"/>
                    </a:lnTo>
                    <a:lnTo>
                      <a:pt x="445" y="51"/>
                    </a:lnTo>
                    <a:lnTo>
                      <a:pt x="531" y="97"/>
                    </a:lnTo>
                    <a:lnTo>
                      <a:pt x="496" y="108"/>
                    </a:lnTo>
                    <a:lnTo>
                      <a:pt x="456" y="102"/>
                    </a:lnTo>
                    <a:lnTo>
                      <a:pt x="439" y="159"/>
                    </a:lnTo>
                    <a:lnTo>
                      <a:pt x="382" y="199"/>
                    </a:lnTo>
                    <a:lnTo>
                      <a:pt x="302" y="239"/>
                    </a:lnTo>
                    <a:lnTo>
                      <a:pt x="268" y="233"/>
                    </a:lnTo>
                    <a:lnTo>
                      <a:pt x="200" y="250"/>
                    </a:lnTo>
                    <a:lnTo>
                      <a:pt x="148" y="295"/>
                    </a:lnTo>
                    <a:lnTo>
                      <a:pt x="114" y="278"/>
                    </a:lnTo>
                    <a:lnTo>
                      <a:pt x="68" y="307"/>
                    </a:lnTo>
                    <a:lnTo>
                      <a:pt x="34" y="295"/>
                    </a:lnTo>
                    <a:lnTo>
                      <a:pt x="0" y="307"/>
                    </a:lnTo>
                    <a:lnTo>
                      <a:pt x="11" y="250"/>
                    </a:lnTo>
                    <a:lnTo>
                      <a:pt x="6" y="222"/>
                    </a:lnTo>
                    <a:lnTo>
                      <a:pt x="45" y="205"/>
                    </a:lnTo>
                    <a:lnTo>
                      <a:pt x="40" y="165"/>
                    </a:lnTo>
                    <a:lnTo>
                      <a:pt x="74" y="125"/>
                    </a:lnTo>
                    <a:lnTo>
                      <a:pt x="40" y="85"/>
                    </a:lnTo>
                    <a:lnTo>
                      <a:pt x="80" y="80"/>
                    </a:lnTo>
                    <a:lnTo>
                      <a:pt x="120" y="40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2"/>
              <p:cNvSpPr>
                <a:spLocks/>
              </p:cNvSpPr>
              <p:nvPr/>
            </p:nvSpPr>
            <p:spPr bwMode="auto">
              <a:xfrm>
                <a:off x="3783" y="2216"/>
                <a:ext cx="687" cy="516"/>
              </a:xfrm>
              <a:custGeom>
                <a:avLst/>
                <a:gdLst/>
                <a:ahLst/>
                <a:cxnLst>
                  <a:cxn ang="0">
                    <a:pos x="308" y="136"/>
                  </a:cxn>
                  <a:cxn ang="0">
                    <a:pos x="336" y="142"/>
                  </a:cxn>
                  <a:cxn ang="0">
                    <a:pos x="416" y="108"/>
                  </a:cxn>
                  <a:cxn ang="0">
                    <a:pos x="473" y="62"/>
                  </a:cxn>
                  <a:cxn ang="0">
                    <a:pos x="496" y="5"/>
                  </a:cxn>
                  <a:cxn ang="0">
                    <a:pos x="530" y="17"/>
                  </a:cxn>
                  <a:cxn ang="0">
                    <a:pos x="559" y="0"/>
                  </a:cxn>
                  <a:cxn ang="0">
                    <a:pos x="587" y="23"/>
                  </a:cxn>
                  <a:cxn ang="0">
                    <a:pos x="570" y="108"/>
                  </a:cxn>
                  <a:cxn ang="0">
                    <a:pos x="587" y="136"/>
                  </a:cxn>
                  <a:cxn ang="0">
                    <a:pos x="570" y="170"/>
                  </a:cxn>
                  <a:cxn ang="0">
                    <a:pos x="690" y="278"/>
                  </a:cxn>
                  <a:cxn ang="0">
                    <a:pos x="679" y="317"/>
                  </a:cxn>
                  <a:cxn ang="0">
                    <a:pos x="633" y="323"/>
                  </a:cxn>
                  <a:cxn ang="0">
                    <a:pos x="610" y="368"/>
                  </a:cxn>
                  <a:cxn ang="0">
                    <a:pos x="547" y="329"/>
                  </a:cxn>
                  <a:cxn ang="0">
                    <a:pos x="542" y="391"/>
                  </a:cxn>
                  <a:cxn ang="0">
                    <a:pos x="513" y="420"/>
                  </a:cxn>
                  <a:cxn ang="0">
                    <a:pos x="490" y="516"/>
                  </a:cxn>
                  <a:cxn ang="0">
                    <a:pos x="422" y="476"/>
                  </a:cxn>
                  <a:cxn ang="0">
                    <a:pos x="382" y="488"/>
                  </a:cxn>
                  <a:cxn ang="0">
                    <a:pos x="359" y="459"/>
                  </a:cxn>
                  <a:cxn ang="0">
                    <a:pos x="348" y="414"/>
                  </a:cxn>
                  <a:cxn ang="0">
                    <a:pos x="251" y="482"/>
                  </a:cxn>
                  <a:cxn ang="0">
                    <a:pos x="205" y="493"/>
                  </a:cxn>
                  <a:cxn ang="0">
                    <a:pos x="211" y="459"/>
                  </a:cxn>
                  <a:cxn ang="0">
                    <a:pos x="171" y="414"/>
                  </a:cxn>
                  <a:cxn ang="0">
                    <a:pos x="159" y="357"/>
                  </a:cxn>
                  <a:cxn ang="0">
                    <a:pos x="142" y="340"/>
                  </a:cxn>
                  <a:cxn ang="0">
                    <a:pos x="114" y="340"/>
                  </a:cxn>
                  <a:cxn ang="0">
                    <a:pos x="97" y="317"/>
                  </a:cxn>
                  <a:cxn ang="0">
                    <a:pos x="28" y="306"/>
                  </a:cxn>
                  <a:cxn ang="0">
                    <a:pos x="0" y="317"/>
                  </a:cxn>
                  <a:cxn ang="0">
                    <a:pos x="0" y="244"/>
                  </a:cxn>
                  <a:cxn ang="0">
                    <a:pos x="34" y="210"/>
                  </a:cxn>
                  <a:cxn ang="0">
                    <a:pos x="74" y="204"/>
                  </a:cxn>
                  <a:cxn ang="0">
                    <a:pos x="108" y="210"/>
                  </a:cxn>
                  <a:cxn ang="0">
                    <a:pos x="154" y="187"/>
                  </a:cxn>
                  <a:cxn ang="0">
                    <a:pos x="182" y="198"/>
                  </a:cxn>
                  <a:cxn ang="0">
                    <a:pos x="234" y="159"/>
                  </a:cxn>
                  <a:cxn ang="0">
                    <a:pos x="308" y="136"/>
                  </a:cxn>
                </a:cxnLst>
                <a:rect l="0" t="0" r="r" b="b"/>
                <a:pathLst>
                  <a:path w="690" h="516">
                    <a:moveTo>
                      <a:pt x="308" y="136"/>
                    </a:moveTo>
                    <a:lnTo>
                      <a:pt x="336" y="142"/>
                    </a:lnTo>
                    <a:lnTo>
                      <a:pt x="416" y="108"/>
                    </a:lnTo>
                    <a:lnTo>
                      <a:pt x="473" y="62"/>
                    </a:lnTo>
                    <a:lnTo>
                      <a:pt x="496" y="5"/>
                    </a:lnTo>
                    <a:lnTo>
                      <a:pt x="530" y="17"/>
                    </a:lnTo>
                    <a:lnTo>
                      <a:pt x="559" y="0"/>
                    </a:lnTo>
                    <a:lnTo>
                      <a:pt x="587" y="23"/>
                    </a:lnTo>
                    <a:lnTo>
                      <a:pt x="570" y="108"/>
                    </a:lnTo>
                    <a:lnTo>
                      <a:pt x="587" y="136"/>
                    </a:lnTo>
                    <a:lnTo>
                      <a:pt x="570" y="170"/>
                    </a:lnTo>
                    <a:lnTo>
                      <a:pt x="690" y="278"/>
                    </a:lnTo>
                    <a:lnTo>
                      <a:pt x="679" y="317"/>
                    </a:lnTo>
                    <a:lnTo>
                      <a:pt x="633" y="323"/>
                    </a:lnTo>
                    <a:lnTo>
                      <a:pt x="610" y="368"/>
                    </a:lnTo>
                    <a:lnTo>
                      <a:pt x="547" y="329"/>
                    </a:lnTo>
                    <a:lnTo>
                      <a:pt x="542" y="391"/>
                    </a:lnTo>
                    <a:lnTo>
                      <a:pt x="513" y="420"/>
                    </a:lnTo>
                    <a:lnTo>
                      <a:pt x="490" y="516"/>
                    </a:lnTo>
                    <a:lnTo>
                      <a:pt x="422" y="476"/>
                    </a:lnTo>
                    <a:lnTo>
                      <a:pt x="382" y="488"/>
                    </a:lnTo>
                    <a:lnTo>
                      <a:pt x="359" y="459"/>
                    </a:lnTo>
                    <a:lnTo>
                      <a:pt x="348" y="414"/>
                    </a:lnTo>
                    <a:lnTo>
                      <a:pt x="251" y="482"/>
                    </a:lnTo>
                    <a:lnTo>
                      <a:pt x="205" y="493"/>
                    </a:lnTo>
                    <a:lnTo>
                      <a:pt x="211" y="459"/>
                    </a:lnTo>
                    <a:lnTo>
                      <a:pt x="171" y="414"/>
                    </a:lnTo>
                    <a:lnTo>
                      <a:pt x="159" y="357"/>
                    </a:lnTo>
                    <a:lnTo>
                      <a:pt x="142" y="340"/>
                    </a:lnTo>
                    <a:lnTo>
                      <a:pt x="114" y="340"/>
                    </a:lnTo>
                    <a:lnTo>
                      <a:pt x="97" y="317"/>
                    </a:lnTo>
                    <a:lnTo>
                      <a:pt x="28" y="306"/>
                    </a:lnTo>
                    <a:lnTo>
                      <a:pt x="0" y="317"/>
                    </a:lnTo>
                    <a:lnTo>
                      <a:pt x="0" y="244"/>
                    </a:lnTo>
                    <a:lnTo>
                      <a:pt x="34" y="210"/>
                    </a:lnTo>
                    <a:lnTo>
                      <a:pt x="74" y="204"/>
                    </a:lnTo>
                    <a:lnTo>
                      <a:pt x="108" y="210"/>
                    </a:lnTo>
                    <a:lnTo>
                      <a:pt x="154" y="187"/>
                    </a:lnTo>
                    <a:lnTo>
                      <a:pt x="182" y="198"/>
                    </a:lnTo>
                    <a:lnTo>
                      <a:pt x="234" y="159"/>
                    </a:lnTo>
                    <a:lnTo>
                      <a:pt x="308" y="136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Freeform 35"/>
              <p:cNvSpPr>
                <a:spLocks/>
              </p:cNvSpPr>
              <p:nvPr/>
            </p:nvSpPr>
            <p:spPr bwMode="auto">
              <a:xfrm>
                <a:off x="4265" y="2459"/>
                <a:ext cx="395" cy="639"/>
              </a:xfrm>
              <a:custGeom>
                <a:avLst/>
                <a:gdLst>
                  <a:gd name="T0" fmla="*/ 125 w 394"/>
                  <a:gd name="T1" fmla="*/ 124 h 641"/>
                  <a:gd name="T2" fmla="*/ 160 w 394"/>
                  <a:gd name="T3" fmla="*/ 79 h 641"/>
                  <a:gd name="T4" fmla="*/ 200 w 394"/>
                  <a:gd name="T5" fmla="*/ 73 h 641"/>
                  <a:gd name="T6" fmla="*/ 205 w 394"/>
                  <a:gd name="T7" fmla="*/ 45 h 641"/>
                  <a:gd name="T8" fmla="*/ 217 w 394"/>
                  <a:gd name="T9" fmla="*/ 22 h 641"/>
                  <a:gd name="T10" fmla="*/ 234 w 394"/>
                  <a:gd name="T11" fmla="*/ 5 h 641"/>
                  <a:gd name="T12" fmla="*/ 268 w 394"/>
                  <a:gd name="T13" fmla="*/ 34 h 641"/>
                  <a:gd name="T14" fmla="*/ 297 w 394"/>
                  <a:gd name="T15" fmla="*/ 22 h 641"/>
                  <a:gd name="T16" fmla="*/ 342 w 394"/>
                  <a:gd name="T17" fmla="*/ 0 h 641"/>
                  <a:gd name="T18" fmla="*/ 365 w 394"/>
                  <a:gd name="T19" fmla="*/ 0 h 641"/>
                  <a:gd name="T20" fmla="*/ 394 w 394"/>
                  <a:gd name="T21" fmla="*/ 102 h 641"/>
                  <a:gd name="T22" fmla="*/ 297 w 394"/>
                  <a:gd name="T23" fmla="*/ 153 h 641"/>
                  <a:gd name="T24" fmla="*/ 377 w 394"/>
                  <a:gd name="T25" fmla="*/ 329 h 641"/>
                  <a:gd name="T26" fmla="*/ 314 w 394"/>
                  <a:gd name="T27" fmla="*/ 402 h 641"/>
                  <a:gd name="T28" fmla="*/ 331 w 394"/>
                  <a:gd name="T29" fmla="*/ 431 h 641"/>
                  <a:gd name="T30" fmla="*/ 331 w 394"/>
                  <a:gd name="T31" fmla="*/ 482 h 641"/>
                  <a:gd name="T32" fmla="*/ 297 w 394"/>
                  <a:gd name="T33" fmla="*/ 504 h 641"/>
                  <a:gd name="T34" fmla="*/ 319 w 394"/>
                  <a:gd name="T35" fmla="*/ 533 h 641"/>
                  <a:gd name="T36" fmla="*/ 308 w 394"/>
                  <a:gd name="T37" fmla="*/ 561 h 641"/>
                  <a:gd name="T38" fmla="*/ 337 w 394"/>
                  <a:gd name="T39" fmla="*/ 544 h 641"/>
                  <a:gd name="T40" fmla="*/ 359 w 394"/>
                  <a:gd name="T41" fmla="*/ 556 h 641"/>
                  <a:gd name="T42" fmla="*/ 377 w 394"/>
                  <a:gd name="T43" fmla="*/ 612 h 641"/>
                  <a:gd name="T44" fmla="*/ 337 w 394"/>
                  <a:gd name="T45" fmla="*/ 624 h 641"/>
                  <a:gd name="T46" fmla="*/ 319 w 394"/>
                  <a:gd name="T47" fmla="*/ 618 h 641"/>
                  <a:gd name="T48" fmla="*/ 285 w 394"/>
                  <a:gd name="T49" fmla="*/ 641 h 641"/>
                  <a:gd name="T50" fmla="*/ 234 w 394"/>
                  <a:gd name="T51" fmla="*/ 624 h 641"/>
                  <a:gd name="T52" fmla="*/ 200 w 394"/>
                  <a:gd name="T53" fmla="*/ 504 h 641"/>
                  <a:gd name="T54" fmla="*/ 165 w 394"/>
                  <a:gd name="T55" fmla="*/ 499 h 641"/>
                  <a:gd name="T56" fmla="*/ 74 w 394"/>
                  <a:gd name="T57" fmla="*/ 442 h 641"/>
                  <a:gd name="T58" fmla="*/ 74 w 394"/>
                  <a:gd name="T59" fmla="*/ 391 h 641"/>
                  <a:gd name="T60" fmla="*/ 57 w 394"/>
                  <a:gd name="T61" fmla="*/ 385 h 641"/>
                  <a:gd name="T62" fmla="*/ 51 w 394"/>
                  <a:gd name="T63" fmla="*/ 329 h 641"/>
                  <a:gd name="T64" fmla="*/ 0 w 394"/>
                  <a:gd name="T65" fmla="*/ 312 h 641"/>
                  <a:gd name="T66" fmla="*/ 11 w 394"/>
                  <a:gd name="T67" fmla="*/ 266 h 641"/>
                  <a:gd name="T68" fmla="*/ 34 w 394"/>
                  <a:gd name="T69" fmla="*/ 181 h 641"/>
                  <a:gd name="T70" fmla="*/ 63 w 394"/>
                  <a:gd name="T71" fmla="*/ 147 h 641"/>
                  <a:gd name="T72" fmla="*/ 68 w 394"/>
                  <a:gd name="T73" fmla="*/ 85 h 641"/>
                  <a:gd name="T74" fmla="*/ 125 w 394"/>
                  <a:gd name="T75" fmla="*/ 124 h 641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94"/>
                  <a:gd name="T115" fmla="*/ 0 h 641"/>
                  <a:gd name="T116" fmla="*/ 394 w 394"/>
                  <a:gd name="T117" fmla="*/ 641 h 641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94" h="641">
                    <a:moveTo>
                      <a:pt x="125" y="124"/>
                    </a:moveTo>
                    <a:lnTo>
                      <a:pt x="160" y="79"/>
                    </a:lnTo>
                    <a:lnTo>
                      <a:pt x="200" y="73"/>
                    </a:lnTo>
                    <a:lnTo>
                      <a:pt x="205" y="45"/>
                    </a:lnTo>
                    <a:lnTo>
                      <a:pt x="217" y="22"/>
                    </a:lnTo>
                    <a:lnTo>
                      <a:pt x="234" y="5"/>
                    </a:lnTo>
                    <a:lnTo>
                      <a:pt x="268" y="34"/>
                    </a:lnTo>
                    <a:lnTo>
                      <a:pt x="297" y="22"/>
                    </a:lnTo>
                    <a:lnTo>
                      <a:pt x="342" y="0"/>
                    </a:lnTo>
                    <a:lnTo>
                      <a:pt x="365" y="0"/>
                    </a:lnTo>
                    <a:lnTo>
                      <a:pt x="394" y="102"/>
                    </a:lnTo>
                    <a:lnTo>
                      <a:pt x="297" y="153"/>
                    </a:lnTo>
                    <a:lnTo>
                      <a:pt x="377" y="329"/>
                    </a:lnTo>
                    <a:lnTo>
                      <a:pt x="314" y="402"/>
                    </a:lnTo>
                    <a:lnTo>
                      <a:pt x="331" y="431"/>
                    </a:lnTo>
                    <a:lnTo>
                      <a:pt x="331" y="482"/>
                    </a:lnTo>
                    <a:lnTo>
                      <a:pt x="297" y="504"/>
                    </a:lnTo>
                    <a:lnTo>
                      <a:pt x="319" y="533"/>
                    </a:lnTo>
                    <a:lnTo>
                      <a:pt x="308" y="561"/>
                    </a:lnTo>
                    <a:lnTo>
                      <a:pt x="337" y="544"/>
                    </a:lnTo>
                    <a:lnTo>
                      <a:pt x="359" y="556"/>
                    </a:lnTo>
                    <a:lnTo>
                      <a:pt x="377" y="612"/>
                    </a:lnTo>
                    <a:lnTo>
                      <a:pt x="337" y="624"/>
                    </a:lnTo>
                    <a:lnTo>
                      <a:pt x="319" y="618"/>
                    </a:lnTo>
                    <a:lnTo>
                      <a:pt x="285" y="641"/>
                    </a:lnTo>
                    <a:lnTo>
                      <a:pt x="234" y="624"/>
                    </a:lnTo>
                    <a:lnTo>
                      <a:pt x="200" y="504"/>
                    </a:lnTo>
                    <a:lnTo>
                      <a:pt x="165" y="499"/>
                    </a:lnTo>
                    <a:lnTo>
                      <a:pt x="74" y="442"/>
                    </a:lnTo>
                    <a:lnTo>
                      <a:pt x="74" y="391"/>
                    </a:lnTo>
                    <a:lnTo>
                      <a:pt x="57" y="385"/>
                    </a:lnTo>
                    <a:lnTo>
                      <a:pt x="51" y="329"/>
                    </a:lnTo>
                    <a:lnTo>
                      <a:pt x="0" y="312"/>
                    </a:lnTo>
                    <a:lnTo>
                      <a:pt x="11" y="266"/>
                    </a:lnTo>
                    <a:lnTo>
                      <a:pt x="34" y="181"/>
                    </a:lnTo>
                    <a:lnTo>
                      <a:pt x="63" y="147"/>
                    </a:lnTo>
                    <a:lnTo>
                      <a:pt x="68" y="85"/>
                    </a:lnTo>
                    <a:lnTo>
                      <a:pt x="125" y="124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36"/>
              <p:cNvSpPr>
                <a:spLocks/>
              </p:cNvSpPr>
              <p:nvPr/>
            </p:nvSpPr>
            <p:spPr bwMode="auto">
              <a:xfrm>
                <a:off x="3823" y="1836"/>
                <a:ext cx="450" cy="369"/>
              </a:xfrm>
              <a:custGeom>
                <a:avLst/>
                <a:gdLst/>
                <a:ahLst/>
                <a:cxnLst>
                  <a:cxn ang="0">
                    <a:pos x="40" y="96"/>
                  </a:cxn>
                  <a:cxn ang="0">
                    <a:pos x="97" y="142"/>
                  </a:cxn>
                  <a:cxn ang="0">
                    <a:pos x="131" y="119"/>
                  </a:cxn>
                  <a:cxn ang="0">
                    <a:pos x="171" y="113"/>
                  </a:cxn>
                  <a:cxn ang="0">
                    <a:pos x="217" y="57"/>
                  </a:cxn>
                  <a:cxn ang="0">
                    <a:pos x="205" y="28"/>
                  </a:cxn>
                  <a:cxn ang="0">
                    <a:pos x="251" y="0"/>
                  </a:cxn>
                  <a:cxn ang="0">
                    <a:pos x="268" y="57"/>
                  </a:cxn>
                  <a:cxn ang="0">
                    <a:pos x="314" y="68"/>
                  </a:cxn>
                  <a:cxn ang="0">
                    <a:pos x="337" y="85"/>
                  </a:cxn>
                  <a:cxn ang="0">
                    <a:pos x="262" y="96"/>
                  </a:cxn>
                  <a:cxn ang="0">
                    <a:pos x="251" y="119"/>
                  </a:cxn>
                  <a:cxn ang="0">
                    <a:pos x="262" y="142"/>
                  </a:cxn>
                  <a:cxn ang="0">
                    <a:pos x="291" y="125"/>
                  </a:cxn>
                  <a:cxn ang="0">
                    <a:pos x="279" y="181"/>
                  </a:cxn>
                  <a:cxn ang="0">
                    <a:pos x="359" y="181"/>
                  </a:cxn>
                  <a:cxn ang="0">
                    <a:pos x="451" y="289"/>
                  </a:cxn>
                  <a:cxn ang="0">
                    <a:pos x="439" y="295"/>
                  </a:cxn>
                  <a:cxn ang="0">
                    <a:pos x="399" y="278"/>
                  </a:cxn>
                  <a:cxn ang="0">
                    <a:pos x="405" y="300"/>
                  </a:cxn>
                  <a:cxn ang="0">
                    <a:pos x="376" y="346"/>
                  </a:cxn>
                  <a:cxn ang="0">
                    <a:pos x="314" y="283"/>
                  </a:cxn>
                  <a:cxn ang="0">
                    <a:pos x="297" y="295"/>
                  </a:cxn>
                  <a:cxn ang="0">
                    <a:pos x="297" y="351"/>
                  </a:cxn>
                  <a:cxn ang="0">
                    <a:pos x="228" y="289"/>
                  </a:cxn>
                  <a:cxn ang="0">
                    <a:pos x="165" y="346"/>
                  </a:cxn>
                  <a:cxn ang="0">
                    <a:pos x="125" y="351"/>
                  </a:cxn>
                  <a:cxn ang="0">
                    <a:pos x="120" y="323"/>
                  </a:cxn>
                  <a:cxn ang="0">
                    <a:pos x="74" y="363"/>
                  </a:cxn>
                  <a:cxn ang="0">
                    <a:pos x="40" y="368"/>
                  </a:cxn>
                  <a:cxn ang="0">
                    <a:pos x="11" y="295"/>
                  </a:cxn>
                  <a:cxn ang="0">
                    <a:pos x="34" y="255"/>
                  </a:cxn>
                  <a:cxn ang="0">
                    <a:pos x="17" y="227"/>
                  </a:cxn>
                  <a:cxn ang="0">
                    <a:pos x="28" y="210"/>
                  </a:cxn>
                  <a:cxn ang="0">
                    <a:pos x="0" y="176"/>
                  </a:cxn>
                  <a:cxn ang="0">
                    <a:pos x="6" y="130"/>
                  </a:cxn>
                  <a:cxn ang="0">
                    <a:pos x="40" y="96"/>
                  </a:cxn>
                </a:cxnLst>
                <a:rect l="0" t="0" r="r" b="b"/>
                <a:pathLst>
                  <a:path w="451" h="368">
                    <a:moveTo>
                      <a:pt x="40" y="96"/>
                    </a:moveTo>
                    <a:lnTo>
                      <a:pt x="97" y="142"/>
                    </a:lnTo>
                    <a:lnTo>
                      <a:pt x="131" y="119"/>
                    </a:lnTo>
                    <a:lnTo>
                      <a:pt x="171" y="113"/>
                    </a:lnTo>
                    <a:lnTo>
                      <a:pt x="217" y="57"/>
                    </a:lnTo>
                    <a:lnTo>
                      <a:pt x="205" y="28"/>
                    </a:lnTo>
                    <a:lnTo>
                      <a:pt x="251" y="0"/>
                    </a:lnTo>
                    <a:lnTo>
                      <a:pt x="268" y="57"/>
                    </a:lnTo>
                    <a:lnTo>
                      <a:pt x="314" y="68"/>
                    </a:lnTo>
                    <a:lnTo>
                      <a:pt x="337" y="85"/>
                    </a:lnTo>
                    <a:lnTo>
                      <a:pt x="262" y="96"/>
                    </a:lnTo>
                    <a:lnTo>
                      <a:pt x="251" y="119"/>
                    </a:lnTo>
                    <a:lnTo>
                      <a:pt x="262" y="142"/>
                    </a:lnTo>
                    <a:lnTo>
                      <a:pt x="291" y="125"/>
                    </a:lnTo>
                    <a:lnTo>
                      <a:pt x="279" y="181"/>
                    </a:lnTo>
                    <a:lnTo>
                      <a:pt x="359" y="181"/>
                    </a:lnTo>
                    <a:lnTo>
                      <a:pt x="451" y="289"/>
                    </a:lnTo>
                    <a:lnTo>
                      <a:pt x="439" y="295"/>
                    </a:lnTo>
                    <a:lnTo>
                      <a:pt x="399" y="278"/>
                    </a:lnTo>
                    <a:lnTo>
                      <a:pt x="405" y="300"/>
                    </a:lnTo>
                    <a:lnTo>
                      <a:pt x="376" y="346"/>
                    </a:lnTo>
                    <a:lnTo>
                      <a:pt x="314" y="283"/>
                    </a:lnTo>
                    <a:lnTo>
                      <a:pt x="297" y="295"/>
                    </a:lnTo>
                    <a:lnTo>
                      <a:pt x="297" y="351"/>
                    </a:lnTo>
                    <a:lnTo>
                      <a:pt x="228" y="289"/>
                    </a:lnTo>
                    <a:lnTo>
                      <a:pt x="165" y="346"/>
                    </a:lnTo>
                    <a:lnTo>
                      <a:pt x="125" y="351"/>
                    </a:lnTo>
                    <a:lnTo>
                      <a:pt x="120" y="323"/>
                    </a:lnTo>
                    <a:lnTo>
                      <a:pt x="74" y="363"/>
                    </a:lnTo>
                    <a:lnTo>
                      <a:pt x="40" y="368"/>
                    </a:lnTo>
                    <a:lnTo>
                      <a:pt x="11" y="295"/>
                    </a:lnTo>
                    <a:lnTo>
                      <a:pt x="34" y="255"/>
                    </a:lnTo>
                    <a:lnTo>
                      <a:pt x="17" y="227"/>
                    </a:lnTo>
                    <a:lnTo>
                      <a:pt x="28" y="210"/>
                    </a:lnTo>
                    <a:lnTo>
                      <a:pt x="0" y="176"/>
                    </a:lnTo>
                    <a:lnTo>
                      <a:pt x="6" y="130"/>
                    </a:lnTo>
                    <a:lnTo>
                      <a:pt x="40" y="96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Freeform 38"/>
              <p:cNvSpPr>
                <a:spLocks/>
              </p:cNvSpPr>
              <p:nvPr/>
            </p:nvSpPr>
            <p:spPr bwMode="auto">
              <a:xfrm>
                <a:off x="3777" y="1432"/>
                <a:ext cx="502" cy="550"/>
              </a:xfrm>
              <a:custGeom>
                <a:avLst/>
                <a:gdLst/>
                <a:ahLst/>
                <a:cxnLst>
                  <a:cxn ang="0">
                    <a:pos x="114" y="86"/>
                  </a:cxn>
                  <a:cxn ang="0">
                    <a:pos x="199" y="86"/>
                  </a:cxn>
                  <a:cxn ang="0">
                    <a:pos x="222" y="46"/>
                  </a:cxn>
                  <a:cxn ang="0">
                    <a:pos x="188" y="34"/>
                  </a:cxn>
                  <a:cxn ang="0">
                    <a:pos x="205" y="0"/>
                  </a:cxn>
                  <a:cxn ang="0">
                    <a:pos x="251" y="23"/>
                  </a:cxn>
                  <a:cxn ang="0">
                    <a:pos x="279" y="12"/>
                  </a:cxn>
                  <a:cxn ang="0">
                    <a:pos x="296" y="29"/>
                  </a:cxn>
                  <a:cxn ang="0">
                    <a:pos x="313" y="69"/>
                  </a:cxn>
                  <a:cxn ang="0">
                    <a:pos x="331" y="80"/>
                  </a:cxn>
                  <a:cxn ang="0">
                    <a:pos x="336" y="114"/>
                  </a:cxn>
                  <a:cxn ang="0">
                    <a:pos x="285" y="154"/>
                  </a:cxn>
                  <a:cxn ang="0">
                    <a:pos x="365" y="216"/>
                  </a:cxn>
                  <a:cxn ang="0">
                    <a:pos x="405" y="216"/>
                  </a:cxn>
                  <a:cxn ang="0">
                    <a:pos x="439" y="261"/>
                  </a:cxn>
                  <a:cxn ang="0">
                    <a:pos x="502" y="307"/>
                  </a:cxn>
                  <a:cxn ang="0">
                    <a:pos x="456" y="318"/>
                  </a:cxn>
                  <a:cxn ang="0">
                    <a:pos x="393" y="358"/>
                  </a:cxn>
                  <a:cxn ang="0">
                    <a:pos x="405" y="392"/>
                  </a:cxn>
                  <a:cxn ang="0">
                    <a:pos x="376" y="432"/>
                  </a:cxn>
                  <a:cxn ang="0">
                    <a:pos x="336" y="409"/>
                  </a:cxn>
                  <a:cxn ang="0">
                    <a:pos x="291" y="403"/>
                  </a:cxn>
                  <a:cxn ang="0">
                    <a:pos x="245" y="432"/>
                  </a:cxn>
                  <a:cxn ang="0">
                    <a:pos x="256" y="460"/>
                  </a:cxn>
                  <a:cxn ang="0">
                    <a:pos x="211" y="522"/>
                  </a:cxn>
                  <a:cxn ang="0">
                    <a:pos x="165" y="522"/>
                  </a:cxn>
                  <a:cxn ang="0">
                    <a:pos x="137" y="551"/>
                  </a:cxn>
                  <a:cxn ang="0">
                    <a:pos x="79" y="505"/>
                  </a:cxn>
                  <a:cxn ang="0">
                    <a:pos x="57" y="454"/>
                  </a:cxn>
                  <a:cxn ang="0">
                    <a:pos x="22" y="437"/>
                  </a:cxn>
                  <a:cxn ang="0">
                    <a:pos x="0" y="380"/>
                  </a:cxn>
                  <a:cxn ang="0">
                    <a:pos x="5" y="341"/>
                  </a:cxn>
                  <a:cxn ang="0">
                    <a:pos x="57" y="301"/>
                  </a:cxn>
                  <a:cxn ang="0">
                    <a:pos x="91" y="301"/>
                  </a:cxn>
                  <a:cxn ang="0">
                    <a:pos x="91" y="210"/>
                  </a:cxn>
                  <a:cxn ang="0">
                    <a:pos x="114" y="171"/>
                  </a:cxn>
                  <a:cxn ang="0">
                    <a:pos x="108" y="120"/>
                  </a:cxn>
                  <a:cxn ang="0">
                    <a:pos x="114" y="86"/>
                  </a:cxn>
                </a:cxnLst>
                <a:rect l="0" t="0" r="r" b="b"/>
                <a:pathLst>
                  <a:path w="502" h="551">
                    <a:moveTo>
                      <a:pt x="114" y="86"/>
                    </a:moveTo>
                    <a:lnTo>
                      <a:pt x="199" y="86"/>
                    </a:lnTo>
                    <a:lnTo>
                      <a:pt x="222" y="46"/>
                    </a:lnTo>
                    <a:lnTo>
                      <a:pt x="188" y="34"/>
                    </a:lnTo>
                    <a:lnTo>
                      <a:pt x="205" y="0"/>
                    </a:lnTo>
                    <a:lnTo>
                      <a:pt x="251" y="23"/>
                    </a:lnTo>
                    <a:lnTo>
                      <a:pt x="279" y="12"/>
                    </a:lnTo>
                    <a:lnTo>
                      <a:pt x="296" y="29"/>
                    </a:lnTo>
                    <a:lnTo>
                      <a:pt x="313" y="69"/>
                    </a:lnTo>
                    <a:lnTo>
                      <a:pt x="331" y="80"/>
                    </a:lnTo>
                    <a:lnTo>
                      <a:pt x="336" y="114"/>
                    </a:lnTo>
                    <a:lnTo>
                      <a:pt x="285" y="154"/>
                    </a:lnTo>
                    <a:lnTo>
                      <a:pt x="365" y="216"/>
                    </a:lnTo>
                    <a:lnTo>
                      <a:pt x="405" y="216"/>
                    </a:lnTo>
                    <a:lnTo>
                      <a:pt x="439" y="261"/>
                    </a:lnTo>
                    <a:lnTo>
                      <a:pt x="502" y="307"/>
                    </a:lnTo>
                    <a:lnTo>
                      <a:pt x="456" y="318"/>
                    </a:lnTo>
                    <a:lnTo>
                      <a:pt x="393" y="358"/>
                    </a:lnTo>
                    <a:lnTo>
                      <a:pt x="405" y="392"/>
                    </a:lnTo>
                    <a:lnTo>
                      <a:pt x="376" y="432"/>
                    </a:lnTo>
                    <a:lnTo>
                      <a:pt x="336" y="409"/>
                    </a:lnTo>
                    <a:lnTo>
                      <a:pt x="291" y="403"/>
                    </a:lnTo>
                    <a:lnTo>
                      <a:pt x="245" y="432"/>
                    </a:lnTo>
                    <a:lnTo>
                      <a:pt x="256" y="460"/>
                    </a:lnTo>
                    <a:lnTo>
                      <a:pt x="211" y="522"/>
                    </a:lnTo>
                    <a:lnTo>
                      <a:pt x="165" y="522"/>
                    </a:lnTo>
                    <a:lnTo>
                      <a:pt x="137" y="551"/>
                    </a:lnTo>
                    <a:lnTo>
                      <a:pt x="79" y="505"/>
                    </a:lnTo>
                    <a:lnTo>
                      <a:pt x="57" y="454"/>
                    </a:lnTo>
                    <a:lnTo>
                      <a:pt x="22" y="437"/>
                    </a:lnTo>
                    <a:lnTo>
                      <a:pt x="0" y="380"/>
                    </a:lnTo>
                    <a:lnTo>
                      <a:pt x="5" y="341"/>
                    </a:lnTo>
                    <a:lnTo>
                      <a:pt x="57" y="301"/>
                    </a:lnTo>
                    <a:lnTo>
                      <a:pt x="91" y="301"/>
                    </a:lnTo>
                    <a:lnTo>
                      <a:pt x="91" y="210"/>
                    </a:lnTo>
                    <a:lnTo>
                      <a:pt x="114" y="171"/>
                    </a:lnTo>
                    <a:lnTo>
                      <a:pt x="108" y="120"/>
                    </a:lnTo>
                    <a:lnTo>
                      <a:pt x="114" y="86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Freeform 41"/>
              <p:cNvSpPr>
                <a:spLocks/>
              </p:cNvSpPr>
              <p:nvPr/>
            </p:nvSpPr>
            <p:spPr bwMode="auto">
              <a:xfrm>
                <a:off x="3209" y="1206"/>
                <a:ext cx="617" cy="461"/>
              </a:xfrm>
              <a:custGeom>
                <a:avLst/>
                <a:gdLst>
                  <a:gd name="T0" fmla="*/ 263 w 617"/>
                  <a:gd name="T1" fmla="*/ 102 h 460"/>
                  <a:gd name="T2" fmla="*/ 308 w 617"/>
                  <a:gd name="T3" fmla="*/ 131 h 460"/>
                  <a:gd name="T4" fmla="*/ 331 w 617"/>
                  <a:gd name="T5" fmla="*/ 102 h 460"/>
                  <a:gd name="T6" fmla="*/ 405 w 617"/>
                  <a:gd name="T7" fmla="*/ 85 h 460"/>
                  <a:gd name="T8" fmla="*/ 405 w 617"/>
                  <a:gd name="T9" fmla="*/ 23 h 460"/>
                  <a:gd name="T10" fmla="*/ 440 w 617"/>
                  <a:gd name="T11" fmla="*/ 0 h 460"/>
                  <a:gd name="T12" fmla="*/ 468 w 617"/>
                  <a:gd name="T13" fmla="*/ 40 h 460"/>
                  <a:gd name="T14" fmla="*/ 491 w 617"/>
                  <a:gd name="T15" fmla="*/ 40 h 460"/>
                  <a:gd name="T16" fmla="*/ 525 w 617"/>
                  <a:gd name="T17" fmla="*/ 85 h 460"/>
                  <a:gd name="T18" fmla="*/ 565 w 617"/>
                  <a:gd name="T19" fmla="*/ 80 h 460"/>
                  <a:gd name="T20" fmla="*/ 542 w 617"/>
                  <a:gd name="T21" fmla="*/ 148 h 460"/>
                  <a:gd name="T22" fmla="*/ 571 w 617"/>
                  <a:gd name="T23" fmla="*/ 216 h 460"/>
                  <a:gd name="T24" fmla="*/ 599 w 617"/>
                  <a:gd name="T25" fmla="*/ 238 h 460"/>
                  <a:gd name="T26" fmla="*/ 617 w 617"/>
                  <a:gd name="T27" fmla="*/ 278 h 460"/>
                  <a:gd name="T28" fmla="*/ 571 w 617"/>
                  <a:gd name="T29" fmla="*/ 324 h 460"/>
                  <a:gd name="T30" fmla="*/ 537 w 617"/>
                  <a:gd name="T31" fmla="*/ 290 h 460"/>
                  <a:gd name="T32" fmla="*/ 502 w 617"/>
                  <a:gd name="T33" fmla="*/ 301 h 460"/>
                  <a:gd name="T34" fmla="*/ 502 w 617"/>
                  <a:gd name="T35" fmla="*/ 341 h 460"/>
                  <a:gd name="T36" fmla="*/ 440 w 617"/>
                  <a:gd name="T37" fmla="*/ 380 h 460"/>
                  <a:gd name="T38" fmla="*/ 417 w 617"/>
                  <a:gd name="T39" fmla="*/ 363 h 460"/>
                  <a:gd name="T40" fmla="*/ 371 w 617"/>
                  <a:gd name="T41" fmla="*/ 363 h 460"/>
                  <a:gd name="T42" fmla="*/ 360 w 617"/>
                  <a:gd name="T43" fmla="*/ 341 h 460"/>
                  <a:gd name="T44" fmla="*/ 320 w 617"/>
                  <a:gd name="T45" fmla="*/ 363 h 460"/>
                  <a:gd name="T46" fmla="*/ 263 w 617"/>
                  <a:gd name="T47" fmla="*/ 369 h 460"/>
                  <a:gd name="T48" fmla="*/ 263 w 617"/>
                  <a:gd name="T49" fmla="*/ 403 h 460"/>
                  <a:gd name="T50" fmla="*/ 280 w 617"/>
                  <a:gd name="T51" fmla="*/ 414 h 460"/>
                  <a:gd name="T52" fmla="*/ 217 w 617"/>
                  <a:gd name="T53" fmla="*/ 460 h 460"/>
                  <a:gd name="T54" fmla="*/ 183 w 617"/>
                  <a:gd name="T55" fmla="*/ 443 h 460"/>
                  <a:gd name="T56" fmla="*/ 154 w 617"/>
                  <a:gd name="T57" fmla="*/ 363 h 460"/>
                  <a:gd name="T58" fmla="*/ 109 w 617"/>
                  <a:gd name="T59" fmla="*/ 358 h 460"/>
                  <a:gd name="T60" fmla="*/ 92 w 617"/>
                  <a:gd name="T61" fmla="*/ 312 h 460"/>
                  <a:gd name="T62" fmla="*/ 69 w 617"/>
                  <a:gd name="T63" fmla="*/ 278 h 460"/>
                  <a:gd name="T64" fmla="*/ 35 w 617"/>
                  <a:gd name="T65" fmla="*/ 273 h 460"/>
                  <a:gd name="T66" fmla="*/ 35 w 617"/>
                  <a:gd name="T67" fmla="*/ 244 h 460"/>
                  <a:gd name="T68" fmla="*/ 0 w 617"/>
                  <a:gd name="T69" fmla="*/ 216 h 460"/>
                  <a:gd name="T70" fmla="*/ 0 w 617"/>
                  <a:gd name="T71" fmla="*/ 193 h 460"/>
                  <a:gd name="T72" fmla="*/ 40 w 617"/>
                  <a:gd name="T73" fmla="*/ 204 h 460"/>
                  <a:gd name="T74" fmla="*/ 57 w 617"/>
                  <a:gd name="T75" fmla="*/ 187 h 460"/>
                  <a:gd name="T76" fmla="*/ 92 w 617"/>
                  <a:gd name="T77" fmla="*/ 199 h 460"/>
                  <a:gd name="T78" fmla="*/ 92 w 617"/>
                  <a:gd name="T79" fmla="*/ 159 h 460"/>
                  <a:gd name="T80" fmla="*/ 132 w 617"/>
                  <a:gd name="T81" fmla="*/ 159 h 460"/>
                  <a:gd name="T82" fmla="*/ 177 w 617"/>
                  <a:gd name="T83" fmla="*/ 114 h 460"/>
                  <a:gd name="T84" fmla="*/ 234 w 617"/>
                  <a:gd name="T85" fmla="*/ 119 h 460"/>
                  <a:gd name="T86" fmla="*/ 263 w 617"/>
                  <a:gd name="T87" fmla="*/ 102 h 4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17"/>
                  <a:gd name="T133" fmla="*/ 0 h 460"/>
                  <a:gd name="T134" fmla="*/ 617 w 617"/>
                  <a:gd name="T135" fmla="*/ 460 h 4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17" h="460">
                    <a:moveTo>
                      <a:pt x="263" y="102"/>
                    </a:moveTo>
                    <a:lnTo>
                      <a:pt x="308" y="131"/>
                    </a:lnTo>
                    <a:lnTo>
                      <a:pt x="331" y="102"/>
                    </a:lnTo>
                    <a:lnTo>
                      <a:pt x="405" y="85"/>
                    </a:lnTo>
                    <a:lnTo>
                      <a:pt x="405" y="23"/>
                    </a:lnTo>
                    <a:lnTo>
                      <a:pt x="440" y="0"/>
                    </a:lnTo>
                    <a:lnTo>
                      <a:pt x="468" y="40"/>
                    </a:lnTo>
                    <a:lnTo>
                      <a:pt x="491" y="40"/>
                    </a:lnTo>
                    <a:lnTo>
                      <a:pt x="525" y="85"/>
                    </a:lnTo>
                    <a:lnTo>
                      <a:pt x="565" y="80"/>
                    </a:lnTo>
                    <a:lnTo>
                      <a:pt x="542" y="148"/>
                    </a:lnTo>
                    <a:lnTo>
                      <a:pt x="571" y="216"/>
                    </a:lnTo>
                    <a:lnTo>
                      <a:pt x="599" y="238"/>
                    </a:lnTo>
                    <a:lnTo>
                      <a:pt x="617" y="278"/>
                    </a:lnTo>
                    <a:lnTo>
                      <a:pt x="571" y="324"/>
                    </a:lnTo>
                    <a:lnTo>
                      <a:pt x="537" y="290"/>
                    </a:lnTo>
                    <a:lnTo>
                      <a:pt x="502" y="301"/>
                    </a:lnTo>
                    <a:lnTo>
                      <a:pt x="502" y="341"/>
                    </a:lnTo>
                    <a:lnTo>
                      <a:pt x="440" y="380"/>
                    </a:lnTo>
                    <a:lnTo>
                      <a:pt x="417" y="363"/>
                    </a:lnTo>
                    <a:lnTo>
                      <a:pt x="371" y="363"/>
                    </a:lnTo>
                    <a:lnTo>
                      <a:pt x="360" y="341"/>
                    </a:lnTo>
                    <a:lnTo>
                      <a:pt x="320" y="363"/>
                    </a:lnTo>
                    <a:lnTo>
                      <a:pt x="263" y="369"/>
                    </a:lnTo>
                    <a:lnTo>
                      <a:pt x="263" y="403"/>
                    </a:lnTo>
                    <a:lnTo>
                      <a:pt x="280" y="414"/>
                    </a:lnTo>
                    <a:lnTo>
                      <a:pt x="217" y="460"/>
                    </a:lnTo>
                    <a:lnTo>
                      <a:pt x="183" y="443"/>
                    </a:lnTo>
                    <a:lnTo>
                      <a:pt x="154" y="363"/>
                    </a:lnTo>
                    <a:lnTo>
                      <a:pt x="109" y="358"/>
                    </a:lnTo>
                    <a:lnTo>
                      <a:pt x="92" y="312"/>
                    </a:lnTo>
                    <a:lnTo>
                      <a:pt x="69" y="278"/>
                    </a:lnTo>
                    <a:lnTo>
                      <a:pt x="35" y="273"/>
                    </a:lnTo>
                    <a:lnTo>
                      <a:pt x="35" y="244"/>
                    </a:lnTo>
                    <a:lnTo>
                      <a:pt x="0" y="216"/>
                    </a:lnTo>
                    <a:lnTo>
                      <a:pt x="0" y="193"/>
                    </a:lnTo>
                    <a:lnTo>
                      <a:pt x="40" y="204"/>
                    </a:lnTo>
                    <a:lnTo>
                      <a:pt x="57" y="187"/>
                    </a:lnTo>
                    <a:lnTo>
                      <a:pt x="92" y="199"/>
                    </a:lnTo>
                    <a:lnTo>
                      <a:pt x="92" y="159"/>
                    </a:lnTo>
                    <a:lnTo>
                      <a:pt x="132" y="159"/>
                    </a:lnTo>
                    <a:lnTo>
                      <a:pt x="177" y="114"/>
                    </a:lnTo>
                    <a:lnTo>
                      <a:pt x="234" y="119"/>
                    </a:lnTo>
                    <a:lnTo>
                      <a:pt x="263" y="102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2"/>
              <p:cNvSpPr>
                <a:spLocks/>
              </p:cNvSpPr>
              <p:nvPr/>
            </p:nvSpPr>
            <p:spPr bwMode="auto">
              <a:xfrm>
                <a:off x="3651" y="928"/>
                <a:ext cx="599" cy="591"/>
              </a:xfrm>
              <a:custGeom>
                <a:avLst/>
                <a:gdLst/>
                <a:ahLst/>
                <a:cxnLst>
                  <a:cxn ang="0">
                    <a:pos x="108" y="148"/>
                  </a:cxn>
                  <a:cxn ang="0">
                    <a:pos x="80" y="80"/>
                  </a:cxn>
                  <a:cxn ang="0">
                    <a:pos x="142" y="40"/>
                  </a:cxn>
                  <a:cxn ang="0">
                    <a:pos x="182" y="46"/>
                  </a:cxn>
                  <a:cxn ang="0">
                    <a:pos x="222" y="34"/>
                  </a:cxn>
                  <a:cxn ang="0">
                    <a:pos x="239" y="6"/>
                  </a:cxn>
                  <a:cxn ang="0">
                    <a:pos x="262" y="0"/>
                  </a:cxn>
                  <a:cxn ang="0">
                    <a:pos x="314" y="57"/>
                  </a:cxn>
                  <a:cxn ang="0">
                    <a:pos x="314" y="91"/>
                  </a:cxn>
                  <a:cxn ang="0">
                    <a:pos x="388" y="199"/>
                  </a:cxn>
                  <a:cxn ang="0">
                    <a:pos x="388" y="216"/>
                  </a:cxn>
                  <a:cxn ang="0">
                    <a:pos x="422" y="222"/>
                  </a:cxn>
                  <a:cxn ang="0">
                    <a:pos x="450" y="284"/>
                  </a:cxn>
                  <a:cxn ang="0">
                    <a:pos x="508" y="335"/>
                  </a:cxn>
                  <a:cxn ang="0">
                    <a:pos x="513" y="358"/>
                  </a:cxn>
                  <a:cxn ang="0">
                    <a:pos x="559" y="380"/>
                  </a:cxn>
                  <a:cxn ang="0">
                    <a:pos x="599" y="431"/>
                  </a:cxn>
                  <a:cxn ang="0">
                    <a:pos x="508" y="505"/>
                  </a:cxn>
                  <a:cxn ang="0">
                    <a:pos x="490" y="482"/>
                  </a:cxn>
                  <a:cxn ang="0">
                    <a:pos x="433" y="528"/>
                  </a:cxn>
                  <a:cxn ang="0">
                    <a:pos x="411" y="511"/>
                  </a:cxn>
                  <a:cxn ang="0">
                    <a:pos x="388" y="522"/>
                  </a:cxn>
                  <a:cxn ang="0">
                    <a:pos x="336" y="494"/>
                  </a:cxn>
                  <a:cxn ang="0">
                    <a:pos x="325" y="528"/>
                  </a:cxn>
                  <a:cxn ang="0">
                    <a:pos x="353" y="545"/>
                  </a:cxn>
                  <a:cxn ang="0">
                    <a:pos x="336" y="579"/>
                  </a:cxn>
                  <a:cxn ang="0">
                    <a:pos x="251" y="590"/>
                  </a:cxn>
                  <a:cxn ang="0">
                    <a:pos x="216" y="562"/>
                  </a:cxn>
                  <a:cxn ang="0">
                    <a:pos x="177" y="556"/>
                  </a:cxn>
                  <a:cxn ang="0">
                    <a:pos x="159" y="516"/>
                  </a:cxn>
                  <a:cxn ang="0">
                    <a:pos x="131" y="488"/>
                  </a:cxn>
                  <a:cxn ang="0">
                    <a:pos x="102" y="431"/>
                  </a:cxn>
                  <a:cxn ang="0">
                    <a:pos x="125" y="358"/>
                  </a:cxn>
                  <a:cxn ang="0">
                    <a:pos x="85" y="358"/>
                  </a:cxn>
                  <a:cxn ang="0">
                    <a:pos x="51" y="318"/>
                  </a:cxn>
                  <a:cxn ang="0">
                    <a:pos x="28" y="318"/>
                  </a:cxn>
                  <a:cxn ang="0">
                    <a:pos x="0" y="278"/>
                  </a:cxn>
                  <a:cxn ang="0">
                    <a:pos x="0" y="256"/>
                  </a:cxn>
                  <a:cxn ang="0">
                    <a:pos x="17" y="267"/>
                  </a:cxn>
                  <a:cxn ang="0">
                    <a:pos x="17" y="227"/>
                  </a:cxn>
                  <a:cxn ang="0">
                    <a:pos x="45" y="176"/>
                  </a:cxn>
                  <a:cxn ang="0">
                    <a:pos x="108" y="148"/>
                  </a:cxn>
                </a:cxnLst>
                <a:rect l="0" t="0" r="r" b="b"/>
                <a:pathLst>
                  <a:path w="599" h="590">
                    <a:moveTo>
                      <a:pt x="108" y="148"/>
                    </a:moveTo>
                    <a:lnTo>
                      <a:pt x="80" y="80"/>
                    </a:lnTo>
                    <a:lnTo>
                      <a:pt x="142" y="40"/>
                    </a:lnTo>
                    <a:lnTo>
                      <a:pt x="182" y="46"/>
                    </a:lnTo>
                    <a:lnTo>
                      <a:pt x="222" y="34"/>
                    </a:lnTo>
                    <a:lnTo>
                      <a:pt x="239" y="6"/>
                    </a:lnTo>
                    <a:lnTo>
                      <a:pt x="262" y="0"/>
                    </a:lnTo>
                    <a:lnTo>
                      <a:pt x="314" y="57"/>
                    </a:lnTo>
                    <a:lnTo>
                      <a:pt x="314" y="91"/>
                    </a:lnTo>
                    <a:lnTo>
                      <a:pt x="388" y="199"/>
                    </a:lnTo>
                    <a:lnTo>
                      <a:pt x="388" y="216"/>
                    </a:lnTo>
                    <a:lnTo>
                      <a:pt x="422" y="222"/>
                    </a:lnTo>
                    <a:lnTo>
                      <a:pt x="450" y="284"/>
                    </a:lnTo>
                    <a:lnTo>
                      <a:pt x="508" y="335"/>
                    </a:lnTo>
                    <a:lnTo>
                      <a:pt x="513" y="358"/>
                    </a:lnTo>
                    <a:lnTo>
                      <a:pt x="559" y="380"/>
                    </a:lnTo>
                    <a:lnTo>
                      <a:pt x="599" y="431"/>
                    </a:lnTo>
                    <a:lnTo>
                      <a:pt x="508" y="505"/>
                    </a:lnTo>
                    <a:lnTo>
                      <a:pt x="490" y="482"/>
                    </a:lnTo>
                    <a:lnTo>
                      <a:pt x="433" y="528"/>
                    </a:lnTo>
                    <a:lnTo>
                      <a:pt x="411" y="511"/>
                    </a:lnTo>
                    <a:lnTo>
                      <a:pt x="388" y="522"/>
                    </a:lnTo>
                    <a:lnTo>
                      <a:pt x="336" y="494"/>
                    </a:lnTo>
                    <a:lnTo>
                      <a:pt x="325" y="528"/>
                    </a:lnTo>
                    <a:lnTo>
                      <a:pt x="353" y="545"/>
                    </a:lnTo>
                    <a:lnTo>
                      <a:pt x="336" y="579"/>
                    </a:lnTo>
                    <a:lnTo>
                      <a:pt x="251" y="590"/>
                    </a:lnTo>
                    <a:lnTo>
                      <a:pt x="216" y="562"/>
                    </a:lnTo>
                    <a:lnTo>
                      <a:pt x="177" y="556"/>
                    </a:lnTo>
                    <a:lnTo>
                      <a:pt x="159" y="516"/>
                    </a:lnTo>
                    <a:lnTo>
                      <a:pt x="131" y="488"/>
                    </a:lnTo>
                    <a:lnTo>
                      <a:pt x="102" y="431"/>
                    </a:lnTo>
                    <a:lnTo>
                      <a:pt x="125" y="358"/>
                    </a:lnTo>
                    <a:lnTo>
                      <a:pt x="85" y="358"/>
                    </a:lnTo>
                    <a:lnTo>
                      <a:pt x="51" y="318"/>
                    </a:lnTo>
                    <a:lnTo>
                      <a:pt x="28" y="318"/>
                    </a:lnTo>
                    <a:lnTo>
                      <a:pt x="0" y="278"/>
                    </a:lnTo>
                    <a:lnTo>
                      <a:pt x="0" y="256"/>
                    </a:lnTo>
                    <a:lnTo>
                      <a:pt x="17" y="267"/>
                    </a:lnTo>
                    <a:lnTo>
                      <a:pt x="17" y="227"/>
                    </a:lnTo>
                    <a:lnTo>
                      <a:pt x="45" y="176"/>
                    </a:lnTo>
                    <a:lnTo>
                      <a:pt x="108" y="148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Freeform 44"/>
              <p:cNvSpPr>
                <a:spLocks/>
              </p:cNvSpPr>
              <p:nvPr/>
            </p:nvSpPr>
            <p:spPr bwMode="auto">
              <a:xfrm>
                <a:off x="3431" y="1484"/>
                <a:ext cx="471" cy="386"/>
              </a:xfrm>
              <a:custGeom>
                <a:avLst/>
                <a:gdLst/>
                <a:ahLst/>
                <a:cxnLst>
                  <a:cxn ang="0">
                    <a:pos x="131" y="68"/>
                  </a:cxn>
                  <a:cxn ang="0">
                    <a:pos x="154" y="85"/>
                  </a:cxn>
                  <a:cxn ang="0">
                    <a:pos x="194" y="85"/>
                  </a:cxn>
                  <a:cxn ang="0">
                    <a:pos x="217" y="102"/>
                  </a:cxn>
                  <a:cxn ang="0">
                    <a:pos x="279" y="63"/>
                  </a:cxn>
                  <a:cxn ang="0">
                    <a:pos x="279" y="23"/>
                  </a:cxn>
                  <a:cxn ang="0">
                    <a:pos x="314" y="12"/>
                  </a:cxn>
                  <a:cxn ang="0">
                    <a:pos x="348" y="46"/>
                  </a:cxn>
                  <a:cxn ang="0">
                    <a:pos x="394" y="0"/>
                  </a:cxn>
                  <a:cxn ang="0">
                    <a:pos x="433" y="6"/>
                  </a:cxn>
                  <a:cxn ang="0">
                    <a:pos x="468" y="29"/>
                  </a:cxn>
                  <a:cxn ang="0">
                    <a:pos x="456" y="63"/>
                  </a:cxn>
                  <a:cxn ang="0">
                    <a:pos x="468" y="119"/>
                  </a:cxn>
                  <a:cxn ang="0">
                    <a:pos x="445" y="148"/>
                  </a:cxn>
                  <a:cxn ang="0">
                    <a:pos x="445" y="244"/>
                  </a:cxn>
                  <a:cxn ang="0">
                    <a:pos x="411" y="244"/>
                  </a:cxn>
                  <a:cxn ang="0">
                    <a:pos x="359" y="284"/>
                  </a:cxn>
                  <a:cxn ang="0">
                    <a:pos x="348" y="329"/>
                  </a:cxn>
                  <a:cxn ang="0">
                    <a:pos x="200" y="386"/>
                  </a:cxn>
                  <a:cxn ang="0">
                    <a:pos x="188" y="352"/>
                  </a:cxn>
                  <a:cxn ang="0">
                    <a:pos x="137" y="278"/>
                  </a:cxn>
                  <a:cxn ang="0">
                    <a:pos x="108" y="272"/>
                  </a:cxn>
                  <a:cxn ang="0">
                    <a:pos x="108" y="227"/>
                  </a:cxn>
                  <a:cxn ang="0">
                    <a:pos x="85" y="210"/>
                  </a:cxn>
                  <a:cxn ang="0">
                    <a:pos x="40" y="238"/>
                  </a:cxn>
                  <a:cxn ang="0">
                    <a:pos x="0" y="176"/>
                  </a:cxn>
                  <a:cxn ang="0">
                    <a:pos x="63" y="136"/>
                  </a:cxn>
                  <a:cxn ang="0">
                    <a:pos x="40" y="119"/>
                  </a:cxn>
                  <a:cxn ang="0">
                    <a:pos x="40" y="91"/>
                  </a:cxn>
                  <a:cxn ang="0">
                    <a:pos x="97" y="85"/>
                  </a:cxn>
                  <a:cxn ang="0">
                    <a:pos x="131" y="68"/>
                  </a:cxn>
                </a:cxnLst>
                <a:rect l="0" t="0" r="r" b="b"/>
                <a:pathLst>
                  <a:path w="468" h="386">
                    <a:moveTo>
                      <a:pt x="131" y="68"/>
                    </a:moveTo>
                    <a:lnTo>
                      <a:pt x="154" y="85"/>
                    </a:lnTo>
                    <a:lnTo>
                      <a:pt x="194" y="85"/>
                    </a:lnTo>
                    <a:lnTo>
                      <a:pt x="217" y="102"/>
                    </a:lnTo>
                    <a:lnTo>
                      <a:pt x="279" y="63"/>
                    </a:lnTo>
                    <a:lnTo>
                      <a:pt x="279" y="23"/>
                    </a:lnTo>
                    <a:lnTo>
                      <a:pt x="314" y="12"/>
                    </a:lnTo>
                    <a:lnTo>
                      <a:pt x="348" y="46"/>
                    </a:lnTo>
                    <a:lnTo>
                      <a:pt x="394" y="0"/>
                    </a:lnTo>
                    <a:lnTo>
                      <a:pt x="433" y="6"/>
                    </a:lnTo>
                    <a:lnTo>
                      <a:pt x="468" y="29"/>
                    </a:lnTo>
                    <a:lnTo>
                      <a:pt x="456" y="63"/>
                    </a:lnTo>
                    <a:lnTo>
                      <a:pt x="468" y="119"/>
                    </a:lnTo>
                    <a:lnTo>
                      <a:pt x="445" y="148"/>
                    </a:lnTo>
                    <a:lnTo>
                      <a:pt x="445" y="244"/>
                    </a:lnTo>
                    <a:lnTo>
                      <a:pt x="411" y="244"/>
                    </a:lnTo>
                    <a:lnTo>
                      <a:pt x="359" y="284"/>
                    </a:lnTo>
                    <a:lnTo>
                      <a:pt x="348" y="329"/>
                    </a:lnTo>
                    <a:lnTo>
                      <a:pt x="200" y="386"/>
                    </a:lnTo>
                    <a:lnTo>
                      <a:pt x="188" y="352"/>
                    </a:lnTo>
                    <a:lnTo>
                      <a:pt x="137" y="278"/>
                    </a:lnTo>
                    <a:lnTo>
                      <a:pt x="108" y="272"/>
                    </a:lnTo>
                    <a:lnTo>
                      <a:pt x="108" y="227"/>
                    </a:lnTo>
                    <a:lnTo>
                      <a:pt x="85" y="210"/>
                    </a:lnTo>
                    <a:lnTo>
                      <a:pt x="40" y="238"/>
                    </a:lnTo>
                    <a:lnTo>
                      <a:pt x="0" y="176"/>
                    </a:lnTo>
                    <a:lnTo>
                      <a:pt x="63" y="136"/>
                    </a:lnTo>
                    <a:lnTo>
                      <a:pt x="40" y="119"/>
                    </a:lnTo>
                    <a:lnTo>
                      <a:pt x="40" y="91"/>
                    </a:lnTo>
                    <a:lnTo>
                      <a:pt x="97" y="85"/>
                    </a:lnTo>
                    <a:lnTo>
                      <a:pt x="131" y="68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2863" y="1384"/>
                <a:ext cx="532" cy="441"/>
              </a:xfrm>
              <a:custGeom>
                <a:avLst/>
                <a:gdLst/>
                <a:ahLst/>
                <a:cxnLst>
                  <a:cxn ang="0">
                    <a:pos x="109" y="40"/>
                  </a:cxn>
                  <a:cxn ang="0">
                    <a:pos x="166" y="45"/>
                  </a:cxn>
                  <a:cxn ang="0">
                    <a:pos x="177" y="17"/>
                  </a:cxn>
                  <a:cxn ang="0">
                    <a:pos x="217" y="0"/>
                  </a:cxn>
                  <a:cxn ang="0">
                    <a:pos x="297" y="0"/>
                  </a:cxn>
                  <a:cxn ang="0">
                    <a:pos x="325" y="11"/>
                  </a:cxn>
                  <a:cxn ang="0">
                    <a:pos x="343" y="6"/>
                  </a:cxn>
                  <a:cxn ang="0">
                    <a:pos x="343" y="23"/>
                  </a:cxn>
                  <a:cxn ang="0">
                    <a:pos x="343" y="40"/>
                  </a:cxn>
                  <a:cxn ang="0">
                    <a:pos x="383" y="74"/>
                  </a:cxn>
                  <a:cxn ang="0">
                    <a:pos x="383" y="102"/>
                  </a:cxn>
                  <a:cxn ang="0">
                    <a:pos x="417" y="108"/>
                  </a:cxn>
                  <a:cxn ang="0">
                    <a:pos x="451" y="187"/>
                  </a:cxn>
                  <a:cxn ang="0">
                    <a:pos x="502" y="193"/>
                  </a:cxn>
                  <a:cxn ang="0">
                    <a:pos x="531" y="272"/>
                  </a:cxn>
                  <a:cxn ang="0">
                    <a:pos x="497" y="295"/>
                  </a:cxn>
                  <a:cxn ang="0">
                    <a:pos x="468" y="289"/>
                  </a:cxn>
                  <a:cxn ang="0">
                    <a:pos x="383" y="357"/>
                  </a:cxn>
                  <a:cxn ang="0">
                    <a:pos x="337" y="357"/>
                  </a:cxn>
                  <a:cxn ang="0">
                    <a:pos x="291" y="442"/>
                  </a:cxn>
                  <a:cxn ang="0">
                    <a:pos x="228" y="408"/>
                  </a:cxn>
                  <a:cxn ang="0">
                    <a:pos x="177" y="397"/>
                  </a:cxn>
                  <a:cxn ang="0">
                    <a:pos x="166" y="369"/>
                  </a:cxn>
                  <a:cxn ang="0">
                    <a:pos x="131" y="380"/>
                  </a:cxn>
                  <a:cxn ang="0">
                    <a:pos x="57" y="357"/>
                  </a:cxn>
                  <a:cxn ang="0">
                    <a:pos x="80" y="318"/>
                  </a:cxn>
                  <a:cxn ang="0">
                    <a:pos x="12" y="267"/>
                  </a:cxn>
                  <a:cxn ang="0">
                    <a:pos x="0" y="238"/>
                  </a:cxn>
                  <a:cxn ang="0">
                    <a:pos x="6" y="216"/>
                  </a:cxn>
                  <a:cxn ang="0">
                    <a:pos x="23" y="216"/>
                  </a:cxn>
                  <a:cxn ang="0">
                    <a:pos x="63" y="187"/>
                  </a:cxn>
                  <a:cxn ang="0">
                    <a:pos x="80" y="97"/>
                  </a:cxn>
                  <a:cxn ang="0">
                    <a:pos x="57" y="57"/>
                  </a:cxn>
                  <a:cxn ang="0">
                    <a:pos x="86" y="57"/>
                  </a:cxn>
                  <a:cxn ang="0">
                    <a:pos x="109" y="40"/>
                  </a:cxn>
                </a:cxnLst>
                <a:rect l="0" t="0" r="r" b="b"/>
                <a:pathLst>
                  <a:path w="531" h="442">
                    <a:moveTo>
                      <a:pt x="109" y="40"/>
                    </a:moveTo>
                    <a:lnTo>
                      <a:pt x="166" y="45"/>
                    </a:lnTo>
                    <a:lnTo>
                      <a:pt x="177" y="17"/>
                    </a:lnTo>
                    <a:lnTo>
                      <a:pt x="217" y="0"/>
                    </a:lnTo>
                    <a:lnTo>
                      <a:pt x="297" y="0"/>
                    </a:lnTo>
                    <a:lnTo>
                      <a:pt x="325" y="11"/>
                    </a:lnTo>
                    <a:lnTo>
                      <a:pt x="343" y="6"/>
                    </a:lnTo>
                    <a:lnTo>
                      <a:pt x="343" y="23"/>
                    </a:lnTo>
                    <a:lnTo>
                      <a:pt x="343" y="40"/>
                    </a:lnTo>
                    <a:lnTo>
                      <a:pt x="383" y="74"/>
                    </a:lnTo>
                    <a:lnTo>
                      <a:pt x="383" y="102"/>
                    </a:lnTo>
                    <a:lnTo>
                      <a:pt x="417" y="108"/>
                    </a:lnTo>
                    <a:lnTo>
                      <a:pt x="451" y="187"/>
                    </a:lnTo>
                    <a:lnTo>
                      <a:pt x="502" y="193"/>
                    </a:lnTo>
                    <a:lnTo>
                      <a:pt x="531" y="272"/>
                    </a:lnTo>
                    <a:lnTo>
                      <a:pt x="497" y="295"/>
                    </a:lnTo>
                    <a:lnTo>
                      <a:pt x="468" y="289"/>
                    </a:lnTo>
                    <a:lnTo>
                      <a:pt x="383" y="357"/>
                    </a:lnTo>
                    <a:lnTo>
                      <a:pt x="337" y="357"/>
                    </a:lnTo>
                    <a:lnTo>
                      <a:pt x="291" y="442"/>
                    </a:lnTo>
                    <a:lnTo>
                      <a:pt x="228" y="408"/>
                    </a:lnTo>
                    <a:lnTo>
                      <a:pt x="177" y="397"/>
                    </a:lnTo>
                    <a:lnTo>
                      <a:pt x="166" y="369"/>
                    </a:lnTo>
                    <a:lnTo>
                      <a:pt x="131" y="380"/>
                    </a:lnTo>
                    <a:lnTo>
                      <a:pt x="57" y="357"/>
                    </a:lnTo>
                    <a:lnTo>
                      <a:pt x="80" y="318"/>
                    </a:lnTo>
                    <a:lnTo>
                      <a:pt x="12" y="267"/>
                    </a:lnTo>
                    <a:lnTo>
                      <a:pt x="0" y="238"/>
                    </a:lnTo>
                    <a:lnTo>
                      <a:pt x="6" y="216"/>
                    </a:lnTo>
                    <a:lnTo>
                      <a:pt x="23" y="216"/>
                    </a:lnTo>
                    <a:lnTo>
                      <a:pt x="63" y="187"/>
                    </a:lnTo>
                    <a:lnTo>
                      <a:pt x="80" y="97"/>
                    </a:lnTo>
                    <a:lnTo>
                      <a:pt x="57" y="57"/>
                    </a:lnTo>
                    <a:lnTo>
                      <a:pt x="86" y="57"/>
                    </a:lnTo>
                    <a:lnTo>
                      <a:pt x="109" y="40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Freeform 49"/>
              <p:cNvSpPr>
                <a:spLocks/>
              </p:cNvSpPr>
              <p:nvPr/>
            </p:nvSpPr>
            <p:spPr bwMode="auto">
              <a:xfrm>
                <a:off x="2594" y="2148"/>
                <a:ext cx="599" cy="516"/>
              </a:xfrm>
              <a:custGeom>
                <a:avLst/>
                <a:gdLst>
                  <a:gd name="T0" fmla="*/ 257 w 599"/>
                  <a:gd name="T1" fmla="*/ 68 h 516"/>
                  <a:gd name="T2" fmla="*/ 291 w 599"/>
                  <a:gd name="T3" fmla="*/ 102 h 516"/>
                  <a:gd name="T4" fmla="*/ 320 w 599"/>
                  <a:gd name="T5" fmla="*/ 68 h 516"/>
                  <a:gd name="T6" fmla="*/ 366 w 599"/>
                  <a:gd name="T7" fmla="*/ 56 h 516"/>
                  <a:gd name="T8" fmla="*/ 377 w 599"/>
                  <a:gd name="T9" fmla="*/ 85 h 516"/>
                  <a:gd name="T10" fmla="*/ 428 w 599"/>
                  <a:gd name="T11" fmla="*/ 11 h 516"/>
                  <a:gd name="T12" fmla="*/ 468 w 599"/>
                  <a:gd name="T13" fmla="*/ 28 h 516"/>
                  <a:gd name="T14" fmla="*/ 485 w 599"/>
                  <a:gd name="T15" fmla="*/ 0 h 516"/>
                  <a:gd name="T16" fmla="*/ 520 w 599"/>
                  <a:gd name="T17" fmla="*/ 0 h 516"/>
                  <a:gd name="T18" fmla="*/ 520 w 599"/>
                  <a:gd name="T19" fmla="*/ 91 h 516"/>
                  <a:gd name="T20" fmla="*/ 588 w 599"/>
                  <a:gd name="T21" fmla="*/ 113 h 516"/>
                  <a:gd name="T22" fmla="*/ 599 w 599"/>
                  <a:gd name="T23" fmla="*/ 142 h 516"/>
                  <a:gd name="T24" fmla="*/ 565 w 599"/>
                  <a:gd name="T25" fmla="*/ 159 h 516"/>
                  <a:gd name="T26" fmla="*/ 531 w 599"/>
                  <a:gd name="T27" fmla="*/ 147 h 516"/>
                  <a:gd name="T28" fmla="*/ 514 w 599"/>
                  <a:gd name="T29" fmla="*/ 198 h 516"/>
                  <a:gd name="T30" fmla="*/ 468 w 599"/>
                  <a:gd name="T31" fmla="*/ 221 h 516"/>
                  <a:gd name="T32" fmla="*/ 451 w 599"/>
                  <a:gd name="T33" fmla="*/ 261 h 516"/>
                  <a:gd name="T34" fmla="*/ 417 w 599"/>
                  <a:gd name="T35" fmla="*/ 278 h 516"/>
                  <a:gd name="T36" fmla="*/ 405 w 599"/>
                  <a:gd name="T37" fmla="*/ 329 h 516"/>
                  <a:gd name="T38" fmla="*/ 411 w 599"/>
                  <a:gd name="T39" fmla="*/ 374 h 516"/>
                  <a:gd name="T40" fmla="*/ 354 w 599"/>
                  <a:gd name="T41" fmla="*/ 374 h 516"/>
                  <a:gd name="T42" fmla="*/ 320 w 599"/>
                  <a:gd name="T43" fmla="*/ 408 h 516"/>
                  <a:gd name="T44" fmla="*/ 297 w 599"/>
                  <a:gd name="T45" fmla="*/ 391 h 516"/>
                  <a:gd name="T46" fmla="*/ 274 w 599"/>
                  <a:gd name="T47" fmla="*/ 402 h 516"/>
                  <a:gd name="T48" fmla="*/ 274 w 599"/>
                  <a:gd name="T49" fmla="*/ 431 h 516"/>
                  <a:gd name="T50" fmla="*/ 320 w 599"/>
                  <a:gd name="T51" fmla="*/ 442 h 516"/>
                  <a:gd name="T52" fmla="*/ 308 w 599"/>
                  <a:gd name="T53" fmla="*/ 471 h 516"/>
                  <a:gd name="T54" fmla="*/ 331 w 599"/>
                  <a:gd name="T55" fmla="*/ 476 h 516"/>
                  <a:gd name="T56" fmla="*/ 320 w 599"/>
                  <a:gd name="T57" fmla="*/ 516 h 516"/>
                  <a:gd name="T58" fmla="*/ 274 w 599"/>
                  <a:gd name="T59" fmla="*/ 510 h 516"/>
                  <a:gd name="T60" fmla="*/ 206 w 599"/>
                  <a:gd name="T61" fmla="*/ 419 h 516"/>
                  <a:gd name="T62" fmla="*/ 132 w 599"/>
                  <a:gd name="T63" fmla="*/ 419 h 516"/>
                  <a:gd name="T64" fmla="*/ 69 w 599"/>
                  <a:gd name="T65" fmla="*/ 459 h 516"/>
                  <a:gd name="T66" fmla="*/ 0 w 599"/>
                  <a:gd name="T67" fmla="*/ 471 h 516"/>
                  <a:gd name="T68" fmla="*/ 0 w 599"/>
                  <a:gd name="T69" fmla="*/ 391 h 516"/>
                  <a:gd name="T70" fmla="*/ 92 w 599"/>
                  <a:gd name="T71" fmla="*/ 368 h 516"/>
                  <a:gd name="T72" fmla="*/ 109 w 599"/>
                  <a:gd name="T73" fmla="*/ 278 h 516"/>
                  <a:gd name="T74" fmla="*/ 137 w 599"/>
                  <a:gd name="T75" fmla="*/ 221 h 516"/>
                  <a:gd name="T76" fmla="*/ 189 w 599"/>
                  <a:gd name="T77" fmla="*/ 215 h 516"/>
                  <a:gd name="T78" fmla="*/ 200 w 599"/>
                  <a:gd name="T79" fmla="*/ 130 h 516"/>
                  <a:gd name="T80" fmla="*/ 257 w 599"/>
                  <a:gd name="T81" fmla="*/ 68 h 51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99"/>
                  <a:gd name="T124" fmla="*/ 0 h 516"/>
                  <a:gd name="T125" fmla="*/ 599 w 599"/>
                  <a:gd name="T126" fmla="*/ 516 h 51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99" h="516">
                    <a:moveTo>
                      <a:pt x="257" y="68"/>
                    </a:moveTo>
                    <a:lnTo>
                      <a:pt x="291" y="102"/>
                    </a:lnTo>
                    <a:lnTo>
                      <a:pt x="320" y="68"/>
                    </a:lnTo>
                    <a:lnTo>
                      <a:pt x="366" y="56"/>
                    </a:lnTo>
                    <a:lnTo>
                      <a:pt x="377" y="85"/>
                    </a:lnTo>
                    <a:lnTo>
                      <a:pt x="428" y="11"/>
                    </a:lnTo>
                    <a:lnTo>
                      <a:pt x="468" y="28"/>
                    </a:lnTo>
                    <a:lnTo>
                      <a:pt x="485" y="0"/>
                    </a:lnTo>
                    <a:lnTo>
                      <a:pt x="520" y="0"/>
                    </a:lnTo>
                    <a:lnTo>
                      <a:pt x="520" y="91"/>
                    </a:lnTo>
                    <a:lnTo>
                      <a:pt x="588" y="113"/>
                    </a:lnTo>
                    <a:lnTo>
                      <a:pt x="599" y="142"/>
                    </a:lnTo>
                    <a:lnTo>
                      <a:pt x="565" y="159"/>
                    </a:lnTo>
                    <a:lnTo>
                      <a:pt x="531" y="147"/>
                    </a:lnTo>
                    <a:lnTo>
                      <a:pt x="514" y="198"/>
                    </a:lnTo>
                    <a:lnTo>
                      <a:pt x="468" y="221"/>
                    </a:lnTo>
                    <a:lnTo>
                      <a:pt x="451" y="261"/>
                    </a:lnTo>
                    <a:lnTo>
                      <a:pt x="417" y="278"/>
                    </a:lnTo>
                    <a:lnTo>
                      <a:pt x="405" y="329"/>
                    </a:lnTo>
                    <a:lnTo>
                      <a:pt x="411" y="374"/>
                    </a:lnTo>
                    <a:lnTo>
                      <a:pt x="354" y="374"/>
                    </a:lnTo>
                    <a:lnTo>
                      <a:pt x="320" y="408"/>
                    </a:lnTo>
                    <a:lnTo>
                      <a:pt x="297" y="391"/>
                    </a:lnTo>
                    <a:lnTo>
                      <a:pt x="274" y="402"/>
                    </a:lnTo>
                    <a:lnTo>
                      <a:pt x="274" y="431"/>
                    </a:lnTo>
                    <a:lnTo>
                      <a:pt x="320" y="442"/>
                    </a:lnTo>
                    <a:lnTo>
                      <a:pt x="308" y="471"/>
                    </a:lnTo>
                    <a:lnTo>
                      <a:pt x="331" y="476"/>
                    </a:lnTo>
                    <a:lnTo>
                      <a:pt x="320" y="516"/>
                    </a:lnTo>
                    <a:lnTo>
                      <a:pt x="274" y="510"/>
                    </a:lnTo>
                    <a:lnTo>
                      <a:pt x="206" y="419"/>
                    </a:lnTo>
                    <a:lnTo>
                      <a:pt x="132" y="419"/>
                    </a:lnTo>
                    <a:lnTo>
                      <a:pt x="69" y="459"/>
                    </a:lnTo>
                    <a:lnTo>
                      <a:pt x="0" y="471"/>
                    </a:lnTo>
                    <a:lnTo>
                      <a:pt x="0" y="391"/>
                    </a:lnTo>
                    <a:lnTo>
                      <a:pt x="92" y="368"/>
                    </a:lnTo>
                    <a:lnTo>
                      <a:pt x="109" y="278"/>
                    </a:lnTo>
                    <a:lnTo>
                      <a:pt x="137" y="221"/>
                    </a:lnTo>
                    <a:lnTo>
                      <a:pt x="189" y="215"/>
                    </a:lnTo>
                    <a:lnTo>
                      <a:pt x="200" y="130"/>
                    </a:lnTo>
                    <a:lnTo>
                      <a:pt x="257" y="68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50"/>
              <p:cNvSpPr>
                <a:spLocks/>
              </p:cNvSpPr>
              <p:nvPr/>
            </p:nvSpPr>
            <p:spPr bwMode="auto">
              <a:xfrm>
                <a:off x="2940" y="1653"/>
                <a:ext cx="566" cy="715"/>
              </a:xfrm>
              <a:custGeom>
                <a:avLst/>
                <a:gdLst/>
                <a:ahLst/>
                <a:cxnLst>
                  <a:cxn ang="0">
                    <a:pos x="0" y="85"/>
                  </a:cxn>
                  <a:cxn ang="0">
                    <a:pos x="74" y="102"/>
                  </a:cxn>
                  <a:cxn ang="0">
                    <a:pos x="102" y="97"/>
                  </a:cxn>
                  <a:cxn ang="0">
                    <a:pos x="114" y="125"/>
                  </a:cxn>
                  <a:cxn ang="0">
                    <a:pos x="159" y="131"/>
                  </a:cxn>
                  <a:cxn ang="0">
                    <a:pos x="228" y="165"/>
                  </a:cxn>
                  <a:cxn ang="0">
                    <a:pos x="274" y="91"/>
                  </a:cxn>
                  <a:cxn ang="0">
                    <a:pos x="314" y="91"/>
                  </a:cxn>
                  <a:cxn ang="0">
                    <a:pos x="405" y="17"/>
                  </a:cxn>
                  <a:cxn ang="0">
                    <a:pos x="433" y="23"/>
                  </a:cxn>
                  <a:cxn ang="0">
                    <a:pos x="462" y="0"/>
                  </a:cxn>
                  <a:cxn ang="0">
                    <a:pos x="508" y="12"/>
                  </a:cxn>
                  <a:cxn ang="0">
                    <a:pos x="536" y="68"/>
                  </a:cxn>
                  <a:cxn ang="0">
                    <a:pos x="513" y="102"/>
                  </a:cxn>
                  <a:cxn ang="0">
                    <a:pos x="525" y="142"/>
                  </a:cxn>
                  <a:cxn ang="0">
                    <a:pos x="513" y="165"/>
                  </a:cxn>
                  <a:cxn ang="0">
                    <a:pos x="553" y="205"/>
                  </a:cxn>
                  <a:cxn ang="0">
                    <a:pos x="525" y="227"/>
                  </a:cxn>
                  <a:cxn ang="0">
                    <a:pos x="559" y="244"/>
                  </a:cxn>
                  <a:cxn ang="0">
                    <a:pos x="553" y="312"/>
                  </a:cxn>
                  <a:cxn ang="0">
                    <a:pos x="525" y="363"/>
                  </a:cxn>
                  <a:cxn ang="0">
                    <a:pos x="536" y="403"/>
                  </a:cxn>
                  <a:cxn ang="0">
                    <a:pos x="513" y="460"/>
                  </a:cxn>
                  <a:cxn ang="0">
                    <a:pos x="565" y="499"/>
                  </a:cxn>
                  <a:cxn ang="0">
                    <a:pos x="536" y="528"/>
                  </a:cxn>
                  <a:cxn ang="0">
                    <a:pos x="530" y="579"/>
                  </a:cxn>
                  <a:cxn ang="0">
                    <a:pos x="485" y="664"/>
                  </a:cxn>
                  <a:cxn ang="0">
                    <a:pos x="450" y="692"/>
                  </a:cxn>
                  <a:cxn ang="0">
                    <a:pos x="422" y="687"/>
                  </a:cxn>
                  <a:cxn ang="0">
                    <a:pos x="388" y="715"/>
                  </a:cxn>
                  <a:cxn ang="0">
                    <a:pos x="325" y="687"/>
                  </a:cxn>
                  <a:cxn ang="0">
                    <a:pos x="314" y="647"/>
                  </a:cxn>
                  <a:cxn ang="0">
                    <a:pos x="268" y="630"/>
                  </a:cxn>
                  <a:cxn ang="0">
                    <a:pos x="251" y="607"/>
                  </a:cxn>
                  <a:cxn ang="0">
                    <a:pos x="188" y="585"/>
                  </a:cxn>
                  <a:cxn ang="0">
                    <a:pos x="188" y="488"/>
                  </a:cxn>
                  <a:cxn ang="0">
                    <a:pos x="148" y="494"/>
                  </a:cxn>
                  <a:cxn ang="0">
                    <a:pos x="131" y="516"/>
                  </a:cxn>
                  <a:cxn ang="0">
                    <a:pos x="91" y="499"/>
                  </a:cxn>
                  <a:cxn ang="0">
                    <a:pos x="51" y="499"/>
                  </a:cxn>
                  <a:cxn ang="0">
                    <a:pos x="40" y="465"/>
                  </a:cxn>
                  <a:cxn ang="0">
                    <a:pos x="74" y="465"/>
                  </a:cxn>
                  <a:cxn ang="0">
                    <a:pos x="91" y="380"/>
                  </a:cxn>
                  <a:cxn ang="0">
                    <a:pos x="120" y="324"/>
                  </a:cxn>
                  <a:cxn ang="0">
                    <a:pos x="114" y="290"/>
                  </a:cxn>
                  <a:cxn ang="0">
                    <a:pos x="148" y="239"/>
                  </a:cxn>
                  <a:cxn ang="0">
                    <a:pos x="142" y="182"/>
                  </a:cxn>
                  <a:cxn ang="0">
                    <a:pos x="74" y="142"/>
                  </a:cxn>
                  <a:cxn ang="0">
                    <a:pos x="51" y="142"/>
                  </a:cxn>
                  <a:cxn ang="0">
                    <a:pos x="0" y="85"/>
                  </a:cxn>
                </a:cxnLst>
                <a:rect l="0" t="0" r="r" b="b"/>
                <a:pathLst>
                  <a:path w="565" h="715">
                    <a:moveTo>
                      <a:pt x="0" y="85"/>
                    </a:moveTo>
                    <a:lnTo>
                      <a:pt x="74" y="102"/>
                    </a:lnTo>
                    <a:lnTo>
                      <a:pt x="102" y="97"/>
                    </a:lnTo>
                    <a:lnTo>
                      <a:pt x="114" y="125"/>
                    </a:lnTo>
                    <a:lnTo>
                      <a:pt x="159" y="131"/>
                    </a:lnTo>
                    <a:lnTo>
                      <a:pt x="228" y="165"/>
                    </a:lnTo>
                    <a:lnTo>
                      <a:pt x="274" y="91"/>
                    </a:lnTo>
                    <a:lnTo>
                      <a:pt x="314" y="91"/>
                    </a:lnTo>
                    <a:lnTo>
                      <a:pt x="405" y="17"/>
                    </a:lnTo>
                    <a:lnTo>
                      <a:pt x="433" y="23"/>
                    </a:lnTo>
                    <a:lnTo>
                      <a:pt x="462" y="0"/>
                    </a:lnTo>
                    <a:lnTo>
                      <a:pt x="508" y="12"/>
                    </a:lnTo>
                    <a:lnTo>
                      <a:pt x="536" y="68"/>
                    </a:lnTo>
                    <a:lnTo>
                      <a:pt x="513" y="102"/>
                    </a:lnTo>
                    <a:lnTo>
                      <a:pt x="525" y="142"/>
                    </a:lnTo>
                    <a:lnTo>
                      <a:pt x="513" y="165"/>
                    </a:lnTo>
                    <a:lnTo>
                      <a:pt x="553" y="205"/>
                    </a:lnTo>
                    <a:lnTo>
                      <a:pt x="525" y="227"/>
                    </a:lnTo>
                    <a:lnTo>
                      <a:pt x="559" y="244"/>
                    </a:lnTo>
                    <a:lnTo>
                      <a:pt x="553" y="312"/>
                    </a:lnTo>
                    <a:lnTo>
                      <a:pt x="525" y="363"/>
                    </a:lnTo>
                    <a:lnTo>
                      <a:pt x="536" y="403"/>
                    </a:lnTo>
                    <a:lnTo>
                      <a:pt x="513" y="460"/>
                    </a:lnTo>
                    <a:lnTo>
                      <a:pt x="565" y="499"/>
                    </a:lnTo>
                    <a:lnTo>
                      <a:pt x="536" y="528"/>
                    </a:lnTo>
                    <a:lnTo>
                      <a:pt x="530" y="579"/>
                    </a:lnTo>
                    <a:lnTo>
                      <a:pt x="485" y="664"/>
                    </a:lnTo>
                    <a:lnTo>
                      <a:pt x="450" y="692"/>
                    </a:lnTo>
                    <a:lnTo>
                      <a:pt x="422" y="687"/>
                    </a:lnTo>
                    <a:lnTo>
                      <a:pt x="388" y="715"/>
                    </a:lnTo>
                    <a:lnTo>
                      <a:pt x="325" y="687"/>
                    </a:lnTo>
                    <a:lnTo>
                      <a:pt x="314" y="647"/>
                    </a:lnTo>
                    <a:lnTo>
                      <a:pt x="268" y="630"/>
                    </a:lnTo>
                    <a:lnTo>
                      <a:pt x="251" y="607"/>
                    </a:lnTo>
                    <a:lnTo>
                      <a:pt x="188" y="585"/>
                    </a:lnTo>
                    <a:lnTo>
                      <a:pt x="188" y="488"/>
                    </a:lnTo>
                    <a:lnTo>
                      <a:pt x="148" y="494"/>
                    </a:lnTo>
                    <a:lnTo>
                      <a:pt x="131" y="516"/>
                    </a:lnTo>
                    <a:lnTo>
                      <a:pt x="91" y="499"/>
                    </a:lnTo>
                    <a:lnTo>
                      <a:pt x="51" y="499"/>
                    </a:lnTo>
                    <a:lnTo>
                      <a:pt x="40" y="465"/>
                    </a:lnTo>
                    <a:lnTo>
                      <a:pt x="74" y="465"/>
                    </a:lnTo>
                    <a:lnTo>
                      <a:pt x="91" y="380"/>
                    </a:lnTo>
                    <a:lnTo>
                      <a:pt x="120" y="324"/>
                    </a:lnTo>
                    <a:lnTo>
                      <a:pt x="114" y="290"/>
                    </a:lnTo>
                    <a:lnTo>
                      <a:pt x="148" y="239"/>
                    </a:lnTo>
                    <a:lnTo>
                      <a:pt x="142" y="182"/>
                    </a:lnTo>
                    <a:lnTo>
                      <a:pt x="74" y="142"/>
                    </a:lnTo>
                    <a:lnTo>
                      <a:pt x="51" y="14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Freeform 52"/>
              <p:cNvSpPr>
                <a:spLocks/>
              </p:cNvSpPr>
              <p:nvPr/>
            </p:nvSpPr>
            <p:spPr bwMode="auto">
              <a:xfrm>
                <a:off x="3209" y="2324"/>
                <a:ext cx="583" cy="579"/>
              </a:xfrm>
              <a:custGeom>
                <a:avLst/>
                <a:gdLst/>
                <a:ahLst/>
                <a:cxnLst>
                  <a:cxn ang="0">
                    <a:pos x="103" y="45"/>
                  </a:cxn>
                  <a:cxn ang="0">
                    <a:pos x="143" y="22"/>
                  </a:cxn>
                  <a:cxn ang="0">
                    <a:pos x="171" y="28"/>
                  </a:cxn>
                  <a:cxn ang="0">
                    <a:pos x="206" y="0"/>
                  </a:cxn>
                  <a:cxn ang="0">
                    <a:pos x="274" y="45"/>
                  </a:cxn>
                  <a:cxn ang="0">
                    <a:pos x="326" y="45"/>
                  </a:cxn>
                  <a:cxn ang="0">
                    <a:pos x="377" y="113"/>
                  </a:cxn>
                  <a:cxn ang="0">
                    <a:pos x="520" y="102"/>
                  </a:cxn>
                  <a:cxn ang="0">
                    <a:pos x="577" y="141"/>
                  </a:cxn>
                  <a:cxn ang="0">
                    <a:pos x="582" y="209"/>
                  </a:cxn>
                  <a:cxn ang="0">
                    <a:pos x="565" y="260"/>
                  </a:cxn>
                  <a:cxn ang="0">
                    <a:pos x="485" y="357"/>
                  </a:cxn>
                  <a:cxn ang="0">
                    <a:pos x="497" y="402"/>
                  </a:cxn>
                  <a:cxn ang="0">
                    <a:pos x="520" y="397"/>
                  </a:cxn>
                  <a:cxn ang="0">
                    <a:pos x="537" y="453"/>
                  </a:cxn>
                  <a:cxn ang="0">
                    <a:pos x="520" y="476"/>
                  </a:cxn>
                  <a:cxn ang="0">
                    <a:pos x="525" y="533"/>
                  </a:cxn>
                  <a:cxn ang="0">
                    <a:pos x="445" y="561"/>
                  </a:cxn>
                  <a:cxn ang="0">
                    <a:pos x="394" y="561"/>
                  </a:cxn>
                  <a:cxn ang="0">
                    <a:pos x="343" y="578"/>
                  </a:cxn>
                  <a:cxn ang="0">
                    <a:pos x="331" y="504"/>
                  </a:cxn>
                  <a:cxn ang="0">
                    <a:pos x="240" y="482"/>
                  </a:cxn>
                  <a:cxn ang="0">
                    <a:pos x="120" y="476"/>
                  </a:cxn>
                  <a:cxn ang="0">
                    <a:pos x="23" y="425"/>
                  </a:cxn>
                  <a:cxn ang="0">
                    <a:pos x="29" y="408"/>
                  </a:cxn>
                  <a:cxn ang="0">
                    <a:pos x="57" y="408"/>
                  </a:cxn>
                  <a:cxn ang="0">
                    <a:pos x="40" y="363"/>
                  </a:cxn>
                  <a:cxn ang="0">
                    <a:pos x="52" y="357"/>
                  </a:cxn>
                  <a:cxn ang="0">
                    <a:pos x="0" y="266"/>
                  </a:cxn>
                  <a:cxn ang="0">
                    <a:pos x="29" y="255"/>
                  </a:cxn>
                  <a:cxn ang="0">
                    <a:pos x="23" y="209"/>
                  </a:cxn>
                  <a:cxn ang="0">
                    <a:pos x="52" y="187"/>
                  </a:cxn>
                  <a:cxn ang="0">
                    <a:pos x="57" y="147"/>
                  </a:cxn>
                  <a:cxn ang="0">
                    <a:pos x="92" y="153"/>
                  </a:cxn>
                  <a:cxn ang="0">
                    <a:pos x="120" y="113"/>
                  </a:cxn>
                  <a:cxn ang="0">
                    <a:pos x="92" y="79"/>
                  </a:cxn>
                  <a:cxn ang="0">
                    <a:pos x="103" y="45"/>
                  </a:cxn>
                </a:cxnLst>
                <a:rect l="0" t="0" r="r" b="b"/>
                <a:pathLst>
                  <a:path w="582" h="578">
                    <a:moveTo>
                      <a:pt x="103" y="45"/>
                    </a:moveTo>
                    <a:lnTo>
                      <a:pt x="143" y="22"/>
                    </a:lnTo>
                    <a:lnTo>
                      <a:pt x="171" y="28"/>
                    </a:lnTo>
                    <a:lnTo>
                      <a:pt x="206" y="0"/>
                    </a:lnTo>
                    <a:lnTo>
                      <a:pt x="274" y="45"/>
                    </a:lnTo>
                    <a:lnTo>
                      <a:pt x="326" y="45"/>
                    </a:lnTo>
                    <a:lnTo>
                      <a:pt x="377" y="113"/>
                    </a:lnTo>
                    <a:lnTo>
                      <a:pt x="520" y="102"/>
                    </a:lnTo>
                    <a:lnTo>
                      <a:pt x="577" y="141"/>
                    </a:lnTo>
                    <a:lnTo>
                      <a:pt x="582" y="209"/>
                    </a:lnTo>
                    <a:lnTo>
                      <a:pt x="565" y="260"/>
                    </a:lnTo>
                    <a:lnTo>
                      <a:pt x="485" y="357"/>
                    </a:lnTo>
                    <a:lnTo>
                      <a:pt x="497" y="402"/>
                    </a:lnTo>
                    <a:lnTo>
                      <a:pt x="520" y="397"/>
                    </a:lnTo>
                    <a:lnTo>
                      <a:pt x="537" y="453"/>
                    </a:lnTo>
                    <a:lnTo>
                      <a:pt x="520" y="476"/>
                    </a:lnTo>
                    <a:lnTo>
                      <a:pt x="525" y="533"/>
                    </a:lnTo>
                    <a:lnTo>
                      <a:pt x="445" y="561"/>
                    </a:lnTo>
                    <a:lnTo>
                      <a:pt x="394" y="561"/>
                    </a:lnTo>
                    <a:lnTo>
                      <a:pt x="343" y="578"/>
                    </a:lnTo>
                    <a:lnTo>
                      <a:pt x="331" y="504"/>
                    </a:lnTo>
                    <a:lnTo>
                      <a:pt x="240" y="482"/>
                    </a:lnTo>
                    <a:lnTo>
                      <a:pt x="120" y="476"/>
                    </a:lnTo>
                    <a:lnTo>
                      <a:pt x="23" y="425"/>
                    </a:lnTo>
                    <a:lnTo>
                      <a:pt x="29" y="408"/>
                    </a:lnTo>
                    <a:lnTo>
                      <a:pt x="57" y="408"/>
                    </a:lnTo>
                    <a:lnTo>
                      <a:pt x="40" y="363"/>
                    </a:lnTo>
                    <a:lnTo>
                      <a:pt x="52" y="357"/>
                    </a:lnTo>
                    <a:lnTo>
                      <a:pt x="0" y="266"/>
                    </a:lnTo>
                    <a:lnTo>
                      <a:pt x="29" y="255"/>
                    </a:lnTo>
                    <a:lnTo>
                      <a:pt x="23" y="209"/>
                    </a:lnTo>
                    <a:lnTo>
                      <a:pt x="52" y="187"/>
                    </a:lnTo>
                    <a:lnTo>
                      <a:pt x="57" y="147"/>
                    </a:lnTo>
                    <a:lnTo>
                      <a:pt x="92" y="153"/>
                    </a:lnTo>
                    <a:lnTo>
                      <a:pt x="120" y="113"/>
                    </a:lnTo>
                    <a:lnTo>
                      <a:pt x="92" y="79"/>
                    </a:lnTo>
                    <a:lnTo>
                      <a:pt x="103" y="45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" name="Freeform 56"/>
              <p:cNvSpPr>
                <a:spLocks/>
              </p:cNvSpPr>
              <p:nvPr/>
            </p:nvSpPr>
            <p:spPr bwMode="auto">
              <a:xfrm>
                <a:off x="2920" y="2749"/>
                <a:ext cx="869" cy="773"/>
              </a:xfrm>
              <a:custGeom>
                <a:avLst/>
                <a:gdLst/>
                <a:ahLst/>
                <a:cxnLst>
                  <a:cxn ang="0">
                    <a:pos x="217" y="85"/>
                  </a:cxn>
                  <a:cxn ang="0">
                    <a:pos x="268" y="68"/>
                  </a:cxn>
                  <a:cxn ang="0">
                    <a:pos x="320" y="0"/>
                  </a:cxn>
                  <a:cxn ang="0">
                    <a:pos x="411" y="57"/>
                  </a:cxn>
                  <a:cxn ang="0">
                    <a:pos x="531" y="62"/>
                  </a:cxn>
                  <a:cxn ang="0">
                    <a:pos x="628" y="85"/>
                  </a:cxn>
                  <a:cxn ang="0">
                    <a:pos x="639" y="153"/>
                  </a:cxn>
                  <a:cxn ang="0">
                    <a:pos x="685" y="136"/>
                  </a:cxn>
                  <a:cxn ang="0">
                    <a:pos x="742" y="136"/>
                  </a:cxn>
                  <a:cxn ang="0">
                    <a:pos x="816" y="113"/>
                  </a:cxn>
                  <a:cxn ang="0">
                    <a:pos x="868" y="113"/>
                  </a:cxn>
                  <a:cxn ang="0">
                    <a:pos x="850" y="193"/>
                  </a:cxn>
                  <a:cxn ang="0">
                    <a:pos x="811" y="267"/>
                  </a:cxn>
                  <a:cxn ang="0">
                    <a:pos x="782" y="267"/>
                  </a:cxn>
                  <a:cxn ang="0">
                    <a:pos x="759" y="306"/>
                  </a:cxn>
                  <a:cxn ang="0">
                    <a:pos x="776" y="346"/>
                  </a:cxn>
                  <a:cxn ang="0">
                    <a:pos x="753" y="380"/>
                  </a:cxn>
                  <a:cxn ang="0">
                    <a:pos x="702" y="380"/>
                  </a:cxn>
                  <a:cxn ang="0">
                    <a:pos x="708" y="425"/>
                  </a:cxn>
                  <a:cxn ang="0">
                    <a:pos x="645" y="431"/>
                  </a:cxn>
                  <a:cxn ang="0">
                    <a:pos x="645" y="363"/>
                  </a:cxn>
                  <a:cxn ang="0">
                    <a:pos x="622" y="335"/>
                  </a:cxn>
                  <a:cxn ang="0">
                    <a:pos x="588" y="352"/>
                  </a:cxn>
                  <a:cxn ang="0">
                    <a:pos x="588" y="391"/>
                  </a:cxn>
                  <a:cxn ang="0">
                    <a:pos x="548" y="408"/>
                  </a:cxn>
                  <a:cxn ang="0">
                    <a:pos x="537" y="454"/>
                  </a:cxn>
                  <a:cxn ang="0">
                    <a:pos x="520" y="454"/>
                  </a:cxn>
                  <a:cxn ang="0">
                    <a:pos x="497" y="471"/>
                  </a:cxn>
                  <a:cxn ang="0">
                    <a:pos x="491" y="533"/>
                  </a:cxn>
                  <a:cxn ang="0">
                    <a:pos x="525" y="527"/>
                  </a:cxn>
                  <a:cxn ang="0">
                    <a:pos x="525" y="561"/>
                  </a:cxn>
                  <a:cxn ang="0">
                    <a:pos x="537" y="647"/>
                  </a:cxn>
                  <a:cxn ang="0">
                    <a:pos x="468" y="692"/>
                  </a:cxn>
                  <a:cxn ang="0">
                    <a:pos x="468" y="732"/>
                  </a:cxn>
                  <a:cxn ang="0">
                    <a:pos x="457" y="760"/>
                  </a:cxn>
                  <a:cxn ang="0">
                    <a:pos x="371" y="771"/>
                  </a:cxn>
                  <a:cxn ang="0">
                    <a:pos x="337" y="737"/>
                  </a:cxn>
                  <a:cxn ang="0">
                    <a:pos x="297" y="749"/>
                  </a:cxn>
                  <a:cxn ang="0">
                    <a:pos x="234" y="664"/>
                  </a:cxn>
                  <a:cxn ang="0">
                    <a:pos x="206" y="664"/>
                  </a:cxn>
                  <a:cxn ang="0">
                    <a:pos x="171" y="703"/>
                  </a:cxn>
                  <a:cxn ang="0">
                    <a:pos x="126" y="692"/>
                  </a:cxn>
                  <a:cxn ang="0">
                    <a:pos x="80" y="652"/>
                  </a:cxn>
                  <a:cxn ang="0">
                    <a:pos x="97" y="590"/>
                  </a:cxn>
                  <a:cxn ang="0">
                    <a:pos x="183" y="522"/>
                  </a:cxn>
                  <a:cxn ang="0">
                    <a:pos x="52" y="465"/>
                  </a:cxn>
                  <a:cxn ang="0">
                    <a:pos x="86" y="414"/>
                  </a:cxn>
                  <a:cxn ang="0">
                    <a:pos x="120" y="408"/>
                  </a:cxn>
                  <a:cxn ang="0">
                    <a:pos x="103" y="380"/>
                  </a:cxn>
                  <a:cxn ang="0">
                    <a:pos x="69" y="335"/>
                  </a:cxn>
                  <a:cxn ang="0">
                    <a:pos x="12" y="335"/>
                  </a:cxn>
                  <a:cxn ang="0">
                    <a:pos x="0" y="301"/>
                  </a:cxn>
                  <a:cxn ang="0">
                    <a:pos x="17" y="261"/>
                  </a:cxn>
                  <a:cxn ang="0">
                    <a:pos x="0" y="232"/>
                  </a:cxn>
                  <a:cxn ang="0">
                    <a:pos x="74" y="204"/>
                  </a:cxn>
                  <a:cxn ang="0">
                    <a:pos x="86" y="187"/>
                  </a:cxn>
                  <a:cxn ang="0">
                    <a:pos x="74" y="164"/>
                  </a:cxn>
                  <a:cxn ang="0">
                    <a:pos x="92" y="142"/>
                  </a:cxn>
                  <a:cxn ang="0">
                    <a:pos x="86" y="102"/>
                  </a:cxn>
                  <a:cxn ang="0">
                    <a:pos x="166" y="142"/>
                  </a:cxn>
                  <a:cxn ang="0">
                    <a:pos x="217" y="85"/>
                  </a:cxn>
                </a:cxnLst>
                <a:rect l="0" t="0" r="r" b="b"/>
                <a:pathLst>
                  <a:path w="868" h="771">
                    <a:moveTo>
                      <a:pt x="217" y="85"/>
                    </a:moveTo>
                    <a:lnTo>
                      <a:pt x="268" y="68"/>
                    </a:lnTo>
                    <a:lnTo>
                      <a:pt x="320" y="0"/>
                    </a:lnTo>
                    <a:lnTo>
                      <a:pt x="411" y="57"/>
                    </a:lnTo>
                    <a:lnTo>
                      <a:pt x="531" y="62"/>
                    </a:lnTo>
                    <a:lnTo>
                      <a:pt x="628" y="85"/>
                    </a:lnTo>
                    <a:lnTo>
                      <a:pt x="639" y="153"/>
                    </a:lnTo>
                    <a:lnTo>
                      <a:pt x="685" y="136"/>
                    </a:lnTo>
                    <a:lnTo>
                      <a:pt x="742" y="136"/>
                    </a:lnTo>
                    <a:lnTo>
                      <a:pt x="816" y="113"/>
                    </a:lnTo>
                    <a:lnTo>
                      <a:pt x="868" y="113"/>
                    </a:lnTo>
                    <a:lnTo>
                      <a:pt x="850" y="193"/>
                    </a:lnTo>
                    <a:lnTo>
                      <a:pt x="811" y="267"/>
                    </a:lnTo>
                    <a:lnTo>
                      <a:pt x="782" y="267"/>
                    </a:lnTo>
                    <a:lnTo>
                      <a:pt x="759" y="306"/>
                    </a:lnTo>
                    <a:lnTo>
                      <a:pt x="776" y="346"/>
                    </a:lnTo>
                    <a:lnTo>
                      <a:pt x="753" y="380"/>
                    </a:lnTo>
                    <a:lnTo>
                      <a:pt x="702" y="380"/>
                    </a:lnTo>
                    <a:lnTo>
                      <a:pt x="708" y="425"/>
                    </a:lnTo>
                    <a:lnTo>
                      <a:pt x="645" y="431"/>
                    </a:lnTo>
                    <a:lnTo>
                      <a:pt x="645" y="363"/>
                    </a:lnTo>
                    <a:lnTo>
                      <a:pt x="622" y="335"/>
                    </a:lnTo>
                    <a:lnTo>
                      <a:pt x="588" y="352"/>
                    </a:lnTo>
                    <a:lnTo>
                      <a:pt x="588" y="391"/>
                    </a:lnTo>
                    <a:lnTo>
                      <a:pt x="548" y="408"/>
                    </a:lnTo>
                    <a:lnTo>
                      <a:pt x="537" y="454"/>
                    </a:lnTo>
                    <a:lnTo>
                      <a:pt x="520" y="454"/>
                    </a:lnTo>
                    <a:lnTo>
                      <a:pt x="497" y="471"/>
                    </a:lnTo>
                    <a:lnTo>
                      <a:pt x="491" y="533"/>
                    </a:lnTo>
                    <a:lnTo>
                      <a:pt x="525" y="527"/>
                    </a:lnTo>
                    <a:lnTo>
                      <a:pt x="525" y="561"/>
                    </a:lnTo>
                    <a:lnTo>
                      <a:pt x="537" y="647"/>
                    </a:lnTo>
                    <a:lnTo>
                      <a:pt x="468" y="692"/>
                    </a:lnTo>
                    <a:lnTo>
                      <a:pt x="468" y="732"/>
                    </a:lnTo>
                    <a:lnTo>
                      <a:pt x="457" y="760"/>
                    </a:lnTo>
                    <a:lnTo>
                      <a:pt x="371" y="771"/>
                    </a:lnTo>
                    <a:lnTo>
                      <a:pt x="337" y="737"/>
                    </a:lnTo>
                    <a:lnTo>
                      <a:pt x="297" y="749"/>
                    </a:lnTo>
                    <a:lnTo>
                      <a:pt x="234" y="664"/>
                    </a:lnTo>
                    <a:lnTo>
                      <a:pt x="206" y="664"/>
                    </a:lnTo>
                    <a:lnTo>
                      <a:pt x="171" y="703"/>
                    </a:lnTo>
                    <a:lnTo>
                      <a:pt x="126" y="692"/>
                    </a:lnTo>
                    <a:lnTo>
                      <a:pt x="80" y="652"/>
                    </a:lnTo>
                    <a:lnTo>
                      <a:pt x="97" y="590"/>
                    </a:lnTo>
                    <a:lnTo>
                      <a:pt x="183" y="522"/>
                    </a:lnTo>
                    <a:lnTo>
                      <a:pt x="52" y="465"/>
                    </a:lnTo>
                    <a:lnTo>
                      <a:pt x="86" y="414"/>
                    </a:lnTo>
                    <a:lnTo>
                      <a:pt x="120" y="408"/>
                    </a:lnTo>
                    <a:lnTo>
                      <a:pt x="103" y="380"/>
                    </a:lnTo>
                    <a:lnTo>
                      <a:pt x="69" y="335"/>
                    </a:lnTo>
                    <a:lnTo>
                      <a:pt x="12" y="335"/>
                    </a:lnTo>
                    <a:lnTo>
                      <a:pt x="0" y="301"/>
                    </a:lnTo>
                    <a:lnTo>
                      <a:pt x="17" y="261"/>
                    </a:lnTo>
                    <a:lnTo>
                      <a:pt x="0" y="232"/>
                    </a:lnTo>
                    <a:lnTo>
                      <a:pt x="74" y="204"/>
                    </a:lnTo>
                    <a:lnTo>
                      <a:pt x="86" y="187"/>
                    </a:lnTo>
                    <a:lnTo>
                      <a:pt x="74" y="164"/>
                    </a:lnTo>
                    <a:lnTo>
                      <a:pt x="92" y="142"/>
                    </a:lnTo>
                    <a:lnTo>
                      <a:pt x="86" y="102"/>
                    </a:lnTo>
                    <a:lnTo>
                      <a:pt x="166" y="142"/>
                    </a:lnTo>
                    <a:lnTo>
                      <a:pt x="217" y="85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2172" y="3017"/>
                <a:ext cx="929" cy="588"/>
              </a:xfrm>
              <a:custGeom>
                <a:avLst/>
                <a:gdLst/>
                <a:ahLst/>
                <a:cxnLst>
                  <a:cxn ang="0">
                    <a:pos x="251" y="28"/>
                  </a:cxn>
                  <a:cxn ang="0">
                    <a:pos x="257" y="85"/>
                  </a:cxn>
                  <a:cxn ang="0">
                    <a:pos x="314" y="102"/>
                  </a:cxn>
                  <a:cxn ang="0">
                    <a:pos x="325" y="147"/>
                  </a:cxn>
                  <a:cxn ang="0">
                    <a:pos x="371" y="164"/>
                  </a:cxn>
                  <a:cxn ang="0">
                    <a:pos x="393" y="141"/>
                  </a:cxn>
                  <a:cxn ang="0">
                    <a:pos x="445" y="158"/>
                  </a:cxn>
                  <a:cxn ang="0">
                    <a:pos x="468" y="124"/>
                  </a:cxn>
                  <a:cxn ang="0">
                    <a:pos x="508" y="209"/>
                  </a:cxn>
                  <a:cxn ang="0">
                    <a:pos x="536" y="209"/>
                  </a:cxn>
                  <a:cxn ang="0">
                    <a:pos x="525" y="238"/>
                  </a:cxn>
                  <a:cxn ang="0">
                    <a:pos x="565" y="289"/>
                  </a:cxn>
                  <a:cxn ang="0">
                    <a:pos x="804" y="113"/>
                  </a:cxn>
                  <a:cxn ang="0">
                    <a:pos x="850" y="119"/>
                  </a:cxn>
                  <a:cxn ang="0">
                    <a:pos x="861" y="141"/>
                  </a:cxn>
                  <a:cxn ang="0">
                    <a:pos x="827" y="147"/>
                  </a:cxn>
                  <a:cxn ang="0">
                    <a:pos x="793" y="198"/>
                  </a:cxn>
                  <a:cxn ang="0">
                    <a:pos x="930" y="260"/>
                  </a:cxn>
                  <a:cxn ang="0">
                    <a:pos x="839" y="323"/>
                  </a:cxn>
                  <a:cxn ang="0">
                    <a:pos x="821" y="385"/>
                  </a:cxn>
                  <a:cxn ang="0">
                    <a:pos x="867" y="425"/>
                  </a:cxn>
                  <a:cxn ang="0">
                    <a:pos x="867" y="487"/>
                  </a:cxn>
                  <a:cxn ang="0">
                    <a:pos x="884" y="504"/>
                  </a:cxn>
                  <a:cxn ang="0">
                    <a:pos x="907" y="493"/>
                  </a:cxn>
                  <a:cxn ang="0">
                    <a:pos x="907" y="527"/>
                  </a:cxn>
                  <a:cxn ang="0">
                    <a:pos x="890" y="561"/>
                  </a:cxn>
                  <a:cxn ang="0">
                    <a:pos x="833" y="550"/>
                  </a:cxn>
                  <a:cxn ang="0">
                    <a:pos x="799" y="567"/>
                  </a:cxn>
                  <a:cxn ang="0">
                    <a:pos x="747" y="550"/>
                  </a:cxn>
                  <a:cxn ang="0">
                    <a:pos x="713" y="578"/>
                  </a:cxn>
                  <a:cxn ang="0">
                    <a:pos x="673" y="550"/>
                  </a:cxn>
                  <a:cxn ang="0">
                    <a:pos x="599" y="589"/>
                  </a:cxn>
                  <a:cxn ang="0">
                    <a:pos x="513" y="578"/>
                  </a:cxn>
                  <a:cxn ang="0">
                    <a:pos x="468" y="521"/>
                  </a:cxn>
                  <a:cxn ang="0">
                    <a:pos x="468" y="487"/>
                  </a:cxn>
                  <a:cxn ang="0">
                    <a:pos x="445" y="482"/>
                  </a:cxn>
                  <a:cxn ang="0">
                    <a:pos x="433" y="510"/>
                  </a:cxn>
                  <a:cxn ang="0">
                    <a:pos x="354" y="436"/>
                  </a:cxn>
                  <a:cxn ang="0">
                    <a:pos x="348" y="363"/>
                  </a:cxn>
                  <a:cxn ang="0">
                    <a:pos x="308" y="385"/>
                  </a:cxn>
                  <a:cxn ang="0">
                    <a:pos x="291" y="340"/>
                  </a:cxn>
                  <a:cxn ang="0">
                    <a:pos x="177" y="294"/>
                  </a:cxn>
                  <a:cxn ang="0">
                    <a:pos x="137" y="221"/>
                  </a:cxn>
                  <a:cxn ang="0">
                    <a:pos x="102" y="215"/>
                  </a:cxn>
                  <a:cxn ang="0">
                    <a:pos x="63" y="238"/>
                  </a:cxn>
                  <a:cxn ang="0">
                    <a:pos x="28" y="204"/>
                  </a:cxn>
                  <a:cxn ang="0">
                    <a:pos x="0" y="175"/>
                  </a:cxn>
                  <a:cxn ang="0">
                    <a:pos x="45" y="130"/>
                  </a:cxn>
                  <a:cxn ang="0">
                    <a:pos x="34" y="68"/>
                  </a:cxn>
                  <a:cxn ang="0">
                    <a:pos x="11" y="39"/>
                  </a:cxn>
                  <a:cxn ang="0">
                    <a:pos x="28" y="11"/>
                  </a:cxn>
                  <a:cxn ang="0">
                    <a:pos x="165" y="0"/>
                  </a:cxn>
                  <a:cxn ang="0">
                    <a:pos x="199" y="28"/>
                  </a:cxn>
                  <a:cxn ang="0">
                    <a:pos x="251" y="28"/>
                  </a:cxn>
                </a:cxnLst>
                <a:rect l="0" t="0" r="r" b="b"/>
                <a:pathLst>
                  <a:path w="930" h="589">
                    <a:moveTo>
                      <a:pt x="251" y="28"/>
                    </a:moveTo>
                    <a:lnTo>
                      <a:pt x="257" y="85"/>
                    </a:lnTo>
                    <a:lnTo>
                      <a:pt x="314" y="102"/>
                    </a:lnTo>
                    <a:lnTo>
                      <a:pt x="325" y="147"/>
                    </a:lnTo>
                    <a:lnTo>
                      <a:pt x="371" y="164"/>
                    </a:lnTo>
                    <a:lnTo>
                      <a:pt x="393" y="141"/>
                    </a:lnTo>
                    <a:lnTo>
                      <a:pt x="445" y="158"/>
                    </a:lnTo>
                    <a:lnTo>
                      <a:pt x="468" y="124"/>
                    </a:lnTo>
                    <a:lnTo>
                      <a:pt x="508" y="209"/>
                    </a:lnTo>
                    <a:lnTo>
                      <a:pt x="536" y="209"/>
                    </a:lnTo>
                    <a:lnTo>
                      <a:pt x="525" y="238"/>
                    </a:lnTo>
                    <a:lnTo>
                      <a:pt x="565" y="289"/>
                    </a:lnTo>
                    <a:lnTo>
                      <a:pt x="804" y="113"/>
                    </a:lnTo>
                    <a:lnTo>
                      <a:pt x="850" y="119"/>
                    </a:lnTo>
                    <a:lnTo>
                      <a:pt x="861" y="141"/>
                    </a:lnTo>
                    <a:lnTo>
                      <a:pt x="827" y="147"/>
                    </a:lnTo>
                    <a:lnTo>
                      <a:pt x="793" y="198"/>
                    </a:lnTo>
                    <a:lnTo>
                      <a:pt x="930" y="260"/>
                    </a:lnTo>
                    <a:lnTo>
                      <a:pt x="839" y="323"/>
                    </a:lnTo>
                    <a:lnTo>
                      <a:pt x="821" y="385"/>
                    </a:lnTo>
                    <a:lnTo>
                      <a:pt x="867" y="425"/>
                    </a:lnTo>
                    <a:lnTo>
                      <a:pt x="867" y="487"/>
                    </a:lnTo>
                    <a:lnTo>
                      <a:pt x="884" y="504"/>
                    </a:lnTo>
                    <a:lnTo>
                      <a:pt x="907" y="493"/>
                    </a:lnTo>
                    <a:lnTo>
                      <a:pt x="907" y="527"/>
                    </a:lnTo>
                    <a:lnTo>
                      <a:pt x="890" y="561"/>
                    </a:lnTo>
                    <a:lnTo>
                      <a:pt x="833" y="550"/>
                    </a:lnTo>
                    <a:lnTo>
                      <a:pt x="799" y="567"/>
                    </a:lnTo>
                    <a:lnTo>
                      <a:pt x="747" y="550"/>
                    </a:lnTo>
                    <a:lnTo>
                      <a:pt x="713" y="578"/>
                    </a:lnTo>
                    <a:lnTo>
                      <a:pt x="673" y="550"/>
                    </a:lnTo>
                    <a:lnTo>
                      <a:pt x="599" y="589"/>
                    </a:lnTo>
                    <a:lnTo>
                      <a:pt x="513" y="578"/>
                    </a:lnTo>
                    <a:lnTo>
                      <a:pt x="468" y="521"/>
                    </a:lnTo>
                    <a:lnTo>
                      <a:pt x="468" y="487"/>
                    </a:lnTo>
                    <a:lnTo>
                      <a:pt x="445" y="482"/>
                    </a:lnTo>
                    <a:lnTo>
                      <a:pt x="433" y="510"/>
                    </a:lnTo>
                    <a:lnTo>
                      <a:pt x="354" y="436"/>
                    </a:lnTo>
                    <a:lnTo>
                      <a:pt x="348" y="363"/>
                    </a:lnTo>
                    <a:lnTo>
                      <a:pt x="308" y="385"/>
                    </a:lnTo>
                    <a:lnTo>
                      <a:pt x="291" y="340"/>
                    </a:lnTo>
                    <a:lnTo>
                      <a:pt x="177" y="294"/>
                    </a:lnTo>
                    <a:lnTo>
                      <a:pt x="137" y="221"/>
                    </a:lnTo>
                    <a:lnTo>
                      <a:pt x="102" y="215"/>
                    </a:lnTo>
                    <a:lnTo>
                      <a:pt x="63" y="238"/>
                    </a:lnTo>
                    <a:lnTo>
                      <a:pt x="28" y="204"/>
                    </a:lnTo>
                    <a:lnTo>
                      <a:pt x="0" y="175"/>
                    </a:lnTo>
                    <a:lnTo>
                      <a:pt x="45" y="130"/>
                    </a:lnTo>
                    <a:lnTo>
                      <a:pt x="34" y="68"/>
                    </a:lnTo>
                    <a:lnTo>
                      <a:pt x="11" y="39"/>
                    </a:lnTo>
                    <a:lnTo>
                      <a:pt x="28" y="11"/>
                    </a:lnTo>
                    <a:lnTo>
                      <a:pt x="165" y="0"/>
                    </a:lnTo>
                    <a:lnTo>
                      <a:pt x="199" y="28"/>
                    </a:lnTo>
                    <a:lnTo>
                      <a:pt x="251" y="28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Freeform 60"/>
              <p:cNvSpPr>
                <a:spLocks/>
              </p:cNvSpPr>
              <p:nvPr/>
            </p:nvSpPr>
            <p:spPr bwMode="auto">
              <a:xfrm>
                <a:off x="2423" y="2567"/>
                <a:ext cx="599" cy="740"/>
              </a:xfrm>
              <a:custGeom>
                <a:avLst/>
                <a:gdLst/>
                <a:ahLst/>
                <a:cxnLst>
                  <a:cxn ang="0">
                    <a:pos x="40" y="63"/>
                  </a:cxn>
                  <a:cxn ang="0">
                    <a:pos x="57" y="69"/>
                  </a:cxn>
                  <a:cxn ang="0">
                    <a:pos x="68" y="40"/>
                  </a:cxn>
                  <a:cxn ang="0">
                    <a:pos x="108" y="34"/>
                  </a:cxn>
                  <a:cxn ang="0">
                    <a:pos x="108" y="69"/>
                  </a:cxn>
                  <a:cxn ang="0">
                    <a:pos x="160" y="52"/>
                  </a:cxn>
                  <a:cxn ang="0">
                    <a:pos x="228" y="40"/>
                  </a:cxn>
                  <a:cxn ang="0">
                    <a:pos x="297" y="0"/>
                  </a:cxn>
                  <a:cxn ang="0">
                    <a:pos x="371" y="0"/>
                  </a:cxn>
                  <a:cxn ang="0">
                    <a:pos x="445" y="91"/>
                  </a:cxn>
                  <a:cxn ang="0">
                    <a:pos x="491" y="97"/>
                  </a:cxn>
                  <a:cxn ang="0">
                    <a:pos x="491" y="142"/>
                  </a:cxn>
                  <a:cxn ang="0">
                    <a:pos x="531" y="205"/>
                  </a:cxn>
                  <a:cxn ang="0">
                    <a:pos x="513" y="222"/>
                  </a:cxn>
                  <a:cxn ang="0">
                    <a:pos x="576" y="284"/>
                  </a:cxn>
                  <a:cxn ang="0">
                    <a:pos x="588" y="324"/>
                  </a:cxn>
                  <a:cxn ang="0">
                    <a:pos x="565" y="341"/>
                  </a:cxn>
                  <a:cxn ang="0">
                    <a:pos x="576" y="369"/>
                  </a:cxn>
                  <a:cxn ang="0">
                    <a:pos x="570" y="386"/>
                  </a:cxn>
                  <a:cxn ang="0">
                    <a:pos x="491" y="414"/>
                  </a:cxn>
                  <a:cxn ang="0">
                    <a:pos x="508" y="443"/>
                  </a:cxn>
                  <a:cxn ang="0">
                    <a:pos x="491" y="488"/>
                  </a:cxn>
                  <a:cxn ang="0">
                    <a:pos x="508" y="522"/>
                  </a:cxn>
                  <a:cxn ang="0">
                    <a:pos x="565" y="517"/>
                  </a:cxn>
                  <a:cxn ang="0">
                    <a:pos x="599" y="562"/>
                  </a:cxn>
                  <a:cxn ang="0">
                    <a:pos x="559" y="562"/>
                  </a:cxn>
                  <a:cxn ang="0">
                    <a:pos x="314" y="738"/>
                  </a:cxn>
                  <a:cxn ang="0">
                    <a:pos x="274" y="692"/>
                  </a:cxn>
                  <a:cxn ang="0">
                    <a:pos x="291" y="664"/>
                  </a:cxn>
                  <a:cxn ang="0">
                    <a:pos x="251" y="658"/>
                  </a:cxn>
                  <a:cxn ang="0">
                    <a:pos x="222" y="579"/>
                  </a:cxn>
                  <a:cxn ang="0">
                    <a:pos x="188" y="607"/>
                  </a:cxn>
                  <a:cxn ang="0">
                    <a:pos x="142" y="590"/>
                  </a:cxn>
                  <a:cxn ang="0">
                    <a:pos x="125" y="613"/>
                  </a:cxn>
                  <a:cxn ang="0">
                    <a:pos x="74" y="602"/>
                  </a:cxn>
                  <a:cxn ang="0">
                    <a:pos x="63" y="551"/>
                  </a:cxn>
                  <a:cxn ang="0">
                    <a:pos x="6" y="534"/>
                  </a:cxn>
                  <a:cxn ang="0">
                    <a:pos x="0" y="471"/>
                  </a:cxn>
                  <a:cxn ang="0">
                    <a:pos x="34" y="432"/>
                  </a:cxn>
                  <a:cxn ang="0">
                    <a:pos x="125" y="414"/>
                  </a:cxn>
                  <a:cxn ang="0">
                    <a:pos x="142" y="380"/>
                  </a:cxn>
                  <a:cxn ang="0">
                    <a:pos x="108" y="375"/>
                  </a:cxn>
                  <a:cxn ang="0">
                    <a:pos x="108" y="307"/>
                  </a:cxn>
                  <a:cxn ang="0">
                    <a:pos x="125" y="284"/>
                  </a:cxn>
                  <a:cxn ang="0">
                    <a:pos x="34" y="222"/>
                  </a:cxn>
                  <a:cxn ang="0">
                    <a:pos x="68" y="142"/>
                  </a:cxn>
                  <a:cxn ang="0">
                    <a:pos x="23" y="86"/>
                  </a:cxn>
                  <a:cxn ang="0">
                    <a:pos x="40" y="63"/>
                  </a:cxn>
                </a:cxnLst>
                <a:rect l="0" t="0" r="r" b="b"/>
                <a:pathLst>
                  <a:path w="599" h="738">
                    <a:moveTo>
                      <a:pt x="40" y="63"/>
                    </a:moveTo>
                    <a:lnTo>
                      <a:pt x="57" y="69"/>
                    </a:lnTo>
                    <a:lnTo>
                      <a:pt x="68" y="40"/>
                    </a:lnTo>
                    <a:lnTo>
                      <a:pt x="108" y="34"/>
                    </a:lnTo>
                    <a:lnTo>
                      <a:pt x="108" y="69"/>
                    </a:lnTo>
                    <a:lnTo>
                      <a:pt x="160" y="52"/>
                    </a:lnTo>
                    <a:lnTo>
                      <a:pt x="228" y="40"/>
                    </a:lnTo>
                    <a:lnTo>
                      <a:pt x="297" y="0"/>
                    </a:lnTo>
                    <a:lnTo>
                      <a:pt x="371" y="0"/>
                    </a:lnTo>
                    <a:lnTo>
                      <a:pt x="445" y="91"/>
                    </a:lnTo>
                    <a:lnTo>
                      <a:pt x="491" y="97"/>
                    </a:lnTo>
                    <a:lnTo>
                      <a:pt x="491" y="142"/>
                    </a:lnTo>
                    <a:lnTo>
                      <a:pt x="531" y="205"/>
                    </a:lnTo>
                    <a:lnTo>
                      <a:pt x="513" y="222"/>
                    </a:lnTo>
                    <a:lnTo>
                      <a:pt x="576" y="284"/>
                    </a:lnTo>
                    <a:lnTo>
                      <a:pt x="588" y="324"/>
                    </a:lnTo>
                    <a:lnTo>
                      <a:pt x="565" y="341"/>
                    </a:lnTo>
                    <a:lnTo>
                      <a:pt x="576" y="369"/>
                    </a:lnTo>
                    <a:lnTo>
                      <a:pt x="570" y="386"/>
                    </a:lnTo>
                    <a:lnTo>
                      <a:pt x="491" y="414"/>
                    </a:lnTo>
                    <a:lnTo>
                      <a:pt x="508" y="443"/>
                    </a:lnTo>
                    <a:lnTo>
                      <a:pt x="491" y="488"/>
                    </a:lnTo>
                    <a:lnTo>
                      <a:pt x="508" y="522"/>
                    </a:lnTo>
                    <a:lnTo>
                      <a:pt x="565" y="517"/>
                    </a:lnTo>
                    <a:lnTo>
                      <a:pt x="599" y="562"/>
                    </a:lnTo>
                    <a:lnTo>
                      <a:pt x="559" y="562"/>
                    </a:lnTo>
                    <a:lnTo>
                      <a:pt x="314" y="738"/>
                    </a:lnTo>
                    <a:lnTo>
                      <a:pt x="274" y="692"/>
                    </a:lnTo>
                    <a:lnTo>
                      <a:pt x="291" y="664"/>
                    </a:lnTo>
                    <a:lnTo>
                      <a:pt x="251" y="658"/>
                    </a:lnTo>
                    <a:lnTo>
                      <a:pt x="222" y="579"/>
                    </a:lnTo>
                    <a:lnTo>
                      <a:pt x="188" y="607"/>
                    </a:lnTo>
                    <a:lnTo>
                      <a:pt x="142" y="590"/>
                    </a:lnTo>
                    <a:lnTo>
                      <a:pt x="125" y="613"/>
                    </a:lnTo>
                    <a:lnTo>
                      <a:pt x="74" y="602"/>
                    </a:lnTo>
                    <a:lnTo>
                      <a:pt x="63" y="551"/>
                    </a:lnTo>
                    <a:lnTo>
                      <a:pt x="6" y="534"/>
                    </a:lnTo>
                    <a:lnTo>
                      <a:pt x="0" y="471"/>
                    </a:lnTo>
                    <a:lnTo>
                      <a:pt x="34" y="432"/>
                    </a:lnTo>
                    <a:lnTo>
                      <a:pt x="125" y="414"/>
                    </a:lnTo>
                    <a:lnTo>
                      <a:pt x="142" y="380"/>
                    </a:lnTo>
                    <a:lnTo>
                      <a:pt x="108" y="375"/>
                    </a:lnTo>
                    <a:lnTo>
                      <a:pt x="108" y="307"/>
                    </a:lnTo>
                    <a:lnTo>
                      <a:pt x="125" y="284"/>
                    </a:lnTo>
                    <a:lnTo>
                      <a:pt x="34" y="222"/>
                    </a:lnTo>
                    <a:lnTo>
                      <a:pt x="68" y="142"/>
                    </a:lnTo>
                    <a:lnTo>
                      <a:pt x="23" y="86"/>
                    </a:lnTo>
                    <a:lnTo>
                      <a:pt x="40" y="63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Freeform 62"/>
              <p:cNvSpPr>
                <a:spLocks/>
              </p:cNvSpPr>
              <p:nvPr/>
            </p:nvSpPr>
            <p:spPr bwMode="auto">
              <a:xfrm>
                <a:off x="2863" y="2290"/>
                <a:ext cx="473" cy="606"/>
              </a:xfrm>
              <a:custGeom>
                <a:avLst/>
                <a:gdLst/>
                <a:ahLst/>
                <a:cxnLst>
                  <a:cxn ang="0">
                    <a:pos x="46" y="272"/>
                  </a:cxn>
                  <a:cxn ang="0">
                    <a:pos x="80" y="232"/>
                  </a:cxn>
                  <a:cxn ang="0">
                    <a:pos x="137" y="232"/>
                  </a:cxn>
                  <a:cxn ang="0">
                    <a:pos x="137" y="187"/>
                  </a:cxn>
                  <a:cxn ang="0">
                    <a:pos x="149" y="130"/>
                  </a:cxn>
                  <a:cxn ang="0">
                    <a:pos x="183" y="119"/>
                  </a:cxn>
                  <a:cxn ang="0">
                    <a:pos x="200" y="79"/>
                  </a:cxn>
                  <a:cxn ang="0">
                    <a:pos x="246" y="56"/>
                  </a:cxn>
                  <a:cxn ang="0">
                    <a:pos x="263" y="0"/>
                  </a:cxn>
                  <a:cxn ang="0">
                    <a:pos x="303" y="17"/>
                  </a:cxn>
                  <a:cxn ang="0">
                    <a:pos x="331" y="0"/>
                  </a:cxn>
                  <a:cxn ang="0">
                    <a:pos x="388" y="11"/>
                  </a:cxn>
                  <a:cxn ang="0">
                    <a:pos x="388" y="51"/>
                  </a:cxn>
                  <a:cxn ang="0">
                    <a:pos x="457" y="79"/>
                  </a:cxn>
                  <a:cxn ang="0">
                    <a:pos x="445" y="113"/>
                  </a:cxn>
                  <a:cxn ang="0">
                    <a:pos x="474" y="153"/>
                  </a:cxn>
                  <a:cxn ang="0">
                    <a:pos x="445" y="187"/>
                  </a:cxn>
                  <a:cxn ang="0">
                    <a:pos x="411" y="181"/>
                  </a:cxn>
                  <a:cxn ang="0">
                    <a:pos x="400" y="221"/>
                  </a:cxn>
                  <a:cxn ang="0">
                    <a:pos x="377" y="243"/>
                  </a:cxn>
                  <a:cxn ang="0">
                    <a:pos x="377" y="283"/>
                  </a:cxn>
                  <a:cxn ang="0">
                    <a:pos x="348" y="300"/>
                  </a:cxn>
                  <a:cxn ang="0">
                    <a:pos x="405" y="391"/>
                  </a:cxn>
                  <a:cxn ang="0">
                    <a:pos x="388" y="397"/>
                  </a:cxn>
                  <a:cxn ang="0">
                    <a:pos x="405" y="442"/>
                  </a:cxn>
                  <a:cxn ang="0">
                    <a:pos x="383" y="442"/>
                  </a:cxn>
                  <a:cxn ang="0">
                    <a:pos x="371" y="459"/>
                  </a:cxn>
                  <a:cxn ang="0">
                    <a:pos x="331" y="527"/>
                  </a:cxn>
                  <a:cxn ang="0">
                    <a:pos x="268" y="550"/>
                  </a:cxn>
                  <a:cxn ang="0">
                    <a:pos x="217" y="606"/>
                  </a:cxn>
                  <a:cxn ang="0">
                    <a:pos x="131" y="561"/>
                  </a:cxn>
                  <a:cxn ang="0">
                    <a:pos x="74" y="504"/>
                  </a:cxn>
                  <a:cxn ang="0">
                    <a:pos x="86" y="476"/>
                  </a:cxn>
                  <a:cxn ang="0">
                    <a:pos x="52" y="425"/>
                  </a:cxn>
                  <a:cxn ang="0">
                    <a:pos x="52" y="374"/>
                  </a:cxn>
                  <a:cxn ang="0">
                    <a:pos x="57" y="334"/>
                  </a:cxn>
                  <a:cxn ang="0">
                    <a:pos x="34" y="323"/>
                  </a:cxn>
                  <a:cxn ang="0">
                    <a:pos x="46" y="306"/>
                  </a:cxn>
                  <a:cxn ang="0">
                    <a:pos x="0" y="294"/>
                  </a:cxn>
                  <a:cxn ang="0">
                    <a:pos x="0" y="260"/>
                  </a:cxn>
                  <a:cxn ang="0">
                    <a:pos x="17" y="249"/>
                  </a:cxn>
                  <a:cxn ang="0">
                    <a:pos x="46" y="272"/>
                  </a:cxn>
                </a:cxnLst>
                <a:rect l="0" t="0" r="r" b="b"/>
                <a:pathLst>
                  <a:path w="474" h="606">
                    <a:moveTo>
                      <a:pt x="46" y="272"/>
                    </a:moveTo>
                    <a:lnTo>
                      <a:pt x="80" y="232"/>
                    </a:lnTo>
                    <a:lnTo>
                      <a:pt x="137" y="232"/>
                    </a:lnTo>
                    <a:lnTo>
                      <a:pt x="137" y="187"/>
                    </a:lnTo>
                    <a:lnTo>
                      <a:pt x="149" y="130"/>
                    </a:lnTo>
                    <a:lnTo>
                      <a:pt x="183" y="119"/>
                    </a:lnTo>
                    <a:lnTo>
                      <a:pt x="200" y="79"/>
                    </a:lnTo>
                    <a:lnTo>
                      <a:pt x="246" y="56"/>
                    </a:lnTo>
                    <a:lnTo>
                      <a:pt x="263" y="0"/>
                    </a:lnTo>
                    <a:lnTo>
                      <a:pt x="303" y="17"/>
                    </a:lnTo>
                    <a:lnTo>
                      <a:pt x="331" y="0"/>
                    </a:lnTo>
                    <a:lnTo>
                      <a:pt x="388" y="11"/>
                    </a:lnTo>
                    <a:lnTo>
                      <a:pt x="388" y="51"/>
                    </a:lnTo>
                    <a:lnTo>
                      <a:pt x="457" y="79"/>
                    </a:lnTo>
                    <a:lnTo>
                      <a:pt x="445" y="113"/>
                    </a:lnTo>
                    <a:lnTo>
                      <a:pt x="474" y="153"/>
                    </a:lnTo>
                    <a:lnTo>
                      <a:pt x="445" y="187"/>
                    </a:lnTo>
                    <a:lnTo>
                      <a:pt x="411" y="181"/>
                    </a:lnTo>
                    <a:lnTo>
                      <a:pt x="400" y="221"/>
                    </a:lnTo>
                    <a:lnTo>
                      <a:pt x="377" y="243"/>
                    </a:lnTo>
                    <a:lnTo>
                      <a:pt x="377" y="283"/>
                    </a:lnTo>
                    <a:lnTo>
                      <a:pt x="348" y="300"/>
                    </a:lnTo>
                    <a:lnTo>
                      <a:pt x="405" y="391"/>
                    </a:lnTo>
                    <a:lnTo>
                      <a:pt x="388" y="397"/>
                    </a:lnTo>
                    <a:lnTo>
                      <a:pt x="405" y="442"/>
                    </a:lnTo>
                    <a:lnTo>
                      <a:pt x="383" y="442"/>
                    </a:lnTo>
                    <a:lnTo>
                      <a:pt x="371" y="459"/>
                    </a:lnTo>
                    <a:lnTo>
                      <a:pt x="331" y="527"/>
                    </a:lnTo>
                    <a:lnTo>
                      <a:pt x="268" y="550"/>
                    </a:lnTo>
                    <a:lnTo>
                      <a:pt x="217" y="606"/>
                    </a:lnTo>
                    <a:lnTo>
                      <a:pt x="131" y="561"/>
                    </a:lnTo>
                    <a:lnTo>
                      <a:pt x="74" y="504"/>
                    </a:lnTo>
                    <a:lnTo>
                      <a:pt x="86" y="476"/>
                    </a:lnTo>
                    <a:lnTo>
                      <a:pt x="52" y="425"/>
                    </a:lnTo>
                    <a:lnTo>
                      <a:pt x="52" y="374"/>
                    </a:lnTo>
                    <a:lnTo>
                      <a:pt x="57" y="334"/>
                    </a:lnTo>
                    <a:lnTo>
                      <a:pt x="34" y="323"/>
                    </a:lnTo>
                    <a:lnTo>
                      <a:pt x="46" y="306"/>
                    </a:lnTo>
                    <a:lnTo>
                      <a:pt x="0" y="294"/>
                    </a:lnTo>
                    <a:lnTo>
                      <a:pt x="0" y="260"/>
                    </a:lnTo>
                    <a:lnTo>
                      <a:pt x="17" y="249"/>
                    </a:lnTo>
                    <a:lnTo>
                      <a:pt x="46" y="272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2006" y="3227"/>
                <a:ext cx="679" cy="693"/>
              </a:xfrm>
              <a:custGeom>
                <a:avLst/>
                <a:gdLst/>
                <a:ahLst/>
                <a:cxnLst>
                  <a:cxn ang="0">
                    <a:pos x="0" y="142"/>
                  </a:cxn>
                  <a:cxn ang="0">
                    <a:pos x="40" y="74"/>
                  </a:cxn>
                  <a:cxn ang="0">
                    <a:pos x="126" y="68"/>
                  </a:cxn>
                  <a:cxn ang="0">
                    <a:pos x="154" y="6"/>
                  </a:cxn>
                  <a:cxn ang="0">
                    <a:pos x="194" y="0"/>
                  </a:cxn>
                  <a:cxn ang="0">
                    <a:pos x="229" y="29"/>
                  </a:cxn>
                  <a:cxn ang="0">
                    <a:pos x="268" y="6"/>
                  </a:cxn>
                  <a:cxn ang="0">
                    <a:pos x="303" y="12"/>
                  </a:cxn>
                  <a:cxn ang="0">
                    <a:pos x="343" y="85"/>
                  </a:cxn>
                  <a:cxn ang="0">
                    <a:pos x="457" y="131"/>
                  </a:cxn>
                  <a:cxn ang="0">
                    <a:pos x="468" y="176"/>
                  </a:cxn>
                  <a:cxn ang="0">
                    <a:pos x="514" y="154"/>
                  </a:cxn>
                  <a:cxn ang="0">
                    <a:pos x="520" y="227"/>
                  </a:cxn>
                  <a:cxn ang="0">
                    <a:pos x="599" y="295"/>
                  </a:cxn>
                  <a:cxn ang="0">
                    <a:pos x="611" y="267"/>
                  </a:cxn>
                  <a:cxn ang="0">
                    <a:pos x="634" y="278"/>
                  </a:cxn>
                  <a:cxn ang="0">
                    <a:pos x="634" y="307"/>
                  </a:cxn>
                  <a:cxn ang="0">
                    <a:pos x="674" y="369"/>
                  </a:cxn>
                  <a:cxn ang="0">
                    <a:pos x="679" y="420"/>
                  </a:cxn>
                  <a:cxn ang="0">
                    <a:pos x="639" y="420"/>
                  </a:cxn>
                  <a:cxn ang="0">
                    <a:pos x="605" y="369"/>
                  </a:cxn>
                  <a:cxn ang="0">
                    <a:pos x="571" y="358"/>
                  </a:cxn>
                  <a:cxn ang="0">
                    <a:pos x="520" y="375"/>
                  </a:cxn>
                  <a:cxn ang="0">
                    <a:pos x="474" y="420"/>
                  </a:cxn>
                  <a:cxn ang="0">
                    <a:pos x="474" y="471"/>
                  </a:cxn>
                  <a:cxn ang="0">
                    <a:pos x="451" y="494"/>
                  </a:cxn>
                  <a:cxn ang="0">
                    <a:pos x="423" y="488"/>
                  </a:cxn>
                  <a:cxn ang="0">
                    <a:pos x="411" y="522"/>
                  </a:cxn>
                  <a:cxn ang="0">
                    <a:pos x="383" y="545"/>
                  </a:cxn>
                  <a:cxn ang="0">
                    <a:pos x="417" y="653"/>
                  </a:cxn>
                  <a:cxn ang="0">
                    <a:pos x="377" y="692"/>
                  </a:cxn>
                  <a:cxn ang="0">
                    <a:pos x="365" y="653"/>
                  </a:cxn>
                  <a:cxn ang="0">
                    <a:pos x="326" y="647"/>
                  </a:cxn>
                  <a:cxn ang="0">
                    <a:pos x="303" y="613"/>
                  </a:cxn>
                  <a:cxn ang="0">
                    <a:pos x="240" y="647"/>
                  </a:cxn>
                  <a:cxn ang="0">
                    <a:pos x="160" y="613"/>
                  </a:cxn>
                  <a:cxn ang="0">
                    <a:pos x="143" y="562"/>
                  </a:cxn>
                  <a:cxn ang="0">
                    <a:pos x="160" y="528"/>
                  </a:cxn>
                  <a:cxn ang="0">
                    <a:pos x="103" y="494"/>
                  </a:cxn>
                  <a:cxn ang="0">
                    <a:pos x="114" y="397"/>
                  </a:cxn>
                  <a:cxn ang="0">
                    <a:pos x="86" y="369"/>
                  </a:cxn>
                  <a:cxn ang="0">
                    <a:pos x="92" y="335"/>
                  </a:cxn>
                  <a:cxn ang="0">
                    <a:pos x="52" y="278"/>
                  </a:cxn>
                  <a:cxn ang="0">
                    <a:pos x="80" y="244"/>
                  </a:cxn>
                  <a:cxn ang="0">
                    <a:pos x="0" y="165"/>
                  </a:cxn>
                  <a:cxn ang="0">
                    <a:pos x="0" y="142"/>
                  </a:cxn>
                </a:cxnLst>
                <a:rect l="0" t="0" r="r" b="b"/>
                <a:pathLst>
                  <a:path w="679" h="692">
                    <a:moveTo>
                      <a:pt x="0" y="142"/>
                    </a:moveTo>
                    <a:lnTo>
                      <a:pt x="40" y="74"/>
                    </a:lnTo>
                    <a:lnTo>
                      <a:pt x="126" y="68"/>
                    </a:lnTo>
                    <a:lnTo>
                      <a:pt x="154" y="6"/>
                    </a:lnTo>
                    <a:lnTo>
                      <a:pt x="194" y="0"/>
                    </a:lnTo>
                    <a:lnTo>
                      <a:pt x="229" y="29"/>
                    </a:lnTo>
                    <a:lnTo>
                      <a:pt x="268" y="6"/>
                    </a:lnTo>
                    <a:lnTo>
                      <a:pt x="303" y="12"/>
                    </a:lnTo>
                    <a:lnTo>
                      <a:pt x="343" y="85"/>
                    </a:lnTo>
                    <a:lnTo>
                      <a:pt x="457" y="131"/>
                    </a:lnTo>
                    <a:lnTo>
                      <a:pt x="468" y="176"/>
                    </a:lnTo>
                    <a:lnTo>
                      <a:pt x="514" y="154"/>
                    </a:lnTo>
                    <a:lnTo>
                      <a:pt x="520" y="227"/>
                    </a:lnTo>
                    <a:lnTo>
                      <a:pt x="599" y="295"/>
                    </a:lnTo>
                    <a:lnTo>
                      <a:pt x="611" y="267"/>
                    </a:lnTo>
                    <a:lnTo>
                      <a:pt x="634" y="278"/>
                    </a:lnTo>
                    <a:lnTo>
                      <a:pt x="634" y="307"/>
                    </a:lnTo>
                    <a:lnTo>
                      <a:pt x="674" y="369"/>
                    </a:lnTo>
                    <a:lnTo>
                      <a:pt x="679" y="420"/>
                    </a:lnTo>
                    <a:lnTo>
                      <a:pt x="639" y="420"/>
                    </a:lnTo>
                    <a:lnTo>
                      <a:pt x="605" y="369"/>
                    </a:lnTo>
                    <a:lnTo>
                      <a:pt x="571" y="358"/>
                    </a:lnTo>
                    <a:lnTo>
                      <a:pt x="520" y="375"/>
                    </a:lnTo>
                    <a:lnTo>
                      <a:pt x="474" y="420"/>
                    </a:lnTo>
                    <a:lnTo>
                      <a:pt x="474" y="471"/>
                    </a:lnTo>
                    <a:lnTo>
                      <a:pt x="451" y="494"/>
                    </a:lnTo>
                    <a:lnTo>
                      <a:pt x="423" y="488"/>
                    </a:lnTo>
                    <a:lnTo>
                      <a:pt x="411" y="522"/>
                    </a:lnTo>
                    <a:lnTo>
                      <a:pt x="383" y="545"/>
                    </a:lnTo>
                    <a:lnTo>
                      <a:pt x="417" y="653"/>
                    </a:lnTo>
                    <a:lnTo>
                      <a:pt x="377" y="692"/>
                    </a:lnTo>
                    <a:lnTo>
                      <a:pt x="365" y="653"/>
                    </a:lnTo>
                    <a:lnTo>
                      <a:pt x="326" y="647"/>
                    </a:lnTo>
                    <a:lnTo>
                      <a:pt x="303" y="613"/>
                    </a:lnTo>
                    <a:lnTo>
                      <a:pt x="240" y="647"/>
                    </a:lnTo>
                    <a:lnTo>
                      <a:pt x="160" y="613"/>
                    </a:lnTo>
                    <a:lnTo>
                      <a:pt x="143" y="562"/>
                    </a:lnTo>
                    <a:lnTo>
                      <a:pt x="160" y="528"/>
                    </a:lnTo>
                    <a:lnTo>
                      <a:pt x="103" y="494"/>
                    </a:lnTo>
                    <a:lnTo>
                      <a:pt x="114" y="397"/>
                    </a:lnTo>
                    <a:lnTo>
                      <a:pt x="86" y="369"/>
                    </a:lnTo>
                    <a:lnTo>
                      <a:pt x="92" y="335"/>
                    </a:lnTo>
                    <a:lnTo>
                      <a:pt x="52" y="278"/>
                    </a:lnTo>
                    <a:lnTo>
                      <a:pt x="80" y="244"/>
                    </a:lnTo>
                    <a:lnTo>
                      <a:pt x="0" y="165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Freeform 66"/>
              <p:cNvSpPr>
                <a:spLocks/>
              </p:cNvSpPr>
              <p:nvPr/>
            </p:nvSpPr>
            <p:spPr bwMode="auto">
              <a:xfrm>
                <a:off x="2190" y="1976"/>
                <a:ext cx="844" cy="668"/>
              </a:xfrm>
              <a:custGeom>
                <a:avLst/>
                <a:gdLst/>
                <a:ahLst/>
                <a:cxnLst>
                  <a:cxn ang="0">
                    <a:pos x="268" y="0"/>
                  </a:cxn>
                  <a:cxn ang="0">
                    <a:pos x="308" y="0"/>
                  </a:cxn>
                  <a:cxn ang="0">
                    <a:pos x="325" y="22"/>
                  </a:cxn>
                  <a:cxn ang="0">
                    <a:pos x="359" y="22"/>
                  </a:cxn>
                  <a:cxn ang="0">
                    <a:pos x="382" y="45"/>
                  </a:cxn>
                  <a:cxn ang="0">
                    <a:pos x="434" y="39"/>
                  </a:cxn>
                  <a:cxn ang="0">
                    <a:pos x="479" y="79"/>
                  </a:cxn>
                  <a:cxn ang="0">
                    <a:pos x="513" y="68"/>
                  </a:cxn>
                  <a:cxn ang="0">
                    <a:pos x="525" y="124"/>
                  </a:cxn>
                  <a:cxn ang="0">
                    <a:pos x="582" y="136"/>
                  </a:cxn>
                  <a:cxn ang="0">
                    <a:pos x="633" y="124"/>
                  </a:cxn>
                  <a:cxn ang="0">
                    <a:pos x="656" y="170"/>
                  </a:cxn>
                  <a:cxn ang="0">
                    <a:pos x="725" y="158"/>
                  </a:cxn>
                  <a:cxn ang="0">
                    <a:pos x="765" y="198"/>
                  </a:cxn>
                  <a:cxn ang="0">
                    <a:pos x="799" y="181"/>
                  </a:cxn>
                  <a:cxn ang="0">
                    <a:pos x="844" y="175"/>
                  </a:cxn>
                  <a:cxn ang="0">
                    <a:pos x="787" y="249"/>
                  </a:cxn>
                  <a:cxn ang="0">
                    <a:pos x="776" y="226"/>
                  </a:cxn>
                  <a:cxn ang="0">
                    <a:pos x="730" y="238"/>
                  </a:cxn>
                  <a:cxn ang="0">
                    <a:pos x="696" y="266"/>
                  </a:cxn>
                  <a:cxn ang="0">
                    <a:pos x="668" y="232"/>
                  </a:cxn>
                  <a:cxn ang="0">
                    <a:pos x="605" y="295"/>
                  </a:cxn>
                  <a:cxn ang="0">
                    <a:pos x="588" y="385"/>
                  </a:cxn>
                  <a:cxn ang="0">
                    <a:pos x="542" y="391"/>
                  </a:cxn>
                  <a:cxn ang="0">
                    <a:pos x="508" y="448"/>
                  </a:cxn>
                  <a:cxn ang="0">
                    <a:pos x="496" y="538"/>
                  </a:cxn>
                  <a:cxn ang="0">
                    <a:pos x="399" y="561"/>
                  </a:cxn>
                  <a:cxn ang="0">
                    <a:pos x="399" y="641"/>
                  </a:cxn>
                  <a:cxn ang="0">
                    <a:pos x="348" y="658"/>
                  </a:cxn>
                  <a:cxn ang="0">
                    <a:pos x="348" y="623"/>
                  </a:cxn>
                  <a:cxn ang="0">
                    <a:pos x="308" y="623"/>
                  </a:cxn>
                  <a:cxn ang="0">
                    <a:pos x="297" y="658"/>
                  </a:cxn>
                  <a:cxn ang="0">
                    <a:pos x="279" y="652"/>
                  </a:cxn>
                  <a:cxn ang="0">
                    <a:pos x="251" y="606"/>
                  </a:cxn>
                  <a:cxn ang="0">
                    <a:pos x="217" y="669"/>
                  </a:cxn>
                  <a:cxn ang="0">
                    <a:pos x="205" y="646"/>
                  </a:cxn>
                  <a:cxn ang="0">
                    <a:pos x="165" y="646"/>
                  </a:cxn>
                  <a:cxn ang="0">
                    <a:pos x="137" y="663"/>
                  </a:cxn>
                  <a:cxn ang="0">
                    <a:pos x="80" y="663"/>
                  </a:cxn>
                  <a:cxn ang="0">
                    <a:pos x="57" y="646"/>
                  </a:cxn>
                  <a:cxn ang="0">
                    <a:pos x="0" y="601"/>
                  </a:cxn>
                  <a:cxn ang="0">
                    <a:pos x="17" y="550"/>
                  </a:cxn>
                  <a:cxn ang="0">
                    <a:pos x="0" y="538"/>
                  </a:cxn>
                  <a:cxn ang="0">
                    <a:pos x="0" y="499"/>
                  </a:cxn>
                  <a:cxn ang="0">
                    <a:pos x="57" y="487"/>
                  </a:cxn>
                  <a:cxn ang="0">
                    <a:pos x="51" y="397"/>
                  </a:cxn>
                  <a:cxn ang="0">
                    <a:pos x="0" y="363"/>
                  </a:cxn>
                  <a:cxn ang="0">
                    <a:pos x="17" y="295"/>
                  </a:cxn>
                  <a:cxn ang="0">
                    <a:pos x="91" y="243"/>
                  </a:cxn>
                  <a:cxn ang="0">
                    <a:pos x="120" y="255"/>
                  </a:cxn>
                  <a:cxn ang="0">
                    <a:pos x="125" y="170"/>
                  </a:cxn>
                  <a:cxn ang="0">
                    <a:pos x="268" y="0"/>
                  </a:cxn>
                </a:cxnLst>
                <a:rect l="0" t="0" r="r" b="b"/>
                <a:pathLst>
                  <a:path w="844" h="669">
                    <a:moveTo>
                      <a:pt x="268" y="0"/>
                    </a:moveTo>
                    <a:lnTo>
                      <a:pt x="308" y="0"/>
                    </a:lnTo>
                    <a:lnTo>
                      <a:pt x="325" y="22"/>
                    </a:lnTo>
                    <a:lnTo>
                      <a:pt x="359" y="22"/>
                    </a:lnTo>
                    <a:lnTo>
                      <a:pt x="382" y="45"/>
                    </a:lnTo>
                    <a:lnTo>
                      <a:pt x="434" y="39"/>
                    </a:lnTo>
                    <a:lnTo>
                      <a:pt x="479" y="79"/>
                    </a:lnTo>
                    <a:lnTo>
                      <a:pt x="513" y="68"/>
                    </a:lnTo>
                    <a:lnTo>
                      <a:pt x="525" y="124"/>
                    </a:lnTo>
                    <a:lnTo>
                      <a:pt x="582" y="136"/>
                    </a:lnTo>
                    <a:lnTo>
                      <a:pt x="633" y="124"/>
                    </a:lnTo>
                    <a:lnTo>
                      <a:pt x="656" y="170"/>
                    </a:lnTo>
                    <a:lnTo>
                      <a:pt x="725" y="158"/>
                    </a:lnTo>
                    <a:lnTo>
                      <a:pt x="765" y="198"/>
                    </a:lnTo>
                    <a:lnTo>
                      <a:pt x="799" y="181"/>
                    </a:lnTo>
                    <a:lnTo>
                      <a:pt x="844" y="175"/>
                    </a:lnTo>
                    <a:lnTo>
                      <a:pt x="787" y="249"/>
                    </a:lnTo>
                    <a:lnTo>
                      <a:pt x="776" y="226"/>
                    </a:lnTo>
                    <a:lnTo>
                      <a:pt x="730" y="238"/>
                    </a:lnTo>
                    <a:lnTo>
                      <a:pt x="696" y="266"/>
                    </a:lnTo>
                    <a:lnTo>
                      <a:pt x="668" y="232"/>
                    </a:lnTo>
                    <a:lnTo>
                      <a:pt x="605" y="295"/>
                    </a:lnTo>
                    <a:lnTo>
                      <a:pt x="588" y="385"/>
                    </a:lnTo>
                    <a:lnTo>
                      <a:pt x="542" y="391"/>
                    </a:lnTo>
                    <a:lnTo>
                      <a:pt x="508" y="448"/>
                    </a:lnTo>
                    <a:lnTo>
                      <a:pt x="496" y="538"/>
                    </a:lnTo>
                    <a:lnTo>
                      <a:pt x="399" y="561"/>
                    </a:lnTo>
                    <a:lnTo>
                      <a:pt x="399" y="641"/>
                    </a:lnTo>
                    <a:lnTo>
                      <a:pt x="348" y="658"/>
                    </a:lnTo>
                    <a:lnTo>
                      <a:pt x="348" y="623"/>
                    </a:lnTo>
                    <a:lnTo>
                      <a:pt x="308" y="623"/>
                    </a:lnTo>
                    <a:lnTo>
                      <a:pt x="297" y="658"/>
                    </a:lnTo>
                    <a:lnTo>
                      <a:pt x="279" y="652"/>
                    </a:lnTo>
                    <a:lnTo>
                      <a:pt x="251" y="606"/>
                    </a:lnTo>
                    <a:lnTo>
                      <a:pt x="217" y="669"/>
                    </a:lnTo>
                    <a:lnTo>
                      <a:pt x="205" y="646"/>
                    </a:lnTo>
                    <a:lnTo>
                      <a:pt x="165" y="646"/>
                    </a:lnTo>
                    <a:lnTo>
                      <a:pt x="137" y="663"/>
                    </a:lnTo>
                    <a:lnTo>
                      <a:pt x="80" y="663"/>
                    </a:lnTo>
                    <a:lnTo>
                      <a:pt x="57" y="646"/>
                    </a:lnTo>
                    <a:lnTo>
                      <a:pt x="0" y="601"/>
                    </a:lnTo>
                    <a:lnTo>
                      <a:pt x="17" y="550"/>
                    </a:lnTo>
                    <a:lnTo>
                      <a:pt x="0" y="538"/>
                    </a:lnTo>
                    <a:lnTo>
                      <a:pt x="0" y="499"/>
                    </a:lnTo>
                    <a:lnTo>
                      <a:pt x="57" y="487"/>
                    </a:lnTo>
                    <a:lnTo>
                      <a:pt x="51" y="397"/>
                    </a:lnTo>
                    <a:lnTo>
                      <a:pt x="0" y="363"/>
                    </a:lnTo>
                    <a:lnTo>
                      <a:pt x="17" y="295"/>
                    </a:lnTo>
                    <a:lnTo>
                      <a:pt x="91" y="243"/>
                    </a:lnTo>
                    <a:lnTo>
                      <a:pt x="120" y="255"/>
                    </a:lnTo>
                    <a:lnTo>
                      <a:pt x="125" y="170"/>
                    </a:lnTo>
                    <a:lnTo>
                      <a:pt x="268" y="0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4" name="Freeform 68"/>
              <p:cNvSpPr>
                <a:spLocks/>
              </p:cNvSpPr>
              <p:nvPr/>
            </p:nvSpPr>
            <p:spPr bwMode="auto">
              <a:xfrm>
                <a:off x="2447" y="1603"/>
                <a:ext cx="630" cy="571"/>
              </a:xfrm>
              <a:custGeom>
                <a:avLst/>
                <a:gdLst/>
                <a:ahLst/>
                <a:cxnLst>
                  <a:cxn ang="0">
                    <a:pos x="171" y="34"/>
                  </a:cxn>
                  <a:cxn ang="0">
                    <a:pos x="177" y="22"/>
                  </a:cxn>
                  <a:cxn ang="0">
                    <a:pos x="205" y="22"/>
                  </a:cxn>
                  <a:cxn ang="0">
                    <a:pos x="239" y="0"/>
                  </a:cxn>
                  <a:cxn ang="0">
                    <a:pos x="274" y="11"/>
                  </a:cxn>
                  <a:cxn ang="0">
                    <a:pos x="313" y="11"/>
                  </a:cxn>
                  <a:cxn ang="0">
                    <a:pos x="371" y="45"/>
                  </a:cxn>
                  <a:cxn ang="0">
                    <a:pos x="422" y="22"/>
                  </a:cxn>
                  <a:cxn ang="0">
                    <a:pos x="433" y="51"/>
                  </a:cxn>
                  <a:cxn ang="0">
                    <a:pos x="496" y="96"/>
                  </a:cxn>
                  <a:cxn ang="0">
                    <a:pos x="479" y="141"/>
                  </a:cxn>
                  <a:cxn ang="0">
                    <a:pos x="530" y="192"/>
                  </a:cxn>
                  <a:cxn ang="0">
                    <a:pos x="553" y="198"/>
                  </a:cxn>
                  <a:cxn ang="0">
                    <a:pos x="622" y="238"/>
                  </a:cxn>
                  <a:cxn ang="0">
                    <a:pos x="633" y="295"/>
                  </a:cxn>
                  <a:cxn ang="0">
                    <a:pos x="599" y="346"/>
                  </a:cxn>
                  <a:cxn ang="0">
                    <a:pos x="605" y="380"/>
                  </a:cxn>
                  <a:cxn ang="0">
                    <a:pos x="570" y="436"/>
                  </a:cxn>
                  <a:cxn ang="0">
                    <a:pos x="559" y="521"/>
                  </a:cxn>
                  <a:cxn ang="0">
                    <a:pos x="525" y="521"/>
                  </a:cxn>
                  <a:cxn ang="0">
                    <a:pos x="530" y="555"/>
                  </a:cxn>
                  <a:cxn ang="0">
                    <a:pos x="502" y="578"/>
                  </a:cxn>
                  <a:cxn ang="0">
                    <a:pos x="462" y="533"/>
                  </a:cxn>
                  <a:cxn ang="0">
                    <a:pos x="393" y="544"/>
                  </a:cxn>
                  <a:cxn ang="0">
                    <a:pos x="376" y="499"/>
                  </a:cxn>
                  <a:cxn ang="0">
                    <a:pos x="325" y="510"/>
                  </a:cxn>
                  <a:cxn ang="0">
                    <a:pos x="262" y="499"/>
                  </a:cxn>
                  <a:cxn ang="0">
                    <a:pos x="256" y="448"/>
                  </a:cxn>
                  <a:cxn ang="0">
                    <a:pos x="222" y="453"/>
                  </a:cxn>
                  <a:cxn ang="0">
                    <a:pos x="171" y="414"/>
                  </a:cxn>
                  <a:cxn ang="0">
                    <a:pos x="125" y="419"/>
                  </a:cxn>
                  <a:cxn ang="0">
                    <a:pos x="108" y="397"/>
                  </a:cxn>
                  <a:cxn ang="0">
                    <a:pos x="68" y="402"/>
                  </a:cxn>
                  <a:cxn ang="0">
                    <a:pos x="45" y="380"/>
                  </a:cxn>
                  <a:cxn ang="0">
                    <a:pos x="51" y="363"/>
                  </a:cxn>
                  <a:cxn ang="0">
                    <a:pos x="0" y="334"/>
                  </a:cxn>
                  <a:cxn ang="0">
                    <a:pos x="11" y="306"/>
                  </a:cxn>
                  <a:cxn ang="0">
                    <a:pos x="40" y="329"/>
                  </a:cxn>
                  <a:cxn ang="0">
                    <a:pos x="68" y="300"/>
                  </a:cxn>
                  <a:cxn ang="0">
                    <a:pos x="62" y="249"/>
                  </a:cxn>
                  <a:cxn ang="0">
                    <a:pos x="80" y="187"/>
                  </a:cxn>
                  <a:cxn ang="0">
                    <a:pos x="57" y="153"/>
                  </a:cxn>
                  <a:cxn ang="0">
                    <a:pos x="119" y="136"/>
                  </a:cxn>
                  <a:cxn ang="0">
                    <a:pos x="148" y="170"/>
                  </a:cxn>
                  <a:cxn ang="0">
                    <a:pos x="188" y="158"/>
                  </a:cxn>
                  <a:cxn ang="0">
                    <a:pos x="182" y="51"/>
                  </a:cxn>
                  <a:cxn ang="0">
                    <a:pos x="171" y="34"/>
                  </a:cxn>
                </a:cxnLst>
                <a:rect l="0" t="0" r="r" b="b"/>
                <a:pathLst>
                  <a:path w="633" h="578">
                    <a:moveTo>
                      <a:pt x="171" y="34"/>
                    </a:moveTo>
                    <a:lnTo>
                      <a:pt x="177" y="22"/>
                    </a:lnTo>
                    <a:lnTo>
                      <a:pt x="205" y="22"/>
                    </a:lnTo>
                    <a:lnTo>
                      <a:pt x="239" y="0"/>
                    </a:lnTo>
                    <a:lnTo>
                      <a:pt x="274" y="11"/>
                    </a:lnTo>
                    <a:lnTo>
                      <a:pt x="313" y="11"/>
                    </a:lnTo>
                    <a:lnTo>
                      <a:pt x="371" y="45"/>
                    </a:lnTo>
                    <a:lnTo>
                      <a:pt x="422" y="22"/>
                    </a:lnTo>
                    <a:lnTo>
                      <a:pt x="433" y="51"/>
                    </a:lnTo>
                    <a:lnTo>
                      <a:pt x="496" y="96"/>
                    </a:lnTo>
                    <a:lnTo>
                      <a:pt x="479" y="141"/>
                    </a:lnTo>
                    <a:lnTo>
                      <a:pt x="530" y="192"/>
                    </a:lnTo>
                    <a:lnTo>
                      <a:pt x="553" y="198"/>
                    </a:lnTo>
                    <a:lnTo>
                      <a:pt x="622" y="238"/>
                    </a:lnTo>
                    <a:lnTo>
                      <a:pt x="633" y="295"/>
                    </a:lnTo>
                    <a:lnTo>
                      <a:pt x="599" y="346"/>
                    </a:lnTo>
                    <a:lnTo>
                      <a:pt x="605" y="380"/>
                    </a:lnTo>
                    <a:lnTo>
                      <a:pt x="570" y="436"/>
                    </a:lnTo>
                    <a:lnTo>
                      <a:pt x="559" y="521"/>
                    </a:lnTo>
                    <a:lnTo>
                      <a:pt x="525" y="521"/>
                    </a:lnTo>
                    <a:lnTo>
                      <a:pt x="530" y="555"/>
                    </a:lnTo>
                    <a:lnTo>
                      <a:pt x="502" y="578"/>
                    </a:lnTo>
                    <a:lnTo>
                      <a:pt x="462" y="533"/>
                    </a:lnTo>
                    <a:lnTo>
                      <a:pt x="393" y="544"/>
                    </a:lnTo>
                    <a:lnTo>
                      <a:pt x="376" y="499"/>
                    </a:lnTo>
                    <a:lnTo>
                      <a:pt x="325" y="510"/>
                    </a:lnTo>
                    <a:lnTo>
                      <a:pt x="262" y="499"/>
                    </a:lnTo>
                    <a:lnTo>
                      <a:pt x="256" y="448"/>
                    </a:lnTo>
                    <a:lnTo>
                      <a:pt x="222" y="453"/>
                    </a:lnTo>
                    <a:lnTo>
                      <a:pt x="171" y="414"/>
                    </a:lnTo>
                    <a:lnTo>
                      <a:pt x="125" y="419"/>
                    </a:lnTo>
                    <a:lnTo>
                      <a:pt x="108" y="397"/>
                    </a:lnTo>
                    <a:lnTo>
                      <a:pt x="68" y="402"/>
                    </a:lnTo>
                    <a:lnTo>
                      <a:pt x="45" y="380"/>
                    </a:lnTo>
                    <a:lnTo>
                      <a:pt x="51" y="363"/>
                    </a:lnTo>
                    <a:lnTo>
                      <a:pt x="0" y="334"/>
                    </a:lnTo>
                    <a:lnTo>
                      <a:pt x="11" y="306"/>
                    </a:lnTo>
                    <a:lnTo>
                      <a:pt x="40" y="329"/>
                    </a:lnTo>
                    <a:lnTo>
                      <a:pt x="68" y="300"/>
                    </a:lnTo>
                    <a:lnTo>
                      <a:pt x="62" y="249"/>
                    </a:lnTo>
                    <a:lnTo>
                      <a:pt x="80" y="187"/>
                    </a:lnTo>
                    <a:lnTo>
                      <a:pt x="57" y="153"/>
                    </a:lnTo>
                    <a:lnTo>
                      <a:pt x="119" y="136"/>
                    </a:lnTo>
                    <a:lnTo>
                      <a:pt x="148" y="170"/>
                    </a:lnTo>
                    <a:lnTo>
                      <a:pt x="188" y="158"/>
                    </a:lnTo>
                    <a:lnTo>
                      <a:pt x="182" y="51"/>
                    </a:lnTo>
                    <a:lnTo>
                      <a:pt x="171" y="34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Freeform 71"/>
              <p:cNvSpPr>
                <a:spLocks/>
              </p:cNvSpPr>
              <p:nvPr/>
            </p:nvSpPr>
            <p:spPr bwMode="auto">
              <a:xfrm>
                <a:off x="1973" y="1619"/>
                <a:ext cx="599" cy="613"/>
              </a:xfrm>
              <a:custGeom>
                <a:avLst/>
                <a:gdLst>
                  <a:gd name="T0" fmla="*/ 52 w 599"/>
                  <a:gd name="T1" fmla="*/ 91 h 613"/>
                  <a:gd name="T2" fmla="*/ 80 w 599"/>
                  <a:gd name="T3" fmla="*/ 85 h 613"/>
                  <a:gd name="T4" fmla="*/ 109 w 599"/>
                  <a:gd name="T5" fmla="*/ 46 h 613"/>
                  <a:gd name="T6" fmla="*/ 149 w 599"/>
                  <a:gd name="T7" fmla="*/ 40 h 613"/>
                  <a:gd name="T8" fmla="*/ 172 w 599"/>
                  <a:gd name="T9" fmla="*/ 74 h 613"/>
                  <a:gd name="T10" fmla="*/ 240 w 599"/>
                  <a:gd name="T11" fmla="*/ 46 h 613"/>
                  <a:gd name="T12" fmla="*/ 269 w 599"/>
                  <a:gd name="T13" fmla="*/ 6 h 613"/>
                  <a:gd name="T14" fmla="*/ 286 w 599"/>
                  <a:gd name="T15" fmla="*/ 23 h 613"/>
                  <a:gd name="T16" fmla="*/ 343 w 599"/>
                  <a:gd name="T17" fmla="*/ 0 h 613"/>
                  <a:gd name="T18" fmla="*/ 354 w 599"/>
                  <a:gd name="T19" fmla="*/ 17 h 613"/>
                  <a:gd name="T20" fmla="*/ 371 w 599"/>
                  <a:gd name="T21" fmla="*/ 0 h 613"/>
                  <a:gd name="T22" fmla="*/ 451 w 599"/>
                  <a:gd name="T23" fmla="*/ 46 h 613"/>
                  <a:gd name="T24" fmla="*/ 531 w 599"/>
                  <a:gd name="T25" fmla="*/ 68 h 613"/>
                  <a:gd name="T26" fmla="*/ 548 w 599"/>
                  <a:gd name="T27" fmla="*/ 102 h 613"/>
                  <a:gd name="T28" fmla="*/ 588 w 599"/>
                  <a:gd name="T29" fmla="*/ 97 h 613"/>
                  <a:gd name="T30" fmla="*/ 599 w 599"/>
                  <a:gd name="T31" fmla="*/ 114 h 613"/>
                  <a:gd name="T32" fmla="*/ 537 w 599"/>
                  <a:gd name="T33" fmla="*/ 131 h 613"/>
                  <a:gd name="T34" fmla="*/ 560 w 599"/>
                  <a:gd name="T35" fmla="*/ 170 h 613"/>
                  <a:gd name="T36" fmla="*/ 537 w 599"/>
                  <a:gd name="T37" fmla="*/ 227 h 613"/>
                  <a:gd name="T38" fmla="*/ 548 w 599"/>
                  <a:gd name="T39" fmla="*/ 284 h 613"/>
                  <a:gd name="T40" fmla="*/ 514 w 599"/>
                  <a:gd name="T41" fmla="*/ 307 h 613"/>
                  <a:gd name="T42" fmla="*/ 485 w 599"/>
                  <a:gd name="T43" fmla="*/ 290 h 613"/>
                  <a:gd name="T44" fmla="*/ 474 w 599"/>
                  <a:gd name="T45" fmla="*/ 312 h 613"/>
                  <a:gd name="T46" fmla="*/ 531 w 599"/>
                  <a:gd name="T47" fmla="*/ 341 h 613"/>
                  <a:gd name="T48" fmla="*/ 525 w 599"/>
                  <a:gd name="T49" fmla="*/ 358 h 613"/>
                  <a:gd name="T50" fmla="*/ 485 w 599"/>
                  <a:gd name="T51" fmla="*/ 352 h 613"/>
                  <a:gd name="T52" fmla="*/ 348 w 599"/>
                  <a:gd name="T53" fmla="*/ 522 h 613"/>
                  <a:gd name="T54" fmla="*/ 337 w 599"/>
                  <a:gd name="T55" fmla="*/ 613 h 613"/>
                  <a:gd name="T56" fmla="*/ 314 w 599"/>
                  <a:gd name="T57" fmla="*/ 601 h 613"/>
                  <a:gd name="T58" fmla="*/ 263 w 599"/>
                  <a:gd name="T59" fmla="*/ 579 h 613"/>
                  <a:gd name="T60" fmla="*/ 240 w 599"/>
                  <a:gd name="T61" fmla="*/ 601 h 613"/>
                  <a:gd name="T62" fmla="*/ 234 w 599"/>
                  <a:gd name="T63" fmla="*/ 545 h 613"/>
                  <a:gd name="T64" fmla="*/ 189 w 599"/>
                  <a:gd name="T65" fmla="*/ 511 h 613"/>
                  <a:gd name="T66" fmla="*/ 120 w 599"/>
                  <a:gd name="T67" fmla="*/ 522 h 613"/>
                  <a:gd name="T68" fmla="*/ 80 w 599"/>
                  <a:gd name="T69" fmla="*/ 511 h 613"/>
                  <a:gd name="T70" fmla="*/ 40 w 599"/>
                  <a:gd name="T71" fmla="*/ 522 h 613"/>
                  <a:gd name="T72" fmla="*/ 17 w 599"/>
                  <a:gd name="T73" fmla="*/ 511 h 613"/>
                  <a:gd name="T74" fmla="*/ 17 w 599"/>
                  <a:gd name="T75" fmla="*/ 471 h 613"/>
                  <a:gd name="T76" fmla="*/ 6 w 599"/>
                  <a:gd name="T77" fmla="*/ 448 h 613"/>
                  <a:gd name="T78" fmla="*/ 17 w 599"/>
                  <a:gd name="T79" fmla="*/ 426 h 613"/>
                  <a:gd name="T80" fmla="*/ 12 w 599"/>
                  <a:gd name="T81" fmla="*/ 397 h 613"/>
                  <a:gd name="T82" fmla="*/ 35 w 599"/>
                  <a:gd name="T83" fmla="*/ 375 h 613"/>
                  <a:gd name="T84" fmla="*/ 40 w 599"/>
                  <a:gd name="T85" fmla="*/ 346 h 613"/>
                  <a:gd name="T86" fmla="*/ 75 w 599"/>
                  <a:gd name="T87" fmla="*/ 335 h 613"/>
                  <a:gd name="T88" fmla="*/ 80 w 599"/>
                  <a:gd name="T89" fmla="*/ 295 h 613"/>
                  <a:gd name="T90" fmla="*/ 92 w 599"/>
                  <a:gd name="T91" fmla="*/ 278 h 613"/>
                  <a:gd name="T92" fmla="*/ 86 w 599"/>
                  <a:gd name="T93" fmla="*/ 256 h 613"/>
                  <a:gd name="T94" fmla="*/ 97 w 599"/>
                  <a:gd name="T95" fmla="*/ 227 h 613"/>
                  <a:gd name="T96" fmla="*/ 52 w 599"/>
                  <a:gd name="T97" fmla="*/ 187 h 613"/>
                  <a:gd name="T98" fmla="*/ 29 w 599"/>
                  <a:gd name="T99" fmla="*/ 187 h 613"/>
                  <a:gd name="T100" fmla="*/ 0 w 599"/>
                  <a:gd name="T101" fmla="*/ 159 h 613"/>
                  <a:gd name="T102" fmla="*/ 52 w 599"/>
                  <a:gd name="T103" fmla="*/ 91 h 613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99"/>
                  <a:gd name="T157" fmla="*/ 0 h 613"/>
                  <a:gd name="T158" fmla="*/ 599 w 599"/>
                  <a:gd name="T159" fmla="*/ 613 h 613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99" h="613">
                    <a:moveTo>
                      <a:pt x="52" y="91"/>
                    </a:moveTo>
                    <a:lnTo>
                      <a:pt x="80" y="85"/>
                    </a:lnTo>
                    <a:lnTo>
                      <a:pt x="109" y="46"/>
                    </a:lnTo>
                    <a:lnTo>
                      <a:pt x="149" y="40"/>
                    </a:lnTo>
                    <a:lnTo>
                      <a:pt x="172" y="74"/>
                    </a:lnTo>
                    <a:lnTo>
                      <a:pt x="240" y="46"/>
                    </a:lnTo>
                    <a:lnTo>
                      <a:pt x="269" y="6"/>
                    </a:lnTo>
                    <a:lnTo>
                      <a:pt x="286" y="23"/>
                    </a:lnTo>
                    <a:lnTo>
                      <a:pt x="343" y="0"/>
                    </a:lnTo>
                    <a:lnTo>
                      <a:pt x="354" y="17"/>
                    </a:lnTo>
                    <a:lnTo>
                      <a:pt x="371" y="0"/>
                    </a:lnTo>
                    <a:lnTo>
                      <a:pt x="451" y="46"/>
                    </a:lnTo>
                    <a:lnTo>
                      <a:pt x="531" y="68"/>
                    </a:lnTo>
                    <a:lnTo>
                      <a:pt x="548" y="102"/>
                    </a:lnTo>
                    <a:lnTo>
                      <a:pt x="588" y="97"/>
                    </a:lnTo>
                    <a:lnTo>
                      <a:pt x="599" y="114"/>
                    </a:lnTo>
                    <a:lnTo>
                      <a:pt x="537" y="131"/>
                    </a:lnTo>
                    <a:lnTo>
                      <a:pt x="560" y="170"/>
                    </a:lnTo>
                    <a:lnTo>
                      <a:pt x="537" y="227"/>
                    </a:lnTo>
                    <a:lnTo>
                      <a:pt x="548" y="284"/>
                    </a:lnTo>
                    <a:lnTo>
                      <a:pt x="514" y="307"/>
                    </a:lnTo>
                    <a:lnTo>
                      <a:pt x="485" y="290"/>
                    </a:lnTo>
                    <a:lnTo>
                      <a:pt x="474" y="312"/>
                    </a:lnTo>
                    <a:lnTo>
                      <a:pt x="531" y="341"/>
                    </a:lnTo>
                    <a:lnTo>
                      <a:pt x="525" y="358"/>
                    </a:lnTo>
                    <a:lnTo>
                      <a:pt x="485" y="352"/>
                    </a:lnTo>
                    <a:lnTo>
                      <a:pt x="348" y="522"/>
                    </a:lnTo>
                    <a:lnTo>
                      <a:pt x="337" y="613"/>
                    </a:lnTo>
                    <a:lnTo>
                      <a:pt x="314" y="601"/>
                    </a:lnTo>
                    <a:lnTo>
                      <a:pt x="263" y="579"/>
                    </a:lnTo>
                    <a:lnTo>
                      <a:pt x="240" y="601"/>
                    </a:lnTo>
                    <a:lnTo>
                      <a:pt x="234" y="545"/>
                    </a:lnTo>
                    <a:lnTo>
                      <a:pt x="189" y="511"/>
                    </a:lnTo>
                    <a:lnTo>
                      <a:pt x="120" y="522"/>
                    </a:lnTo>
                    <a:lnTo>
                      <a:pt x="80" y="511"/>
                    </a:lnTo>
                    <a:lnTo>
                      <a:pt x="40" y="522"/>
                    </a:lnTo>
                    <a:lnTo>
                      <a:pt x="17" y="511"/>
                    </a:lnTo>
                    <a:lnTo>
                      <a:pt x="17" y="471"/>
                    </a:lnTo>
                    <a:lnTo>
                      <a:pt x="6" y="448"/>
                    </a:lnTo>
                    <a:lnTo>
                      <a:pt x="17" y="426"/>
                    </a:lnTo>
                    <a:lnTo>
                      <a:pt x="12" y="397"/>
                    </a:lnTo>
                    <a:lnTo>
                      <a:pt x="35" y="375"/>
                    </a:lnTo>
                    <a:lnTo>
                      <a:pt x="40" y="346"/>
                    </a:lnTo>
                    <a:lnTo>
                      <a:pt x="75" y="335"/>
                    </a:lnTo>
                    <a:lnTo>
                      <a:pt x="80" y="295"/>
                    </a:lnTo>
                    <a:lnTo>
                      <a:pt x="92" y="278"/>
                    </a:lnTo>
                    <a:lnTo>
                      <a:pt x="86" y="256"/>
                    </a:lnTo>
                    <a:lnTo>
                      <a:pt x="97" y="227"/>
                    </a:lnTo>
                    <a:lnTo>
                      <a:pt x="52" y="187"/>
                    </a:lnTo>
                    <a:lnTo>
                      <a:pt x="29" y="187"/>
                    </a:lnTo>
                    <a:lnTo>
                      <a:pt x="0" y="159"/>
                    </a:lnTo>
                    <a:lnTo>
                      <a:pt x="52" y="91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72"/>
              <p:cNvSpPr>
                <a:spLocks/>
              </p:cNvSpPr>
              <p:nvPr/>
            </p:nvSpPr>
            <p:spPr bwMode="auto">
              <a:xfrm>
                <a:off x="1790" y="2123"/>
                <a:ext cx="496" cy="551"/>
              </a:xfrm>
              <a:custGeom>
                <a:avLst/>
                <a:gdLst/>
                <a:ahLst/>
                <a:cxnLst>
                  <a:cxn ang="0">
                    <a:pos x="52" y="74"/>
                  </a:cxn>
                  <a:cxn ang="0">
                    <a:pos x="126" y="28"/>
                  </a:cxn>
                  <a:cxn ang="0">
                    <a:pos x="155" y="45"/>
                  </a:cxn>
                  <a:cxn ang="0">
                    <a:pos x="155" y="11"/>
                  </a:cxn>
                  <a:cxn ang="0">
                    <a:pos x="177" y="0"/>
                  </a:cxn>
                  <a:cxn ang="0">
                    <a:pos x="194" y="6"/>
                  </a:cxn>
                  <a:cxn ang="0">
                    <a:pos x="223" y="17"/>
                  </a:cxn>
                  <a:cxn ang="0">
                    <a:pos x="257" y="6"/>
                  </a:cxn>
                  <a:cxn ang="0">
                    <a:pos x="297" y="17"/>
                  </a:cxn>
                  <a:cxn ang="0">
                    <a:pos x="371" y="6"/>
                  </a:cxn>
                  <a:cxn ang="0">
                    <a:pos x="411" y="40"/>
                  </a:cxn>
                  <a:cxn ang="0">
                    <a:pos x="423" y="96"/>
                  </a:cxn>
                  <a:cxn ang="0">
                    <a:pos x="440" y="79"/>
                  </a:cxn>
                  <a:cxn ang="0">
                    <a:pos x="497" y="96"/>
                  </a:cxn>
                  <a:cxn ang="0">
                    <a:pos x="417" y="153"/>
                  </a:cxn>
                  <a:cxn ang="0">
                    <a:pos x="406" y="216"/>
                  </a:cxn>
                  <a:cxn ang="0">
                    <a:pos x="451" y="250"/>
                  </a:cxn>
                  <a:cxn ang="0">
                    <a:pos x="457" y="346"/>
                  </a:cxn>
                  <a:cxn ang="0">
                    <a:pos x="406" y="352"/>
                  </a:cxn>
                  <a:cxn ang="0">
                    <a:pos x="400" y="391"/>
                  </a:cxn>
                  <a:cxn ang="0">
                    <a:pos x="417" y="403"/>
                  </a:cxn>
                  <a:cxn ang="0">
                    <a:pos x="406" y="454"/>
                  </a:cxn>
                  <a:cxn ang="0">
                    <a:pos x="457" y="499"/>
                  </a:cxn>
                  <a:cxn ang="0">
                    <a:pos x="446" y="533"/>
                  </a:cxn>
                  <a:cxn ang="0">
                    <a:pos x="411" y="550"/>
                  </a:cxn>
                  <a:cxn ang="0">
                    <a:pos x="371" y="511"/>
                  </a:cxn>
                  <a:cxn ang="0">
                    <a:pos x="411" y="516"/>
                  </a:cxn>
                  <a:cxn ang="0">
                    <a:pos x="411" y="494"/>
                  </a:cxn>
                  <a:cxn ang="0">
                    <a:pos x="360" y="476"/>
                  </a:cxn>
                  <a:cxn ang="0">
                    <a:pos x="343" y="499"/>
                  </a:cxn>
                  <a:cxn ang="0">
                    <a:pos x="309" y="488"/>
                  </a:cxn>
                  <a:cxn ang="0">
                    <a:pos x="246" y="499"/>
                  </a:cxn>
                  <a:cxn ang="0">
                    <a:pos x="229" y="516"/>
                  </a:cxn>
                  <a:cxn ang="0">
                    <a:pos x="200" y="528"/>
                  </a:cxn>
                  <a:cxn ang="0">
                    <a:pos x="212" y="488"/>
                  </a:cxn>
                  <a:cxn ang="0">
                    <a:pos x="200" y="459"/>
                  </a:cxn>
                  <a:cxn ang="0">
                    <a:pos x="217" y="442"/>
                  </a:cxn>
                  <a:cxn ang="0">
                    <a:pos x="212" y="357"/>
                  </a:cxn>
                  <a:cxn ang="0">
                    <a:pos x="172" y="352"/>
                  </a:cxn>
                  <a:cxn ang="0">
                    <a:pos x="149" y="312"/>
                  </a:cxn>
                  <a:cxn ang="0">
                    <a:pos x="115" y="323"/>
                  </a:cxn>
                  <a:cxn ang="0">
                    <a:pos x="29" y="306"/>
                  </a:cxn>
                  <a:cxn ang="0">
                    <a:pos x="18" y="278"/>
                  </a:cxn>
                  <a:cxn ang="0">
                    <a:pos x="23" y="255"/>
                  </a:cxn>
                  <a:cxn ang="0">
                    <a:pos x="6" y="233"/>
                  </a:cxn>
                  <a:cxn ang="0">
                    <a:pos x="0" y="193"/>
                  </a:cxn>
                  <a:cxn ang="0">
                    <a:pos x="23" y="176"/>
                  </a:cxn>
                  <a:cxn ang="0">
                    <a:pos x="40" y="176"/>
                  </a:cxn>
                  <a:cxn ang="0">
                    <a:pos x="63" y="136"/>
                  </a:cxn>
                  <a:cxn ang="0">
                    <a:pos x="40" y="108"/>
                  </a:cxn>
                  <a:cxn ang="0">
                    <a:pos x="52" y="74"/>
                  </a:cxn>
                </a:cxnLst>
                <a:rect l="0" t="0" r="r" b="b"/>
                <a:pathLst>
                  <a:path w="497" h="550">
                    <a:moveTo>
                      <a:pt x="52" y="74"/>
                    </a:moveTo>
                    <a:lnTo>
                      <a:pt x="126" y="28"/>
                    </a:lnTo>
                    <a:lnTo>
                      <a:pt x="155" y="45"/>
                    </a:lnTo>
                    <a:lnTo>
                      <a:pt x="155" y="11"/>
                    </a:lnTo>
                    <a:lnTo>
                      <a:pt x="177" y="0"/>
                    </a:lnTo>
                    <a:lnTo>
                      <a:pt x="194" y="6"/>
                    </a:lnTo>
                    <a:lnTo>
                      <a:pt x="223" y="17"/>
                    </a:lnTo>
                    <a:lnTo>
                      <a:pt x="257" y="6"/>
                    </a:lnTo>
                    <a:lnTo>
                      <a:pt x="297" y="17"/>
                    </a:lnTo>
                    <a:lnTo>
                      <a:pt x="371" y="6"/>
                    </a:lnTo>
                    <a:lnTo>
                      <a:pt x="411" y="40"/>
                    </a:lnTo>
                    <a:lnTo>
                      <a:pt x="423" y="96"/>
                    </a:lnTo>
                    <a:lnTo>
                      <a:pt x="440" y="79"/>
                    </a:lnTo>
                    <a:lnTo>
                      <a:pt x="497" y="96"/>
                    </a:lnTo>
                    <a:lnTo>
                      <a:pt x="417" y="153"/>
                    </a:lnTo>
                    <a:lnTo>
                      <a:pt x="406" y="216"/>
                    </a:lnTo>
                    <a:lnTo>
                      <a:pt x="451" y="250"/>
                    </a:lnTo>
                    <a:lnTo>
                      <a:pt x="457" y="346"/>
                    </a:lnTo>
                    <a:lnTo>
                      <a:pt x="406" y="352"/>
                    </a:lnTo>
                    <a:lnTo>
                      <a:pt x="400" y="391"/>
                    </a:lnTo>
                    <a:lnTo>
                      <a:pt x="417" y="403"/>
                    </a:lnTo>
                    <a:lnTo>
                      <a:pt x="406" y="454"/>
                    </a:lnTo>
                    <a:lnTo>
                      <a:pt x="457" y="499"/>
                    </a:lnTo>
                    <a:lnTo>
                      <a:pt x="446" y="533"/>
                    </a:lnTo>
                    <a:lnTo>
                      <a:pt x="411" y="550"/>
                    </a:lnTo>
                    <a:lnTo>
                      <a:pt x="371" y="511"/>
                    </a:lnTo>
                    <a:lnTo>
                      <a:pt x="411" y="516"/>
                    </a:lnTo>
                    <a:lnTo>
                      <a:pt x="411" y="494"/>
                    </a:lnTo>
                    <a:lnTo>
                      <a:pt x="360" y="476"/>
                    </a:lnTo>
                    <a:lnTo>
                      <a:pt x="343" y="499"/>
                    </a:lnTo>
                    <a:lnTo>
                      <a:pt x="309" y="488"/>
                    </a:lnTo>
                    <a:lnTo>
                      <a:pt x="246" y="499"/>
                    </a:lnTo>
                    <a:lnTo>
                      <a:pt x="229" y="516"/>
                    </a:lnTo>
                    <a:lnTo>
                      <a:pt x="200" y="528"/>
                    </a:lnTo>
                    <a:lnTo>
                      <a:pt x="212" y="488"/>
                    </a:lnTo>
                    <a:lnTo>
                      <a:pt x="200" y="459"/>
                    </a:lnTo>
                    <a:lnTo>
                      <a:pt x="217" y="442"/>
                    </a:lnTo>
                    <a:lnTo>
                      <a:pt x="212" y="357"/>
                    </a:lnTo>
                    <a:lnTo>
                      <a:pt x="172" y="352"/>
                    </a:lnTo>
                    <a:lnTo>
                      <a:pt x="149" y="312"/>
                    </a:lnTo>
                    <a:lnTo>
                      <a:pt x="115" y="323"/>
                    </a:lnTo>
                    <a:lnTo>
                      <a:pt x="29" y="306"/>
                    </a:lnTo>
                    <a:lnTo>
                      <a:pt x="18" y="278"/>
                    </a:lnTo>
                    <a:lnTo>
                      <a:pt x="23" y="255"/>
                    </a:lnTo>
                    <a:lnTo>
                      <a:pt x="6" y="233"/>
                    </a:lnTo>
                    <a:lnTo>
                      <a:pt x="0" y="193"/>
                    </a:lnTo>
                    <a:lnTo>
                      <a:pt x="23" y="176"/>
                    </a:lnTo>
                    <a:lnTo>
                      <a:pt x="40" y="176"/>
                    </a:lnTo>
                    <a:lnTo>
                      <a:pt x="63" y="136"/>
                    </a:lnTo>
                    <a:lnTo>
                      <a:pt x="40" y="108"/>
                    </a:lnTo>
                    <a:lnTo>
                      <a:pt x="52" y="74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7" name="Freeform 75"/>
              <p:cNvSpPr>
                <a:spLocks/>
              </p:cNvSpPr>
              <p:nvPr/>
            </p:nvSpPr>
            <p:spPr bwMode="auto">
              <a:xfrm>
                <a:off x="2024" y="2590"/>
                <a:ext cx="553" cy="467"/>
              </a:xfrm>
              <a:custGeom>
                <a:avLst/>
                <a:gdLst>
                  <a:gd name="T0" fmla="*/ 0 w 553"/>
                  <a:gd name="T1" fmla="*/ 51 h 465"/>
                  <a:gd name="T2" fmla="*/ 17 w 553"/>
                  <a:gd name="T3" fmla="*/ 34 h 465"/>
                  <a:gd name="T4" fmla="*/ 80 w 553"/>
                  <a:gd name="T5" fmla="*/ 23 h 465"/>
                  <a:gd name="T6" fmla="*/ 108 w 553"/>
                  <a:gd name="T7" fmla="*/ 34 h 465"/>
                  <a:gd name="T8" fmla="*/ 131 w 553"/>
                  <a:gd name="T9" fmla="*/ 11 h 465"/>
                  <a:gd name="T10" fmla="*/ 182 w 553"/>
                  <a:gd name="T11" fmla="*/ 34 h 465"/>
                  <a:gd name="T12" fmla="*/ 182 w 553"/>
                  <a:gd name="T13" fmla="*/ 51 h 465"/>
                  <a:gd name="T14" fmla="*/ 142 w 553"/>
                  <a:gd name="T15" fmla="*/ 51 h 465"/>
                  <a:gd name="T16" fmla="*/ 177 w 553"/>
                  <a:gd name="T17" fmla="*/ 79 h 465"/>
                  <a:gd name="T18" fmla="*/ 211 w 553"/>
                  <a:gd name="T19" fmla="*/ 68 h 465"/>
                  <a:gd name="T20" fmla="*/ 228 w 553"/>
                  <a:gd name="T21" fmla="*/ 34 h 465"/>
                  <a:gd name="T22" fmla="*/ 256 w 553"/>
                  <a:gd name="T23" fmla="*/ 51 h 465"/>
                  <a:gd name="T24" fmla="*/ 314 w 553"/>
                  <a:gd name="T25" fmla="*/ 51 h 465"/>
                  <a:gd name="T26" fmla="*/ 336 w 553"/>
                  <a:gd name="T27" fmla="*/ 34 h 465"/>
                  <a:gd name="T28" fmla="*/ 376 w 553"/>
                  <a:gd name="T29" fmla="*/ 34 h 465"/>
                  <a:gd name="T30" fmla="*/ 388 w 553"/>
                  <a:gd name="T31" fmla="*/ 51 h 465"/>
                  <a:gd name="T32" fmla="*/ 422 w 553"/>
                  <a:gd name="T33" fmla="*/ 0 h 465"/>
                  <a:gd name="T34" fmla="*/ 450 w 553"/>
                  <a:gd name="T35" fmla="*/ 40 h 465"/>
                  <a:gd name="T36" fmla="*/ 433 w 553"/>
                  <a:gd name="T37" fmla="*/ 57 h 465"/>
                  <a:gd name="T38" fmla="*/ 479 w 553"/>
                  <a:gd name="T39" fmla="*/ 119 h 465"/>
                  <a:gd name="T40" fmla="*/ 445 w 553"/>
                  <a:gd name="T41" fmla="*/ 193 h 465"/>
                  <a:gd name="T42" fmla="*/ 530 w 553"/>
                  <a:gd name="T43" fmla="*/ 261 h 465"/>
                  <a:gd name="T44" fmla="*/ 519 w 553"/>
                  <a:gd name="T45" fmla="*/ 278 h 465"/>
                  <a:gd name="T46" fmla="*/ 519 w 553"/>
                  <a:gd name="T47" fmla="*/ 351 h 465"/>
                  <a:gd name="T48" fmla="*/ 553 w 553"/>
                  <a:gd name="T49" fmla="*/ 363 h 465"/>
                  <a:gd name="T50" fmla="*/ 530 w 553"/>
                  <a:gd name="T51" fmla="*/ 391 h 465"/>
                  <a:gd name="T52" fmla="*/ 445 w 553"/>
                  <a:gd name="T53" fmla="*/ 403 h 465"/>
                  <a:gd name="T54" fmla="*/ 405 w 553"/>
                  <a:gd name="T55" fmla="*/ 448 h 465"/>
                  <a:gd name="T56" fmla="*/ 353 w 553"/>
                  <a:gd name="T57" fmla="*/ 448 h 465"/>
                  <a:gd name="T58" fmla="*/ 319 w 553"/>
                  <a:gd name="T59" fmla="*/ 420 h 465"/>
                  <a:gd name="T60" fmla="*/ 182 w 553"/>
                  <a:gd name="T61" fmla="*/ 437 h 465"/>
                  <a:gd name="T62" fmla="*/ 165 w 553"/>
                  <a:gd name="T63" fmla="*/ 465 h 465"/>
                  <a:gd name="T64" fmla="*/ 142 w 553"/>
                  <a:gd name="T65" fmla="*/ 431 h 465"/>
                  <a:gd name="T66" fmla="*/ 137 w 553"/>
                  <a:gd name="T67" fmla="*/ 334 h 465"/>
                  <a:gd name="T68" fmla="*/ 102 w 553"/>
                  <a:gd name="T69" fmla="*/ 283 h 465"/>
                  <a:gd name="T70" fmla="*/ 114 w 553"/>
                  <a:gd name="T71" fmla="*/ 244 h 465"/>
                  <a:gd name="T72" fmla="*/ 80 w 553"/>
                  <a:gd name="T73" fmla="*/ 244 h 465"/>
                  <a:gd name="T74" fmla="*/ 51 w 553"/>
                  <a:gd name="T75" fmla="*/ 261 h 465"/>
                  <a:gd name="T76" fmla="*/ 28 w 553"/>
                  <a:gd name="T77" fmla="*/ 249 h 465"/>
                  <a:gd name="T78" fmla="*/ 40 w 553"/>
                  <a:gd name="T79" fmla="*/ 204 h 465"/>
                  <a:gd name="T80" fmla="*/ 34 w 553"/>
                  <a:gd name="T81" fmla="*/ 153 h 465"/>
                  <a:gd name="T82" fmla="*/ 68 w 553"/>
                  <a:gd name="T83" fmla="*/ 130 h 465"/>
                  <a:gd name="T84" fmla="*/ 45 w 553"/>
                  <a:gd name="T85" fmla="*/ 91 h 465"/>
                  <a:gd name="T86" fmla="*/ 11 w 553"/>
                  <a:gd name="T87" fmla="*/ 79 h 465"/>
                  <a:gd name="T88" fmla="*/ 0 w 553"/>
                  <a:gd name="T89" fmla="*/ 51 h 46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553"/>
                  <a:gd name="T136" fmla="*/ 0 h 465"/>
                  <a:gd name="T137" fmla="*/ 553 w 553"/>
                  <a:gd name="T138" fmla="*/ 465 h 46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553" h="465">
                    <a:moveTo>
                      <a:pt x="0" y="51"/>
                    </a:moveTo>
                    <a:lnTo>
                      <a:pt x="17" y="34"/>
                    </a:lnTo>
                    <a:lnTo>
                      <a:pt x="80" y="23"/>
                    </a:lnTo>
                    <a:lnTo>
                      <a:pt x="108" y="34"/>
                    </a:lnTo>
                    <a:lnTo>
                      <a:pt x="131" y="11"/>
                    </a:lnTo>
                    <a:lnTo>
                      <a:pt x="182" y="34"/>
                    </a:lnTo>
                    <a:lnTo>
                      <a:pt x="182" y="51"/>
                    </a:lnTo>
                    <a:lnTo>
                      <a:pt x="142" y="51"/>
                    </a:lnTo>
                    <a:lnTo>
                      <a:pt x="177" y="79"/>
                    </a:lnTo>
                    <a:lnTo>
                      <a:pt x="211" y="68"/>
                    </a:lnTo>
                    <a:lnTo>
                      <a:pt x="228" y="34"/>
                    </a:lnTo>
                    <a:lnTo>
                      <a:pt x="256" y="51"/>
                    </a:lnTo>
                    <a:lnTo>
                      <a:pt x="314" y="51"/>
                    </a:lnTo>
                    <a:lnTo>
                      <a:pt x="336" y="34"/>
                    </a:lnTo>
                    <a:lnTo>
                      <a:pt x="376" y="34"/>
                    </a:lnTo>
                    <a:lnTo>
                      <a:pt x="388" y="51"/>
                    </a:lnTo>
                    <a:lnTo>
                      <a:pt x="422" y="0"/>
                    </a:lnTo>
                    <a:lnTo>
                      <a:pt x="450" y="40"/>
                    </a:lnTo>
                    <a:lnTo>
                      <a:pt x="433" y="57"/>
                    </a:lnTo>
                    <a:lnTo>
                      <a:pt x="479" y="119"/>
                    </a:lnTo>
                    <a:lnTo>
                      <a:pt x="445" y="193"/>
                    </a:lnTo>
                    <a:lnTo>
                      <a:pt x="530" y="261"/>
                    </a:lnTo>
                    <a:lnTo>
                      <a:pt x="519" y="278"/>
                    </a:lnTo>
                    <a:lnTo>
                      <a:pt x="519" y="351"/>
                    </a:lnTo>
                    <a:lnTo>
                      <a:pt x="553" y="363"/>
                    </a:lnTo>
                    <a:lnTo>
                      <a:pt x="530" y="391"/>
                    </a:lnTo>
                    <a:lnTo>
                      <a:pt x="445" y="403"/>
                    </a:lnTo>
                    <a:lnTo>
                      <a:pt x="405" y="448"/>
                    </a:lnTo>
                    <a:lnTo>
                      <a:pt x="353" y="448"/>
                    </a:lnTo>
                    <a:lnTo>
                      <a:pt x="319" y="420"/>
                    </a:lnTo>
                    <a:lnTo>
                      <a:pt x="182" y="437"/>
                    </a:lnTo>
                    <a:lnTo>
                      <a:pt x="165" y="465"/>
                    </a:lnTo>
                    <a:lnTo>
                      <a:pt x="142" y="431"/>
                    </a:lnTo>
                    <a:lnTo>
                      <a:pt x="137" y="334"/>
                    </a:lnTo>
                    <a:lnTo>
                      <a:pt x="102" y="283"/>
                    </a:lnTo>
                    <a:lnTo>
                      <a:pt x="114" y="244"/>
                    </a:lnTo>
                    <a:lnTo>
                      <a:pt x="80" y="244"/>
                    </a:lnTo>
                    <a:lnTo>
                      <a:pt x="51" y="261"/>
                    </a:lnTo>
                    <a:lnTo>
                      <a:pt x="28" y="249"/>
                    </a:lnTo>
                    <a:lnTo>
                      <a:pt x="40" y="204"/>
                    </a:lnTo>
                    <a:lnTo>
                      <a:pt x="34" y="153"/>
                    </a:lnTo>
                    <a:lnTo>
                      <a:pt x="68" y="130"/>
                    </a:lnTo>
                    <a:lnTo>
                      <a:pt x="45" y="91"/>
                    </a:lnTo>
                    <a:lnTo>
                      <a:pt x="11" y="79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6"/>
              <p:cNvSpPr>
                <a:spLocks/>
              </p:cNvSpPr>
              <p:nvPr/>
            </p:nvSpPr>
            <p:spPr bwMode="auto">
              <a:xfrm>
                <a:off x="1593" y="2795"/>
                <a:ext cx="630" cy="625"/>
              </a:xfrm>
              <a:custGeom>
                <a:avLst/>
                <a:gdLst/>
                <a:ahLst/>
                <a:cxnLst>
                  <a:cxn ang="0">
                    <a:pos x="69" y="136"/>
                  </a:cxn>
                  <a:cxn ang="0">
                    <a:pos x="143" y="148"/>
                  </a:cxn>
                  <a:cxn ang="0">
                    <a:pos x="177" y="119"/>
                  </a:cxn>
                  <a:cxn ang="0">
                    <a:pos x="252" y="108"/>
                  </a:cxn>
                  <a:cxn ang="0">
                    <a:pos x="252" y="57"/>
                  </a:cxn>
                  <a:cxn ang="0">
                    <a:pos x="286" y="63"/>
                  </a:cxn>
                  <a:cxn ang="0">
                    <a:pos x="371" y="12"/>
                  </a:cxn>
                  <a:cxn ang="0">
                    <a:pos x="411" y="34"/>
                  </a:cxn>
                  <a:cxn ang="0">
                    <a:pos x="440" y="0"/>
                  </a:cxn>
                  <a:cxn ang="0">
                    <a:pos x="468" y="0"/>
                  </a:cxn>
                  <a:cxn ang="0">
                    <a:pos x="457" y="46"/>
                  </a:cxn>
                  <a:cxn ang="0">
                    <a:pos x="474" y="57"/>
                  </a:cxn>
                  <a:cxn ang="0">
                    <a:pos x="503" y="40"/>
                  </a:cxn>
                  <a:cxn ang="0">
                    <a:pos x="537" y="40"/>
                  </a:cxn>
                  <a:cxn ang="0">
                    <a:pos x="531" y="80"/>
                  </a:cxn>
                  <a:cxn ang="0">
                    <a:pos x="565" y="136"/>
                  </a:cxn>
                  <a:cxn ang="0">
                    <a:pos x="565" y="227"/>
                  </a:cxn>
                  <a:cxn ang="0">
                    <a:pos x="594" y="261"/>
                  </a:cxn>
                  <a:cxn ang="0">
                    <a:pos x="611" y="290"/>
                  </a:cxn>
                  <a:cxn ang="0">
                    <a:pos x="628" y="346"/>
                  </a:cxn>
                  <a:cxn ang="0">
                    <a:pos x="577" y="397"/>
                  </a:cxn>
                  <a:cxn ang="0">
                    <a:pos x="605" y="426"/>
                  </a:cxn>
                  <a:cxn ang="0">
                    <a:pos x="565" y="437"/>
                  </a:cxn>
                  <a:cxn ang="0">
                    <a:pos x="537" y="494"/>
                  </a:cxn>
                  <a:cxn ang="0">
                    <a:pos x="457" y="505"/>
                  </a:cxn>
                  <a:cxn ang="0">
                    <a:pos x="411" y="567"/>
                  </a:cxn>
                  <a:cxn ang="0">
                    <a:pos x="400" y="556"/>
                  </a:cxn>
                  <a:cxn ang="0">
                    <a:pos x="366" y="590"/>
                  </a:cxn>
                  <a:cxn ang="0">
                    <a:pos x="326" y="596"/>
                  </a:cxn>
                  <a:cxn ang="0">
                    <a:pos x="297" y="550"/>
                  </a:cxn>
                  <a:cxn ang="0">
                    <a:pos x="234" y="624"/>
                  </a:cxn>
                  <a:cxn ang="0">
                    <a:pos x="206" y="607"/>
                  </a:cxn>
                  <a:cxn ang="0">
                    <a:pos x="160" y="619"/>
                  </a:cxn>
                  <a:cxn ang="0">
                    <a:pos x="183" y="590"/>
                  </a:cxn>
                  <a:cxn ang="0">
                    <a:pos x="166" y="550"/>
                  </a:cxn>
                  <a:cxn ang="0">
                    <a:pos x="57" y="545"/>
                  </a:cxn>
                  <a:cxn ang="0">
                    <a:pos x="23" y="511"/>
                  </a:cxn>
                  <a:cxn ang="0">
                    <a:pos x="0" y="448"/>
                  </a:cxn>
                  <a:cxn ang="0">
                    <a:pos x="12" y="414"/>
                  </a:cxn>
                  <a:cxn ang="0">
                    <a:pos x="0" y="363"/>
                  </a:cxn>
                  <a:cxn ang="0">
                    <a:pos x="46" y="301"/>
                  </a:cxn>
                  <a:cxn ang="0">
                    <a:pos x="18" y="267"/>
                  </a:cxn>
                  <a:cxn ang="0">
                    <a:pos x="40" y="256"/>
                  </a:cxn>
                  <a:cxn ang="0">
                    <a:pos x="46" y="199"/>
                  </a:cxn>
                  <a:cxn ang="0">
                    <a:pos x="63" y="182"/>
                  </a:cxn>
                  <a:cxn ang="0">
                    <a:pos x="69" y="136"/>
                  </a:cxn>
                </a:cxnLst>
                <a:rect l="0" t="0" r="r" b="b"/>
                <a:pathLst>
                  <a:path w="628" h="624">
                    <a:moveTo>
                      <a:pt x="69" y="136"/>
                    </a:moveTo>
                    <a:lnTo>
                      <a:pt x="143" y="148"/>
                    </a:lnTo>
                    <a:lnTo>
                      <a:pt x="177" y="119"/>
                    </a:lnTo>
                    <a:lnTo>
                      <a:pt x="252" y="108"/>
                    </a:lnTo>
                    <a:lnTo>
                      <a:pt x="252" y="57"/>
                    </a:lnTo>
                    <a:lnTo>
                      <a:pt x="286" y="63"/>
                    </a:lnTo>
                    <a:lnTo>
                      <a:pt x="371" y="12"/>
                    </a:lnTo>
                    <a:lnTo>
                      <a:pt x="411" y="34"/>
                    </a:lnTo>
                    <a:lnTo>
                      <a:pt x="440" y="0"/>
                    </a:lnTo>
                    <a:lnTo>
                      <a:pt x="468" y="0"/>
                    </a:lnTo>
                    <a:lnTo>
                      <a:pt x="457" y="46"/>
                    </a:lnTo>
                    <a:lnTo>
                      <a:pt x="474" y="57"/>
                    </a:lnTo>
                    <a:lnTo>
                      <a:pt x="503" y="40"/>
                    </a:lnTo>
                    <a:lnTo>
                      <a:pt x="537" y="40"/>
                    </a:lnTo>
                    <a:lnTo>
                      <a:pt x="531" y="80"/>
                    </a:lnTo>
                    <a:lnTo>
                      <a:pt x="565" y="136"/>
                    </a:lnTo>
                    <a:lnTo>
                      <a:pt x="565" y="227"/>
                    </a:lnTo>
                    <a:lnTo>
                      <a:pt x="594" y="261"/>
                    </a:lnTo>
                    <a:lnTo>
                      <a:pt x="611" y="290"/>
                    </a:lnTo>
                    <a:lnTo>
                      <a:pt x="628" y="346"/>
                    </a:lnTo>
                    <a:lnTo>
                      <a:pt x="577" y="397"/>
                    </a:lnTo>
                    <a:lnTo>
                      <a:pt x="605" y="426"/>
                    </a:lnTo>
                    <a:lnTo>
                      <a:pt x="565" y="437"/>
                    </a:lnTo>
                    <a:lnTo>
                      <a:pt x="537" y="494"/>
                    </a:lnTo>
                    <a:lnTo>
                      <a:pt x="457" y="505"/>
                    </a:lnTo>
                    <a:lnTo>
                      <a:pt x="411" y="567"/>
                    </a:lnTo>
                    <a:lnTo>
                      <a:pt x="400" y="556"/>
                    </a:lnTo>
                    <a:lnTo>
                      <a:pt x="366" y="590"/>
                    </a:lnTo>
                    <a:lnTo>
                      <a:pt x="326" y="596"/>
                    </a:lnTo>
                    <a:lnTo>
                      <a:pt x="297" y="550"/>
                    </a:lnTo>
                    <a:lnTo>
                      <a:pt x="234" y="624"/>
                    </a:lnTo>
                    <a:lnTo>
                      <a:pt x="206" y="607"/>
                    </a:lnTo>
                    <a:lnTo>
                      <a:pt x="160" y="619"/>
                    </a:lnTo>
                    <a:lnTo>
                      <a:pt x="183" y="590"/>
                    </a:lnTo>
                    <a:lnTo>
                      <a:pt x="166" y="550"/>
                    </a:lnTo>
                    <a:lnTo>
                      <a:pt x="57" y="545"/>
                    </a:lnTo>
                    <a:lnTo>
                      <a:pt x="23" y="511"/>
                    </a:lnTo>
                    <a:lnTo>
                      <a:pt x="0" y="448"/>
                    </a:lnTo>
                    <a:lnTo>
                      <a:pt x="12" y="414"/>
                    </a:lnTo>
                    <a:lnTo>
                      <a:pt x="0" y="363"/>
                    </a:lnTo>
                    <a:lnTo>
                      <a:pt x="46" y="301"/>
                    </a:lnTo>
                    <a:lnTo>
                      <a:pt x="18" y="267"/>
                    </a:lnTo>
                    <a:lnTo>
                      <a:pt x="40" y="256"/>
                    </a:lnTo>
                    <a:lnTo>
                      <a:pt x="46" y="199"/>
                    </a:lnTo>
                    <a:lnTo>
                      <a:pt x="63" y="182"/>
                    </a:lnTo>
                    <a:lnTo>
                      <a:pt x="69" y="136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9" name="Freeform 78"/>
              <p:cNvSpPr>
                <a:spLocks/>
              </p:cNvSpPr>
              <p:nvPr/>
            </p:nvSpPr>
            <p:spPr bwMode="auto">
              <a:xfrm>
                <a:off x="1333" y="2376"/>
                <a:ext cx="758" cy="619"/>
              </a:xfrm>
              <a:custGeom>
                <a:avLst/>
                <a:gdLst/>
                <a:ahLst/>
                <a:cxnLst>
                  <a:cxn ang="0">
                    <a:pos x="160" y="85"/>
                  </a:cxn>
                  <a:cxn ang="0">
                    <a:pos x="177" y="34"/>
                  </a:cxn>
                  <a:cxn ang="0">
                    <a:pos x="234" y="6"/>
                  </a:cxn>
                  <a:cxn ang="0">
                    <a:pos x="286" y="17"/>
                  </a:cxn>
                  <a:cxn ang="0">
                    <a:pos x="314" y="6"/>
                  </a:cxn>
                  <a:cxn ang="0">
                    <a:pos x="371" y="40"/>
                  </a:cxn>
                  <a:cxn ang="0">
                    <a:pos x="405" y="0"/>
                  </a:cxn>
                  <a:cxn ang="0">
                    <a:pos x="440" y="29"/>
                  </a:cxn>
                  <a:cxn ang="0">
                    <a:pos x="440" y="46"/>
                  </a:cxn>
                  <a:cxn ang="0">
                    <a:pos x="462" y="68"/>
                  </a:cxn>
                  <a:cxn ang="0">
                    <a:pos x="485" y="46"/>
                  </a:cxn>
                  <a:cxn ang="0">
                    <a:pos x="571" y="63"/>
                  </a:cxn>
                  <a:cxn ang="0">
                    <a:pos x="605" y="57"/>
                  </a:cxn>
                  <a:cxn ang="0">
                    <a:pos x="628" y="97"/>
                  </a:cxn>
                  <a:cxn ang="0">
                    <a:pos x="674" y="102"/>
                  </a:cxn>
                  <a:cxn ang="0">
                    <a:pos x="679" y="187"/>
                  </a:cxn>
                  <a:cxn ang="0">
                    <a:pos x="662" y="204"/>
                  </a:cxn>
                  <a:cxn ang="0">
                    <a:pos x="674" y="233"/>
                  </a:cxn>
                  <a:cxn ang="0">
                    <a:pos x="656" y="278"/>
                  </a:cxn>
                  <a:cxn ang="0">
                    <a:pos x="691" y="267"/>
                  </a:cxn>
                  <a:cxn ang="0">
                    <a:pos x="702" y="295"/>
                  </a:cxn>
                  <a:cxn ang="0">
                    <a:pos x="736" y="301"/>
                  </a:cxn>
                  <a:cxn ang="0">
                    <a:pos x="759" y="341"/>
                  </a:cxn>
                  <a:cxn ang="0">
                    <a:pos x="725" y="369"/>
                  </a:cxn>
                  <a:cxn ang="0">
                    <a:pos x="731" y="414"/>
                  </a:cxn>
                  <a:cxn ang="0">
                    <a:pos x="702" y="420"/>
                  </a:cxn>
                  <a:cxn ang="0">
                    <a:pos x="679" y="448"/>
                  </a:cxn>
                  <a:cxn ang="0">
                    <a:pos x="634" y="431"/>
                  </a:cxn>
                  <a:cxn ang="0">
                    <a:pos x="548" y="477"/>
                  </a:cxn>
                  <a:cxn ang="0">
                    <a:pos x="514" y="477"/>
                  </a:cxn>
                  <a:cxn ang="0">
                    <a:pos x="514" y="522"/>
                  </a:cxn>
                  <a:cxn ang="0">
                    <a:pos x="440" y="533"/>
                  </a:cxn>
                  <a:cxn ang="0">
                    <a:pos x="405" y="562"/>
                  </a:cxn>
                  <a:cxn ang="0">
                    <a:pos x="331" y="550"/>
                  </a:cxn>
                  <a:cxn ang="0">
                    <a:pos x="325" y="601"/>
                  </a:cxn>
                  <a:cxn ang="0">
                    <a:pos x="308" y="619"/>
                  </a:cxn>
                  <a:cxn ang="0">
                    <a:pos x="211" y="584"/>
                  </a:cxn>
                  <a:cxn ang="0">
                    <a:pos x="234" y="505"/>
                  </a:cxn>
                  <a:cxn ang="0">
                    <a:pos x="274" y="465"/>
                  </a:cxn>
                  <a:cxn ang="0">
                    <a:pos x="280" y="426"/>
                  </a:cxn>
                  <a:cxn ang="0">
                    <a:pos x="206" y="403"/>
                  </a:cxn>
                  <a:cxn ang="0">
                    <a:pos x="80" y="324"/>
                  </a:cxn>
                  <a:cxn ang="0">
                    <a:pos x="92" y="284"/>
                  </a:cxn>
                  <a:cxn ang="0">
                    <a:pos x="46" y="239"/>
                  </a:cxn>
                  <a:cxn ang="0">
                    <a:pos x="0" y="233"/>
                  </a:cxn>
                  <a:cxn ang="0">
                    <a:pos x="0" y="199"/>
                  </a:cxn>
                  <a:cxn ang="0">
                    <a:pos x="52" y="176"/>
                  </a:cxn>
                  <a:cxn ang="0">
                    <a:pos x="86" y="131"/>
                  </a:cxn>
                  <a:cxn ang="0">
                    <a:pos x="103" y="136"/>
                  </a:cxn>
                  <a:cxn ang="0">
                    <a:pos x="160" y="85"/>
                  </a:cxn>
                </a:cxnLst>
                <a:rect l="0" t="0" r="r" b="b"/>
                <a:pathLst>
                  <a:path w="759" h="619">
                    <a:moveTo>
                      <a:pt x="160" y="85"/>
                    </a:moveTo>
                    <a:lnTo>
                      <a:pt x="177" y="34"/>
                    </a:lnTo>
                    <a:lnTo>
                      <a:pt x="234" y="6"/>
                    </a:lnTo>
                    <a:lnTo>
                      <a:pt x="286" y="17"/>
                    </a:lnTo>
                    <a:lnTo>
                      <a:pt x="314" y="6"/>
                    </a:lnTo>
                    <a:lnTo>
                      <a:pt x="371" y="40"/>
                    </a:lnTo>
                    <a:lnTo>
                      <a:pt x="405" y="0"/>
                    </a:lnTo>
                    <a:lnTo>
                      <a:pt x="440" y="29"/>
                    </a:lnTo>
                    <a:lnTo>
                      <a:pt x="440" y="46"/>
                    </a:lnTo>
                    <a:lnTo>
                      <a:pt x="462" y="68"/>
                    </a:lnTo>
                    <a:lnTo>
                      <a:pt x="485" y="46"/>
                    </a:lnTo>
                    <a:lnTo>
                      <a:pt x="571" y="63"/>
                    </a:lnTo>
                    <a:lnTo>
                      <a:pt x="605" y="57"/>
                    </a:lnTo>
                    <a:lnTo>
                      <a:pt x="628" y="97"/>
                    </a:lnTo>
                    <a:lnTo>
                      <a:pt x="674" y="102"/>
                    </a:lnTo>
                    <a:lnTo>
                      <a:pt x="679" y="187"/>
                    </a:lnTo>
                    <a:lnTo>
                      <a:pt x="662" y="204"/>
                    </a:lnTo>
                    <a:lnTo>
                      <a:pt x="674" y="233"/>
                    </a:lnTo>
                    <a:lnTo>
                      <a:pt x="656" y="278"/>
                    </a:lnTo>
                    <a:lnTo>
                      <a:pt x="691" y="267"/>
                    </a:lnTo>
                    <a:lnTo>
                      <a:pt x="702" y="295"/>
                    </a:lnTo>
                    <a:lnTo>
                      <a:pt x="736" y="301"/>
                    </a:lnTo>
                    <a:lnTo>
                      <a:pt x="759" y="341"/>
                    </a:lnTo>
                    <a:lnTo>
                      <a:pt x="725" y="369"/>
                    </a:lnTo>
                    <a:lnTo>
                      <a:pt x="731" y="414"/>
                    </a:lnTo>
                    <a:lnTo>
                      <a:pt x="702" y="420"/>
                    </a:lnTo>
                    <a:lnTo>
                      <a:pt x="679" y="448"/>
                    </a:lnTo>
                    <a:lnTo>
                      <a:pt x="634" y="431"/>
                    </a:lnTo>
                    <a:lnTo>
                      <a:pt x="548" y="477"/>
                    </a:lnTo>
                    <a:lnTo>
                      <a:pt x="514" y="477"/>
                    </a:lnTo>
                    <a:lnTo>
                      <a:pt x="514" y="522"/>
                    </a:lnTo>
                    <a:lnTo>
                      <a:pt x="440" y="533"/>
                    </a:lnTo>
                    <a:lnTo>
                      <a:pt x="405" y="562"/>
                    </a:lnTo>
                    <a:lnTo>
                      <a:pt x="331" y="550"/>
                    </a:lnTo>
                    <a:lnTo>
                      <a:pt x="325" y="601"/>
                    </a:lnTo>
                    <a:lnTo>
                      <a:pt x="308" y="619"/>
                    </a:lnTo>
                    <a:lnTo>
                      <a:pt x="211" y="584"/>
                    </a:lnTo>
                    <a:lnTo>
                      <a:pt x="234" y="505"/>
                    </a:lnTo>
                    <a:lnTo>
                      <a:pt x="274" y="465"/>
                    </a:lnTo>
                    <a:lnTo>
                      <a:pt x="280" y="426"/>
                    </a:lnTo>
                    <a:lnTo>
                      <a:pt x="206" y="403"/>
                    </a:lnTo>
                    <a:lnTo>
                      <a:pt x="80" y="324"/>
                    </a:lnTo>
                    <a:lnTo>
                      <a:pt x="92" y="284"/>
                    </a:lnTo>
                    <a:lnTo>
                      <a:pt x="46" y="239"/>
                    </a:lnTo>
                    <a:lnTo>
                      <a:pt x="0" y="233"/>
                    </a:lnTo>
                    <a:lnTo>
                      <a:pt x="0" y="199"/>
                    </a:lnTo>
                    <a:lnTo>
                      <a:pt x="52" y="176"/>
                    </a:lnTo>
                    <a:lnTo>
                      <a:pt x="86" y="131"/>
                    </a:lnTo>
                    <a:lnTo>
                      <a:pt x="103" y="136"/>
                    </a:lnTo>
                    <a:lnTo>
                      <a:pt x="160" y="85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0" name="Freeform 81"/>
              <p:cNvSpPr>
                <a:spLocks/>
              </p:cNvSpPr>
              <p:nvPr/>
            </p:nvSpPr>
            <p:spPr bwMode="auto">
              <a:xfrm>
                <a:off x="1054" y="2585"/>
                <a:ext cx="593" cy="677"/>
              </a:xfrm>
              <a:custGeom>
                <a:avLst/>
                <a:gdLst>
                  <a:gd name="T0" fmla="*/ 0 w 593"/>
                  <a:gd name="T1" fmla="*/ 159 h 675"/>
                  <a:gd name="T2" fmla="*/ 40 w 593"/>
                  <a:gd name="T3" fmla="*/ 147 h 675"/>
                  <a:gd name="T4" fmla="*/ 62 w 593"/>
                  <a:gd name="T5" fmla="*/ 102 h 675"/>
                  <a:gd name="T6" fmla="*/ 97 w 593"/>
                  <a:gd name="T7" fmla="*/ 96 h 675"/>
                  <a:gd name="T8" fmla="*/ 108 w 593"/>
                  <a:gd name="T9" fmla="*/ 62 h 675"/>
                  <a:gd name="T10" fmla="*/ 194 w 593"/>
                  <a:gd name="T11" fmla="*/ 57 h 675"/>
                  <a:gd name="T12" fmla="*/ 194 w 593"/>
                  <a:gd name="T13" fmla="*/ 0 h 675"/>
                  <a:gd name="T14" fmla="*/ 239 w 593"/>
                  <a:gd name="T15" fmla="*/ 28 h 675"/>
                  <a:gd name="T16" fmla="*/ 279 w 593"/>
                  <a:gd name="T17" fmla="*/ 28 h 675"/>
                  <a:gd name="T18" fmla="*/ 325 w 593"/>
                  <a:gd name="T19" fmla="*/ 34 h 675"/>
                  <a:gd name="T20" fmla="*/ 371 w 593"/>
                  <a:gd name="T21" fmla="*/ 79 h 675"/>
                  <a:gd name="T22" fmla="*/ 353 w 593"/>
                  <a:gd name="T23" fmla="*/ 119 h 675"/>
                  <a:gd name="T24" fmla="*/ 485 w 593"/>
                  <a:gd name="T25" fmla="*/ 198 h 675"/>
                  <a:gd name="T26" fmla="*/ 559 w 593"/>
                  <a:gd name="T27" fmla="*/ 221 h 675"/>
                  <a:gd name="T28" fmla="*/ 553 w 593"/>
                  <a:gd name="T29" fmla="*/ 261 h 675"/>
                  <a:gd name="T30" fmla="*/ 513 w 593"/>
                  <a:gd name="T31" fmla="*/ 295 h 675"/>
                  <a:gd name="T32" fmla="*/ 490 w 593"/>
                  <a:gd name="T33" fmla="*/ 380 h 675"/>
                  <a:gd name="T34" fmla="*/ 593 w 593"/>
                  <a:gd name="T35" fmla="*/ 408 h 675"/>
                  <a:gd name="T36" fmla="*/ 587 w 593"/>
                  <a:gd name="T37" fmla="*/ 465 h 675"/>
                  <a:gd name="T38" fmla="*/ 565 w 593"/>
                  <a:gd name="T39" fmla="*/ 476 h 675"/>
                  <a:gd name="T40" fmla="*/ 593 w 593"/>
                  <a:gd name="T41" fmla="*/ 510 h 675"/>
                  <a:gd name="T42" fmla="*/ 542 w 593"/>
                  <a:gd name="T43" fmla="*/ 578 h 675"/>
                  <a:gd name="T44" fmla="*/ 559 w 593"/>
                  <a:gd name="T45" fmla="*/ 618 h 675"/>
                  <a:gd name="T46" fmla="*/ 542 w 593"/>
                  <a:gd name="T47" fmla="*/ 652 h 675"/>
                  <a:gd name="T48" fmla="*/ 502 w 593"/>
                  <a:gd name="T49" fmla="*/ 675 h 675"/>
                  <a:gd name="T50" fmla="*/ 468 w 593"/>
                  <a:gd name="T51" fmla="*/ 629 h 675"/>
                  <a:gd name="T52" fmla="*/ 422 w 593"/>
                  <a:gd name="T53" fmla="*/ 641 h 675"/>
                  <a:gd name="T54" fmla="*/ 416 w 593"/>
                  <a:gd name="T55" fmla="*/ 573 h 675"/>
                  <a:gd name="T56" fmla="*/ 291 w 593"/>
                  <a:gd name="T57" fmla="*/ 522 h 675"/>
                  <a:gd name="T58" fmla="*/ 234 w 593"/>
                  <a:gd name="T59" fmla="*/ 533 h 675"/>
                  <a:gd name="T60" fmla="*/ 159 w 593"/>
                  <a:gd name="T61" fmla="*/ 420 h 675"/>
                  <a:gd name="T62" fmla="*/ 119 w 593"/>
                  <a:gd name="T63" fmla="*/ 414 h 675"/>
                  <a:gd name="T64" fmla="*/ 119 w 593"/>
                  <a:gd name="T65" fmla="*/ 357 h 675"/>
                  <a:gd name="T66" fmla="*/ 85 w 593"/>
                  <a:gd name="T67" fmla="*/ 306 h 675"/>
                  <a:gd name="T68" fmla="*/ 97 w 593"/>
                  <a:gd name="T69" fmla="*/ 289 h 675"/>
                  <a:gd name="T70" fmla="*/ 22 w 593"/>
                  <a:gd name="T71" fmla="*/ 232 h 675"/>
                  <a:gd name="T72" fmla="*/ 0 w 593"/>
                  <a:gd name="T73" fmla="*/ 159 h 67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593"/>
                  <a:gd name="T112" fmla="*/ 0 h 675"/>
                  <a:gd name="T113" fmla="*/ 593 w 593"/>
                  <a:gd name="T114" fmla="*/ 675 h 67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593" h="675">
                    <a:moveTo>
                      <a:pt x="0" y="159"/>
                    </a:moveTo>
                    <a:lnTo>
                      <a:pt x="40" y="147"/>
                    </a:lnTo>
                    <a:lnTo>
                      <a:pt x="62" y="102"/>
                    </a:lnTo>
                    <a:lnTo>
                      <a:pt x="97" y="96"/>
                    </a:lnTo>
                    <a:lnTo>
                      <a:pt x="108" y="62"/>
                    </a:lnTo>
                    <a:lnTo>
                      <a:pt x="194" y="57"/>
                    </a:lnTo>
                    <a:lnTo>
                      <a:pt x="194" y="0"/>
                    </a:lnTo>
                    <a:lnTo>
                      <a:pt x="239" y="28"/>
                    </a:lnTo>
                    <a:lnTo>
                      <a:pt x="279" y="28"/>
                    </a:lnTo>
                    <a:lnTo>
                      <a:pt x="325" y="34"/>
                    </a:lnTo>
                    <a:lnTo>
                      <a:pt x="371" y="79"/>
                    </a:lnTo>
                    <a:lnTo>
                      <a:pt x="353" y="119"/>
                    </a:lnTo>
                    <a:lnTo>
                      <a:pt x="485" y="198"/>
                    </a:lnTo>
                    <a:lnTo>
                      <a:pt x="559" y="221"/>
                    </a:lnTo>
                    <a:lnTo>
                      <a:pt x="553" y="261"/>
                    </a:lnTo>
                    <a:lnTo>
                      <a:pt x="513" y="295"/>
                    </a:lnTo>
                    <a:lnTo>
                      <a:pt x="490" y="380"/>
                    </a:lnTo>
                    <a:lnTo>
                      <a:pt x="593" y="408"/>
                    </a:lnTo>
                    <a:lnTo>
                      <a:pt x="587" y="465"/>
                    </a:lnTo>
                    <a:lnTo>
                      <a:pt x="565" y="476"/>
                    </a:lnTo>
                    <a:lnTo>
                      <a:pt x="593" y="510"/>
                    </a:lnTo>
                    <a:lnTo>
                      <a:pt x="542" y="578"/>
                    </a:lnTo>
                    <a:lnTo>
                      <a:pt x="559" y="618"/>
                    </a:lnTo>
                    <a:lnTo>
                      <a:pt x="542" y="652"/>
                    </a:lnTo>
                    <a:lnTo>
                      <a:pt x="502" y="675"/>
                    </a:lnTo>
                    <a:lnTo>
                      <a:pt x="468" y="629"/>
                    </a:lnTo>
                    <a:lnTo>
                      <a:pt x="422" y="641"/>
                    </a:lnTo>
                    <a:lnTo>
                      <a:pt x="416" y="573"/>
                    </a:lnTo>
                    <a:lnTo>
                      <a:pt x="291" y="522"/>
                    </a:lnTo>
                    <a:lnTo>
                      <a:pt x="234" y="533"/>
                    </a:lnTo>
                    <a:lnTo>
                      <a:pt x="159" y="420"/>
                    </a:lnTo>
                    <a:lnTo>
                      <a:pt x="119" y="414"/>
                    </a:lnTo>
                    <a:lnTo>
                      <a:pt x="119" y="357"/>
                    </a:lnTo>
                    <a:lnTo>
                      <a:pt x="85" y="306"/>
                    </a:lnTo>
                    <a:lnTo>
                      <a:pt x="97" y="289"/>
                    </a:lnTo>
                    <a:lnTo>
                      <a:pt x="22" y="232"/>
                    </a:lnTo>
                    <a:lnTo>
                      <a:pt x="0" y="159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83"/>
              <p:cNvSpPr>
                <a:spLocks/>
              </p:cNvSpPr>
              <p:nvPr/>
            </p:nvSpPr>
            <p:spPr bwMode="auto">
              <a:xfrm>
                <a:off x="758" y="2710"/>
                <a:ext cx="866" cy="731"/>
              </a:xfrm>
              <a:custGeom>
                <a:avLst/>
                <a:gdLst>
                  <a:gd name="T0" fmla="*/ 0 w 867"/>
                  <a:gd name="T1" fmla="*/ 193 h 732"/>
                  <a:gd name="T2" fmla="*/ 17 w 867"/>
                  <a:gd name="T3" fmla="*/ 170 h 732"/>
                  <a:gd name="T4" fmla="*/ 80 w 867"/>
                  <a:gd name="T5" fmla="*/ 159 h 732"/>
                  <a:gd name="T6" fmla="*/ 154 w 867"/>
                  <a:gd name="T7" fmla="*/ 119 h 732"/>
                  <a:gd name="T8" fmla="*/ 148 w 867"/>
                  <a:gd name="T9" fmla="*/ 91 h 732"/>
                  <a:gd name="T10" fmla="*/ 205 w 867"/>
                  <a:gd name="T11" fmla="*/ 12 h 732"/>
                  <a:gd name="T12" fmla="*/ 228 w 867"/>
                  <a:gd name="T13" fmla="*/ 34 h 732"/>
                  <a:gd name="T14" fmla="*/ 279 w 867"/>
                  <a:gd name="T15" fmla="*/ 0 h 732"/>
                  <a:gd name="T16" fmla="*/ 296 w 867"/>
                  <a:gd name="T17" fmla="*/ 34 h 732"/>
                  <a:gd name="T18" fmla="*/ 319 w 867"/>
                  <a:gd name="T19" fmla="*/ 108 h 732"/>
                  <a:gd name="T20" fmla="*/ 393 w 867"/>
                  <a:gd name="T21" fmla="*/ 165 h 732"/>
                  <a:gd name="T22" fmla="*/ 382 w 867"/>
                  <a:gd name="T23" fmla="*/ 187 h 732"/>
                  <a:gd name="T24" fmla="*/ 410 w 867"/>
                  <a:gd name="T25" fmla="*/ 233 h 732"/>
                  <a:gd name="T26" fmla="*/ 422 w 867"/>
                  <a:gd name="T27" fmla="*/ 290 h 732"/>
                  <a:gd name="T28" fmla="*/ 456 w 867"/>
                  <a:gd name="T29" fmla="*/ 301 h 732"/>
                  <a:gd name="T30" fmla="*/ 530 w 867"/>
                  <a:gd name="T31" fmla="*/ 409 h 732"/>
                  <a:gd name="T32" fmla="*/ 587 w 867"/>
                  <a:gd name="T33" fmla="*/ 403 h 732"/>
                  <a:gd name="T34" fmla="*/ 713 w 867"/>
                  <a:gd name="T35" fmla="*/ 448 h 732"/>
                  <a:gd name="T36" fmla="*/ 719 w 867"/>
                  <a:gd name="T37" fmla="*/ 511 h 732"/>
                  <a:gd name="T38" fmla="*/ 759 w 867"/>
                  <a:gd name="T39" fmla="*/ 505 h 732"/>
                  <a:gd name="T40" fmla="*/ 798 w 867"/>
                  <a:gd name="T41" fmla="*/ 550 h 732"/>
                  <a:gd name="T42" fmla="*/ 838 w 867"/>
                  <a:gd name="T43" fmla="*/ 533 h 732"/>
                  <a:gd name="T44" fmla="*/ 867 w 867"/>
                  <a:gd name="T45" fmla="*/ 596 h 732"/>
                  <a:gd name="T46" fmla="*/ 833 w 867"/>
                  <a:gd name="T47" fmla="*/ 596 h 732"/>
                  <a:gd name="T48" fmla="*/ 816 w 867"/>
                  <a:gd name="T49" fmla="*/ 647 h 732"/>
                  <a:gd name="T50" fmla="*/ 713 w 867"/>
                  <a:gd name="T51" fmla="*/ 704 h 732"/>
                  <a:gd name="T52" fmla="*/ 690 w 867"/>
                  <a:gd name="T53" fmla="*/ 635 h 732"/>
                  <a:gd name="T54" fmla="*/ 650 w 867"/>
                  <a:gd name="T55" fmla="*/ 641 h 732"/>
                  <a:gd name="T56" fmla="*/ 633 w 867"/>
                  <a:gd name="T57" fmla="*/ 670 h 732"/>
                  <a:gd name="T58" fmla="*/ 525 w 867"/>
                  <a:gd name="T59" fmla="*/ 698 h 732"/>
                  <a:gd name="T60" fmla="*/ 479 w 867"/>
                  <a:gd name="T61" fmla="*/ 732 h 732"/>
                  <a:gd name="T62" fmla="*/ 450 w 867"/>
                  <a:gd name="T63" fmla="*/ 726 h 732"/>
                  <a:gd name="T64" fmla="*/ 428 w 867"/>
                  <a:gd name="T65" fmla="*/ 670 h 732"/>
                  <a:gd name="T66" fmla="*/ 405 w 867"/>
                  <a:gd name="T67" fmla="*/ 670 h 732"/>
                  <a:gd name="T68" fmla="*/ 382 w 867"/>
                  <a:gd name="T69" fmla="*/ 624 h 732"/>
                  <a:gd name="T70" fmla="*/ 348 w 867"/>
                  <a:gd name="T71" fmla="*/ 618 h 732"/>
                  <a:gd name="T72" fmla="*/ 296 w 867"/>
                  <a:gd name="T73" fmla="*/ 567 h 732"/>
                  <a:gd name="T74" fmla="*/ 256 w 867"/>
                  <a:gd name="T75" fmla="*/ 567 h 732"/>
                  <a:gd name="T76" fmla="*/ 194 w 867"/>
                  <a:gd name="T77" fmla="*/ 528 h 732"/>
                  <a:gd name="T78" fmla="*/ 159 w 867"/>
                  <a:gd name="T79" fmla="*/ 533 h 732"/>
                  <a:gd name="T80" fmla="*/ 131 w 867"/>
                  <a:gd name="T81" fmla="*/ 499 h 732"/>
                  <a:gd name="T82" fmla="*/ 142 w 867"/>
                  <a:gd name="T83" fmla="*/ 443 h 732"/>
                  <a:gd name="T84" fmla="*/ 182 w 867"/>
                  <a:gd name="T85" fmla="*/ 392 h 732"/>
                  <a:gd name="T86" fmla="*/ 142 w 867"/>
                  <a:gd name="T87" fmla="*/ 341 h 732"/>
                  <a:gd name="T88" fmla="*/ 154 w 867"/>
                  <a:gd name="T89" fmla="*/ 312 h 732"/>
                  <a:gd name="T90" fmla="*/ 131 w 867"/>
                  <a:gd name="T91" fmla="*/ 278 h 732"/>
                  <a:gd name="T92" fmla="*/ 34 w 867"/>
                  <a:gd name="T93" fmla="*/ 278 h 732"/>
                  <a:gd name="T94" fmla="*/ 0 w 867"/>
                  <a:gd name="T95" fmla="*/ 193 h 73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867"/>
                  <a:gd name="T145" fmla="*/ 0 h 732"/>
                  <a:gd name="T146" fmla="*/ 867 w 867"/>
                  <a:gd name="T147" fmla="*/ 732 h 73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867" h="732">
                    <a:moveTo>
                      <a:pt x="0" y="193"/>
                    </a:moveTo>
                    <a:lnTo>
                      <a:pt x="17" y="170"/>
                    </a:lnTo>
                    <a:lnTo>
                      <a:pt x="80" y="159"/>
                    </a:lnTo>
                    <a:lnTo>
                      <a:pt x="154" y="119"/>
                    </a:lnTo>
                    <a:lnTo>
                      <a:pt x="148" y="91"/>
                    </a:lnTo>
                    <a:lnTo>
                      <a:pt x="205" y="12"/>
                    </a:lnTo>
                    <a:lnTo>
                      <a:pt x="228" y="34"/>
                    </a:lnTo>
                    <a:lnTo>
                      <a:pt x="279" y="0"/>
                    </a:lnTo>
                    <a:lnTo>
                      <a:pt x="296" y="34"/>
                    </a:lnTo>
                    <a:lnTo>
                      <a:pt x="319" y="108"/>
                    </a:lnTo>
                    <a:lnTo>
                      <a:pt x="393" y="165"/>
                    </a:lnTo>
                    <a:lnTo>
                      <a:pt x="382" y="187"/>
                    </a:lnTo>
                    <a:lnTo>
                      <a:pt x="410" y="233"/>
                    </a:lnTo>
                    <a:lnTo>
                      <a:pt x="422" y="290"/>
                    </a:lnTo>
                    <a:lnTo>
                      <a:pt x="456" y="301"/>
                    </a:lnTo>
                    <a:lnTo>
                      <a:pt x="530" y="409"/>
                    </a:lnTo>
                    <a:lnTo>
                      <a:pt x="587" y="403"/>
                    </a:lnTo>
                    <a:lnTo>
                      <a:pt x="713" y="448"/>
                    </a:lnTo>
                    <a:lnTo>
                      <a:pt x="719" y="511"/>
                    </a:lnTo>
                    <a:lnTo>
                      <a:pt x="759" y="505"/>
                    </a:lnTo>
                    <a:lnTo>
                      <a:pt x="798" y="550"/>
                    </a:lnTo>
                    <a:lnTo>
                      <a:pt x="838" y="533"/>
                    </a:lnTo>
                    <a:lnTo>
                      <a:pt x="867" y="596"/>
                    </a:lnTo>
                    <a:lnTo>
                      <a:pt x="833" y="596"/>
                    </a:lnTo>
                    <a:lnTo>
                      <a:pt x="816" y="647"/>
                    </a:lnTo>
                    <a:lnTo>
                      <a:pt x="713" y="704"/>
                    </a:lnTo>
                    <a:lnTo>
                      <a:pt x="690" y="635"/>
                    </a:lnTo>
                    <a:lnTo>
                      <a:pt x="650" y="641"/>
                    </a:lnTo>
                    <a:lnTo>
                      <a:pt x="633" y="670"/>
                    </a:lnTo>
                    <a:lnTo>
                      <a:pt x="525" y="698"/>
                    </a:lnTo>
                    <a:lnTo>
                      <a:pt x="479" y="732"/>
                    </a:lnTo>
                    <a:lnTo>
                      <a:pt x="450" y="726"/>
                    </a:lnTo>
                    <a:lnTo>
                      <a:pt x="428" y="670"/>
                    </a:lnTo>
                    <a:lnTo>
                      <a:pt x="405" y="670"/>
                    </a:lnTo>
                    <a:lnTo>
                      <a:pt x="382" y="624"/>
                    </a:lnTo>
                    <a:lnTo>
                      <a:pt x="348" y="618"/>
                    </a:lnTo>
                    <a:lnTo>
                      <a:pt x="296" y="567"/>
                    </a:lnTo>
                    <a:lnTo>
                      <a:pt x="256" y="567"/>
                    </a:lnTo>
                    <a:lnTo>
                      <a:pt x="194" y="528"/>
                    </a:lnTo>
                    <a:lnTo>
                      <a:pt x="159" y="533"/>
                    </a:lnTo>
                    <a:lnTo>
                      <a:pt x="131" y="499"/>
                    </a:lnTo>
                    <a:lnTo>
                      <a:pt x="142" y="443"/>
                    </a:lnTo>
                    <a:lnTo>
                      <a:pt x="182" y="392"/>
                    </a:lnTo>
                    <a:lnTo>
                      <a:pt x="142" y="341"/>
                    </a:lnTo>
                    <a:lnTo>
                      <a:pt x="154" y="312"/>
                    </a:lnTo>
                    <a:lnTo>
                      <a:pt x="131" y="278"/>
                    </a:lnTo>
                    <a:lnTo>
                      <a:pt x="34" y="278"/>
                    </a:lnTo>
                    <a:lnTo>
                      <a:pt x="0" y="193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84"/>
              <p:cNvSpPr>
                <a:spLocks/>
              </p:cNvSpPr>
              <p:nvPr/>
            </p:nvSpPr>
            <p:spPr bwMode="auto">
              <a:xfrm>
                <a:off x="387" y="2823"/>
                <a:ext cx="776" cy="727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177" y="56"/>
                  </a:cxn>
                  <a:cxn ang="0">
                    <a:pos x="211" y="68"/>
                  </a:cxn>
                  <a:cxn ang="0">
                    <a:pos x="296" y="45"/>
                  </a:cxn>
                  <a:cxn ang="0">
                    <a:pos x="331" y="73"/>
                  </a:cxn>
                  <a:cxn ang="0">
                    <a:pos x="365" y="79"/>
                  </a:cxn>
                  <a:cxn ang="0">
                    <a:pos x="399" y="164"/>
                  </a:cxn>
                  <a:cxn ang="0">
                    <a:pos x="496" y="158"/>
                  </a:cxn>
                  <a:cxn ang="0">
                    <a:pos x="525" y="193"/>
                  </a:cxn>
                  <a:cxn ang="0">
                    <a:pos x="513" y="227"/>
                  </a:cxn>
                  <a:cxn ang="0">
                    <a:pos x="548" y="272"/>
                  </a:cxn>
                  <a:cxn ang="0">
                    <a:pos x="513" y="323"/>
                  </a:cxn>
                  <a:cxn ang="0">
                    <a:pos x="502" y="385"/>
                  </a:cxn>
                  <a:cxn ang="0">
                    <a:pos x="530" y="419"/>
                  </a:cxn>
                  <a:cxn ang="0">
                    <a:pos x="565" y="408"/>
                  </a:cxn>
                  <a:cxn ang="0">
                    <a:pos x="633" y="453"/>
                  </a:cxn>
                  <a:cxn ang="0">
                    <a:pos x="667" y="448"/>
                  </a:cxn>
                  <a:cxn ang="0">
                    <a:pos x="713" y="504"/>
                  </a:cxn>
                  <a:cxn ang="0">
                    <a:pos x="759" y="510"/>
                  </a:cxn>
                  <a:cxn ang="0">
                    <a:pos x="776" y="550"/>
                  </a:cxn>
                  <a:cxn ang="0">
                    <a:pos x="742" y="584"/>
                  </a:cxn>
                  <a:cxn ang="0">
                    <a:pos x="753" y="618"/>
                  </a:cxn>
                  <a:cxn ang="0">
                    <a:pos x="702" y="652"/>
                  </a:cxn>
                  <a:cxn ang="0">
                    <a:pos x="673" y="692"/>
                  </a:cxn>
                  <a:cxn ang="0">
                    <a:pos x="616" y="663"/>
                  </a:cxn>
                  <a:cxn ang="0">
                    <a:pos x="559" y="680"/>
                  </a:cxn>
                  <a:cxn ang="0">
                    <a:pos x="508" y="663"/>
                  </a:cxn>
                  <a:cxn ang="0">
                    <a:pos x="485" y="680"/>
                  </a:cxn>
                  <a:cxn ang="0">
                    <a:pos x="439" y="675"/>
                  </a:cxn>
                  <a:cxn ang="0">
                    <a:pos x="393" y="720"/>
                  </a:cxn>
                  <a:cxn ang="0">
                    <a:pos x="279" y="703"/>
                  </a:cxn>
                  <a:cxn ang="0">
                    <a:pos x="245" y="680"/>
                  </a:cxn>
                  <a:cxn ang="0">
                    <a:pos x="251" y="595"/>
                  </a:cxn>
                  <a:cxn ang="0">
                    <a:pos x="165" y="556"/>
                  </a:cxn>
                  <a:cxn ang="0">
                    <a:pos x="114" y="510"/>
                  </a:cxn>
                  <a:cxn ang="0">
                    <a:pos x="125" y="431"/>
                  </a:cxn>
                  <a:cxn ang="0">
                    <a:pos x="171" y="351"/>
                  </a:cxn>
                  <a:cxn ang="0">
                    <a:pos x="62" y="351"/>
                  </a:cxn>
                  <a:cxn ang="0">
                    <a:pos x="17" y="278"/>
                  </a:cxn>
                  <a:cxn ang="0">
                    <a:pos x="17" y="255"/>
                  </a:cxn>
                  <a:cxn ang="0">
                    <a:pos x="40" y="249"/>
                  </a:cxn>
                  <a:cxn ang="0">
                    <a:pos x="34" y="227"/>
                  </a:cxn>
                  <a:cxn ang="0">
                    <a:pos x="0" y="227"/>
                  </a:cxn>
                  <a:cxn ang="0">
                    <a:pos x="34" y="176"/>
                  </a:cxn>
                  <a:cxn ang="0">
                    <a:pos x="62" y="187"/>
                  </a:cxn>
                  <a:cxn ang="0">
                    <a:pos x="57" y="158"/>
                  </a:cxn>
                  <a:cxn ang="0">
                    <a:pos x="74" y="141"/>
                  </a:cxn>
                  <a:cxn ang="0">
                    <a:pos x="62" y="102"/>
                  </a:cxn>
                  <a:cxn ang="0">
                    <a:pos x="80" y="102"/>
                  </a:cxn>
                  <a:cxn ang="0">
                    <a:pos x="91" y="124"/>
                  </a:cxn>
                  <a:cxn ang="0">
                    <a:pos x="108" y="119"/>
                  </a:cxn>
                  <a:cxn ang="0">
                    <a:pos x="108" y="85"/>
                  </a:cxn>
                  <a:cxn ang="0">
                    <a:pos x="125" y="79"/>
                  </a:cxn>
                  <a:cxn ang="0">
                    <a:pos x="125" y="5"/>
                  </a:cxn>
                  <a:cxn ang="0">
                    <a:pos x="148" y="0"/>
                  </a:cxn>
                </a:cxnLst>
                <a:rect l="0" t="0" r="r" b="b"/>
                <a:pathLst>
                  <a:path w="776" h="720">
                    <a:moveTo>
                      <a:pt x="148" y="0"/>
                    </a:moveTo>
                    <a:lnTo>
                      <a:pt x="177" y="56"/>
                    </a:lnTo>
                    <a:lnTo>
                      <a:pt x="211" y="68"/>
                    </a:lnTo>
                    <a:lnTo>
                      <a:pt x="296" y="45"/>
                    </a:lnTo>
                    <a:lnTo>
                      <a:pt x="331" y="73"/>
                    </a:lnTo>
                    <a:lnTo>
                      <a:pt x="365" y="79"/>
                    </a:lnTo>
                    <a:lnTo>
                      <a:pt x="399" y="164"/>
                    </a:lnTo>
                    <a:lnTo>
                      <a:pt x="496" y="158"/>
                    </a:lnTo>
                    <a:lnTo>
                      <a:pt x="525" y="193"/>
                    </a:lnTo>
                    <a:lnTo>
                      <a:pt x="513" y="227"/>
                    </a:lnTo>
                    <a:lnTo>
                      <a:pt x="548" y="272"/>
                    </a:lnTo>
                    <a:lnTo>
                      <a:pt x="513" y="323"/>
                    </a:lnTo>
                    <a:lnTo>
                      <a:pt x="502" y="385"/>
                    </a:lnTo>
                    <a:lnTo>
                      <a:pt x="530" y="419"/>
                    </a:lnTo>
                    <a:lnTo>
                      <a:pt x="565" y="408"/>
                    </a:lnTo>
                    <a:lnTo>
                      <a:pt x="633" y="453"/>
                    </a:lnTo>
                    <a:lnTo>
                      <a:pt x="667" y="448"/>
                    </a:lnTo>
                    <a:lnTo>
                      <a:pt x="713" y="504"/>
                    </a:lnTo>
                    <a:lnTo>
                      <a:pt x="759" y="510"/>
                    </a:lnTo>
                    <a:lnTo>
                      <a:pt x="776" y="550"/>
                    </a:lnTo>
                    <a:lnTo>
                      <a:pt x="742" y="584"/>
                    </a:lnTo>
                    <a:lnTo>
                      <a:pt x="753" y="618"/>
                    </a:lnTo>
                    <a:lnTo>
                      <a:pt x="702" y="652"/>
                    </a:lnTo>
                    <a:lnTo>
                      <a:pt x="673" y="692"/>
                    </a:lnTo>
                    <a:lnTo>
                      <a:pt x="616" y="663"/>
                    </a:lnTo>
                    <a:lnTo>
                      <a:pt x="559" y="680"/>
                    </a:lnTo>
                    <a:lnTo>
                      <a:pt x="508" y="663"/>
                    </a:lnTo>
                    <a:lnTo>
                      <a:pt x="485" y="680"/>
                    </a:lnTo>
                    <a:lnTo>
                      <a:pt x="439" y="675"/>
                    </a:lnTo>
                    <a:lnTo>
                      <a:pt x="393" y="720"/>
                    </a:lnTo>
                    <a:lnTo>
                      <a:pt x="279" y="703"/>
                    </a:lnTo>
                    <a:lnTo>
                      <a:pt x="245" y="680"/>
                    </a:lnTo>
                    <a:lnTo>
                      <a:pt x="251" y="595"/>
                    </a:lnTo>
                    <a:lnTo>
                      <a:pt x="165" y="556"/>
                    </a:lnTo>
                    <a:lnTo>
                      <a:pt x="114" y="510"/>
                    </a:lnTo>
                    <a:lnTo>
                      <a:pt x="125" y="431"/>
                    </a:lnTo>
                    <a:lnTo>
                      <a:pt x="171" y="351"/>
                    </a:lnTo>
                    <a:lnTo>
                      <a:pt x="62" y="351"/>
                    </a:lnTo>
                    <a:lnTo>
                      <a:pt x="17" y="278"/>
                    </a:lnTo>
                    <a:lnTo>
                      <a:pt x="17" y="255"/>
                    </a:lnTo>
                    <a:lnTo>
                      <a:pt x="40" y="249"/>
                    </a:lnTo>
                    <a:lnTo>
                      <a:pt x="34" y="227"/>
                    </a:lnTo>
                    <a:lnTo>
                      <a:pt x="0" y="227"/>
                    </a:lnTo>
                    <a:lnTo>
                      <a:pt x="34" y="176"/>
                    </a:lnTo>
                    <a:lnTo>
                      <a:pt x="62" y="187"/>
                    </a:lnTo>
                    <a:lnTo>
                      <a:pt x="57" y="158"/>
                    </a:lnTo>
                    <a:lnTo>
                      <a:pt x="74" y="141"/>
                    </a:lnTo>
                    <a:lnTo>
                      <a:pt x="62" y="102"/>
                    </a:lnTo>
                    <a:lnTo>
                      <a:pt x="80" y="102"/>
                    </a:lnTo>
                    <a:lnTo>
                      <a:pt x="91" y="124"/>
                    </a:lnTo>
                    <a:lnTo>
                      <a:pt x="108" y="119"/>
                    </a:lnTo>
                    <a:lnTo>
                      <a:pt x="108" y="85"/>
                    </a:lnTo>
                    <a:lnTo>
                      <a:pt x="125" y="79"/>
                    </a:lnTo>
                    <a:lnTo>
                      <a:pt x="125" y="5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3" name="Freeform 86"/>
              <p:cNvSpPr>
                <a:spLocks/>
              </p:cNvSpPr>
              <p:nvPr/>
            </p:nvSpPr>
            <p:spPr bwMode="auto">
              <a:xfrm>
                <a:off x="2383" y="3561"/>
                <a:ext cx="686" cy="442"/>
              </a:xfrm>
              <a:custGeom>
                <a:avLst/>
                <a:gdLst/>
                <a:ahLst/>
                <a:cxnLst>
                  <a:cxn ang="0">
                    <a:pos x="35" y="312"/>
                  </a:cxn>
                  <a:cxn ang="0">
                    <a:pos x="0" y="204"/>
                  </a:cxn>
                  <a:cxn ang="0">
                    <a:pos x="29" y="187"/>
                  </a:cxn>
                  <a:cxn ang="0">
                    <a:pos x="35" y="147"/>
                  </a:cxn>
                  <a:cxn ang="0">
                    <a:pos x="63" y="153"/>
                  </a:cxn>
                  <a:cxn ang="0">
                    <a:pos x="86" y="130"/>
                  </a:cxn>
                  <a:cxn ang="0">
                    <a:pos x="92" y="79"/>
                  </a:cxn>
                  <a:cxn ang="0">
                    <a:pos x="137" y="34"/>
                  </a:cxn>
                  <a:cxn ang="0">
                    <a:pos x="183" y="17"/>
                  </a:cxn>
                  <a:cxn ang="0">
                    <a:pos x="223" y="28"/>
                  </a:cxn>
                  <a:cxn ang="0">
                    <a:pos x="257" y="79"/>
                  </a:cxn>
                  <a:cxn ang="0">
                    <a:pos x="291" y="79"/>
                  </a:cxn>
                  <a:cxn ang="0">
                    <a:pos x="291" y="28"/>
                  </a:cxn>
                  <a:cxn ang="0">
                    <a:pos x="383" y="39"/>
                  </a:cxn>
                  <a:cxn ang="0">
                    <a:pos x="463" y="0"/>
                  </a:cxn>
                  <a:cxn ang="0">
                    <a:pos x="491" y="28"/>
                  </a:cxn>
                  <a:cxn ang="0">
                    <a:pos x="525" y="0"/>
                  </a:cxn>
                  <a:cxn ang="0">
                    <a:pos x="577" y="17"/>
                  </a:cxn>
                  <a:cxn ang="0">
                    <a:pos x="617" y="0"/>
                  </a:cxn>
                  <a:cxn ang="0">
                    <a:pos x="668" y="11"/>
                  </a:cxn>
                  <a:cxn ang="0">
                    <a:pos x="668" y="62"/>
                  </a:cxn>
                  <a:cxn ang="0">
                    <a:pos x="685" y="79"/>
                  </a:cxn>
                  <a:cxn ang="0">
                    <a:pos x="657" y="102"/>
                  </a:cxn>
                  <a:cxn ang="0">
                    <a:pos x="634" y="85"/>
                  </a:cxn>
                  <a:cxn ang="0">
                    <a:pos x="617" y="107"/>
                  </a:cxn>
                  <a:cxn ang="0">
                    <a:pos x="582" y="102"/>
                  </a:cxn>
                  <a:cxn ang="0">
                    <a:pos x="577" y="119"/>
                  </a:cxn>
                  <a:cxn ang="0">
                    <a:pos x="605" y="147"/>
                  </a:cxn>
                  <a:cxn ang="0">
                    <a:pos x="588" y="175"/>
                  </a:cxn>
                  <a:cxn ang="0">
                    <a:pos x="560" y="193"/>
                  </a:cxn>
                  <a:cxn ang="0">
                    <a:pos x="560" y="227"/>
                  </a:cxn>
                  <a:cxn ang="0">
                    <a:pos x="582" y="244"/>
                  </a:cxn>
                  <a:cxn ang="0">
                    <a:pos x="582" y="278"/>
                  </a:cxn>
                  <a:cxn ang="0">
                    <a:pos x="537" y="283"/>
                  </a:cxn>
                  <a:cxn ang="0">
                    <a:pos x="525" y="323"/>
                  </a:cxn>
                  <a:cxn ang="0">
                    <a:pos x="497" y="340"/>
                  </a:cxn>
                  <a:cxn ang="0">
                    <a:pos x="480" y="397"/>
                  </a:cxn>
                  <a:cxn ang="0">
                    <a:pos x="423" y="357"/>
                  </a:cxn>
                  <a:cxn ang="0">
                    <a:pos x="394" y="374"/>
                  </a:cxn>
                  <a:cxn ang="0">
                    <a:pos x="365" y="357"/>
                  </a:cxn>
                  <a:cxn ang="0">
                    <a:pos x="314" y="380"/>
                  </a:cxn>
                  <a:cxn ang="0">
                    <a:pos x="263" y="374"/>
                  </a:cxn>
                  <a:cxn ang="0">
                    <a:pos x="206" y="425"/>
                  </a:cxn>
                  <a:cxn ang="0">
                    <a:pos x="166" y="436"/>
                  </a:cxn>
                  <a:cxn ang="0">
                    <a:pos x="171" y="408"/>
                  </a:cxn>
                  <a:cxn ang="0">
                    <a:pos x="120" y="397"/>
                  </a:cxn>
                  <a:cxn ang="0">
                    <a:pos x="120" y="363"/>
                  </a:cxn>
                  <a:cxn ang="0">
                    <a:pos x="80" y="363"/>
                  </a:cxn>
                  <a:cxn ang="0">
                    <a:pos x="46" y="340"/>
                  </a:cxn>
                  <a:cxn ang="0">
                    <a:pos x="35" y="312"/>
                  </a:cxn>
                </a:cxnLst>
                <a:rect l="0" t="0" r="r" b="b"/>
                <a:pathLst>
                  <a:path w="685" h="436">
                    <a:moveTo>
                      <a:pt x="35" y="312"/>
                    </a:moveTo>
                    <a:lnTo>
                      <a:pt x="0" y="204"/>
                    </a:lnTo>
                    <a:lnTo>
                      <a:pt x="29" y="187"/>
                    </a:lnTo>
                    <a:lnTo>
                      <a:pt x="35" y="147"/>
                    </a:lnTo>
                    <a:lnTo>
                      <a:pt x="63" y="153"/>
                    </a:lnTo>
                    <a:lnTo>
                      <a:pt x="86" y="130"/>
                    </a:lnTo>
                    <a:lnTo>
                      <a:pt x="92" y="79"/>
                    </a:lnTo>
                    <a:lnTo>
                      <a:pt x="137" y="34"/>
                    </a:lnTo>
                    <a:lnTo>
                      <a:pt x="183" y="17"/>
                    </a:lnTo>
                    <a:lnTo>
                      <a:pt x="223" y="28"/>
                    </a:lnTo>
                    <a:lnTo>
                      <a:pt x="257" y="79"/>
                    </a:lnTo>
                    <a:lnTo>
                      <a:pt x="291" y="79"/>
                    </a:lnTo>
                    <a:lnTo>
                      <a:pt x="291" y="28"/>
                    </a:lnTo>
                    <a:lnTo>
                      <a:pt x="383" y="39"/>
                    </a:lnTo>
                    <a:lnTo>
                      <a:pt x="463" y="0"/>
                    </a:lnTo>
                    <a:lnTo>
                      <a:pt x="491" y="28"/>
                    </a:lnTo>
                    <a:lnTo>
                      <a:pt x="525" y="0"/>
                    </a:lnTo>
                    <a:lnTo>
                      <a:pt x="577" y="17"/>
                    </a:lnTo>
                    <a:lnTo>
                      <a:pt x="617" y="0"/>
                    </a:lnTo>
                    <a:lnTo>
                      <a:pt x="668" y="11"/>
                    </a:lnTo>
                    <a:lnTo>
                      <a:pt x="668" y="62"/>
                    </a:lnTo>
                    <a:lnTo>
                      <a:pt x="685" y="79"/>
                    </a:lnTo>
                    <a:lnTo>
                      <a:pt x="657" y="102"/>
                    </a:lnTo>
                    <a:lnTo>
                      <a:pt x="634" y="85"/>
                    </a:lnTo>
                    <a:lnTo>
                      <a:pt x="617" y="107"/>
                    </a:lnTo>
                    <a:lnTo>
                      <a:pt x="582" y="102"/>
                    </a:lnTo>
                    <a:lnTo>
                      <a:pt x="577" y="119"/>
                    </a:lnTo>
                    <a:lnTo>
                      <a:pt x="605" y="147"/>
                    </a:lnTo>
                    <a:lnTo>
                      <a:pt x="588" y="175"/>
                    </a:lnTo>
                    <a:lnTo>
                      <a:pt x="560" y="193"/>
                    </a:lnTo>
                    <a:lnTo>
                      <a:pt x="560" y="227"/>
                    </a:lnTo>
                    <a:lnTo>
                      <a:pt x="582" y="244"/>
                    </a:lnTo>
                    <a:lnTo>
                      <a:pt x="582" y="278"/>
                    </a:lnTo>
                    <a:lnTo>
                      <a:pt x="537" y="283"/>
                    </a:lnTo>
                    <a:lnTo>
                      <a:pt x="525" y="323"/>
                    </a:lnTo>
                    <a:lnTo>
                      <a:pt x="497" y="340"/>
                    </a:lnTo>
                    <a:lnTo>
                      <a:pt x="480" y="397"/>
                    </a:lnTo>
                    <a:lnTo>
                      <a:pt x="423" y="357"/>
                    </a:lnTo>
                    <a:lnTo>
                      <a:pt x="394" y="374"/>
                    </a:lnTo>
                    <a:lnTo>
                      <a:pt x="365" y="357"/>
                    </a:lnTo>
                    <a:lnTo>
                      <a:pt x="314" y="380"/>
                    </a:lnTo>
                    <a:lnTo>
                      <a:pt x="263" y="374"/>
                    </a:lnTo>
                    <a:lnTo>
                      <a:pt x="206" y="425"/>
                    </a:lnTo>
                    <a:lnTo>
                      <a:pt x="166" y="436"/>
                    </a:lnTo>
                    <a:lnTo>
                      <a:pt x="171" y="408"/>
                    </a:lnTo>
                    <a:lnTo>
                      <a:pt x="120" y="397"/>
                    </a:lnTo>
                    <a:lnTo>
                      <a:pt x="120" y="363"/>
                    </a:lnTo>
                    <a:lnTo>
                      <a:pt x="80" y="363"/>
                    </a:lnTo>
                    <a:lnTo>
                      <a:pt x="46" y="340"/>
                    </a:lnTo>
                    <a:lnTo>
                      <a:pt x="35" y="312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Freeform 89"/>
              <p:cNvSpPr>
                <a:spLocks/>
              </p:cNvSpPr>
              <p:nvPr/>
            </p:nvSpPr>
            <p:spPr bwMode="auto">
              <a:xfrm>
                <a:off x="1669" y="3350"/>
                <a:ext cx="496" cy="681"/>
              </a:xfrm>
              <a:custGeom>
                <a:avLst/>
                <a:gdLst>
                  <a:gd name="T0" fmla="*/ 5 w 496"/>
                  <a:gd name="T1" fmla="*/ 97 h 681"/>
                  <a:gd name="T2" fmla="*/ 34 w 496"/>
                  <a:gd name="T3" fmla="*/ 102 h 681"/>
                  <a:gd name="T4" fmla="*/ 91 w 496"/>
                  <a:gd name="T5" fmla="*/ 63 h 681"/>
                  <a:gd name="T6" fmla="*/ 131 w 496"/>
                  <a:gd name="T7" fmla="*/ 51 h 681"/>
                  <a:gd name="T8" fmla="*/ 165 w 496"/>
                  <a:gd name="T9" fmla="*/ 63 h 681"/>
                  <a:gd name="T10" fmla="*/ 222 w 496"/>
                  <a:gd name="T11" fmla="*/ 0 h 681"/>
                  <a:gd name="T12" fmla="*/ 251 w 496"/>
                  <a:gd name="T13" fmla="*/ 40 h 681"/>
                  <a:gd name="T14" fmla="*/ 291 w 496"/>
                  <a:gd name="T15" fmla="*/ 34 h 681"/>
                  <a:gd name="T16" fmla="*/ 319 w 496"/>
                  <a:gd name="T17" fmla="*/ 0 h 681"/>
                  <a:gd name="T18" fmla="*/ 336 w 496"/>
                  <a:gd name="T19" fmla="*/ 11 h 681"/>
                  <a:gd name="T20" fmla="*/ 336 w 496"/>
                  <a:gd name="T21" fmla="*/ 40 h 681"/>
                  <a:gd name="T22" fmla="*/ 410 w 496"/>
                  <a:gd name="T23" fmla="*/ 119 h 681"/>
                  <a:gd name="T24" fmla="*/ 388 w 496"/>
                  <a:gd name="T25" fmla="*/ 153 h 681"/>
                  <a:gd name="T26" fmla="*/ 428 w 496"/>
                  <a:gd name="T27" fmla="*/ 210 h 681"/>
                  <a:gd name="T28" fmla="*/ 422 w 496"/>
                  <a:gd name="T29" fmla="*/ 238 h 681"/>
                  <a:gd name="T30" fmla="*/ 445 w 496"/>
                  <a:gd name="T31" fmla="*/ 272 h 681"/>
                  <a:gd name="T32" fmla="*/ 439 w 496"/>
                  <a:gd name="T33" fmla="*/ 374 h 681"/>
                  <a:gd name="T34" fmla="*/ 496 w 496"/>
                  <a:gd name="T35" fmla="*/ 403 h 681"/>
                  <a:gd name="T36" fmla="*/ 479 w 496"/>
                  <a:gd name="T37" fmla="*/ 437 h 681"/>
                  <a:gd name="T38" fmla="*/ 496 w 496"/>
                  <a:gd name="T39" fmla="*/ 488 h 681"/>
                  <a:gd name="T40" fmla="*/ 468 w 496"/>
                  <a:gd name="T41" fmla="*/ 494 h 681"/>
                  <a:gd name="T42" fmla="*/ 456 w 496"/>
                  <a:gd name="T43" fmla="*/ 533 h 681"/>
                  <a:gd name="T44" fmla="*/ 428 w 496"/>
                  <a:gd name="T45" fmla="*/ 545 h 681"/>
                  <a:gd name="T46" fmla="*/ 428 w 496"/>
                  <a:gd name="T47" fmla="*/ 607 h 681"/>
                  <a:gd name="T48" fmla="*/ 416 w 496"/>
                  <a:gd name="T49" fmla="*/ 618 h 681"/>
                  <a:gd name="T50" fmla="*/ 342 w 496"/>
                  <a:gd name="T51" fmla="*/ 596 h 681"/>
                  <a:gd name="T52" fmla="*/ 342 w 496"/>
                  <a:gd name="T53" fmla="*/ 647 h 681"/>
                  <a:gd name="T54" fmla="*/ 331 w 496"/>
                  <a:gd name="T55" fmla="*/ 681 h 681"/>
                  <a:gd name="T56" fmla="*/ 205 w 496"/>
                  <a:gd name="T57" fmla="*/ 607 h 681"/>
                  <a:gd name="T58" fmla="*/ 154 w 496"/>
                  <a:gd name="T59" fmla="*/ 635 h 681"/>
                  <a:gd name="T60" fmla="*/ 148 w 496"/>
                  <a:gd name="T61" fmla="*/ 601 h 681"/>
                  <a:gd name="T62" fmla="*/ 125 w 496"/>
                  <a:gd name="T63" fmla="*/ 579 h 681"/>
                  <a:gd name="T64" fmla="*/ 125 w 496"/>
                  <a:gd name="T65" fmla="*/ 545 h 681"/>
                  <a:gd name="T66" fmla="*/ 108 w 496"/>
                  <a:gd name="T67" fmla="*/ 511 h 681"/>
                  <a:gd name="T68" fmla="*/ 45 w 496"/>
                  <a:gd name="T69" fmla="*/ 516 h 681"/>
                  <a:gd name="T70" fmla="*/ 22 w 496"/>
                  <a:gd name="T71" fmla="*/ 477 h 681"/>
                  <a:gd name="T72" fmla="*/ 34 w 496"/>
                  <a:gd name="T73" fmla="*/ 403 h 681"/>
                  <a:gd name="T74" fmla="*/ 5 w 496"/>
                  <a:gd name="T75" fmla="*/ 397 h 681"/>
                  <a:gd name="T76" fmla="*/ 0 w 496"/>
                  <a:gd name="T77" fmla="*/ 374 h 681"/>
                  <a:gd name="T78" fmla="*/ 34 w 496"/>
                  <a:gd name="T79" fmla="*/ 340 h 681"/>
                  <a:gd name="T80" fmla="*/ 11 w 496"/>
                  <a:gd name="T81" fmla="*/ 295 h 681"/>
                  <a:gd name="T82" fmla="*/ 62 w 496"/>
                  <a:gd name="T83" fmla="*/ 221 h 681"/>
                  <a:gd name="T84" fmla="*/ 57 w 496"/>
                  <a:gd name="T85" fmla="*/ 187 h 681"/>
                  <a:gd name="T86" fmla="*/ 11 w 496"/>
                  <a:gd name="T87" fmla="*/ 182 h 681"/>
                  <a:gd name="T88" fmla="*/ 0 w 496"/>
                  <a:gd name="T89" fmla="*/ 136 h 681"/>
                  <a:gd name="T90" fmla="*/ 5 w 496"/>
                  <a:gd name="T91" fmla="*/ 97 h 68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496"/>
                  <a:gd name="T139" fmla="*/ 0 h 681"/>
                  <a:gd name="T140" fmla="*/ 496 w 496"/>
                  <a:gd name="T141" fmla="*/ 681 h 681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496" h="681">
                    <a:moveTo>
                      <a:pt x="5" y="97"/>
                    </a:moveTo>
                    <a:lnTo>
                      <a:pt x="34" y="102"/>
                    </a:lnTo>
                    <a:lnTo>
                      <a:pt x="91" y="63"/>
                    </a:lnTo>
                    <a:lnTo>
                      <a:pt x="131" y="51"/>
                    </a:lnTo>
                    <a:lnTo>
                      <a:pt x="165" y="63"/>
                    </a:lnTo>
                    <a:lnTo>
                      <a:pt x="222" y="0"/>
                    </a:lnTo>
                    <a:lnTo>
                      <a:pt x="251" y="40"/>
                    </a:lnTo>
                    <a:lnTo>
                      <a:pt x="291" y="34"/>
                    </a:lnTo>
                    <a:lnTo>
                      <a:pt x="319" y="0"/>
                    </a:lnTo>
                    <a:lnTo>
                      <a:pt x="336" y="11"/>
                    </a:lnTo>
                    <a:lnTo>
                      <a:pt x="336" y="40"/>
                    </a:lnTo>
                    <a:lnTo>
                      <a:pt x="410" y="119"/>
                    </a:lnTo>
                    <a:lnTo>
                      <a:pt x="388" y="153"/>
                    </a:lnTo>
                    <a:lnTo>
                      <a:pt x="428" y="210"/>
                    </a:lnTo>
                    <a:lnTo>
                      <a:pt x="422" y="238"/>
                    </a:lnTo>
                    <a:lnTo>
                      <a:pt x="445" y="272"/>
                    </a:lnTo>
                    <a:lnTo>
                      <a:pt x="439" y="374"/>
                    </a:lnTo>
                    <a:lnTo>
                      <a:pt x="496" y="403"/>
                    </a:lnTo>
                    <a:lnTo>
                      <a:pt x="479" y="437"/>
                    </a:lnTo>
                    <a:lnTo>
                      <a:pt x="496" y="488"/>
                    </a:lnTo>
                    <a:lnTo>
                      <a:pt x="468" y="494"/>
                    </a:lnTo>
                    <a:lnTo>
                      <a:pt x="456" y="533"/>
                    </a:lnTo>
                    <a:lnTo>
                      <a:pt x="428" y="545"/>
                    </a:lnTo>
                    <a:lnTo>
                      <a:pt x="428" y="607"/>
                    </a:lnTo>
                    <a:lnTo>
                      <a:pt x="416" y="618"/>
                    </a:lnTo>
                    <a:lnTo>
                      <a:pt x="342" y="596"/>
                    </a:lnTo>
                    <a:lnTo>
                      <a:pt x="342" y="647"/>
                    </a:lnTo>
                    <a:lnTo>
                      <a:pt x="331" y="681"/>
                    </a:lnTo>
                    <a:lnTo>
                      <a:pt x="205" y="607"/>
                    </a:lnTo>
                    <a:lnTo>
                      <a:pt x="154" y="635"/>
                    </a:lnTo>
                    <a:lnTo>
                      <a:pt x="148" y="601"/>
                    </a:lnTo>
                    <a:lnTo>
                      <a:pt x="125" y="579"/>
                    </a:lnTo>
                    <a:lnTo>
                      <a:pt x="125" y="545"/>
                    </a:lnTo>
                    <a:lnTo>
                      <a:pt x="108" y="511"/>
                    </a:lnTo>
                    <a:lnTo>
                      <a:pt x="45" y="516"/>
                    </a:lnTo>
                    <a:lnTo>
                      <a:pt x="22" y="477"/>
                    </a:lnTo>
                    <a:lnTo>
                      <a:pt x="34" y="403"/>
                    </a:lnTo>
                    <a:lnTo>
                      <a:pt x="5" y="397"/>
                    </a:lnTo>
                    <a:lnTo>
                      <a:pt x="0" y="374"/>
                    </a:lnTo>
                    <a:lnTo>
                      <a:pt x="34" y="340"/>
                    </a:lnTo>
                    <a:lnTo>
                      <a:pt x="11" y="295"/>
                    </a:lnTo>
                    <a:lnTo>
                      <a:pt x="62" y="221"/>
                    </a:lnTo>
                    <a:lnTo>
                      <a:pt x="57" y="187"/>
                    </a:lnTo>
                    <a:lnTo>
                      <a:pt x="11" y="182"/>
                    </a:lnTo>
                    <a:lnTo>
                      <a:pt x="0" y="136"/>
                    </a:lnTo>
                    <a:lnTo>
                      <a:pt x="5" y="97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90"/>
              <p:cNvSpPr>
                <a:spLocks/>
              </p:cNvSpPr>
              <p:nvPr/>
            </p:nvSpPr>
            <p:spPr bwMode="auto">
              <a:xfrm>
                <a:off x="1209" y="3307"/>
                <a:ext cx="573" cy="635"/>
              </a:xfrm>
              <a:custGeom>
                <a:avLst/>
                <a:gdLst/>
                <a:ahLst/>
                <a:cxnLst>
                  <a:cxn ang="0">
                    <a:pos x="69" y="102"/>
                  </a:cxn>
                  <a:cxn ang="0">
                    <a:pos x="183" y="74"/>
                  </a:cxn>
                  <a:cxn ang="0">
                    <a:pos x="189" y="45"/>
                  </a:cxn>
                  <a:cxn ang="0">
                    <a:pos x="234" y="39"/>
                  </a:cxn>
                  <a:cxn ang="0">
                    <a:pos x="263" y="108"/>
                  </a:cxn>
                  <a:cxn ang="0">
                    <a:pos x="360" y="51"/>
                  </a:cxn>
                  <a:cxn ang="0">
                    <a:pos x="377" y="0"/>
                  </a:cxn>
                  <a:cxn ang="0">
                    <a:pos x="417" y="0"/>
                  </a:cxn>
                  <a:cxn ang="0">
                    <a:pos x="440" y="34"/>
                  </a:cxn>
                  <a:cxn ang="0">
                    <a:pos x="554" y="39"/>
                  </a:cxn>
                  <a:cxn ang="0">
                    <a:pos x="571" y="74"/>
                  </a:cxn>
                  <a:cxn ang="0">
                    <a:pos x="554" y="108"/>
                  </a:cxn>
                  <a:cxn ang="0">
                    <a:pos x="503" y="153"/>
                  </a:cxn>
                  <a:cxn ang="0">
                    <a:pos x="463" y="147"/>
                  </a:cxn>
                  <a:cxn ang="0">
                    <a:pos x="457" y="187"/>
                  </a:cxn>
                  <a:cxn ang="0">
                    <a:pos x="474" y="227"/>
                  </a:cxn>
                  <a:cxn ang="0">
                    <a:pos x="520" y="238"/>
                  </a:cxn>
                  <a:cxn ang="0">
                    <a:pos x="525" y="272"/>
                  </a:cxn>
                  <a:cxn ang="0">
                    <a:pos x="474" y="346"/>
                  </a:cxn>
                  <a:cxn ang="0">
                    <a:pos x="491" y="385"/>
                  </a:cxn>
                  <a:cxn ang="0">
                    <a:pos x="457" y="419"/>
                  </a:cxn>
                  <a:cxn ang="0">
                    <a:pos x="463" y="448"/>
                  </a:cxn>
                  <a:cxn ang="0">
                    <a:pos x="497" y="448"/>
                  </a:cxn>
                  <a:cxn ang="0">
                    <a:pos x="485" y="522"/>
                  </a:cxn>
                  <a:cxn ang="0">
                    <a:pos x="457" y="539"/>
                  </a:cxn>
                  <a:cxn ang="0">
                    <a:pos x="434" y="539"/>
                  </a:cxn>
                  <a:cxn ang="0">
                    <a:pos x="417" y="567"/>
                  </a:cxn>
                  <a:cxn ang="0">
                    <a:pos x="451" y="573"/>
                  </a:cxn>
                  <a:cxn ang="0">
                    <a:pos x="451" y="601"/>
                  </a:cxn>
                  <a:cxn ang="0">
                    <a:pos x="400" y="590"/>
                  </a:cxn>
                  <a:cxn ang="0">
                    <a:pos x="360" y="635"/>
                  </a:cxn>
                  <a:cxn ang="0">
                    <a:pos x="331" y="607"/>
                  </a:cxn>
                  <a:cxn ang="0">
                    <a:pos x="280" y="595"/>
                  </a:cxn>
                  <a:cxn ang="0">
                    <a:pos x="269" y="612"/>
                  </a:cxn>
                  <a:cxn ang="0">
                    <a:pos x="166" y="612"/>
                  </a:cxn>
                  <a:cxn ang="0">
                    <a:pos x="160" y="539"/>
                  </a:cxn>
                  <a:cxn ang="0">
                    <a:pos x="126" y="499"/>
                  </a:cxn>
                  <a:cxn ang="0">
                    <a:pos x="132" y="476"/>
                  </a:cxn>
                  <a:cxn ang="0">
                    <a:pos x="80" y="442"/>
                  </a:cxn>
                  <a:cxn ang="0">
                    <a:pos x="18" y="454"/>
                  </a:cxn>
                  <a:cxn ang="0">
                    <a:pos x="0" y="402"/>
                  </a:cxn>
                  <a:cxn ang="0">
                    <a:pos x="18" y="351"/>
                  </a:cxn>
                  <a:cxn ang="0">
                    <a:pos x="12" y="312"/>
                  </a:cxn>
                  <a:cxn ang="0">
                    <a:pos x="46" y="272"/>
                  </a:cxn>
                  <a:cxn ang="0">
                    <a:pos x="23" y="227"/>
                  </a:cxn>
                  <a:cxn ang="0">
                    <a:pos x="80" y="221"/>
                  </a:cxn>
                  <a:cxn ang="0">
                    <a:pos x="63" y="147"/>
                  </a:cxn>
                  <a:cxn ang="0">
                    <a:pos x="69" y="102"/>
                  </a:cxn>
                </a:cxnLst>
                <a:rect l="0" t="0" r="r" b="b"/>
                <a:pathLst>
                  <a:path w="571" h="635">
                    <a:moveTo>
                      <a:pt x="69" y="102"/>
                    </a:moveTo>
                    <a:lnTo>
                      <a:pt x="183" y="74"/>
                    </a:lnTo>
                    <a:lnTo>
                      <a:pt x="189" y="45"/>
                    </a:lnTo>
                    <a:lnTo>
                      <a:pt x="234" y="39"/>
                    </a:lnTo>
                    <a:lnTo>
                      <a:pt x="263" y="108"/>
                    </a:lnTo>
                    <a:lnTo>
                      <a:pt x="360" y="51"/>
                    </a:lnTo>
                    <a:lnTo>
                      <a:pt x="377" y="0"/>
                    </a:lnTo>
                    <a:lnTo>
                      <a:pt x="417" y="0"/>
                    </a:lnTo>
                    <a:lnTo>
                      <a:pt x="440" y="34"/>
                    </a:lnTo>
                    <a:lnTo>
                      <a:pt x="554" y="39"/>
                    </a:lnTo>
                    <a:lnTo>
                      <a:pt x="571" y="74"/>
                    </a:lnTo>
                    <a:lnTo>
                      <a:pt x="554" y="108"/>
                    </a:lnTo>
                    <a:lnTo>
                      <a:pt x="503" y="153"/>
                    </a:lnTo>
                    <a:lnTo>
                      <a:pt x="463" y="147"/>
                    </a:lnTo>
                    <a:lnTo>
                      <a:pt x="457" y="187"/>
                    </a:lnTo>
                    <a:lnTo>
                      <a:pt x="474" y="227"/>
                    </a:lnTo>
                    <a:lnTo>
                      <a:pt x="520" y="238"/>
                    </a:lnTo>
                    <a:lnTo>
                      <a:pt x="525" y="272"/>
                    </a:lnTo>
                    <a:lnTo>
                      <a:pt x="474" y="346"/>
                    </a:lnTo>
                    <a:lnTo>
                      <a:pt x="491" y="385"/>
                    </a:lnTo>
                    <a:lnTo>
                      <a:pt x="457" y="419"/>
                    </a:lnTo>
                    <a:lnTo>
                      <a:pt x="463" y="448"/>
                    </a:lnTo>
                    <a:lnTo>
                      <a:pt x="497" y="448"/>
                    </a:lnTo>
                    <a:lnTo>
                      <a:pt x="485" y="522"/>
                    </a:lnTo>
                    <a:lnTo>
                      <a:pt x="457" y="539"/>
                    </a:lnTo>
                    <a:lnTo>
                      <a:pt x="434" y="539"/>
                    </a:lnTo>
                    <a:lnTo>
                      <a:pt x="417" y="567"/>
                    </a:lnTo>
                    <a:lnTo>
                      <a:pt x="451" y="573"/>
                    </a:lnTo>
                    <a:lnTo>
                      <a:pt x="451" y="601"/>
                    </a:lnTo>
                    <a:lnTo>
                      <a:pt x="400" y="590"/>
                    </a:lnTo>
                    <a:lnTo>
                      <a:pt x="360" y="635"/>
                    </a:lnTo>
                    <a:lnTo>
                      <a:pt x="331" y="607"/>
                    </a:lnTo>
                    <a:lnTo>
                      <a:pt x="280" y="595"/>
                    </a:lnTo>
                    <a:lnTo>
                      <a:pt x="269" y="612"/>
                    </a:lnTo>
                    <a:lnTo>
                      <a:pt x="166" y="612"/>
                    </a:lnTo>
                    <a:lnTo>
                      <a:pt x="160" y="539"/>
                    </a:lnTo>
                    <a:lnTo>
                      <a:pt x="126" y="499"/>
                    </a:lnTo>
                    <a:lnTo>
                      <a:pt x="132" y="476"/>
                    </a:lnTo>
                    <a:lnTo>
                      <a:pt x="80" y="442"/>
                    </a:lnTo>
                    <a:lnTo>
                      <a:pt x="18" y="454"/>
                    </a:lnTo>
                    <a:lnTo>
                      <a:pt x="0" y="402"/>
                    </a:lnTo>
                    <a:lnTo>
                      <a:pt x="18" y="351"/>
                    </a:lnTo>
                    <a:lnTo>
                      <a:pt x="12" y="312"/>
                    </a:lnTo>
                    <a:lnTo>
                      <a:pt x="46" y="272"/>
                    </a:lnTo>
                    <a:lnTo>
                      <a:pt x="23" y="227"/>
                    </a:lnTo>
                    <a:lnTo>
                      <a:pt x="80" y="221"/>
                    </a:lnTo>
                    <a:lnTo>
                      <a:pt x="63" y="147"/>
                    </a:lnTo>
                    <a:lnTo>
                      <a:pt x="69" y="102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" name="Freeform 92"/>
              <p:cNvSpPr>
                <a:spLocks/>
              </p:cNvSpPr>
              <p:nvPr/>
            </p:nvSpPr>
            <p:spPr bwMode="auto">
              <a:xfrm>
                <a:off x="663" y="3380"/>
                <a:ext cx="636" cy="765"/>
              </a:xfrm>
              <a:custGeom>
                <a:avLst/>
                <a:gdLst/>
                <a:ahLst/>
                <a:cxnLst>
                  <a:cxn ang="0">
                    <a:pos x="114" y="164"/>
                  </a:cxn>
                  <a:cxn ang="0">
                    <a:pos x="160" y="119"/>
                  </a:cxn>
                  <a:cxn ang="0">
                    <a:pos x="206" y="124"/>
                  </a:cxn>
                  <a:cxn ang="0">
                    <a:pos x="229" y="107"/>
                  </a:cxn>
                  <a:cxn ang="0">
                    <a:pos x="280" y="124"/>
                  </a:cxn>
                  <a:cxn ang="0">
                    <a:pos x="343" y="107"/>
                  </a:cxn>
                  <a:cxn ang="0">
                    <a:pos x="394" y="141"/>
                  </a:cxn>
                  <a:cxn ang="0">
                    <a:pos x="423" y="96"/>
                  </a:cxn>
                  <a:cxn ang="0">
                    <a:pos x="474" y="68"/>
                  </a:cxn>
                  <a:cxn ang="0">
                    <a:pos x="463" y="28"/>
                  </a:cxn>
                  <a:cxn ang="0">
                    <a:pos x="502" y="0"/>
                  </a:cxn>
                  <a:cxn ang="0">
                    <a:pos x="525" y="0"/>
                  </a:cxn>
                  <a:cxn ang="0">
                    <a:pos x="542" y="56"/>
                  </a:cxn>
                  <a:cxn ang="0">
                    <a:pos x="571" y="62"/>
                  </a:cxn>
                  <a:cxn ang="0">
                    <a:pos x="622" y="34"/>
                  </a:cxn>
                  <a:cxn ang="0">
                    <a:pos x="617" y="79"/>
                  </a:cxn>
                  <a:cxn ang="0">
                    <a:pos x="634" y="147"/>
                  </a:cxn>
                  <a:cxn ang="0">
                    <a:pos x="577" y="158"/>
                  </a:cxn>
                  <a:cxn ang="0">
                    <a:pos x="599" y="198"/>
                  </a:cxn>
                  <a:cxn ang="0">
                    <a:pos x="565" y="238"/>
                  </a:cxn>
                  <a:cxn ang="0">
                    <a:pos x="565" y="277"/>
                  </a:cxn>
                  <a:cxn ang="0">
                    <a:pos x="548" y="328"/>
                  </a:cxn>
                  <a:cxn ang="0">
                    <a:pos x="508" y="345"/>
                  </a:cxn>
                  <a:cxn ang="0">
                    <a:pos x="514" y="402"/>
                  </a:cxn>
                  <a:cxn ang="0">
                    <a:pos x="491" y="425"/>
                  </a:cxn>
                  <a:cxn ang="0">
                    <a:pos x="457" y="408"/>
                  </a:cxn>
                  <a:cxn ang="0">
                    <a:pos x="423" y="442"/>
                  </a:cxn>
                  <a:cxn ang="0">
                    <a:pos x="417" y="510"/>
                  </a:cxn>
                  <a:cxn ang="0">
                    <a:pos x="360" y="555"/>
                  </a:cxn>
                  <a:cxn ang="0">
                    <a:pos x="280" y="578"/>
                  </a:cxn>
                  <a:cxn ang="0">
                    <a:pos x="251" y="657"/>
                  </a:cxn>
                  <a:cxn ang="0">
                    <a:pos x="200" y="680"/>
                  </a:cxn>
                  <a:cxn ang="0">
                    <a:pos x="166" y="742"/>
                  </a:cxn>
                  <a:cxn ang="0">
                    <a:pos x="126" y="742"/>
                  </a:cxn>
                  <a:cxn ang="0">
                    <a:pos x="63" y="765"/>
                  </a:cxn>
                  <a:cxn ang="0">
                    <a:pos x="35" y="691"/>
                  </a:cxn>
                  <a:cxn ang="0">
                    <a:pos x="46" y="589"/>
                  </a:cxn>
                  <a:cxn ang="0">
                    <a:pos x="17" y="578"/>
                  </a:cxn>
                  <a:cxn ang="0">
                    <a:pos x="17" y="544"/>
                  </a:cxn>
                  <a:cxn ang="0">
                    <a:pos x="0" y="527"/>
                  </a:cxn>
                  <a:cxn ang="0">
                    <a:pos x="63" y="453"/>
                  </a:cxn>
                  <a:cxn ang="0">
                    <a:pos x="109" y="436"/>
                  </a:cxn>
                  <a:cxn ang="0">
                    <a:pos x="103" y="402"/>
                  </a:cxn>
                  <a:cxn ang="0">
                    <a:pos x="80" y="385"/>
                  </a:cxn>
                  <a:cxn ang="0">
                    <a:pos x="86" y="328"/>
                  </a:cxn>
                  <a:cxn ang="0">
                    <a:pos x="114" y="311"/>
                  </a:cxn>
                  <a:cxn ang="0">
                    <a:pos x="92" y="272"/>
                  </a:cxn>
                  <a:cxn ang="0">
                    <a:pos x="86" y="226"/>
                  </a:cxn>
                  <a:cxn ang="0">
                    <a:pos x="114" y="164"/>
                  </a:cxn>
                </a:cxnLst>
                <a:rect l="0" t="0" r="r" b="b"/>
                <a:pathLst>
                  <a:path w="634" h="765">
                    <a:moveTo>
                      <a:pt x="114" y="164"/>
                    </a:moveTo>
                    <a:lnTo>
                      <a:pt x="160" y="119"/>
                    </a:lnTo>
                    <a:lnTo>
                      <a:pt x="206" y="124"/>
                    </a:lnTo>
                    <a:lnTo>
                      <a:pt x="229" y="107"/>
                    </a:lnTo>
                    <a:lnTo>
                      <a:pt x="280" y="124"/>
                    </a:lnTo>
                    <a:lnTo>
                      <a:pt x="343" y="107"/>
                    </a:lnTo>
                    <a:lnTo>
                      <a:pt x="394" y="141"/>
                    </a:lnTo>
                    <a:lnTo>
                      <a:pt x="423" y="96"/>
                    </a:lnTo>
                    <a:lnTo>
                      <a:pt x="474" y="68"/>
                    </a:lnTo>
                    <a:lnTo>
                      <a:pt x="463" y="28"/>
                    </a:lnTo>
                    <a:lnTo>
                      <a:pt x="502" y="0"/>
                    </a:lnTo>
                    <a:lnTo>
                      <a:pt x="525" y="0"/>
                    </a:lnTo>
                    <a:lnTo>
                      <a:pt x="542" y="56"/>
                    </a:lnTo>
                    <a:lnTo>
                      <a:pt x="571" y="62"/>
                    </a:lnTo>
                    <a:lnTo>
                      <a:pt x="622" y="34"/>
                    </a:lnTo>
                    <a:lnTo>
                      <a:pt x="617" y="79"/>
                    </a:lnTo>
                    <a:lnTo>
                      <a:pt x="634" y="147"/>
                    </a:lnTo>
                    <a:lnTo>
                      <a:pt x="577" y="158"/>
                    </a:lnTo>
                    <a:lnTo>
                      <a:pt x="599" y="198"/>
                    </a:lnTo>
                    <a:lnTo>
                      <a:pt x="565" y="238"/>
                    </a:lnTo>
                    <a:lnTo>
                      <a:pt x="565" y="277"/>
                    </a:lnTo>
                    <a:lnTo>
                      <a:pt x="548" y="328"/>
                    </a:lnTo>
                    <a:lnTo>
                      <a:pt x="508" y="345"/>
                    </a:lnTo>
                    <a:lnTo>
                      <a:pt x="514" y="402"/>
                    </a:lnTo>
                    <a:lnTo>
                      <a:pt x="491" y="425"/>
                    </a:lnTo>
                    <a:lnTo>
                      <a:pt x="457" y="408"/>
                    </a:lnTo>
                    <a:lnTo>
                      <a:pt x="423" y="442"/>
                    </a:lnTo>
                    <a:lnTo>
                      <a:pt x="417" y="510"/>
                    </a:lnTo>
                    <a:lnTo>
                      <a:pt x="360" y="555"/>
                    </a:lnTo>
                    <a:lnTo>
                      <a:pt x="280" y="578"/>
                    </a:lnTo>
                    <a:lnTo>
                      <a:pt x="251" y="657"/>
                    </a:lnTo>
                    <a:lnTo>
                      <a:pt x="200" y="680"/>
                    </a:lnTo>
                    <a:lnTo>
                      <a:pt x="166" y="742"/>
                    </a:lnTo>
                    <a:lnTo>
                      <a:pt x="126" y="742"/>
                    </a:lnTo>
                    <a:lnTo>
                      <a:pt x="63" y="765"/>
                    </a:lnTo>
                    <a:lnTo>
                      <a:pt x="35" y="691"/>
                    </a:lnTo>
                    <a:lnTo>
                      <a:pt x="46" y="589"/>
                    </a:lnTo>
                    <a:lnTo>
                      <a:pt x="17" y="578"/>
                    </a:lnTo>
                    <a:lnTo>
                      <a:pt x="17" y="544"/>
                    </a:lnTo>
                    <a:lnTo>
                      <a:pt x="0" y="527"/>
                    </a:lnTo>
                    <a:lnTo>
                      <a:pt x="63" y="453"/>
                    </a:lnTo>
                    <a:lnTo>
                      <a:pt x="109" y="436"/>
                    </a:lnTo>
                    <a:lnTo>
                      <a:pt x="103" y="402"/>
                    </a:lnTo>
                    <a:lnTo>
                      <a:pt x="80" y="385"/>
                    </a:lnTo>
                    <a:lnTo>
                      <a:pt x="86" y="328"/>
                    </a:lnTo>
                    <a:lnTo>
                      <a:pt x="114" y="311"/>
                    </a:lnTo>
                    <a:lnTo>
                      <a:pt x="92" y="272"/>
                    </a:lnTo>
                    <a:lnTo>
                      <a:pt x="86" y="226"/>
                    </a:lnTo>
                    <a:lnTo>
                      <a:pt x="114" y="164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7" name="Freeform 94"/>
              <p:cNvSpPr>
                <a:spLocks/>
              </p:cNvSpPr>
              <p:nvPr/>
            </p:nvSpPr>
            <p:spPr bwMode="auto">
              <a:xfrm>
                <a:off x="832" y="3707"/>
                <a:ext cx="548" cy="521"/>
              </a:xfrm>
              <a:custGeom>
                <a:avLst/>
                <a:gdLst/>
                <a:ahLst/>
                <a:cxnLst>
                  <a:cxn ang="0">
                    <a:pos x="285" y="80"/>
                  </a:cxn>
                  <a:cxn ang="0">
                    <a:pos x="314" y="97"/>
                  </a:cxn>
                  <a:cxn ang="0">
                    <a:pos x="336" y="74"/>
                  </a:cxn>
                  <a:cxn ang="0">
                    <a:pos x="331" y="12"/>
                  </a:cxn>
                  <a:cxn ang="0">
                    <a:pos x="376" y="0"/>
                  </a:cxn>
                  <a:cxn ang="0">
                    <a:pos x="394" y="46"/>
                  </a:cxn>
                  <a:cxn ang="0">
                    <a:pos x="456" y="34"/>
                  </a:cxn>
                  <a:cxn ang="0">
                    <a:pos x="508" y="69"/>
                  </a:cxn>
                  <a:cxn ang="0">
                    <a:pos x="502" y="97"/>
                  </a:cxn>
                  <a:cxn ang="0">
                    <a:pos x="530" y="137"/>
                  </a:cxn>
                  <a:cxn ang="0">
                    <a:pos x="542" y="205"/>
                  </a:cxn>
                  <a:cxn ang="0">
                    <a:pos x="548" y="244"/>
                  </a:cxn>
                  <a:cxn ang="0">
                    <a:pos x="473" y="324"/>
                  </a:cxn>
                  <a:cxn ang="0">
                    <a:pos x="399" y="301"/>
                  </a:cxn>
                  <a:cxn ang="0">
                    <a:pos x="399" y="466"/>
                  </a:cxn>
                  <a:cxn ang="0">
                    <a:pos x="354" y="500"/>
                  </a:cxn>
                  <a:cxn ang="0">
                    <a:pos x="308" y="471"/>
                  </a:cxn>
                  <a:cxn ang="0">
                    <a:pos x="279" y="500"/>
                  </a:cxn>
                  <a:cxn ang="0">
                    <a:pos x="262" y="483"/>
                  </a:cxn>
                  <a:cxn ang="0">
                    <a:pos x="239" y="522"/>
                  </a:cxn>
                  <a:cxn ang="0">
                    <a:pos x="217" y="522"/>
                  </a:cxn>
                  <a:cxn ang="0">
                    <a:pos x="217" y="488"/>
                  </a:cxn>
                  <a:cxn ang="0">
                    <a:pos x="257" y="460"/>
                  </a:cxn>
                  <a:cxn ang="0">
                    <a:pos x="234" y="426"/>
                  </a:cxn>
                  <a:cxn ang="0">
                    <a:pos x="205" y="397"/>
                  </a:cxn>
                  <a:cxn ang="0">
                    <a:pos x="142" y="380"/>
                  </a:cxn>
                  <a:cxn ang="0">
                    <a:pos x="91" y="397"/>
                  </a:cxn>
                  <a:cxn ang="0">
                    <a:pos x="74" y="449"/>
                  </a:cxn>
                  <a:cxn ang="0">
                    <a:pos x="57" y="466"/>
                  </a:cxn>
                  <a:cxn ang="0">
                    <a:pos x="0" y="420"/>
                  </a:cxn>
                  <a:cxn ang="0">
                    <a:pos x="28" y="352"/>
                  </a:cxn>
                  <a:cxn ang="0">
                    <a:pos x="74" y="329"/>
                  </a:cxn>
                  <a:cxn ang="0">
                    <a:pos x="108" y="250"/>
                  </a:cxn>
                  <a:cxn ang="0">
                    <a:pos x="182" y="227"/>
                  </a:cxn>
                  <a:cxn ang="0">
                    <a:pos x="245" y="182"/>
                  </a:cxn>
                  <a:cxn ang="0">
                    <a:pos x="251" y="114"/>
                  </a:cxn>
                  <a:cxn ang="0">
                    <a:pos x="285" y="80"/>
                  </a:cxn>
                </a:cxnLst>
                <a:rect l="0" t="0" r="r" b="b"/>
                <a:pathLst>
                  <a:path w="548" h="522">
                    <a:moveTo>
                      <a:pt x="285" y="80"/>
                    </a:moveTo>
                    <a:lnTo>
                      <a:pt x="314" y="97"/>
                    </a:lnTo>
                    <a:lnTo>
                      <a:pt x="336" y="74"/>
                    </a:lnTo>
                    <a:lnTo>
                      <a:pt x="331" y="12"/>
                    </a:lnTo>
                    <a:lnTo>
                      <a:pt x="376" y="0"/>
                    </a:lnTo>
                    <a:lnTo>
                      <a:pt x="394" y="46"/>
                    </a:lnTo>
                    <a:lnTo>
                      <a:pt x="456" y="34"/>
                    </a:lnTo>
                    <a:lnTo>
                      <a:pt x="508" y="69"/>
                    </a:lnTo>
                    <a:lnTo>
                      <a:pt x="502" y="97"/>
                    </a:lnTo>
                    <a:lnTo>
                      <a:pt x="530" y="137"/>
                    </a:lnTo>
                    <a:lnTo>
                      <a:pt x="542" y="205"/>
                    </a:lnTo>
                    <a:lnTo>
                      <a:pt x="548" y="244"/>
                    </a:lnTo>
                    <a:lnTo>
                      <a:pt x="473" y="324"/>
                    </a:lnTo>
                    <a:lnTo>
                      <a:pt x="399" y="301"/>
                    </a:lnTo>
                    <a:lnTo>
                      <a:pt x="399" y="466"/>
                    </a:lnTo>
                    <a:lnTo>
                      <a:pt x="354" y="500"/>
                    </a:lnTo>
                    <a:lnTo>
                      <a:pt x="308" y="471"/>
                    </a:lnTo>
                    <a:lnTo>
                      <a:pt x="279" y="500"/>
                    </a:lnTo>
                    <a:lnTo>
                      <a:pt x="262" y="483"/>
                    </a:lnTo>
                    <a:lnTo>
                      <a:pt x="239" y="522"/>
                    </a:lnTo>
                    <a:lnTo>
                      <a:pt x="217" y="522"/>
                    </a:lnTo>
                    <a:lnTo>
                      <a:pt x="217" y="488"/>
                    </a:lnTo>
                    <a:lnTo>
                      <a:pt x="257" y="460"/>
                    </a:lnTo>
                    <a:lnTo>
                      <a:pt x="234" y="426"/>
                    </a:lnTo>
                    <a:lnTo>
                      <a:pt x="205" y="397"/>
                    </a:lnTo>
                    <a:lnTo>
                      <a:pt x="142" y="380"/>
                    </a:lnTo>
                    <a:lnTo>
                      <a:pt x="91" y="397"/>
                    </a:lnTo>
                    <a:lnTo>
                      <a:pt x="74" y="449"/>
                    </a:lnTo>
                    <a:lnTo>
                      <a:pt x="57" y="466"/>
                    </a:lnTo>
                    <a:lnTo>
                      <a:pt x="0" y="420"/>
                    </a:lnTo>
                    <a:lnTo>
                      <a:pt x="28" y="352"/>
                    </a:lnTo>
                    <a:lnTo>
                      <a:pt x="74" y="329"/>
                    </a:lnTo>
                    <a:lnTo>
                      <a:pt x="108" y="250"/>
                    </a:lnTo>
                    <a:lnTo>
                      <a:pt x="182" y="227"/>
                    </a:lnTo>
                    <a:lnTo>
                      <a:pt x="245" y="182"/>
                    </a:lnTo>
                    <a:lnTo>
                      <a:pt x="251" y="114"/>
                    </a:lnTo>
                    <a:lnTo>
                      <a:pt x="285" y="80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8" name="Freeform 96"/>
              <p:cNvSpPr>
                <a:spLocks/>
              </p:cNvSpPr>
              <p:nvPr/>
            </p:nvSpPr>
            <p:spPr bwMode="auto">
              <a:xfrm>
                <a:off x="1236" y="3832"/>
                <a:ext cx="764" cy="433"/>
              </a:xfrm>
              <a:custGeom>
                <a:avLst/>
                <a:gdLst/>
                <a:ahLst/>
                <a:cxnLst>
                  <a:cxn ang="0">
                    <a:pos x="137" y="85"/>
                  </a:cxn>
                  <a:cxn ang="0">
                    <a:pos x="234" y="91"/>
                  </a:cxn>
                  <a:cxn ang="0">
                    <a:pos x="251" y="74"/>
                  </a:cxn>
                  <a:cxn ang="0">
                    <a:pos x="302" y="80"/>
                  </a:cxn>
                  <a:cxn ang="0">
                    <a:pos x="325" y="108"/>
                  </a:cxn>
                  <a:cxn ang="0">
                    <a:pos x="365" y="68"/>
                  </a:cxn>
                  <a:cxn ang="0">
                    <a:pos x="422" y="80"/>
                  </a:cxn>
                  <a:cxn ang="0">
                    <a:pos x="422" y="51"/>
                  </a:cxn>
                  <a:cxn ang="0">
                    <a:pos x="382" y="40"/>
                  </a:cxn>
                  <a:cxn ang="0">
                    <a:pos x="399" y="12"/>
                  </a:cxn>
                  <a:cxn ang="0">
                    <a:pos x="422" y="17"/>
                  </a:cxn>
                  <a:cxn ang="0">
                    <a:pos x="451" y="0"/>
                  </a:cxn>
                  <a:cxn ang="0">
                    <a:pos x="479" y="40"/>
                  </a:cxn>
                  <a:cxn ang="0">
                    <a:pos x="542" y="34"/>
                  </a:cxn>
                  <a:cxn ang="0">
                    <a:pos x="559" y="68"/>
                  </a:cxn>
                  <a:cxn ang="0">
                    <a:pos x="553" y="102"/>
                  </a:cxn>
                  <a:cxn ang="0">
                    <a:pos x="582" y="119"/>
                  </a:cxn>
                  <a:cxn ang="0">
                    <a:pos x="582" y="153"/>
                  </a:cxn>
                  <a:cxn ang="0">
                    <a:pos x="639" y="131"/>
                  </a:cxn>
                  <a:cxn ang="0">
                    <a:pos x="765" y="199"/>
                  </a:cxn>
                  <a:cxn ang="0">
                    <a:pos x="759" y="221"/>
                  </a:cxn>
                  <a:cxn ang="0">
                    <a:pos x="725" y="238"/>
                  </a:cxn>
                  <a:cxn ang="0">
                    <a:pos x="673" y="307"/>
                  </a:cxn>
                  <a:cxn ang="0">
                    <a:pos x="645" y="318"/>
                  </a:cxn>
                  <a:cxn ang="0">
                    <a:pos x="650" y="335"/>
                  </a:cxn>
                  <a:cxn ang="0">
                    <a:pos x="588" y="341"/>
                  </a:cxn>
                  <a:cxn ang="0">
                    <a:pos x="559" y="369"/>
                  </a:cxn>
                  <a:cxn ang="0">
                    <a:pos x="502" y="363"/>
                  </a:cxn>
                  <a:cxn ang="0">
                    <a:pos x="445" y="426"/>
                  </a:cxn>
                  <a:cxn ang="0">
                    <a:pos x="422" y="397"/>
                  </a:cxn>
                  <a:cxn ang="0">
                    <a:pos x="405" y="409"/>
                  </a:cxn>
                  <a:cxn ang="0">
                    <a:pos x="365" y="392"/>
                  </a:cxn>
                  <a:cxn ang="0">
                    <a:pos x="319" y="431"/>
                  </a:cxn>
                  <a:cxn ang="0">
                    <a:pos x="262" y="386"/>
                  </a:cxn>
                  <a:cxn ang="0">
                    <a:pos x="222" y="369"/>
                  </a:cxn>
                  <a:cxn ang="0">
                    <a:pos x="143" y="369"/>
                  </a:cxn>
                  <a:cxn ang="0">
                    <a:pos x="108" y="409"/>
                  </a:cxn>
                  <a:cxn ang="0">
                    <a:pos x="114" y="358"/>
                  </a:cxn>
                  <a:cxn ang="0">
                    <a:pos x="86" y="324"/>
                  </a:cxn>
                  <a:cxn ang="0">
                    <a:pos x="63" y="369"/>
                  </a:cxn>
                  <a:cxn ang="0">
                    <a:pos x="46" y="341"/>
                  </a:cxn>
                  <a:cxn ang="0">
                    <a:pos x="23" y="363"/>
                  </a:cxn>
                  <a:cxn ang="0">
                    <a:pos x="17" y="346"/>
                  </a:cxn>
                  <a:cxn ang="0">
                    <a:pos x="0" y="346"/>
                  </a:cxn>
                  <a:cxn ang="0">
                    <a:pos x="0" y="182"/>
                  </a:cxn>
                  <a:cxn ang="0">
                    <a:pos x="68" y="199"/>
                  </a:cxn>
                  <a:cxn ang="0">
                    <a:pos x="143" y="131"/>
                  </a:cxn>
                  <a:cxn ang="0">
                    <a:pos x="137" y="85"/>
                  </a:cxn>
                </a:cxnLst>
                <a:rect l="0" t="0" r="r" b="b"/>
                <a:pathLst>
                  <a:path w="765" h="431">
                    <a:moveTo>
                      <a:pt x="137" y="85"/>
                    </a:moveTo>
                    <a:lnTo>
                      <a:pt x="234" y="91"/>
                    </a:lnTo>
                    <a:lnTo>
                      <a:pt x="251" y="74"/>
                    </a:lnTo>
                    <a:lnTo>
                      <a:pt x="302" y="80"/>
                    </a:lnTo>
                    <a:lnTo>
                      <a:pt x="325" y="108"/>
                    </a:lnTo>
                    <a:lnTo>
                      <a:pt x="365" y="68"/>
                    </a:lnTo>
                    <a:lnTo>
                      <a:pt x="422" y="80"/>
                    </a:lnTo>
                    <a:lnTo>
                      <a:pt x="422" y="51"/>
                    </a:lnTo>
                    <a:lnTo>
                      <a:pt x="382" y="40"/>
                    </a:lnTo>
                    <a:lnTo>
                      <a:pt x="399" y="12"/>
                    </a:lnTo>
                    <a:lnTo>
                      <a:pt x="422" y="17"/>
                    </a:lnTo>
                    <a:lnTo>
                      <a:pt x="451" y="0"/>
                    </a:lnTo>
                    <a:lnTo>
                      <a:pt x="479" y="40"/>
                    </a:lnTo>
                    <a:lnTo>
                      <a:pt x="542" y="34"/>
                    </a:lnTo>
                    <a:lnTo>
                      <a:pt x="559" y="68"/>
                    </a:lnTo>
                    <a:lnTo>
                      <a:pt x="553" y="102"/>
                    </a:lnTo>
                    <a:lnTo>
                      <a:pt x="582" y="119"/>
                    </a:lnTo>
                    <a:lnTo>
                      <a:pt x="582" y="153"/>
                    </a:lnTo>
                    <a:lnTo>
                      <a:pt x="639" y="131"/>
                    </a:lnTo>
                    <a:lnTo>
                      <a:pt x="765" y="199"/>
                    </a:lnTo>
                    <a:lnTo>
                      <a:pt x="759" y="221"/>
                    </a:lnTo>
                    <a:lnTo>
                      <a:pt x="725" y="238"/>
                    </a:lnTo>
                    <a:lnTo>
                      <a:pt x="673" y="307"/>
                    </a:lnTo>
                    <a:lnTo>
                      <a:pt x="645" y="318"/>
                    </a:lnTo>
                    <a:lnTo>
                      <a:pt x="650" y="335"/>
                    </a:lnTo>
                    <a:lnTo>
                      <a:pt x="588" y="341"/>
                    </a:lnTo>
                    <a:lnTo>
                      <a:pt x="559" y="369"/>
                    </a:lnTo>
                    <a:lnTo>
                      <a:pt x="502" y="363"/>
                    </a:lnTo>
                    <a:lnTo>
                      <a:pt x="445" y="426"/>
                    </a:lnTo>
                    <a:lnTo>
                      <a:pt x="422" y="397"/>
                    </a:lnTo>
                    <a:lnTo>
                      <a:pt x="405" y="409"/>
                    </a:lnTo>
                    <a:lnTo>
                      <a:pt x="365" y="392"/>
                    </a:lnTo>
                    <a:lnTo>
                      <a:pt x="319" y="431"/>
                    </a:lnTo>
                    <a:lnTo>
                      <a:pt x="262" y="386"/>
                    </a:lnTo>
                    <a:lnTo>
                      <a:pt x="222" y="369"/>
                    </a:lnTo>
                    <a:lnTo>
                      <a:pt x="143" y="369"/>
                    </a:lnTo>
                    <a:lnTo>
                      <a:pt x="108" y="409"/>
                    </a:lnTo>
                    <a:lnTo>
                      <a:pt x="114" y="358"/>
                    </a:lnTo>
                    <a:lnTo>
                      <a:pt x="86" y="324"/>
                    </a:lnTo>
                    <a:lnTo>
                      <a:pt x="63" y="369"/>
                    </a:lnTo>
                    <a:lnTo>
                      <a:pt x="46" y="341"/>
                    </a:lnTo>
                    <a:lnTo>
                      <a:pt x="23" y="363"/>
                    </a:lnTo>
                    <a:lnTo>
                      <a:pt x="17" y="346"/>
                    </a:lnTo>
                    <a:lnTo>
                      <a:pt x="0" y="346"/>
                    </a:lnTo>
                    <a:lnTo>
                      <a:pt x="0" y="182"/>
                    </a:lnTo>
                    <a:lnTo>
                      <a:pt x="68" y="199"/>
                    </a:lnTo>
                    <a:lnTo>
                      <a:pt x="143" y="131"/>
                    </a:lnTo>
                    <a:lnTo>
                      <a:pt x="137" y="85"/>
                    </a:lnTo>
                    <a:close/>
                  </a:path>
                </a:pathLst>
              </a:custGeom>
              <a:solidFill>
                <a:srgbClr val="D6F6DE">
                  <a:alpha val="51000"/>
                </a:srgb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9" name="Rectangle 102"/>
              <p:cNvSpPr>
                <a:spLocks noChangeArrowheads="1"/>
              </p:cNvSpPr>
              <p:nvPr/>
            </p:nvSpPr>
            <p:spPr bwMode="auto">
              <a:xfrm>
                <a:off x="3793" y="2722"/>
                <a:ext cx="38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Кимрский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Rectangle 105"/>
              <p:cNvSpPr>
                <a:spLocks noChangeArrowheads="1"/>
              </p:cNvSpPr>
              <p:nvPr/>
            </p:nvSpPr>
            <p:spPr bwMode="auto">
              <a:xfrm>
                <a:off x="3900" y="2183"/>
                <a:ext cx="55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Кесовогорский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Rectangle 108"/>
              <p:cNvSpPr>
                <a:spLocks noChangeArrowheads="1"/>
              </p:cNvSpPr>
              <p:nvPr/>
            </p:nvSpPr>
            <p:spPr bwMode="auto">
              <a:xfrm>
                <a:off x="3916" y="2463"/>
                <a:ext cx="503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50000"/>
                  </a:lnSpc>
                  <a:defRPr/>
                </a:pPr>
                <a:r>
                  <a:rPr lang="ru-RU" altLang="ru-RU" sz="1300" dirty="0" err="1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Кашинский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Rectangle 111"/>
              <p:cNvSpPr>
                <a:spLocks noChangeArrowheads="1"/>
              </p:cNvSpPr>
              <p:nvPr/>
            </p:nvSpPr>
            <p:spPr bwMode="auto">
              <a:xfrm>
                <a:off x="4319" y="2682"/>
                <a:ext cx="48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Калязинский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114"/>
              <p:cNvSpPr>
                <a:spLocks noChangeArrowheads="1"/>
              </p:cNvSpPr>
              <p:nvPr/>
            </p:nvSpPr>
            <p:spPr bwMode="auto">
              <a:xfrm>
                <a:off x="3893" y="1995"/>
                <a:ext cx="44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Сонковский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117"/>
              <p:cNvSpPr>
                <a:spLocks noChangeArrowheads="1"/>
              </p:cNvSpPr>
              <p:nvPr/>
            </p:nvSpPr>
            <p:spPr bwMode="auto">
              <a:xfrm>
                <a:off x="3898" y="1717"/>
                <a:ext cx="62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Краснохолмский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120"/>
              <p:cNvSpPr>
                <a:spLocks noChangeArrowheads="1"/>
              </p:cNvSpPr>
              <p:nvPr/>
            </p:nvSpPr>
            <p:spPr bwMode="auto">
              <a:xfrm>
                <a:off x="3312" y="1375"/>
                <a:ext cx="4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Сандовский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123"/>
              <p:cNvSpPr>
                <a:spLocks noChangeArrowheads="1"/>
              </p:cNvSpPr>
              <p:nvPr/>
            </p:nvSpPr>
            <p:spPr bwMode="auto">
              <a:xfrm>
                <a:off x="3748" y="1161"/>
                <a:ext cx="51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Весьегонский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126"/>
              <p:cNvSpPr>
                <a:spLocks noChangeArrowheads="1"/>
              </p:cNvSpPr>
              <p:nvPr/>
            </p:nvSpPr>
            <p:spPr bwMode="auto">
              <a:xfrm>
                <a:off x="3489" y="2157"/>
                <a:ext cx="371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sz="1300" dirty="0" err="1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Бежецкий</a:t>
                </a:r>
                <a:endParaRPr lang="ru-RU" sz="1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Rectangle 129"/>
              <p:cNvSpPr>
                <a:spLocks noChangeArrowheads="1"/>
              </p:cNvSpPr>
              <p:nvPr/>
            </p:nvSpPr>
            <p:spPr bwMode="auto">
              <a:xfrm>
                <a:off x="3442" y="1588"/>
                <a:ext cx="50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Молоковский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132"/>
              <p:cNvSpPr>
                <a:spLocks noChangeArrowheads="1"/>
              </p:cNvSpPr>
              <p:nvPr/>
            </p:nvSpPr>
            <p:spPr bwMode="auto">
              <a:xfrm>
                <a:off x="3001" y="1531"/>
                <a:ext cx="27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Лесной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135"/>
              <p:cNvSpPr>
                <a:spLocks noChangeArrowheads="1"/>
              </p:cNvSpPr>
              <p:nvPr/>
            </p:nvSpPr>
            <p:spPr bwMode="auto">
              <a:xfrm>
                <a:off x="2732" y="2334"/>
                <a:ext cx="45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Спировский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38"/>
              <p:cNvSpPr>
                <a:spLocks noChangeArrowheads="1"/>
              </p:cNvSpPr>
              <p:nvPr/>
            </p:nvSpPr>
            <p:spPr bwMode="auto">
              <a:xfrm>
                <a:off x="3072" y="1981"/>
                <a:ext cx="63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Максатихинский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Rectangle 141"/>
              <p:cNvSpPr>
                <a:spLocks noChangeArrowheads="1"/>
              </p:cNvSpPr>
              <p:nvPr/>
            </p:nvSpPr>
            <p:spPr bwMode="auto">
              <a:xfrm>
                <a:off x="3317" y="2529"/>
                <a:ext cx="54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Рамешковский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144"/>
              <p:cNvSpPr>
                <a:spLocks noChangeArrowheads="1"/>
              </p:cNvSpPr>
              <p:nvPr/>
            </p:nvSpPr>
            <p:spPr bwMode="auto">
              <a:xfrm>
                <a:off x="3474" y="3038"/>
                <a:ext cx="535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Конаковский</a:t>
                </a:r>
                <a:r>
                  <a:rPr lang="ru-RU" altLang="ru-RU" sz="3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47"/>
              <p:cNvSpPr>
                <a:spLocks noChangeArrowheads="1"/>
              </p:cNvSpPr>
              <p:nvPr/>
            </p:nvSpPr>
            <p:spPr bwMode="auto">
              <a:xfrm>
                <a:off x="3139" y="2911"/>
                <a:ext cx="55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Калининский</a:t>
                </a:r>
                <a:r>
                  <a:rPr lang="ru-RU" altLang="ru-RU" sz="3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Rectangle 150"/>
              <p:cNvSpPr>
                <a:spLocks noChangeArrowheads="1"/>
              </p:cNvSpPr>
              <p:nvPr/>
            </p:nvSpPr>
            <p:spPr bwMode="auto">
              <a:xfrm>
                <a:off x="2587" y="3240"/>
                <a:ext cx="463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Старицкий</a:t>
                </a:r>
                <a:r>
                  <a:rPr lang="ru-RU" altLang="ru-RU" sz="3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Rectangle 153"/>
              <p:cNvSpPr>
                <a:spLocks noChangeArrowheads="1"/>
              </p:cNvSpPr>
              <p:nvPr/>
            </p:nvSpPr>
            <p:spPr bwMode="auto">
              <a:xfrm>
                <a:off x="2514" y="2838"/>
                <a:ext cx="50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Торжокский</a:t>
                </a:r>
                <a:r>
                  <a:rPr lang="ru-RU" altLang="ru-RU" sz="3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Rectangle 156"/>
              <p:cNvSpPr>
                <a:spLocks noChangeArrowheads="1"/>
              </p:cNvSpPr>
              <p:nvPr/>
            </p:nvSpPr>
            <p:spPr bwMode="auto">
              <a:xfrm>
                <a:off x="2935" y="2655"/>
                <a:ext cx="61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Лихославльский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Rectangle 159"/>
              <p:cNvSpPr>
                <a:spLocks noChangeArrowheads="1"/>
              </p:cNvSpPr>
              <p:nvPr/>
            </p:nvSpPr>
            <p:spPr bwMode="auto">
              <a:xfrm>
                <a:off x="2124" y="3416"/>
                <a:ext cx="36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Ржевский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Rectangle 162"/>
              <p:cNvSpPr>
                <a:spLocks noChangeArrowheads="1"/>
              </p:cNvSpPr>
              <p:nvPr/>
            </p:nvSpPr>
            <p:spPr bwMode="auto">
              <a:xfrm>
                <a:off x="2307" y="2171"/>
                <a:ext cx="6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Вышневолоцкий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Rectangle 165"/>
              <p:cNvSpPr>
                <a:spLocks noChangeArrowheads="1"/>
              </p:cNvSpPr>
              <p:nvPr/>
            </p:nvSpPr>
            <p:spPr bwMode="auto">
              <a:xfrm>
                <a:off x="2562" y="1840"/>
                <a:ext cx="585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ts val="1200"/>
                  </a:lnSpc>
                  <a:defRPr/>
                </a:pPr>
                <a:r>
                  <a:rPr lang="ru-RU" altLang="ru-RU" sz="1300" dirty="0" err="1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Удомельский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Rectangle 168"/>
              <p:cNvSpPr>
                <a:spLocks noChangeArrowheads="1"/>
              </p:cNvSpPr>
              <p:nvPr/>
            </p:nvSpPr>
            <p:spPr bwMode="auto">
              <a:xfrm>
                <a:off x="1909" y="1784"/>
                <a:ext cx="56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Бологовский</a:t>
                </a:r>
                <a:r>
                  <a:rPr lang="ru-RU" altLang="ru-RU" sz="3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Rectangle 171"/>
              <p:cNvSpPr>
                <a:spLocks noChangeArrowheads="1"/>
              </p:cNvSpPr>
              <p:nvPr/>
            </p:nvSpPr>
            <p:spPr bwMode="auto">
              <a:xfrm>
                <a:off x="1726" y="2106"/>
                <a:ext cx="536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Фировский</a:t>
                </a:r>
                <a:r>
                  <a:rPr lang="ru-RU" altLang="ru-RU" sz="3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Rectangle 174"/>
              <p:cNvSpPr>
                <a:spLocks noChangeArrowheads="1"/>
              </p:cNvSpPr>
              <p:nvPr/>
            </p:nvSpPr>
            <p:spPr bwMode="auto">
              <a:xfrm>
                <a:off x="2093" y="2732"/>
                <a:ext cx="55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Кувшиновский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Rectangle 177"/>
              <p:cNvSpPr>
                <a:spLocks noChangeArrowheads="1"/>
              </p:cNvSpPr>
              <p:nvPr/>
            </p:nvSpPr>
            <p:spPr bwMode="auto">
              <a:xfrm>
                <a:off x="1691" y="3039"/>
                <a:ext cx="59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Селижаровский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Rectangle 180"/>
              <p:cNvSpPr>
                <a:spLocks noChangeArrowheads="1"/>
              </p:cNvSpPr>
              <p:nvPr/>
            </p:nvSpPr>
            <p:spPr bwMode="auto">
              <a:xfrm>
                <a:off x="1438" y="2526"/>
                <a:ext cx="577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lnSpc>
                    <a:spcPts val="1200"/>
                  </a:lnSpc>
                  <a:defRPr/>
                </a:pPr>
                <a:r>
                  <a:rPr lang="ru-RU" altLang="ru-RU" sz="13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Осташковский</a:t>
                </a:r>
                <a:r>
                  <a:rPr lang="ru-RU" altLang="ru-RU" sz="3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altLang="ru-RU" sz="32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1200"/>
                  </a:lnSpc>
                  <a:defRPr/>
                </a:pP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Rectangle 183"/>
              <p:cNvSpPr>
                <a:spLocks noChangeArrowheads="1"/>
              </p:cNvSpPr>
              <p:nvPr/>
            </p:nvSpPr>
            <p:spPr bwMode="auto">
              <a:xfrm>
                <a:off x="1173" y="2709"/>
                <a:ext cx="463" cy="3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Пеновский</a:t>
                </a:r>
                <a:r>
                  <a:rPr lang="ru-RU" altLang="ru-RU" sz="32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altLang="ru-RU" sz="3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Rectangle 186"/>
              <p:cNvSpPr>
                <a:spLocks noChangeArrowheads="1"/>
              </p:cNvSpPr>
              <p:nvPr/>
            </p:nvSpPr>
            <p:spPr bwMode="auto">
              <a:xfrm>
                <a:off x="949" y="3023"/>
                <a:ext cx="67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Андреапольский</a:t>
                </a:r>
                <a:r>
                  <a:rPr lang="ru-RU" altLang="ru-RU" sz="3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Rectangle 189"/>
              <p:cNvSpPr>
                <a:spLocks noChangeArrowheads="1"/>
              </p:cNvSpPr>
              <p:nvPr/>
            </p:nvSpPr>
            <p:spPr bwMode="auto">
              <a:xfrm>
                <a:off x="542" y="3277"/>
                <a:ext cx="448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sz="1300" dirty="0" err="1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Торопецкий</a:t>
                </a:r>
                <a:endParaRPr lang="ru-RU" sz="1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Rectangle 192"/>
              <p:cNvSpPr>
                <a:spLocks noChangeArrowheads="1"/>
              </p:cNvSpPr>
              <p:nvPr/>
            </p:nvSpPr>
            <p:spPr bwMode="auto">
              <a:xfrm>
                <a:off x="2527" y="3698"/>
                <a:ext cx="43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Зубцовский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Rectangle 195"/>
              <p:cNvSpPr>
                <a:spLocks noChangeArrowheads="1"/>
              </p:cNvSpPr>
              <p:nvPr/>
            </p:nvSpPr>
            <p:spPr bwMode="auto">
              <a:xfrm>
                <a:off x="1722" y="3510"/>
                <a:ext cx="516" cy="28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  <a:extLst/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Оленинский</a:t>
                </a:r>
                <a:r>
                  <a:rPr lang="ru-RU" altLang="ru-RU" sz="3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Rectangle 201"/>
              <p:cNvSpPr>
                <a:spLocks noChangeArrowheads="1"/>
              </p:cNvSpPr>
              <p:nvPr/>
            </p:nvSpPr>
            <p:spPr bwMode="auto">
              <a:xfrm>
                <a:off x="495" y="3548"/>
                <a:ext cx="70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Западнодвинский</a:t>
                </a:r>
                <a:r>
                  <a:rPr lang="ru-RU" altLang="ru-RU" sz="3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204"/>
              <p:cNvSpPr>
                <a:spLocks noChangeArrowheads="1"/>
              </p:cNvSpPr>
              <p:nvPr/>
            </p:nvSpPr>
            <p:spPr bwMode="auto">
              <a:xfrm>
                <a:off x="953" y="3921"/>
                <a:ext cx="45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Жарковский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0" name="Rectangle 208"/>
            <p:cNvSpPr>
              <a:spLocks noChangeArrowheads="1"/>
            </p:cNvSpPr>
            <p:nvPr/>
          </p:nvSpPr>
          <p:spPr bwMode="auto">
            <a:xfrm>
              <a:off x="1469" y="3998"/>
              <a:ext cx="3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ru-RU" altLang="ru-RU" sz="13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Бельский</a:t>
              </a:r>
              <a:endParaRPr lang="ru-RU" altLang="ru-RU" sz="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211"/>
            <p:cNvSpPr>
              <a:spLocks noChangeArrowheads="1"/>
            </p:cNvSpPr>
            <p:nvPr/>
          </p:nvSpPr>
          <p:spPr bwMode="auto">
            <a:xfrm>
              <a:off x="3114" y="3114"/>
              <a:ext cx="36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ru-RU" altLang="ru-RU" sz="13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г.Тверь</a:t>
              </a:r>
              <a:endParaRPr lang="ru-RU" altLang="ru-RU" sz="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298"/>
            <p:cNvSpPr>
              <a:spLocks noChangeArrowheads="1"/>
            </p:cNvSpPr>
            <p:nvPr/>
          </p:nvSpPr>
          <p:spPr bwMode="auto">
            <a:xfrm>
              <a:off x="1191" y="3197"/>
              <a:ext cx="0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endParaRPr lang="ru-RU" altLang="ru-RU" sz="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208"/>
            <p:cNvSpPr>
              <a:spLocks noChangeArrowheads="1"/>
            </p:cNvSpPr>
            <p:nvPr/>
          </p:nvSpPr>
          <p:spPr bwMode="auto">
            <a:xfrm>
              <a:off x="1197" y="3561"/>
              <a:ext cx="512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ru-RU" altLang="ru-RU" sz="1300" dirty="0" err="1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Нелидовский</a:t>
              </a:r>
              <a:endParaRPr lang="ru-RU" altLang="ru-RU" sz="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7" name="Заголовок 20">
            <a:extLst>
              <a:ext uri="{FF2B5EF4-FFF2-40B4-BE49-F238E27FC236}">
                <a16:creationId xmlns:a16="http://schemas.microsoft.com/office/drawing/2014/main" id="{F1FE4413-6FE7-485D-B267-8379B8401D88}"/>
              </a:ext>
            </a:extLst>
          </p:cNvPr>
          <p:cNvSpPr txBox="1">
            <a:spLocks/>
          </p:cNvSpPr>
          <p:nvPr/>
        </p:nvSpPr>
        <p:spPr bwMode="auto">
          <a:xfrm>
            <a:off x="1284765" y="165340"/>
            <a:ext cx="10377917" cy="772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392" tIns="33197" rIns="66392" bIns="33197"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663910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РЕКУЛЬТИВАЦИЯ ОБЪЕКТОВ НАКОПЛЕННОГО </a:t>
            </a: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ВРЕДА</a:t>
            </a:r>
          </a:p>
          <a:p>
            <a:pPr defTabSz="663910"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ОКРУЖАЮЩЕЙ </a:t>
            </a: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СРЕДЕ</a:t>
            </a:r>
          </a:p>
        </p:txBody>
      </p:sp>
      <p:sp>
        <p:nvSpPr>
          <p:cNvPr id="61" name="Облачко с текстом: прямоугольное со скругленными углами 60">
            <a:extLst>
              <a:ext uri="{FF2B5EF4-FFF2-40B4-BE49-F238E27FC236}">
                <a16:creationId xmlns:a16="http://schemas.microsoft.com/office/drawing/2014/main" id="{D1B075E9-9654-4A6E-8B92-86001A105097}"/>
              </a:ext>
            </a:extLst>
          </p:cNvPr>
          <p:cNvSpPr/>
          <p:nvPr/>
        </p:nvSpPr>
        <p:spPr>
          <a:xfrm>
            <a:off x="1818776" y="1955706"/>
            <a:ext cx="3848946" cy="715825"/>
          </a:xfrm>
          <a:prstGeom prst="wedgeRoundRectCallout">
            <a:avLst>
              <a:gd name="adj1" fmla="val -13920"/>
              <a:gd name="adj2" fmla="val -3691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526" tIns="44263" rIns="88526" bIns="44263" rtlCol="0" anchor="ctr"/>
          <a:lstStyle/>
          <a:p>
            <a:pPr algn="ctr" defTabSz="663910">
              <a:lnSpc>
                <a:spcPts val="1867"/>
              </a:lnSpc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Бологое </a:t>
            </a:r>
          </a:p>
          <a:p>
            <a:pPr algn="ctr" defTabSz="663910">
              <a:lnSpc>
                <a:spcPts val="1867"/>
              </a:lnSpc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 – 5,7 га</a:t>
            </a:r>
          </a:p>
          <a:p>
            <a:pPr algn="ctr" defTabSz="663910">
              <a:lnSpc>
                <a:spcPts val="1867"/>
              </a:lnSpc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численность населения – 23 546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чел. 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Облачко с текстом: прямоугольное со скругленными углами 61">
            <a:extLst>
              <a:ext uri="{FF2B5EF4-FFF2-40B4-BE49-F238E27FC236}">
                <a16:creationId xmlns:a16="http://schemas.microsoft.com/office/drawing/2014/main" id="{F5BD61C1-047C-49A3-89B7-F51ADD837D29}"/>
              </a:ext>
            </a:extLst>
          </p:cNvPr>
          <p:cNvSpPr/>
          <p:nvPr/>
        </p:nvSpPr>
        <p:spPr>
          <a:xfrm>
            <a:off x="2556278" y="1097584"/>
            <a:ext cx="3978337" cy="806111"/>
          </a:xfrm>
          <a:prstGeom prst="wedgeRoundRectCallout">
            <a:avLst>
              <a:gd name="adj1" fmla="val -16337"/>
              <a:gd name="adj2" fmla="val -510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526" tIns="44263" rIns="88526" bIns="44263" rtlCol="0" anchor="ctr"/>
          <a:lstStyle/>
          <a:p>
            <a:pPr algn="ctr" defTabSz="663910" fontAlgn="b">
              <a:lnSpc>
                <a:spcPts val="1867"/>
              </a:lnSpc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Красный Холм </a:t>
            </a:r>
          </a:p>
          <a:p>
            <a:pPr algn="ctr" defTabSz="663910">
              <a:lnSpc>
                <a:spcPts val="1867"/>
              </a:lnSpc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 – 4,0 га</a:t>
            </a:r>
          </a:p>
          <a:p>
            <a:pPr algn="ctr" defTabSz="663910">
              <a:lnSpc>
                <a:spcPts val="1867"/>
              </a:lnSpc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численность населения – 5 141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чел. 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886A0C8-2384-408B-B145-67748CFAE93F}"/>
              </a:ext>
            </a:extLst>
          </p:cNvPr>
          <p:cNvCxnSpPr>
            <a:cxnSpLocks/>
            <a:endCxn id="59" idx="3"/>
          </p:cNvCxnSpPr>
          <p:nvPr/>
        </p:nvCxnSpPr>
        <p:spPr>
          <a:xfrm rot="10800000" flipV="1">
            <a:off x="4684506" y="5410273"/>
            <a:ext cx="1291170" cy="589682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1853EF7A-ACD3-4532-86EA-F9BED5741F60}"/>
              </a:ext>
            </a:extLst>
          </p:cNvPr>
          <p:cNvCxnSpPr>
            <a:cxnSpLocks/>
          </p:cNvCxnSpPr>
          <p:nvPr/>
        </p:nvCxnSpPr>
        <p:spPr>
          <a:xfrm flipH="1">
            <a:off x="4405325" y="3984085"/>
            <a:ext cx="2789779" cy="99644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блачко с текстом: прямоугольное со скругленными углами 58">
            <a:extLst>
              <a:ext uri="{FF2B5EF4-FFF2-40B4-BE49-F238E27FC236}">
                <a16:creationId xmlns:a16="http://schemas.microsoft.com/office/drawing/2014/main" id="{DD065975-B0AD-4E39-A121-92D7AB572D21}"/>
              </a:ext>
            </a:extLst>
          </p:cNvPr>
          <p:cNvSpPr/>
          <p:nvPr/>
        </p:nvSpPr>
        <p:spPr>
          <a:xfrm>
            <a:off x="1172290" y="2738081"/>
            <a:ext cx="3865807" cy="719047"/>
          </a:xfrm>
          <a:prstGeom prst="wedgeRoundRectCallout">
            <a:avLst>
              <a:gd name="adj1" fmla="val -16553"/>
              <a:gd name="adj2" fmla="val -498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526" tIns="44263" rIns="88526" bIns="44263" rtlCol="0" anchor="ctr"/>
          <a:lstStyle/>
          <a:p>
            <a:pPr algn="ctr" defTabSz="663910">
              <a:lnSpc>
                <a:spcPts val="1867"/>
              </a:lnSpc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Фирово </a:t>
            </a:r>
          </a:p>
          <a:p>
            <a:pPr algn="ctr" defTabSz="663910">
              <a:lnSpc>
                <a:spcPts val="1867"/>
              </a:lnSpc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 –  2,5 га</a:t>
            </a:r>
          </a:p>
          <a:p>
            <a:pPr algn="ctr" defTabSz="663910">
              <a:lnSpc>
                <a:spcPts val="1867"/>
              </a:lnSpc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численность населения – 1 973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чел. 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B886A0C8-2384-408B-B145-67748CFAE93F}"/>
              </a:ext>
            </a:extLst>
          </p:cNvPr>
          <p:cNvCxnSpPr>
            <a:cxnSpLocks/>
          </p:cNvCxnSpPr>
          <p:nvPr/>
        </p:nvCxnSpPr>
        <p:spPr>
          <a:xfrm flipH="1" flipV="1">
            <a:off x="5602094" y="2228289"/>
            <a:ext cx="1413885" cy="117899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Блок-схема: узел 63">
            <a:extLst>
              <a:ext uri="{FF2B5EF4-FFF2-40B4-BE49-F238E27FC236}">
                <a16:creationId xmlns:a16="http://schemas.microsoft.com/office/drawing/2014/main" id="{4C6E79A5-DF49-46CF-B0BA-6F6CD4689ED5}"/>
              </a:ext>
            </a:extLst>
          </p:cNvPr>
          <p:cNvSpPr/>
          <p:nvPr/>
        </p:nvSpPr>
        <p:spPr>
          <a:xfrm>
            <a:off x="10593525" y="1914875"/>
            <a:ext cx="147204" cy="13117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243" tIns="44122" rIns="88243" bIns="44122" rtlCol="0" anchor="ctr"/>
          <a:lstStyle/>
          <a:p>
            <a:pPr algn="ctr" defTabSz="663910">
              <a:defRPr/>
            </a:pPr>
            <a:endParaRPr lang="ru-RU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Блок-схема: узел 64">
            <a:extLst>
              <a:ext uri="{FF2B5EF4-FFF2-40B4-BE49-F238E27FC236}">
                <a16:creationId xmlns:a16="http://schemas.microsoft.com/office/drawing/2014/main" id="{4C6E79A5-DF49-46CF-B0BA-6F6CD4689ED5}"/>
              </a:ext>
            </a:extLst>
          </p:cNvPr>
          <p:cNvSpPr/>
          <p:nvPr/>
        </p:nvSpPr>
        <p:spPr>
          <a:xfrm>
            <a:off x="10523520" y="4019084"/>
            <a:ext cx="132528" cy="14520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243" tIns="44122" rIns="88243" bIns="44122" rtlCol="0" anchor="ctr"/>
          <a:lstStyle/>
          <a:p>
            <a:pPr algn="ctr" defTabSz="663910">
              <a:defRPr/>
            </a:pPr>
            <a:endParaRPr lang="ru-RU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8719" y="6368194"/>
            <a:ext cx="7696037" cy="40010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ru-RU" i="1" dirty="0">
                <a:latin typeface="Times New Roman" pitchFamily="18" charset="0"/>
                <a:cs typeface="Times New Roman" pitchFamily="18" charset="0"/>
              </a:rPr>
              <a:t>* Направлены заявки на включение объектов в федеральный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проект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54929" y="6492876"/>
            <a:ext cx="437073" cy="365125"/>
          </a:xfrm>
        </p:spPr>
        <p:txBody>
          <a:bodyPr vert="horz" lIns="91438" tIns="45719" rIns="91438" bIns="45719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30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102AD52-09F7-488E-831A-69750A9D60DA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9755665" y="4533044"/>
            <a:ext cx="1564318" cy="672876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блачко с текстом: прямоугольное со скругленными углами 58">
            <a:extLst>
              <a:ext uri="{FF2B5EF4-FFF2-40B4-BE49-F238E27FC236}">
                <a16:creationId xmlns:a16="http://schemas.microsoft.com/office/drawing/2014/main" id="{DD065975-B0AD-4E39-A121-92D7AB572D21}"/>
              </a:ext>
            </a:extLst>
          </p:cNvPr>
          <p:cNvSpPr/>
          <p:nvPr/>
        </p:nvSpPr>
        <p:spPr>
          <a:xfrm>
            <a:off x="825190" y="3520935"/>
            <a:ext cx="3719893" cy="774388"/>
          </a:xfrm>
          <a:prstGeom prst="wedgeRoundRectCallout">
            <a:avLst>
              <a:gd name="adj1" fmla="val -16553"/>
              <a:gd name="adj2" fmla="val -4988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526" tIns="44263" rIns="88526" bIns="44263" rtlCol="0" anchor="ctr"/>
          <a:lstStyle/>
          <a:p>
            <a:pPr algn="ctr" defTabSz="663910">
              <a:lnSpc>
                <a:spcPts val="1867"/>
              </a:lnSpc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Спирово*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63910">
              <a:lnSpc>
                <a:spcPts val="1867"/>
              </a:lnSpc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 –   2,0 га</a:t>
            </a:r>
          </a:p>
          <a:p>
            <a:pPr algn="ctr" defTabSz="663910">
              <a:lnSpc>
                <a:spcPts val="1867"/>
              </a:lnSpc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численность населения – 5 811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чел.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E849AA6-8553-4FB3-A8E6-6C1A7C2A0C56}"/>
              </a:ext>
            </a:extLst>
          </p:cNvPr>
          <p:cNvCxnSpPr>
            <a:cxnSpLocks/>
            <a:stCxn id="64" idx="3"/>
          </p:cNvCxnSpPr>
          <p:nvPr/>
        </p:nvCxnSpPr>
        <p:spPr>
          <a:xfrm flipH="1" flipV="1">
            <a:off x="6473724" y="1731886"/>
            <a:ext cx="4141357" cy="294953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C6A26D71-E66A-42B2-8FA8-6C849499BFFC}"/>
              </a:ext>
            </a:extLst>
          </p:cNvPr>
          <p:cNvCxnSpPr>
            <a:cxnSpLocks/>
            <a:stCxn id="112" idx="2"/>
          </p:cNvCxnSpPr>
          <p:nvPr/>
        </p:nvCxnSpPr>
        <p:spPr>
          <a:xfrm rot="5400000" flipH="1">
            <a:off x="5904921" y="2219739"/>
            <a:ext cx="91490" cy="171832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Блок-схема: узел 138">
            <a:extLst>
              <a:ext uri="{FF2B5EF4-FFF2-40B4-BE49-F238E27FC236}">
                <a16:creationId xmlns:a16="http://schemas.microsoft.com/office/drawing/2014/main" id="{4C6E79A5-DF49-46CF-B0BA-6F6CD4689ED5}"/>
              </a:ext>
            </a:extLst>
          </p:cNvPr>
          <p:cNvSpPr/>
          <p:nvPr/>
        </p:nvSpPr>
        <p:spPr>
          <a:xfrm>
            <a:off x="7037657" y="2263068"/>
            <a:ext cx="147204" cy="13117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243" tIns="44122" rIns="88243" bIns="44122" rtlCol="0" anchor="ctr"/>
          <a:lstStyle/>
          <a:p>
            <a:pPr algn="ctr" defTabSz="663910">
              <a:defRPr/>
            </a:pPr>
            <a:endParaRPr lang="ru-RU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0" name="Блок-схема: узел 139">
            <a:extLst>
              <a:ext uri="{FF2B5EF4-FFF2-40B4-BE49-F238E27FC236}">
                <a16:creationId xmlns:a16="http://schemas.microsoft.com/office/drawing/2014/main" id="{4C6E79A5-DF49-46CF-B0BA-6F6CD4689ED5}"/>
              </a:ext>
            </a:extLst>
          </p:cNvPr>
          <p:cNvSpPr/>
          <p:nvPr/>
        </p:nvSpPr>
        <p:spPr>
          <a:xfrm>
            <a:off x="8266147" y="2962052"/>
            <a:ext cx="147204" cy="13117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243" tIns="44122" rIns="88243" bIns="44122" rtlCol="0" anchor="ctr"/>
          <a:lstStyle/>
          <a:p>
            <a:pPr algn="ctr" defTabSz="663910">
              <a:defRPr/>
            </a:pPr>
            <a:endParaRPr lang="ru-RU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Блок-схема: узел 140">
            <a:extLst>
              <a:ext uri="{FF2B5EF4-FFF2-40B4-BE49-F238E27FC236}">
                <a16:creationId xmlns:a16="http://schemas.microsoft.com/office/drawing/2014/main" id="{4C6E79A5-DF49-46CF-B0BA-6F6CD4689ED5}"/>
              </a:ext>
            </a:extLst>
          </p:cNvPr>
          <p:cNvSpPr/>
          <p:nvPr/>
        </p:nvSpPr>
        <p:spPr>
          <a:xfrm>
            <a:off x="6702274" y="3082962"/>
            <a:ext cx="147204" cy="13117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243" tIns="44122" rIns="88243" bIns="44122" rtlCol="0" anchor="ctr"/>
          <a:lstStyle/>
          <a:p>
            <a:pPr algn="ctr" defTabSz="663910">
              <a:defRPr/>
            </a:pPr>
            <a:endParaRPr lang="ru-RU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2" name="Блок-схема: узел 141">
            <a:extLst>
              <a:ext uri="{FF2B5EF4-FFF2-40B4-BE49-F238E27FC236}">
                <a16:creationId xmlns:a16="http://schemas.microsoft.com/office/drawing/2014/main" id="{4C6E79A5-DF49-46CF-B0BA-6F6CD4689ED5}"/>
              </a:ext>
            </a:extLst>
          </p:cNvPr>
          <p:cNvSpPr/>
          <p:nvPr/>
        </p:nvSpPr>
        <p:spPr>
          <a:xfrm>
            <a:off x="7199447" y="3936876"/>
            <a:ext cx="147204" cy="13117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243" tIns="44122" rIns="88243" bIns="44122" rtlCol="0" anchor="ctr"/>
          <a:lstStyle/>
          <a:p>
            <a:pPr algn="ctr" defTabSz="663910">
              <a:defRPr/>
            </a:pPr>
            <a:endParaRPr lang="ru-RU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3" name="Блок-схема: узел 142">
            <a:extLst>
              <a:ext uri="{FF2B5EF4-FFF2-40B4-BE49-F238E27FC236}">
                <a16:creationId xmlns:a16="http://schemas.microsoft.com/office/drawing/2014/main" id="{4C6E79A5-DF49-46CF-B0BA-6F6CD4689ED5}"/>
              </a:ext>
            </a:extLst>
          </p:cNvPr>
          <p:cNvSpPr/>
          <p:nvPr/>
        </p:nvSpPr>
        <p:spPr>
          <a:xfrm>
            <a:off x="5584966" y="5401683"/>
            <a:ext cx="147204" cy="13117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243" tIns="44122" rIns="88243" bIns="44122" rtlCol="0" anchor="ctr"/>
          <a:lstStyle/>
          <a:p>
            <a:pPr algn="ctr" defTabSz="663910">
              <a:defRPr/>
            </a:pPr>
            <a:endParaRPr lang="ru-RU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23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C6A26D71-E66A-42B2-8FA8-6C849499BFFC}"/>
              </a:ext>
            </a:extLst>
          </p:cNvPr>
          <p:cNvCxnSpPr>
            <a:cxnSpLocks/>
          </p:cNvCxnSpPr>
          <p:nvPr/>
        </p:nvCxnSpPr>
        <p:spPr>
          <a:xfrm flipH="1">
            <a:off x="4494078" y="3025783"/>
            <a:ext cx="3792161" cy="935888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61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78313" y="239799"/>
            <a:ext cx="10634124" cy="70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8526" tIns="44263" rIns="88526" bIns="44263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ОБЪЕКТЫ, ВКЛЮЧЕНННЫЕ </a:t>
            </a:r>
            <a:br>
              <a:rPr lang="ru-RU" dirty="0" smtClean="0"/>
            </a:br>
            <a:r>
              <a:rPr lang="ru-RU" dirty="0" smtClean="0"/>
              <a:t>В ФЕДЕРАЛЬНЫЙ ПРОЕКТ ПО ЦФО</a:t>
            </a:r>
            <a:endParaRPr lang="ru-RU" b="0" dirty="0">
              <a:solidFill>
                <a:srgbClr val="000000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883070"/>
              </p:ext>
            </p:extLst>
          </p:nvPr>
        </p:nvGraphicFramePr>
        <p:xfrm>
          <a:off x="1363394" y="1605816"/>
          <a:ext cx="10263958" cy="44735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7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08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7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1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1312">
                  <a:extLst>
                    <a:ext uri="{9D8B030D-6E8A-4147-A177-3AD203B41FA5}">
                      <a16:colId xmlns:a16="http://schemas.microsoft.com/office/drawing/2014/main" val="665388559"/>
                    </a:ext>
                  </a:extLst>
                </a:gridCol>
              </a:tblGrid>
              <a:tr h="73919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Субъект РФ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3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Белгородская область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3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Тамбовская область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20497"/>
                  </a:ext>
                </a:extLst>
              </a:tr>
              <a:tr h="37343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ru-RU" sz="2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Тверская область</a:t>
                      </a:r>
                      <a:endParaRPr lang="ru-RU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ru-RU" sz="2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ru-RU" sz="2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ru-RU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ru-RU" sz="2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ru-RU" sz="2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ru-RU" sz="2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ru-RU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ru-RU" sz="2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ru-RU" sz="2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ru-RU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284043"/>
                  </a:ext>
                </a:extLst>
              </a:tr>
              <a:tr h="37343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Владимирская область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64659"/>
                  </a:ext>
                </a:extLst>
              </a:tr>
              <a:tr h="37343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Липецкая</a:t>
                      </a:r>
                      <a:r>
                        <a:rPr lang="ru-RU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область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462349"/>
                  </a:ext>
                </a:extLst>
              </a:tr>
              <a:tr h="37343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Брянская область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43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Тульская область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43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Воронежская область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43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Калужская область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435"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Всего: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575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7" marR="6217" marT="767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54929" y="6492876"/>
            <a:ext cx="437073" cy="365125"/>
          </a:xfrm>
        </p:spPr>
        <p:txBody>
          <a:bodyPr vert="horz" lIns="91438" tIns="45719" rIns="91438" bIns="45719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31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008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178312" y="339357"/>
            <a:ext cx="10397704" cy="397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8527" tIns="44264" rIns="88527" bIns="44264">
            <a:spAutoFit/>
          </a:bodyPr>
          <a:lstStyle/>
          <a:p>
            <a:pPr algn="ctr"/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ПЛАН РЕАЛИЗАЦИИ </a:t>
            </a:r>
            <a:r>
              <a:rPr lang="ru-RU" altLang="ru-RU" sz="2000" b="1" cap="all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РЕГИОНАЛЬНОГО ПРОЕКТА</a:t>
            </a:r>
            <a:endParaRPr lang="ru-RU" altLang="ru-RU" sz="2000" b="1" cap="all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825164"/>
              </p:ext>
            </p:extLst>
          </p:nvPr>
        </p:nvGraphicFramePr>
        <p:xfrm>
          <a:off x="1178316" y="1270864"/>
          <a:ext cx="10397705" cy="4603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8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8552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Муниципальное </a:t>
                      </a:r>
                      <a:b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образование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</a:t>
                      </a: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объекта (работы)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Годы реализации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Текущий</a:t>
                      </a:r>
                      <a:r>
                        <a:rPr lang="ru-RU" sz="1800" b="1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1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татус, </a:t>
                      </a:r>
                      <a:b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</a:t>
                      </a:r>
                      <a:r>
                        <a:rPr lang="ru-RU" sz="1800" b="1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исполнения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1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383" marR="2383" marT="2941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Нелидовский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городской округ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Рекультивация</a:t>
                      </a:r>
                      <a:r>
                        <a:rPr lang="ru-RU" sz="1800" baseline="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объекта </a:t>
                      </a:r>
                      <a:r>
                        <a:rPr lang="ru-RU" sz="1800" baseline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</a:p>
                    <a:p>
                      <a:pPr algn="ctr" fontAlgn="b"/>
                      <a:r>
                        <a:rPr lang="ru-RU" sz="1800" baseline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г. Нелидово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Заключение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контракта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СМР до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01.03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.2020 </a:t>
                      </a:r>
                    </a:p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(срок 7 месяцев)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61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Кимрский район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741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Рекультивация</a:t>
                      </a:r>
                      <a:r>
                        <a:rPr lang="ru-RU" sz="1800" baseline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объекта в </a:t>
                      </a:r>
                    </a:p>
                    <a:p>
                      <a:pPr marL="0" marR="0" lvl="0" indent="0" algn="ctr" defTabSz="94741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aseline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Кимры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Заключение контракта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СМР до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01.03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.2020</a:t>
                      </a:r>
                    </a:p>
                    <a:p>
                      <a:pPr algn="ctr" fontAlgn="b"/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(срок 7 месяцев)</a:t>
                      </a: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61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2383" marR="2383" marT="2941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Бологовский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Рекультивация</a:t>
                      </a:r>
                      <a:r>
                        <a:rPr lang="ru-RU" sz="1800" baseline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 </a:t>
                      </a:r>
                    </a:p>
                    <a:p>
                      <a:pPr algn="ctr" fontAlgn="b"/>
                      <a:r>
                        <a:rPr lang="ru-RU" sz="1800" baseline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Бологое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Заключение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контракта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ПСД до 01.03.2020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(срок 6 месяцев)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54929" y="6492876"/>
            <a:ext cx="437073" cy="365125"/>
          </a:xfrm>
        </p:spPr>
        <p:txBody>
          <a:bodyPr vert="horz" lIns="91438" tIns="45719" rIns="91438" bIns="45719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32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46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178312" y="239798"/>
            <a:ext cx="10397704" cy="70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8527" tIns="44264" rIns="88527" bIns="44264">
            <a:spAutoFit/>
          </a:bodyPr>
          <a:lstStyle/>
          <a:p>
            <a:pPr algn="ctr"/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ПЛАН РЕАЛИЗАЦИИ </a:t>
            </a:r>
            <a:r>
              <a:rPr lang="ru-RU" altLang="ru-RU" sz="2000" b="1" cap="all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РЕГИОНАЛЬНОГО ПРОЕКТА</a:t>
            </a:r>
          </a:p>
          <a:p>
            <a:pPr algn="ctr"/>
            <a:r>
              <a:rPr lang="ru-RU" altLang="ru-RU" sz="2000" b="1" cap="all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  <a:endParaRPr lang="ru-RU" altLang="ru-RU" sz="2000" b="1" cap="all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684841"/>
              </p:ext>
            </p:extLst>
          </p:nvPr>
        </p:nvGraphicFramePr>
        <p:xfrm>
          <a:off x="1178312" y="1110156"/>
          <a:ext cx="10830808" cy="53005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6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5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5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0823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Муниципальное </a:t>
                      </a:r>
                      <a:b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образование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</a:t>
                      </a: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объекта (работы)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Годы реализации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Текущий</a:t>
                      </a:r>
                      <a:r>
                        <a:rPr lang="ru-RU" sz="1800" b="1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1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татус, </a:t>
                      </a:r>
                      <a:b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</a:t>
                      </a:r>
                      <a:r>
                        <a:rPr lang="ru-RU" sz="1800" b="1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исполнения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083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741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Краснохолмский район</a:t>
                      </a:r>
                      <a:endParaRPr lang="ru-RU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Рекультивация объекта в 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Филиппково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5625" marR="5625" marT="56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Заключение контракта на ПСД до 01.03.2021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(срок 5 месяцев)</a:t>
                      </a: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257445"/>
                  </a:ext>
                </a:extLst>
              </a:tr>
              <a:tr h="1073083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741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Фировский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Рекультивация объекта в 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68578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Фирово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25" marR="5625" marT="56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Заключение контракта на ПСД до 01.03.2022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(срок 5 месяцев)</a:t>
                      </a: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05778"/>
                  </a:ext>
                </a:extLst>
              </a:tr>
              <a:tr h="1073083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Спировский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Рекультивация объекта в</a:t>
                      </a: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г. Спирово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i="0" dirty="0" smtClean="0">
                          <a:latin typeface="Times New Roman" pitchFamily="18" charset="0"/>
                          <a:cs typeface="Times New Roman" pitchFamily="18" charset="0"/>
                        </a:rPr>
                        <a:t>Направлены заявки на включение объектов в федеральный проект</a:t>
                      </a:r>
                      <a:endParaRPr lang="ru-RU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615600"/>
                  </a:ext>
                </a:extLst>
              </a:tr>
              <a:tr h="1073083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741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Кувшиновский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Рекультивация объекта в </a:t>
                      </a: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г. Кувшиново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25" marR="5625" marT="56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i="0" dirty="0" smtClean="0">
                          <a:latin typeface="Times New Roman" pitchFamily="18" charset="0"/>
                          <a:cs typeface="Times New Roman" pitchFamily="18" charset="0"/>
                        </a:rPr>
                        <a:t>Направлены заявки на включение объектов в федеральный проект</a:t>
                      </a:r>
                      <a:endParaRPr lang="ru-RU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787756"/>
                  </a:ext>
                </a:extLst>
              </a:tr>
            </a:tbl>
          </a:graphicData>
        </a:graphic>
      </p:graphicFrame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54929" y="6492876"/>
            <a:ext cx="437073" cy="365125"/>
          </a:xfrm>
        </p:spPr>
        <p:txBody>
          <a:bodyPr vert="horz" lIns="91438" tIns="45719" rIns="91438" bIns="45719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33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21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149727" y="177879"/>
            <a:ext cx="10536100" cy="752115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 defTabSz="331964"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РЕГИОНАЛЬНЫЙ ПРОЕКТ </a:t>
            </a:r>
            <a:b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«КОМПЛЕКСНАЯ СИСТЕМА ОБРАЩЕНИЯ С ТКО»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459982" y="1980177"/>
            <a:ext cx="10172" cy="4547104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кругленный прямоугольник 23"/>
          <p:cNvSpPr/>
          <p:nvPr/>
        </p:nvSpPr>
        <p:spPr>
          <a:xfrm>
            <a:off x="1230327" y="891643"/>
            <a:ext cx="10374903" cy="1030811"/>
          </a:xfrm>
          <a:prstGeom prst="roundRect">
            <a:avLst/>
          </a:prstGeom>
          <a:solidFill>
            <a:schemeClr val="accent2">
              <a:lumMod val="7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833946" indent="-478355" algn="ctr" defTabSz="914290">
              <a:defRPr/>
            </a:pP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ЦЕЛЬ: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СОЗДАНИЕ ЭФФЕКТИВНОЙ СИСТЕМЫ ОБРАЩЕНИЯ</a:t>
            </a:r>
            <a:b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С ОТХОДАМИ  ПРОИЗВОДСТВА И ПОТРЕБЛЕНИЯ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74719" y="2394268"/>
            <a:ext cx="4730512" cy="946923"/>
          </a:xfrm>
          <a:prstGeom prst="roundRect">
            <a:avLst/>
          </a:prstGeom>
          <a:solidFill>
            <a:schemeClr val="accent2">
              <a:lumMod val="7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Паспорт регионального проекта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утвержден 14.12.2018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6934574" y="5059681"/>
            <a:ext cx="4690609" cy="1128335"/>
          </a:xfrm>
          <a:prstGeom prst="roundRect">
            <a:avLst/>
          </a:prstGeom>
          <a:solidFill>
            <a:schemeClr val="accent2">
              <a:lumMod val="7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Соглашение о предоставлении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финансирования не подписывалось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6914622" y="3705777"/>
            <a:ext cx="4690609" cy="1063289"/>
          </a:xfrm>
          <a:prstGeom prst="roundRect">
            <a:avLst/>
          </a:prstGeom>
          <a:solidFill>
            <a:schemeClr val="accent2">
              <a:lumMod val="7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914290"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Соглашение о реализации</a:t>
            </a:r>
          </a:p>
          <a:p>
            <a:pPr algn="ctr" defTabSz="914290"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регионального проекта </a:t>
            </a:r>
          </a:p>
          <a:p>
            <a:pPr algn="ctr" defTabSz="914290"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аключено 13.02.2019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E2DD338-AF2E-45B2-A974-3336A1C6F3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426" y="969808"/>
            <a:ext cx="814652" cy="864000"/>
          </a:xfrm>
          <a:prstGeom prst="rect">
            <a:avLst/>
          </a:prstGeom>
        </p:spPr>
      </p:pic>
      <p:sp>
        <p:nvSpPr>
          <p:cNvPr id="1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54929" y="6492876"/>
            <a:ext cx="437073" cy="365125"/>
          </a:xfrm>
        </p:spPr>
        <p:txBody>
          <a:bodyPr vert="horz" lIns="91438" tIns="45719" rIns="91438" bIns="45719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34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799671" y="1997364"/>
            <a:ext cx="3690173" cy="396904"/>
          </a:xfrm>
          <a:prstGeom prst="roundRect">
            <a:avLst/>
          </a:prstGeom>
          <a:solidFill>
            <a:schemeClr val="accent2">
              <a:lumMod val="7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Куратор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852774" y="3611536"/>
            <a:ext cx="3690175" cy="625885"/>
          </a:xfrm>
          <a:prstGeom prst="roundRect">
            <a:avLst/>
          </a:prstGeom>
          <a:solidFill>
            <a:schemeClr val="accent2">
              <a:lumMod val="7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1852773" y="5246335"/>
            <a:ext cx="3690176" cy="375447"/>
          </a:xfrm>
          <a:prstGeom prst="roundRect">
            <a:avLst/>
          </a:prstGeom>
          <a:solidFill>
            <a:schemeClr val="accent2">
              <a:lumMod val="7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Администратор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1307318" y="2477075"/>
            <a:ext cx="4653516" cy="1048460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Заместитель Председателя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Правительства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Тверской области –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Министр природных ресурсов </a:t>
            </a:r>
            <a:b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экологии Тверской области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307317" y="4306021"/>
            <a:ext cx="4653516" cy="835411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Заместитель Министра природных ресурсов и экологии</a:t>
            </a:r>
            <a:b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Тверской области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1307315" y="5701095"/>
            <a:ext cx="4653516" cy="872640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Начальник отдела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обращения с ТКО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Министерства природных ресурсов и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экологии Тверской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области</a:t>
            </a:r>
          </a:p>
        </p:txBody>
      </p:sp>
      <p:pic>
        <p:nvPicPr>
          <p:cNvPr id="29" name="Рисунок 1"/>
          <p:cNvPicPr>
            <a:picLocks noChangeAspect="1" noChangeArrowheads="1"/>
          </p:cNvPicPr>
          <p:nvPr/>
        </p:nvPicPr>
        <p:blipFill>
          <a:blip r:embed="rId4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46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3"/>
          <p:cNvSpPr txBox="1">
            <a:spLocks noChangeArrowheads="1"/>
          </p:cNvSpPr>
          <p:nvPr/>
        </p:nvSpPr>
        <p:spPr bwMode="auto">
          <a:xfrm>
            <a:off x="1589320" y="271972"/>
            <a:ext cx="10282685" cy="73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8033" tIns="59016" rIns="118033" bIns="59016">
            <a:spAutoFit/>
          </a:bodyPr>
          <a:lstStyle/>
          <a:p>
            <a:pPr algn="ctr"/>
            <a:r>
              <a:rPr lang="ru-RU" alt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itchFamily="18" charset="0"/>
              </a:rPr>
              <a:t>РЕГИОНАЛЬНЫЙ ПРОЕКТ «КОМПЛЕКСНАЯ СИСТЕМА ОБРАЩЕНИЯ С ТВЕРДЫМИ КОММУНАЛЬНЫМИ ОТХОДАМИ»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120648" y="5247399"/>
            <a:ext cx="55601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ДОЛИ ТКО,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НАПРАВЛЕННЫХ НА ОБРАБОТКУ,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ОБЩЕМ ОБЪЕМЕ ОБРАЗОВАННЫХ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ТКО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Группа 32"/>
          <p:cNvGrpSpPr/>
          <p:nvPr/>
        </p:nvGrpSpPr>
        <p:grpSpPr>
          <a:xfrm>
            <a:off x="1120648" y="1759339"/>
            <a:ext cx="8703711" cy="923330"/>
            <a:chOff x="405089" y="3238987"/>
            <a:chExt cx="10024383" cy="611616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405089" y="3238987"/>
              <a:ext cx="5908622" cy="6116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УВЕЛИЧЕНИЕ ДОЛИ </a:t>
              </a:r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ТКО, НАПРАВЛЕННЫХ </a:t>
              </a:r>
              <a:r>
                <a:rPr lang="ru-RU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НА УТИЛИЗАЦИЮ,</a:t>
              </a:r>
              <a:br>
                <a:rPr lang="ru-RU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В </a:t>
              </a:r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ОБЩЕМ ОБЪЕМЕ ОБРАЗОВАННЫХ </a:t>
              </a:r>
              <a:r>
                <a:rPr lang="ru-RU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ТКО</a:t>
              </a:r>
              <a:endParaRPr lang="ru-RU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59140" y="3320536"/>
              <a:ext cx="2570332" cy="530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1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 2024 году </a:t>
              </a:r>
            </a:p>
            <a:p>
              <a:r>
                <a:rPr lang="ru-RU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ru-RU" sz="25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 58 %</a:t>
              </a:r>
              <a:endPara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54929" y="6492876"/>
            <a:ext cx="437073" cy="365125"/>
          </a:xfrm>
        </p:spPr>
        <p:txBody>
          <a:bodyPr vert="horz" lIns="91438" tIns="45719" rIns="91438" bIns="45719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35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8" descr="D:\ТКО\Доклад\картинки\доля ТКО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274" y="2891041"/>
            <a:ext cx="3243451" cy="191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sp>
        <p:nvSpPr>
          <p:cNvPr id="15" name="Прямоугольник 14"/>
          <p:cNvSpPr/>
          <p:nvPr/>
        </p:nvSpPr>
        <p:spPr>
          <a:xfrm>
            <a:off x="2345961" y="1235830"/>
            <a:ext cx="1251490" cy="400105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92659" y="5285188"/>
            <a:ext cx="23920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2024 году </a:t>
            </a:r>
          </a:p>
          <a:p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 100 %</a:t>
            </a:r>
            <a:endParaRPr lang="ru-RU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8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178312" y="326995"/>
            <a:ext cx="10910171" cy="397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8527" tIns="44264" rIns="88527" bIns="44264">
            <a:spAutoFit/>
          </a:bodyPr>
          <a:lstStyle/>
          <a:p>
            <a:pPr algn="ctr"/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ПЛАН РЕАЛИЗАЦИИ </a:t>
            </a:r>
            <a:r>
              <a:rPr lang="ru-RU" altLang="ru-RU" sz="2000" b="1" cap="all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Регионального проекта</a:t>
            </a:r>
            <a:endParaRPr lang="ru-RU" altLang="ru-RU" sz="2000" b="1" cap="all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263950"/>
              </p:ext>
            </p:extLst>
          </p:nvPr>
        </p:nvGraphicFramePr>
        <p:xfrm>
          <a:off x="1145655" y="1162007"/>
          <a:ext cx="10820648" cy="51156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6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7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8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354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</a:t>
                      </a: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объекта (работы)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Годы реализации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Текущий</a:t>
                      </a:r>
                      <a:r>
                        <a:rPr lang="ru-RU" sz="1800" b="1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</a:t>
                      </a: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татус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282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ЭКОТЕХНОПАРКА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" marR="5625" marT="56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2019 - 2020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Подготовка заявки в ППК РЭО дл</a:t>
                      </a:r>
                      <a:r>
                        <a:rPr lang="ru-RU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 получения федерального финансирования до 30.11.2019.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Принятие НПА об </a:t>
                      </a:r>
                      <a:r>
                        <a:rPr lang="ru-RU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экотехнопарке</a:t>
                      </a:r>
                      <a:endParaRPr lang="ru-RU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</a:t>
                      </a:r>
                      <a:r>
                        <a:rPr lang="ru-RU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30.04.2020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573733"/>
                  </a:ext>
                </a:extLst>
              </a:tr>
              <a:tr h="107000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741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Корректировка и актуализация территориальной схемы обращения с отходами</a:t>
                      </a:r>
                      <a:r>
                        <a:rPr lang="ru-RU" sz="18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 нормативов накопления ТКО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Заключен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3-х летний контракт на выполнение работ,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выполнение</a:t>
                      </a: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этапа работ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06.12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.2019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0255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Модернизация</a:t>
                      </a:r>
                      <a:r>
                        <a:rPr lang="ru-RU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комплекса сортировки на полигоне около д. Славное с увеличением производительности до 100 тыс. тонн в год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74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Модернизация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сортировки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15.12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.2019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901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383" marR="2383" marT="2941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741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недрение раздельного накопления ТКО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2019 - 2020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Принятие порядка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накопления ТКО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26.11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.2019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54929" y="6492876"/>
            <a:ext cx="437073" cy="365125"/>
          </a:xfrm>
        </p:spPr>
        <p:txBody>
          <a:bodyPr vert="horz" lIns="91438" tIns="45719" rIns="91438" bIns="45719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36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517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Заголовок 20"/>
          <p:cNvSpPr txBox="1">
            <a:spLocks/>
          </p:cNvSpPr>
          <p:nvPr/>
        </p:nvSpPr>
        <p:spPr bwMode="auto">
          <a:xfrm>
            <a:off x="1199456" y="157313"/>
            <a:ext cx="10303933" cy="718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/>
          <a:lstStyle>
            <a:lvl1pPr>
              <a:defRPr sz="1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1219170"/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СТРУКТУРА ЭКОТЕХНОПАРКА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utoShape 2" descr="https://www.machinexrecycling.com/images/stories/product/2_single_stream.jp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29" y="2356571"/>
            <a:ext cx="4700073" cy="2175960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B0B7909-B578-456F-BAF9-B82F0546E4C4}"/>
              </a:ext>
            </a:extLst>
          </p:cNvPr>
          <p:cNvSpPr/>
          <p:nvPr/>
        </p:nvSpPr>
        <p:spPr>
          <a:xfrm>
            <a:off x="2517097" y="4378442"/>
            <a:ext cx="2954095" cy="65915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spcAft>
                <a:spcPts val="133"/>
              </a:spcAft>
            </a:pPr>
            <a:r>
              <a:rPr lang="ru-RU" sz="2100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Condensed Light" panose="020B0306030504020204" pitchFamily="34" charset="0"/>
                <a:cs typeface="Times New Roman" panose="02020603050405020304" pitchFamily="18" charset="0"/>
              </a:rPr>
              <a:t>Мусоросортировочный</a:t>
            </a:r>
            <a:endParaRPr lang="ru-RU" sz="2100" dirty="0">
              <a:solidFill>
                <a:srgbClr val="000000"/>
              </a:solidFill>
              <a:latin typeface="Times New Roman" panose="02020603050405020304" pitchFamily="18" charset="0"/>
              <a:ea typeface="Open Sans Condensed Light" panose="020B030603050402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133"/>
              </a:spcAft>
            </a:pPr>
            <a:r>
              <a:rPr lang="ru-RU" sz="2100" dirty="0">
                <a:solidFill>
                  <a:srgbClr val="000000"/>
                </a:solidFill>
                <a:latin typeface="Times New Roman" panose="02020603050405020304" pitchFamily="18" charset="0"/>
                <a:ea typeface="Open Sans Condensed Light" panose="020B0306030504020204" pitchFamily="34" charset="0"/>
                <a:cs typeface="Times New Roman" panose="02020603050405020304" pitchFamily="18" charset="0"/>
              </a:rPr>
              <a:t>комплекс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62B4C15-B0A9-4EC2-85DE-69DC29EC035A}"/>
              </a:ext>
            </a:extLst>
          </p:cNvPr>
          <p:cNvSpPr/>
          <p:nvPr/>
        </p:nvSpPr>
        <p:spPr>
          <a:xfrm>
            <a:off x="9457837" y="1465008"/>
            <a:ext cx="1794563" cy="1178760"/>
          </a:xfrm>
          <a:prstGeom prst="rect">
            <a:avLst/>
          </a:prstGeom>
        </p:spPr>
        <p:txBody>
          <a:bodyPr wrap="square" lIns="95998" tIns="95998" rIns="0" bIns="95998" anchor="ctr">
            <a:spAutoFit/>
          </a:bodyPr>
          <a:lstStyle/>
          <a:p>
            <a:pPr algn="ctr">
              <a:spcAft>
                <a:spcPts val="133"/>
              </a:spcAft>
            </a:pPr>
            <a:r>
              <a:rPr lang="ru-RU" sz="2100" dirty="0">
                <a:solidFill>
                  <a:srgbClr val="000000"/>
                </a:solidFill>
                <a:latin typeface="Times New Roman" panose="02020603050405020304" pitchFamily="18" charset="0"/>
                <a:ea typeface="Open Sans Condensed Light" panose="020B0306030504020204" pitchFamily="34" charset="0"/>
                <a:cs typeface="Times New Roman" panose="02020603050405020304" pitchFamily="18" charset="0"/>
              </a:rPr>
              <a:t>Предприятия-переработчики вторсырья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0E12104-8C42-4A65-881F-1CF78BFAB14D}"/>
              </a:ext>
            </a:extLst>
          </p:cNvPr>
          <p:cNvSpPr/>
          <p:nvPr/>
        </p:nvSpPr>
        <p:spPr>
          <a:xfrm>
            <a:off x="8757344" y="4495516"/>
            <a:ext cx="2208245" cy="522171"/>
          </a:xfrm>
          <a:prstGeom prst="rect">
            <a:avLst/>
          </a:prstGeom>
        </p:spPr>
        <p:txBody>
          <a:bodyPr wrap="square" lIns="95998" tIns="95998" rIns="0" bIns="95998" anchor="ctr">
            <a:spAutoFit/>
          </a:bodyPr>
          <a:lstStyle/>
          <a:p>
            <a:pPr algn="ctr">
              <a:spcAft>
                <a:spcPts val="133"/>
              </a:spcAft>
            </a:pPr>
            <a:r>
              <a:rPr lang="ru-RU" sz="2100" dirty="0">
                <a:solidFill>
                  <a:srgbClr val="000000"/>
                </a:solidFill>
                <a:latin typeface="Times New Roman" panose="02020603050405020304" pitchFamily="18" charset="0"/>
                <a:ea typeface="Open Sans Condensed Light" panose="020B0306030504020204" pitchFamily="34" charset="0"/>
                <a:cs typeface="Times New Roman" panose="02020603050405020304" pitchFamily="18" charset="0"/>
              </a:rPr>
              <a:t>Полигон ТКО</a:t>
            </a:r>
          </a:p>
        </p:txBody>
      </p:sp>
      <p:pic>
        <p:nvPicPr>
          <p:cNvPr id="2051" name="Picture 3" descr="D:\ТКО\Доклад\картинки\компостирование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807" y="4435559"/>
            <a:ext cx="1667903" cy="11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ТКО\Доклад\картинки\полигон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02" y="3085674"/>
            <a:ext cx="2550388" cy="126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ТКО\Доклад\картинки\предприятие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593" y="1339818"/>
            <a:ext cx="2656380" cy="123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B62B4C15-B0A9-4EC2-85DE-69DC29EC035A}"/>
              </a:ext>
            </a:extLst>
          </p:cNvPr>
          <p:cNvSpPr/>
          <p:nvPr/>
        </p:nvSpPr>
        <p:spPr>
          <a:xfrm>
            <a:off x="5835602" y="5762917"/>
            <a:ext cx="2421404" cy="522171"/>
          </a:xfrm>
          <a:prstGeom prst="rect">
            <a:avLst/>
          </a:prstGeom>
        </p:spPr>
        <p:txBody>
          <a:bodyPr wrap="square" lIns="95998" tIns="95998" rIns="0" bIns="95998" anchor="ctr">
            <a:spAutoFit/>
          </a:bodyPr>
          <a:lstStyle/>
          <a:p>
            <a:pPr algn="just">
              <a:spcAft>
                <a:spcPts val="133"/>
              </a:spcAft>
            </a:pPr>
            <a:r>
              <a:rPr lang="ru-RU" sz="2100" dirty="0">
                <a:solidFill>
                  <a:srgbClr val="000000"/>
                </a:solidFill>
                <a:latin typeface="Times New Roman" panose="02020603050405020304" pitchFamily="18" charset="0"/>
                <a:ea typeface="Open Sans Condensed Light" panose="020B0306030504020204" pitchFamily="34" charset="0"/>
                <a:cs typeface="Times New Roman" panose="02020603050405020304" pitchFamily="18" charset="0"/>
              </a:rPr>
              <a:t>Компостирование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54312" y="2318228"/>
            <a:ext cx="1257711" cy="44627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ru-RU" sz="21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 </a:t>
            </a:r>
            <a:r>
              <a:rPr lang="ru-RU" sz="21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ru-RU" sz="21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80605" y="2984850"/>
            <a:ext cx="1190384" cy="44627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ru-RU" sz="21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ru-RU" sz="21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</a:t>
            </a:r>
            <a:r>
              <a:rPr lang="ru-RU" sz="21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76910" y="3578076"/>
            <a:ext cx="1257711" cy="44627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ru-RU" sz="21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 </a:t>
            </a:r>
            <a:r>
              <a:rPr lang="ru-RU" sz="21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</a:t>
            </a:r>
            <a:r>
              <a:rPr lang="ru-RU" sz="21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5712499" y="2329425"/>
            <a:ext cx="1808533" cy="864844"/>
          </a:xfrm>
          <a:prstGeom prst="straightConnector1">
            <a:avLst/>
          </a:prstGeom>
          <a:ln w="12700"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5712499" y="3352373"/>
            <a:ext cx="2702703" cy="201347"/>
          </a:xfrm>
          <a:prstGeom prst="straightConnector1">
            <a:avLst/>
          </a:prstGeom>
          <a:ln w="12700"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12499" y="3500972"/>
            <a:ext cx="904267" cy="934587"/>
          </a:xfrm>
          <a:prstGeom prst="straightConnector1">
            <a:avLst/>
          </a:prstGeom>
          <a:ln w="12700"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1"/>
          <p:cNvPicPr>
            <a:picLocks noChangeAspect="1" noChangeArrowheads="1"/>
          </p:cNvPicPr>
          <p:nvPr/>
        </p:nvPicPr>
        <p:blipFill>
          <a:blip r:embed="rId7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sp>
        <p:nvSpPr>
          <p:cNvPr id="2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54929" y="6492876"/>
            <a:ext cx="437073" cy="365125"/>
          </a:xfrm>
        </p:spPr>
        <p:txBody>
          <a:bodyPr vert="horz" lIns="91438" tIns="45719" rIns="91438" bIns="45719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37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09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230329" y="118864"/>
            <a:ext cx="10536100" cy="752115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РЕГИОНАЛЬНЫЙ ПРОЕКТ «СОХРАНЕНИЕ ЛЕСОВ»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459982" y="1980177"/>
            <a:ext cx="10172" cy="4547104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кругленный прямоугольник 23"/>
          <p:cNvSpPr/>
          <p:nvPr/>
        </p:nvSpPr>
        <p:spPr>
          <a:xfrm>
            <a:off x="1230328" y="772249"/>
            <a:ext cx="10414805" cy="10241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914290">
              <a:spcBef>
                <a:spcPts val="800"/>
              </a:spcBef>
              <a:defRPr/>
            </a:pP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ЦЕЛЬ: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СОХРАНЕНИЕ ЛЕСОВ ДЛЯ </a:t>
            </a:r>
          </a:p>
          <a:p>
            <a:pPr algn="ctr" defTabSz="914290">
              <a:spcBef>
                <a:spcPts val="800"/>
              </a:spcBef>
              <a:defRPr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БУДУЩИХ ПОКОЛЕНИЙ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930971" y="2237307"/>
            <a:ext cx="4730512" cy="9469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Паспорт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регионального проекта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утверждён 14.12.2018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6934573" y="3590310"/>
            <a:ext cx="4690609" cy="10632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914290"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Соглашение о реализации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регионального проекта заключено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09.02.2019</a:t>
            </a:r>
          </a:p>
        </p:txBody>
      </p:sp>
      <p:pic>
        <p:nvPicPr>
          <p:cNvPr id="20" name="Рисунок 19" descr="Изображение выглядит как зубчатая передач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7818647C-5E47-4190-9C2C-AAA9B90C00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033" y="852316"/>
            <a:ext cx="864000" cy="864000"/>
          </a:xfrm>
          <a:prstGeom prst="rect">
            <a:avLst/>
          </a:prstGeom>
        </p:spPr>
      </p:pic>
      <p:sp>
        <p:nvSpPr>
          <p:cNvPr id="2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54929" y="6492876"/>
            <a:ext cx="437073" cy="365125"/>
          </a:xfrm>
        </p:spPr>
        <p:txBody>
          <a:bodyPr vert="horz" lIns="91438" tIns="45719" rIns="91438" bIns="45719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38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788986" y="2011571"/>
            <a:ext cx="3690173" cy="396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Куратор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1852774" y="3698622"/>
            <a:ext cx="3590083" cy="4488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1852773" y="5159829"/>
            <a:ext cx="3690176" cy="4619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Администратор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307318" y="2477075"/>
            <a:ext cx="4653516" cy="1048460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Заместитель Председателя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Правительства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Тверской области –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Министр природных ресурсов </a:t>
            </a:r>
            <a:b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экологии Тверской области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1307317" y="4262478"/>
            <a:ext cx="4653516" cy="835411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Министр лесного хозяйства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Тверской области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307315" y="5701095"/>
            <a:ext cx="4653516" cy="872640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Заместитель Министра лесного хозяйства Тверской области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6934574" y="5059681"/>
            <a:ext cx="4690609" cy="11283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Заключение соглашения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 предоставлении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финансирования не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требуется (субвенция)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Рисунок 1"/>
          <p:cNvPicPr>
            <a:picLocks noChangeAspect="1" noChangeArrowheads="1"/>
          </p:cNvPicPr>
          <p:nvPr/>
        </p:nvPicPr>
        <p:blipFill>
          <a:blip r:embed="rId4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340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1207973" y="141919"/>
            <a:ext cx="10081449" cy="880807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defPPr>
              <a:defRPr lang="ru-RU"/>
            </a:defPPr>
            <a:lvl1pPr algn="ctr" eaLnBrk="0" hangingPunct="0">
              <a:defRPr sz="2000" b="1" cap="all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ru-RU" altLang="ru-RU" dirty="0"/>
              <a:t>РЕГИОНАЛЬНЫЙ ПРОЕКТ «СОХРАНЕНИЕ ЛЕСОВ</a:t>
            </a:r>
            <a:r>
              <a:rPr lang="ru-RU" altLang="ru-RU" dirty="0" smtClean="0"/>
              <a:t>»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5130" y="965850"/>
            <a:ext cx="5390453" cy="109260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ФИНАНСИРОВАНИЕ МЕРОПРИЯТИЙ</a:t>
            </a:r>
          </a:p>
          <a:p>
            <a:pPr algn="ctr"/>
            <a:r>
              <a:rPr lang="ru-RU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ФЕДЕРАЛЬНОГО </a:t>
            </a:r>
            <a:r>
              <a:rPr lang="ru-RU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 БЮДЖЕТА</a:t>
            </a:r>
          </a:p>
          <a:p>
            <a:pPr algn="ctr"/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2019 - 2022 </a:t>
            </a:r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ГОДАХ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81097" y="3330225"/>
            <a:ext cx="1266092" cy="76943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358,85</a:t>
            </a:r>
          </a:p>
          <a:p>
            <a:pPr algn="ctr"/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</a:p>
        </p:txBody>
      </p:sp>
      <p:graphicFrame>
        <p:nvGraphicFramePr>
          <p:cNvPr id="17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6705706"/>
              </p:ext>
            </p:extLst>
          </p:nvPr>
        </p:nvGraphicFramePr>
        <p:xfrm>
          <a:off x="6576646" y="1988803"/>
          <a:ext cx="5544005" cy="5128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436573" y="1494621"/>
            <a:ext cx="4908500" cy="206209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ru-RU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sz="1800" dirty="0" smtClean="0">
                <a:solidFill>
                  <a:schemeClr val="tx1"/>
                </a:solidFill>
              </a:rPr>
              <a:t>ОБЕСПЕЧЕНИЕ БАЛАНСА ВЫБЫТИЯ И ВОСПРОИЗВОДСТВА ЛЕСОВ В СООТНОШЕНИИ 100 % 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К 2024 ГОДУ ПУТЁМ ВОССТАНОВЛЕНИЯ ВСЕХ ВЫРУБЛЕННЫХ И ПОГИБШИХ НАСАЖДЕНИЙ 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518534" y="3856126"/>
            <a:ext cx="4446083" cy="400105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площади лесовосстановления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1501501" y="4412920"/>
            <a:ext cx="5416063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Оснащение специализированных учреждений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лесопожарной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техникой и оборудованием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501500" y="5516865"/>
            <a:ext cx="5450131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Оснащение специализированных учреждений лесохозяйственной техникой и оборудованием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283049" y="3955857"/>
            <a:ext cx="221835" cy="186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 sz="14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267426" y="4670174"/>
            <a:ext cx="234461" cy="188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 sz="14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1254714" y="5750118"/>
            <a:ext cx="234461" cy="1925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 sz="1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518536" y="1101379"/>
            <a:ext cx="1296374" cy="400105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ЗАДАЧА: </a:t>
            </a:r>
          </a:p>
        </p:txBody>
      </p:sp>
      <p:pic>
        <p:nvPicPr>
          <p:cNvPr id="15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sp>
        <p:nvSpPr>
          <p:cNvPr id="1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54929" y="6492876"/>
            <a:ext cx="437073" cy="365125"/>
          </a:xfrm>
        </p:spPr>
        <p:txBody>
          <a:bodyPr vert="horz" lIns="91438" tIns="45719" rIns="91438" bIns="45719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39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08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1321377" y="239127"/>
            <a:ext cx="10081449" cy="400111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defPPr>
              <a:defRPr lang="ru-RU"/>
            </a:defPPr>
            <a:lvl1pPr algn="ctr" eaLnBrk="0" hangingPunct="0">
              <a:defRPr sz="2000" b="1" cap="all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ru-RU" altLang="ru-RU" dirty="0"/>
              <a:t>РЕГИОНАЛЬНЫЙ ПРОЕКТ «ОЗДОРОВЛЕНИЕ </a:t>
            </a:r>
            <a:r>
              <a:rPr lang="ru-RU" altLang="ru-RU" dirty="0" smtClean="0"/>
              <a:t>ВОЛГИ»</a:t>
            </a:r>
            <a:endParaRPr lang="ru-RU" alt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555355" y="694865"/>
            <a:ext cx="3427855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ФИНАНСИРОВАНИЕ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3815" y="1199812"/>
            <a:ext cx="4573384" cy="135421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ru-RU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 smtClean="0">
                <a:solidFill>
                  <a:schemeClr val="tx1"/>
                </a:solidFill>
              </a:rPr>
              <a:t>ЗАДАЧИ: 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СОКРАЩЕНИЕ </a:t>
            </a:r>
            <a:r>
              <a:rPr lang="ru-RU" dirty="0">
                <a:solidFill>
                  <a:schemeClr val="tx1"/>
                </a:solidFill>
              </a:rPr>
              <a:t>СБРОСОВ </a:t>
            </a:r>
          </a:p>
          <a:p>
            <a:r>
              <a:rPr lang="ru-RU" dirty="0">
                <a:solidFill>
                  <a:schemeClr val="tx1"/>
                </a:solidFill>
              </a:rPr>
              <a:t>ЗАГРЯЗНЕННЫХ </a:t>
            </a:r>
          </a:p>
          <a:p>
            <a:r>
              <a:rPr lang="ru-RU" dirty="0">
                <a:solidFill>
                  <a:schemeClr val="tx1"/>
                </a:solidFill>
              </a:rPr>
              <a:t>СТОЧНЫХ ВОД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45464" y="4798790"/>
            <a:ext cx="4170431" cy="135421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>
            <a:defPPr>
              <a:defRPr lang="ru-RU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>
                <a:solidFill>
                  <a:schemeClr val="tx1"/>
                </a:solidFill>
              </a:rPr>
              <a:t>СТРОИТЕЛЬСТВО </a:t>
            </a:r>
          </a:p>
          <a:p>
            <a:r>
              <a:rPr lang="ru-RU" dirty="0">
                <a:solidFill>
                  <a:schemeClr val="tx1"/>
                </a:solidFill>
              </a:rPr>
              <a:t>И РЕКОНСТРУКЦИЯ </a:t>
            </a:r>
          </a:p>
          <a:p>
            <a:r>
              <a:rPr lang="ru-RU" dirty="0">
                <a:solidFill>
                  <a:schemeClr val="tx1"/>
                </a:solidFill>
              </a:rPr>
              <a:t>ОЧИСТНЫХ СООРУЖЕНИЙ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И СИСТЕМ ВОДООТВЕДЕНИЯ </a:t>
            </a: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2" t="1975" r="5062" b="15186"/>
          <a:stretch/>
        </p:blipFill>
        <p:spPr>
          <a:xfrm>
            <a:off x="5128015" y="1260336"/>
            <a:ext cx="1118477" cy="103947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643858" y="4638216"/>
            <a:ext cx="2042253" cy="96949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ru-RU"/>
            </a:defPPr>
            <a:lvl1pPr algn="ctr">
              <a:defRPr sz="55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8 ед.</a:t>
            </a:r>
          </a:p>
        </p:txBody>
      </p:sp>
      <p:graphicFrame>
        <p:nvGraphicFramePr>
          <p:cNvPr id="21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597902"/>
              </p:ext>
            </p:extLst>
          </p:nvPr>
        </p:nvGraphicFramePr>
        <p:xfrm>
          <a:off x="6096000" y="1199003"/>
          <a:ext cx="5854459" cy="546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548446" y="2799442"/>
            <a:ext cx="2137665" cy="132343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br>
              <a:rPr 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ru-RU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373,61 тыс. м</a:t>
            </a:r>
            <a:r>
              <a:rPr lang="ru-RU" sz="2700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/год</a:t>
            </a:r>
          </a:p>
        </p:txBody>
      </p:sp>
      <p:pic>
        <p:nvPicPr>
          <p:cNvPr id="13" name="Picture 3" descr="D:\для Волги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079" y="2773510"/>
            <a:ext cx="2909421" cy="188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64679" y="6406387"/>
            <a:ext cx="259211" cy="210349"/>
          </a:xfrm>
        </p:spPr>
        <p:txBody>
          <a:bodyPr vert="horz" lIns="66396" tIns="33198" rIns="66396" bIns="33198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"/>
          <p:cNvPicPr>
            <a:picLocks noChangeAspect="1" noChangeArrowheads="1"/>
          </p:cNvPicPr>
          <p:nvPr/>
        </p:nvPicPr>
        <p:blipFill>
          <a:blip r:embed="rId6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597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911443" y="222940"/>
            <a:ext cx="11143200" cy="43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cap="all" dirty="0"/>
              <a:t>Финансирование</a:t>
            </a:r>
            <a:r>
              <a:rPr lang="ru-RU" dirty="0"/>
              <a:t> ПО </a:t>
            </a:r>
            <a:r>
              <a:rPr lang="ru-RU" cap="all" dirty="0"/>
              <a:t>субъектам </a:t>
            </a:r>
            <a:r>
              <a:rPr lang="ru-RU" cap="all" dirty="0" smtClean="0"/>
              <a:t>ЦФО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8519"/>
              </p:ext>
            </p:extLst>
          </p:nvPr>
        </p:nvGraphicFramePr>
        <p:xfrm>
          <a:off x="1363369" y="1154720"/>
          <a:ext cx="10107638" cy="5518675"/>
        </p:xfrm>
        <a:graphic>
          <a:graphicData uri="http://schemas.openxmlformats.org/drawingml/2006/table">
            <a:tbl>
              <a:tblPr firstCol="1">
                <a:tableStyleId>{0660B408-B3CF-4A94-85FC-2B1E0A45F4A2}</a:tableStyleId>
              </a:tblPr>
              <a:tblGrid>
                <a:gridCol w="682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4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0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0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206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п/п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3" marR="46483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Субъекты </a:t>
                      </a: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РФ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3" marR="46483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3" marR="46483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3" marR="46483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3" marR="46483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3" marR="46483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3" marR="46483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63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Московская область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432,03</a:t>
                      </a:r>
                    </a:p>
                  </a:txBody>
                  <a:tcPr marT="9525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238,87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243,34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190,36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1104,6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Владимирская область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134,35</a:t>
                      </a:r>
                    </a:p>
                  </a:txBody>
                  <a:tcPr marT="9525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80,87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74,77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71,58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361,57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63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Тверская область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124,27</a:t>
                      </a:r>
                    </a:p>
                  </a:txBody>
                  <a:tcPr marT="9525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83,55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81,59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69,44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358,85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63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Рязанская область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125,72</a:t>
                      </a:r>
                    </a:p>
                  </a:txBody>
                  <a:tcPr marT="9525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76,96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78,38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66,88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347,94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Воронежская область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97,55</a:t>
                      </a:r>
                    </a:p>
                  </a:txBody>
                  <a:tcPr marT="9525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76,83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79,66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72,68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326,72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Брянская область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98,28</a:t>
                      </a:r>
                    </a:p>
                  </a:txBody>
                  <a:tcPr marT="9525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60,27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52,24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45,01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255,8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Тамбовская  область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57,75</a:t>
                      </a:r>
                    </a:p>
                  </a:txBody>
                  <a:tcPr marT="9525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69,64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56,48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55,76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239,63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8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Ярославская область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81,35</a:t>
                      </a:r>
                    </a:p>
                  </a:txBody>
                  <a:tcPr marT="9525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50,31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37,91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34,61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204,18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Костромская область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70,68</a:t>
                      </a:r>
                    </a:p>
                  </a:txBody>
                  <a:tcPr marT="9525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46,20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32,36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27,14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176,38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63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Калужская  область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52,60</a:t>
                      </a:r>
                    </a:p>
                  </a:txBody>
                  <a:tcPr marT="9525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38,54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31,95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28,55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151,64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63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Липецкая область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62,98</a:t>
                      </a:r>
                    </a:p>
                  </a:txBody>
                  <a:tcPr marT="9525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31,46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25,95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24,46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144,85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Смоленская область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47,70</a:t>
                      </a:r>
                    </a:p>
                  </a:txBody>
                  <a:tcPr marT="9525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34,51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24,6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24,46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131,27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567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Курская область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51,30</a:t>
                      </a:r>
                    </a:p>
                  </a:txBody>
                  <a:tcPr marT="9525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26,95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25,37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19,52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123,14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63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Ивановская область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39,74</a:t>
                      </a:r>
                    </a:p>
                  </a:txBody>
                  <a:tcPr marT="9525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28,03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22,07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18,62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108,46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363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6355" marR="46355" marT="9525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Орловская область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34,84</a:t>
                      </a:r>
                    </a:p>
                  </a:txBody>
                  <a:tcPr marT="9525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17,64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14,21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11,92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78,61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Тульская область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32,47</a:t>
                      </a:r>
                    </a:p>
                  </a:txBody>
                  <a:tcPr marT="9525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14,98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11,8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10,06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69,31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363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Белгородская область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27,38</a:t>
                      </a:r>
                    </a:p>
                  </a:txBody>
                  <a:tcPr marT="9525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13,17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10,96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9,49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61,0</a:t>
                      </a:r>
                    </a:p>
                  </a:txBody>
                  <a:tcPr marL="15240" marR="15240" marT="1270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647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3" marR="46483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Итого: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3" marR="46483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1570,99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988,75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3" marR="46483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903,64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3" marR="46483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780,54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3" marR="46483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4243,92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3" marR="46483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135266" y="751639"/>
            <a:ext cx="169077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</a:p>
        </p:txBody>
      </p:sp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54929" y="6492876"/>
            <a:ext cx="437073" cy="365125"/>
          </a:xfrm>
        </p:spPr>
        <p:txBody>
          <a:bodyPr vert="horz" lIns="91438" tIns="45719" rIns="91438" bIns="45719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40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17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839057990"/>
              </p:ext>
            </p:extLst>
          </p:nvPr>
        </p:nvGraphicFramePr>
        <p:xfrm>
          <a:off x="973435" y="1703376"/>
          <a:ext cx="5382405" cy="5097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1006135" y="132697"/>
            <a:ext cx="10617620" cy="104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ОТНОШЕНИЕ ПЛОЩАДИ ЛЕСОВОССТАНОВЛЕНИЯ </a:t>
            </a:r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ЛЕСОРАЗВЕДЕНИЯ К ПЛОЩАДИ </a:t>
            </a:r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ВЫРУБЛЕННЫХ</a:t>
            </a:r>
            <a:b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ПОГИБШИХ ЛЕСНЫХ НАСАЖДЕНИЙ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15763" y="1505553"/>
            <a:ext cx="514808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</a:t>
            </a: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2514579824"/>
              </p:ext>
            </p:extLst>
          </p:nvPr>
        </p:nvGraphicFramePr>
        <p:xfrm>
          <a:off x="6593841" y="1703377"/>
          <a:ext cx="5129236" cy="5067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607" y="1486914"/>
            <a:ext cx="514808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54929" y="6492876"/>
            <a:ext cx="437073" cy="365125"/>
          </a:xfrm>
        </p:spPr>
        <p:txBody>
          <a:bodyPr vert="horz" lIns="91438" tIns="45719" rIns="91438" bIns="45719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41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4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18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13931"/>
              </p:ext>
            </p:extLst>
          </p:nvPr>
        </p:nvGraphicFramePr>
        <p:xfrm>
          <a:off x="1210969" y="1521901"/>
          <a:ext cx="10220616" cy="466960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02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0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61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79" marR="36479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закупаемой </a:t>
                      </a: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техники/оборудования, </a:t>
                      </a: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(ед.)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79" marR="36479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</a:t>
                      </a: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техники и оборудования,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 руб</a:t>
                      </a: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79" marR="36479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Доля оснащения техникой, %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79" marR="36479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79" marR="36479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79" marR="36479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79" marR="36479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79" marR="36479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4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79" marR="36479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79" marR="36479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79" marR="36479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79" marR="36479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79" marR="36479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 / 179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79" marR="36479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57,8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79" marR="36479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79" marR="36479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79" marR="36479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 / 10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79" marR="36479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43,1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79" marR="36479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79" marR="36479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67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79" marR="36479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 / 19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79" marR="36479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41,1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79" marR="36479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79" marR="36479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67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79" marR="36479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/ 36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79" marR="36479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27,7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79" marR="36479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79" marR="36479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889945" y="141516"/>
            <a:ext cx="10710251" cy="80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ОСНАЩЕНИЕ СПЕЦИАЛИЗИРОВАННОГО УЧРЕЖДЕНИЯ ЛЕСОПОЖАРНОЙ И ЛЕСОХОЗЯЙСТВЕННОЙ </a:t>
            </a: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ТЕХНИКОЙ </a:t>
            </a: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 ОБОРУДОВАНИЕМ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54929" y="6492876"/>
            <a:ext cx="437073" cy="365125"/>
          </a:xfrm>
        </p:spPr>
        <p:txBody>
          <a:bodyPr vert="horz" lIns="91438" tIns="45719" rIns="91438" bIns="45719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42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075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856994" y="277825"/>
            <a:ext cx="10833129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ПРЕДЛОЖЕНИЯ ПО РЕАЛИЗАЦИИ РЕГИОНАЛЬНЫХ ПРОЕКТОВ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54929" y="6492876"/>
            <a:ext cx="437073" cy="365125"/>
          </a:xfrm>
        </p:spPr>
        <p:txBody>
          <a:bodyPr vert="horz" lIns="91440" tIns="45720" rIns="91440" bIns="45720" rtlCol="0" anchor="ctr"/>
          <a:lstStyle/>
          <a:p>
            <a:pPr algn="ctr"/>
            <a:fld id="{3E716BDD-ECB7-4C86-83A2-DDBB799AEF99}" type="slidenum">
              <a:rPr lang="ru-RU" sz="1467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43</a:t>
            </a:fld>
            <a:endParaRPr lang="ru-RU" sz="146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16117"/>
              </p:ext>
            </p:extLst>
          </p:nvPr>
        </p:nvGraphicFramePr>
        <p:xfrm>
          <a:off x="1128529" y="1335370"/>
          <a:ext cx="10750608" cy="474550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452216">
                  <a:extLst>
                    <a:ext uri="{9D8B030D-6E8A-4147-A177-3AD203B41FA5}">
                      <a16:colId xmlns:a16="http://schemas.microsoft.com/office/drawing/2014/main" val="3223623276"/>
                    </a:ext>
                  </a:extLst>
                </a:gridCol>
                <a:gridCol w="5298392">
                  <a:extLst>
                    <a:ext uri="{9D8B030D-6E8A-4147-A177-3AD203B41FA5}">
                      <a16:colId xmlns:a16="http://schemas.microsoft.com/office/drawing/2014/main" val="3396842878"/>
                    </a:ext>
                  </a:extLst>
                </a:gridCol>
              </a:tblGrid>
              <a:tr h="6307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Задача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Ответственные лица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213178"/>
                  </a:ext>
                </a:extLst>
              </a:tr>
              <a:tr h="6307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Представить на утверждение медиаплан освещения мероприятий, проводимых в рамках реализации на территории Тверской области национального проекта «Экология».</a:t>
                      </a:r>
                      <a:endParaRPr lang="ru-RU" sz="1200" dirty="0" smtClean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</a:t>
                      </a:r>
                      <a:r>
                        <a:rPr lang="ru-RU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аместитель Председателя Правительства Тверской области Ищенко А.Н., заинтересованные исполнительные органы государственной власти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89921"/>
                  </a:ext>
                </a:extLst>
              </a:tr>
              <a:tr h="6307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Ежегодно отчитываться о привлеченных внебюджетных источниках финансирования при реализации на территории Тверской области региональных проектов в рамках национального проекта «Экология».</a:t>
                      </a:r>
                      <a:endParaRPr lang="ru-RU" sz="1200" dirty="0" smtClean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Руководители региональных проектов</a:t>
                      </a:r>
                      <a:endParaRPr lang="ru-RU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988659"/>
                  </a:ext>
                </a:extLst>
              </a:tr>
              <a:tr h="630705">
                <a:tc>
                  <a:txBody>
                    <a:bodyPr/>
                    <a:lstStyle/>
                    <a:p>
                      <a:pPr marL="21590" indent="42862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Провести инвентаризацию и осуществить оформление имущества объектов, включенных в региональные проекты «Оздоровление Волги», «Чистая страна», «Чистая вода» национального проекта «Экология».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Органы местного самоуправления</a:t>
                      </a:r>
                      <a:endParaRPr lang="ru-RU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00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33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22604" y="218874"/>
            <a:ext cx="10870671" cy="43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ДОЛЯ ЗАГРЯЗНЕННЫХ СТОЧНЫХ ВОД</a:t>
            </a:r>
            <a:endParaRPr lang="ru-RU" alt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200336"/>
              </p:ext>
            </p:extLst>
          </p:nvPr>
        </p:nvGraphicFramePr>
        <p:xfrm>
          <a:off x="1234568" y="903763"/>
          <a:ext cx="10469793" cy="5426093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618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4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2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47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12" marR="7612" marT="7612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Субъекты </a:t>
                      </a: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РФ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12" marR="7612" marT="7612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Доля загрязненных сточных </a:t>
                      </a: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вод, </a:t>
                      </a: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12" marR="7612" marT="7612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 загрязненных </a:t>
                      </a:r>
                      <a:b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сточных </a:t>
                      </a: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вод, </a:t>
                      </a: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м3/год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12" marR="7612" marT="7612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5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12" marR="7612" marT="7612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г. </a:t>
                      </a:r>
                      <a:r>
                        <a:rPr lang="ru-RU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Москва</a:t>
                      </a:r>
                      <a:endParaRPr lang="ru-RU" sz="18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43,21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1 371 949,00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5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12" marR="7612" marT="7612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Московская область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11,68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370 707,00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8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12" marR="7612" marT="7612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Нижегородская область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11,08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351 910,25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5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12" marR="7612" marT="7612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Самарская область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9,28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294 500,99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5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12" marR="7612" marT="7612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Республика Татарстан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6,03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191 301,99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45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12" marR="7612" marT="7612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Ярославская область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4,39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139 225,26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45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12" marR="7612" marT="7612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Ульяновская область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2,98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94 522,80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45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12" marR="7612" marT="7612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Волгоградская область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2,81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89 317,94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45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12" marR="7612" marT="7612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Тверская область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2,26</a:t>
                      </a:r>
                      <a:endParaRPr lang="ru-RU" sz="18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71 853,41</a:t>
                      </a:r>
                      <a:endParaRPr lang="ru-RU" sz="18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45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12" marR="7612" marT="7612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Ивановская область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2,11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67 141,50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45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12" marR="7612" marT="7612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Республика Марий Эл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37 441,77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45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12" marR="7612" marT="7612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Астраханская область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36 544,63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45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12" marR="7612" marT="7612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Чувашская Республика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34 423,86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45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12" marR="7612" marT="7612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Костромская область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33 646,57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45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12" marR="7612" marT="7612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Вологодская область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13 321,19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045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12" marR="7612" marT="7612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Саратовская область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3 428,40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6083"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Итого:</a:t>
                      </a:r>
                      <a:endParaRPr lang="ru-RU" sz="18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12" marR="7612" marT="7612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ru-RU" sz="16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ru-RU" sz="18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3 174 707,57   </a:t>
                      </a:r>
                      <a:endParaRPr lang="ru-RU" sz="18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64679" y="6406387"/>
            <a:ext cx="259211" cy="210349"/>
          </a:xfrm>
        </p:spPr>
        <p:txBody>
          <a:bodyPr vert="horz" lIns="66396" tIns="33198" rIns="66396" bIns="33198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5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8313" y="6385981"/>
            <a:ext cx="5212703" cy="36932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данным Минстроя России и итогам инвентаризации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156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889944" y="116228"/>
            <a:ext cx="10710251" cy="73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cap="all" dirty="0"/>
              <a:t>лимиты </a:t>
            </a:r>
            <a:r>
              <a:rPr lang="ru-RU" dirty="0"/>
              <a:t>ФЕДЕРАЛЬНОГО ПРОЕКТА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«</a:t>
            </a:r>
            <a:r>
              <a:rPr lang="ru-RU" dirty="0"/>
              <a:t>ОЗДОРОВЛЕНИЕ ВОЛГИ</a:t>
            </a:r>
            <a:r>
              <a:rPr lang="ru-RU" dirty="0" smtClean="0"/>
              <a:t>»</a:t>
            </a:r>
            <a:endParaRPr lang="ru-RU" cap="all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70910"/>
              </p:ext>
            </p:extLst>
          </p:nvPr>
        </p:nvGraphicFramePr>
        <p:xfrm>
          <a:off x="1156540" y="912348"/>
          <a:ext cx="10701799" cy="5407840"/>
        </p:xfrm>
        <a:graphic>
          <a:graphicData uri="http://schemas.openxmlformats.org/drawingml/2006/table">
            <a:tbl>
              <a:tblPr/>
              <a:tblGrid>
                <a:gridCol w="65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78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78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78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78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378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6712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600"/>
                        </a:lnSpc>
                      </a:pPr>
                      <a:r>
                        <a:rPr lang="ru-RU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№ </a:t>
                      </a:r>
                      <a:br>
                        <a:rPr lang="ru-RU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8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32" marR="5432" marT="54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Субъекты </a:t>
                      </a: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РФ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2" marR="5432" marT="5432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Федеральный бюджет, </a:t>
                      </a: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 </a:t>
                      </a: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руб.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1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2" marR="5432" marT="54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2" marR="5432" marT="5432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 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2" marR="5432" marT="5432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 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 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 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2" marR="5432" marT="5432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0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2" marR="5432" marT="54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Нижегородская область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3 279,13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3 354,99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2 653,23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2 223,31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2 762,81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3 774,37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18 047,83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0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2" marR="5432" marT="54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Московская область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2 698,65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2 761,09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2 183,55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1 829,74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2 273,74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3 106,22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14 852,99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90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2" marR="5432" marT="54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Самарская область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2 458,33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2 515,21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1 989,10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1 666,80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2 071,25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2 829,61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13 530,29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90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2" marR="5432" marT="54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Республика Татарстан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1 504,04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1 538,84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1 216,96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1 019,77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1 267,22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1 731,19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8 278,02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90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2" marR="5432" marT="54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Ярославская область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1 297,31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1 327,33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1 049,69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879,6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1 093,04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1 493,24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7 140,21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90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2" marR="5432" marT="54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Ульяновская область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889,94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910,53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720,08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603,4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749,82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1 024,35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4 898,13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90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2" marR="5432" marT="54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Волгоградская область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849,61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869,27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687,44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576,05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715,83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977,93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4 676,13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90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2" marR="5432" marT="54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Ивановская область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645,18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660,11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522,03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437,45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543,59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742,62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3 550,98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90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2" marR="5432" marT="54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Тверская область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426,74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436,61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345,28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289,34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359,54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491,18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2 348,69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90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2" marR="5432" marT="54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Республика Марий Эл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356,15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364,39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288,17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241,48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300,08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409,94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1 960,22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90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2" marR="5432" marT="54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Астраханская область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344,07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352,03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278,4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233,29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289,9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396,04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1 893,73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90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2" marR="5432" marT="54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Чувашская Республика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330,79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338,44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267,65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224,28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278,7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380,75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1 820,61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90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2" marR="5432" marT="54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Костромская область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323,32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330,8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261,61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219,22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272,41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372,15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1 779,50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90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2" marR="5432" marT="54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Вологодская область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124,13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84,16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104,58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142,87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683,18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90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2" marR="5432" marT="54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Саратовская область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33,37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27,48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179,49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0901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Итого: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2" marR="5432" marT="54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2" marR="5432" marT="54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600"/>
                        </a:lnSpc>
                      </a:pPr>
                      <a:r>
                        <a:rPr lang="ru-RU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 </a:t>
                      </a:r>
                      <a:r>
                        <a:rPr lang="ru-RU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560,00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600"/>
                        </a:lnSpc>
                      </a:pPr>
                      <a:r>
                        <a:rPr lang="ru-RU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 </a:t>
                      </a:r>
                      <a:r>
                        <a:rPr lang="ru-RU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920,01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600"/>
                        </a:lnSpc>
                      </a:pPr>
                      <a:r>
                        <a:rPr lang="ru-RU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 </a:t>
                      </a:r>
                      <a:r>
                        <a:rPr lang="ru-RU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590,02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600"/>
                        </a:lnSpc>
                      </a:pPr>
                      <a:r>
                        <a:rPr lang="ru-RU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ru-RU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550,00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600"/>
                        </a:lnSpc>
                      </a:pPr>
                      <a:r>
                        <a:rPr lang="ru-RU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 </a:t>
                      </a:r>
                      <a:r>
                        <a:rPr lang="ru-RU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109,99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600"/>
                        </a:lnSpc>
                      </a:pPr>
                      <a:r>
                        <a:rPr lang="ru-RU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 </a:t>
                      </a:r>
                      <a:r>
                        <a:rPr lang="ru-RU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910,00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600"/>
                        </a:lnSpc>
                      </a:pPr>
                      <a:r>
                        <a:rPr lang="ru-RU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 </a:t>
                      </a:r>
                      <a:r>
                        <a:rPr lang="ru-RU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640,00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78313" y="6434179"/>
            <a:ext cx="1764964" cy="36932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кроме г. Москва</a:t>
            </a: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64679" y="6406387"/>
            <a:ext cx="259211" cy="210349"/>
          </a:xfrm>
        </p:spPr>
        <p:txBody>
          <a:bodyPr vert="horz" lIns="66396" tIns="33198" rIns="66396" bIns="33198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6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9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1604405" y="339182"/>
            <a:ext cx="10081449" cy="400111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defPPr>
              <a:defRPr lang="ru-RU"/>
            </a:defPPr>
            <a:lvl1pPr algn="ctr" eaLnBrk="0" hangingPunct="0">
              <a:defRPr sz="2000" b="1" cap="all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ru-RU" altLang="ru-RU" dirty="0"/>
              <a:t>Динамика достижения целевого показателя </a:t>
            </a:r>
            <a:br>
              <a:rPr lang="ru-RU" altLang="ru-RU" dirty="0"/>
            </a:br>
            <a:r>
              <a:rPr lang="ru-RU" altLang="ru-RU" dirty="0"/>
              <a:t>РЕГИОНАЛЬНОГО ПРОЕКТА «ОЗДОРОВЛЕНИЕ ВОЛГИ»</a:t>
            </a:r>
          </a:p>
        </p:txBody>
      </p:sp>
      <p:graphicFrame>
        <p:nvGraphicFramePr>
          <p:cNvPr id="2" name="Диаграмма 1"/>
          <p:cNvGraphicFramePr/>
          <p:nvPr>
            <p:extLst>
              <p:ext uri="{D42A27DB-BD31-4B8C-83A1-F6EECF244321}">
                <p14:modId xmlns:p14="http://schemas.microsoft.com/office/powerpoint/2010/main" val="2874439964"/>
              </p:ext>
            </p:extLst>
          </p:nvPr>
        </p:nvGraphicFramePr>
        <p:xfrm>
          <a:off x="937830" y="1145162"/>
          <a:ext cx="10956455" cy="5712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64679" y="6406387"/>
            <a:ext cx="259211" cy="210349"/>
          </a:xfrm>
        </p:spPr>
        <p:txBody>
          <a:bodyPr vert="horz" lIns="66396" tIns="33198" rIns="66396" bIns="33198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7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4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31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415767"/>
              </p:ext>
            </p:extLst>
          </p:nvPr>
        </p:nvGraphicFramePr>
        <p:xfrm>
          <a:off x="1122556" y="947479"/>
          <a:ext cx="10738387" cy="53571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8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6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5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8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332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Муниципальное образование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</a:t>
                      </a: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объекта (работы)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Годы реализации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Текущий</a:t>
                      </a:r>
                      <a:r>
                        <a:rPr lang="ru-RU" sz="1800" b="1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</a:t>
                      </a: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татус,</a:t>
                      </a:r>
                      <a:b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 исполнения</a:t>
                      </a: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224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Конаковский район</a:t>
                      </a: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Первый этап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реконструкции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канализационных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очистных сооружений </a:t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Конаково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2019 - 2021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Заключение контракта </a:t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СМР до 11.11.2019 </a:t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(ПСД 13.05.2016)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2921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Город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Тверь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Реконструкция блока биологической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очистки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очистных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сооружений канализации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2019 - 2022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Заключение контракта </a:t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СМР до 25.11.2019 </a:t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(ПСД 16.08.2019)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628065"/>
                  </a:ext>
                </a:extLst>
              </a:tr>
              <a:tr h="119485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Конаковский район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Реконструкция очистных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сооружений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канализации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Радченко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2020 - 2021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Заключение контракта на: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ПСД до 02.02.2020 </a:t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 месяцев)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СМР до 10.10.2020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(12 месяцев)</a:t>
                      </a:r>
                      <a:endParaRPr lang="ru-RU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072533"/>
                  </a:ext>
                </a:extLst>
              </a:tr>
              <a:tr h="982921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Старицкий </a:t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район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Строительство биологических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очистных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сооружений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Старица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2020 - 2021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Заключение контракта </a:t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СМР до 15.02.2020 </a:t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(ПСД 25.12.2019)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384223"/>
                  </a:ext>
                </a:extLst>
              </a:tr>
            </a:tbl>
          </a:graphicData>
        </a:graphic>
      </p:graphicFrame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927749" y="295631"/>
            <a:ext cx="10710251" cy="43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ПЛАН РЕАЛИЗАЦИИ РЕГИОНАЛЬНОГО ПРОЕКТА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64679" y="6406387"/>
            <a:ext cx="259211" cy="210349"/>
          </a:xfrm>
        </p:spPr>
        <p:txBody>
          <a:bodyPr vert="horz" lIns="66396" tIns="33198" rIns="66396" bIns="33198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8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37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889946" y="164443"/>
            <a:ext cx="10710251" cy="73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ПЛАН РЕАЛИЗАЦИИ РЕГИОНАЛЬНОГО </a:t>
            </a:r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ПРОЕКТА</a:t>
            </a:r>
          </a:p>
          <a:p>
            <a:pPr algn="ctr"/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(ПРОДОЛЖЕНИЕ</a:t>
            </a: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64679" y="6406386"/>
            <a:ext cx="335307" cy="276209"/>
          </a:xfrm>
        </p:spPr>
        <p:txBody>
          <a:bodyPr vert="horz" lIns="66396" tIns="33198" rIns="66396" bIns="33198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9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341581"/>
              </p:ext>
            </p:extLst>
          </p:nvPr>
        </p:nvGraphicFramePr>
        <p:xfrm>
          <a:off x="1178311" y="945004"/>
          <a:ext cx="10738387" cy="5682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8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7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917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332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Муниципальное образование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</a:t>
                      </a: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объекта (работы)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Годы реализации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Текущий</a:t>
                      </a:r>
                      <a:r>
                        <a:rPr lang="ru-RU" sz="1800" b="1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</a:t>
                      </a: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татус,</a:t>
                      </a:r>
                      <a:b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 исполнения</a:t>
                      </a: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485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Осташковский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городской округ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Реконструкция очистных сооружений г. Осташков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 – 2024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Заключение контракта на: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ПСД до 25.12.2021 (9 месяцев)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СМР до 15.03.2022 </a:t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(15 месяцев)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485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Город Торжок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Реконструкция очистных сооружений г. Торжок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 – 2022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Заключение контракта на: </a:t>
                      </a: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ПСД до 25.12.2020  (6 месяцев)</a:t>
                      </a: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СМР  до 30.08.2021 </a:t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(12 месяцев)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628065"/>
                  </a:ext>
                </a:extLst>
              </a:tr>
              <a:tr h="119485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Город Ржев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Реконструкция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очистных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сооружений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канализации </a:t>
                      </a: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Ржев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 – 2024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Заключение контракта на: </a:t>
                      </a: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ПСД до 16.02.2022  (8 месяцев)</a:t>
                      </a: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СМР до 15.12.2022 </a:t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(18 месяцев)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072533"/>
                  </a:ext>
                </a:extLst>
              </a:tr>
              <a:tr h="119485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176" marR="3176" marT="317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Калязинский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6" marR="3176" marT="3176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Реконструкция </a:t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очистных сооружений канализации </a:t>
                      </a: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Калязин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2023 - 2024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Заключение контракта на: </a:t>
                      </a: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ПСД до 25.12.2022  (7 месяцев) </a:t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СМР до 15.09.2023 </a:t>
                      </a:r>
                      <a:b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(18 месяцев)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384223"/>
                  </a:ext>
                </a:extLst>
              </a:tr>
            </a:tbl>
          </a:graphicData>
        </a:graphic>
      </p:graphicFrame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400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3458</Words>
  <Application>Microsoft Office PowerPoint</Application>
  <PresentationFormat>Широкоэкранный</PresentationFormat>
  <Paragraphs>1715</Paragraphs>
  <Slides>43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Open Sans Condensed Light</vt:lpstr>
      <vt:lpstr>Times New Roman</vt:lpstr>
      <vt:lpstr>Тема Office</vt:lpstr>
      <vt:lpstr>Презентация PowerPoint</vt:lpstr>
      <vt:lpstr>НАЦИОНАЛЬНЫЙ ПРОЕКТ «ЭКОЛОГИЯ» 2019-2024 годы </vt:lpstr>
      <vt:lpstr>РЕГИОНАЛЬНЫЙ ПРОЕКТ «ОЗДОРОВЛЕНИЕ ВОЛГИ»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РЕГИОНАЛЬНЫЙ ПРОЕКТ  «СОХРАНЕНИЕ УНИКАЛЬНЫХ ВОДНЫХ ОБЪЕКТОВ»</vt:lpstr>
      <vt:lpstr>Презентация PowerPoint</vt:lpstr>
      <vt:lpstr>Презентация PowerPoint</vt:lpstr>
      <vt:lpstr>Презентация PowerPoint</vt:lpstr>
      <vt:lpstr>РЕГИОНАЛЬНЫЙ ПРОЕКТ «ЧИСТАЯ СТРАНА»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РЕГИОНАЛЬНЫЙ ПРОЕКТ  «КОМПЛЕКСНАЯ СИСТЕМА ОБРАЩЕНИЯ С ТКО»</vt:lpstr>
      <vt:lpstr>Презентация PowerPoint</vt:lpstr>
      <vt:lpstr>Презентация PowerPoint</vt:lpstr>
      <vt:lpstr>Презентация PowerPoint</vt:lpstr>
      <vt:lpstr>РЕГИОНАЛЬНЫЙ ПРОЕКТ «СОХРАНЕНИЕ ЛЕСОВ»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Румянцева Ксения</dc:creator>
  <cp:lastModifiedBy>Наумов Андрей Викторович</cp:lastModifiedBy>
  <cp:revision>105</cp:revision>
  <cp:lastPrinted>2019-10-18T17:35:09Z</cp:lastPrinted>
  <dcterms:created xsi:type="dcterms:W3CDTF">2019-10-17T12:12:26Z</dcterms:created>
  <dcterms:modified xsi:type="dcterms:W3CDTF">2019-10-18T17:53:06Z</dcterms:modified>
</cp:coreProperties>
</file>