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62" r:id="rId2"/>
    <p:sldId id="347" r:id="rId3"/>
    <p:sldId id="338" r:id="rId4"/>
    <p:sldId id="342" r:id="rId5"/>
    <p:sldId id="349" r:id="rId6"/>
    <p:sldId id="344" r:id="rId7"/>
    <p:sldId id="345" r:id="rId8"/>
    <p:sldId id="346" r:id="rId9"/>
    <p:sldId id="264" r:id="rId10"/>
  </p:sldIdLst>
  <p:sldSz cx="12192000" cy="6858000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3CF"/>
    <a:srgbClr val="96FF98"/>
    <a:srgbClr val="F7F28C"/>
    <a:srgbClr val="FEA4C7"/>
    <a:srgbClr val="F2575F"/>
    <a:srgbClr val="D12935"/>
    <a:srgbClr val="8EC26A"/>
    <a:srgbClr val="E9F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4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624"/>
      </p:cViewPr>
      <p:guideLst>
        <p:guide orient="horz" pos="2160"/>
        <p:guide pos="40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6"/>
            <a:ext cx="2950475" cy="498395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5139" y="6"/>
            <a:ext cx="2950474" cy="498395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FCB1F702-1D1A-4AB7-8993-B3677A274E4D}" type="datetimeFigureOut">
              <a:rPr lang="ru-RU" smtClean="0"/>
              <a:t>11.10.2019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3" y="9440947"/>
            <a:ext cx="2950475" cy="498395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5139" y="9440947"/>
            <a:ext cx="2950474" cy="498395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E4AE7DDD-D3C3-40FB-9E7C-D184993FE0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20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AEC8538A-4ECC-45E3-B0F2-BA029BE437D4}" type="datetimeFigureOut">
              <a:rPr lang="ru-RU" smtClean="0"/>
              <a:t>11.10.2019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3" tIns="45706" rIns="91413" bIns="45706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721" y="4783307"/>
            <a:ext cx="5445760" cy="3913614"/>
          </a:xfrm>
          <a:prstGeom prst="rect">
            <a:avLst/>
          </a:prstGeom>
        </p:spPr>
        <p:txBody>
          <a:bodyPr vert="horz" lIns="91413" tIns="45706" rIns="91413" bIns="45706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8692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2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3DBB7DAD-EDB5-4B04-B333-E7960631A1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56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</a:t>
            </a:fld>
            <a:endParaRPr lang="ru-RU" dirty="0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4538"/>
            <a:ext cx="6642100" cy="3735387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7696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053" y="9439760"/>
            <a:ext cx="2949576" cy="49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62" tIns="46228" rIns="92462" bIns="46228" anchor="b"/>
          <a:lstStyle/>
          <a:p>
            <a:pPr algn="r"/>
            <a:fld id="{626C0AF5-638A-4054-8FF0-7F4CFAE79DE9}" type="slidenum">
              <a:rPr lang="ru-RU" sz="1200"/>
              <a:pPr algn="r"/>
              <a:t>2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2950"/>
            <a:ext cx="6632575" cy="37306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83028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053" y="9439760"/>
            <a:ext cx="2949576" cy="49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62" tIns="46228" rIns="92462" bIns="46228" anchor="b"/>
          <a:lstStyle/>
          <a:p>
            <a:pPr algn="r"/>
            <a:fld id="{626C0AF5-638A-4054-8FF0-7F4CFAE79DE9}" type="slidenum">
              <a:rPr lang="ru-RU" sz="1200"/>
              <a:pPr algn="r"/>
              <a:t>3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2950"/>
            <a:ext cx="6632575" cy="37306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885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053" y="9439760"/>
            <a:ext cx="2949576" cy="49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62" tIns="46228" rIns="92462" bIns="46228" anchor="b"/>
          <a:lstStyle/>
          <a:p>
            <a:pPr algn="r"/>
            <a:fld id="{626C0AF5-638A-4054-8FF0-7F4CFAE79DE9}" type="slidenum">
              <a:rPr lang="ru-RU" sz="1200"/>
              <a:pPr algn="r"/>
              <a:t>4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2950"/>
            <a:ext cx="6632575" cy="37306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2604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053" y="9439760"/>
            <a:ext cx="2949576" cy="49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62" tIns="46228" rIns="92462" bIns="46228" anchor="b"/>
          <a:lstStyle/>
          <a:p>
            <a:pPr algn="r"/>
            <a:fld id="{626C0AF5-638A-4054-8FF0-7F4CFAE79DE9}" type="slidenum">
              <a:rPr lang="ru-RU" sz="1200"/>
              <a:pPr algn="r"/>
              <a:t>5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2950"/>
            <a:ext cx="6632575" cy="37306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6680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053" y="9439760"/>
            <a:ext cx="2949576" cy="49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62" tIns="46228" rIns="92462" bIns="46228" anchor="b"/>
          <a:lstStyle/>
          <a:p>
            <a:pPr algn="r"/>
            <a:fld id="{626C0AF5-638A-4054-8FF0-7F4CFAE79DE9}" type="slidenum">
              <a:rPr lang="ru-RU" sz="1200"/>
              <a:pPr algn="r"/>
              <a:t>6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2950"/>
            <a:ext cx="6632575" cy="37306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65258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053" y="9439760"/>
            <a:ext cx="2949576" cy="49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62" tIns="46228" rIns="92462" bIns="46228" anchor="b"/>
          <a:lstStyle/>
          <a:p>
            <a:pPr algn="r"/>
            <a:fld id="{626C0AF5-638A-4054-8FF0-7F4CFAE79DE9}" type="slidenum">
              <a:rPr lang="ru-RU" sz="1200"/>
              <a:pPr algn="r"/>
              <a:t>7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2950"/>
            <a:ext cx="6632575" cy="37306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01954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053" y="9439760"/>
            <a:ext cx="2949576" cy="49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62" tIns="46228" rIns="92462" bIns="46228" anchor="b"/>
          <a:lstStyle/>
          <a:p>
            <a:pPr algn="r"/>
            <a:fld id="{626C0AF5-638A-4054-8FF0-7F4CFAE79DE9}" type="slidenum">
              <a:rPr lang="ru-RU" sz="1200"/>
              <a:pPr algn="r"/>
              <a:t>8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2950"/>
            <a:ext cx="6632575" cy="37306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6392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AB28-E9E6-45AD-9CD0-8CA764937D3F}" type="datetime1">
              <a:rPr lang="ru-RU" smtClean="0"/>
              <a:t>11.10.2019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42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6902-DC3B-4A79-B60B-2CA550AE36AC}" type="datetime1">
              <a:rPr lang="ru-RU" smtClean="0"/>
              <a:t>11.10.2019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88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B14D-E7A3-49D5-A95D-F5AD80265A67}" type="datetime1">
              <a:rPr lang="ru-RU" smtClean="0"/>
              <a:t>11.10.2019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09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5590-CB07-49B9-97B4-8FAACF66CF0B}" type="datetime1">
              <a:rPr lang="ru-RU" smtClean="0"/>
              <a:t>11.10.2019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04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8FBF-07E0-43C9-9E26-00407BC220EB}" type="datetime1">
              <a:rPr lang="ru-RU" smtClean="0"/>
              <a:t>11.10.2019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16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F75A-834F-448D-BE49-B0D9A7998909}" type="datetime1">
              <a:rPr lang="ru-RU" smtClean="0"/>
              <a:t>11.10.2019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33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E745-4C59-407B-B894-3F3C48692CB2}" type="datetime1">
              <a:rPr lang="ru-RU" smtClean="0"/>
              <a:t>11.10.2019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39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460D-0B2F-473C-BBEA-DE04E9B6626A}" type="datetime1">
              <a:rPr lang="ru-RU" smtClean="0"/>
              <a:t>11.10.2019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50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5BEE-4B53-4BEA-930E-64C095EA3AF3}" type="datetime1">
              <a:rPr lang="ru-RU" smtClean="0"/>
              <a:t>11.10.2019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06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F346-38B2-48B2-A970-87C951058730}" type="datetime1">
              <a:rPr lang="ru-RU" smtClean="0"/>
              <a:t>11.10.2019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40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A58B-524A-4BA0-9DBA-ECDF7A2F6A63}" type="datetime1">
              <a:rPr lang="ru-RU" smtClean="0"/>
              <a:t>11.10.2019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2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6C96-7918-4BFE-88F5-5EE68533B52B}" type="datetime1">
              <a:rPr lang="ru-RU" smtClean="0"/>
              <a:t>11.10.2019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17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167483" y="229156"/>
            <a:ext cx="8104854" cy="69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ФИНАНСОВ</a:t>
            </a:r>
          </a:p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</a:t>
            </a: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ОБЛАСТИ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Прямоугольник 13"/>
          <p:cNvSpPr>
            <a:spLocks noChangeArrowheads="1"/>
          </p:cNvSpPr>
          <p:nvPr/>
        </p:nvSpPr>
        <p:spPr bwMode="auto">
          <a:xfrm>
            <a:off x="2539479" y="4628942"/>
            <a:ext cx="71479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7" name="Содержимое 4"/>
          <p:cNvSpPr txBox="1">
            <a:spLocks/>
          </p:cNvSpPr>
          <p:nvPr/>
        </p:nvSpPr>
        <p:spPr>
          <a:xfrm>
            <a:off x="1342813" y="1980837"/>
            <a:ext cx="10278664" cy="33314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подходах к формированию и распределению выравнивающих и балансирующих трансфертов на 2020 год и на плановый период</a:t>
            </a:r>
            <a:endParaRPr lang="ru-RU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777373" y="6000838"/>
            <a:ext cx="66722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buNone/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11 октября </a:t>
            </a: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2019 года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24002" y="44498"/>
            <a:ext cx="184698" cy="36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pic>
        <p:nvPicPr>
          <p:cNvPr id="512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8952" y="107921"/>
            <a:ext cx="828531" cy="10285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00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167483" y="193221"/>
            <a:ext cx="10837704" cy="77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МЕТОДИКА РАСПРЕДЕЛЕНИЯ ДОТАЦИИ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НА ВЫРАВНИВАНИЕ БЮДЖЕТНОЙ </a:t>
            </a: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ОБЕСПЕЧЕННОСТИ МУНИЦИПАЛЬНЫХ РАЙОНОВ (ГОРОДСКИХ ОКРУГОВ)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2817710" y="1349739"/>
            <a:ext cx="6863040" cy="39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1931921" y="11249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4002" y="44498"/>
            <a:ext cx="184698" cy="36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8952" y="107921"/>
            <a:ext cx="828531" cy="1028521"/>
          </a:xfrm>
          <a:prstGeom prst="rect">
            <a:avLst/>
          </a:prstGeom>
          <a:noFill/>
        </p:spPr>
      </p:pic>
      <p:sp>
        <p:nvSpPr>
          <p:cNvPr id="9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68826"/>
            <a:ext cx="2743200" cy="365125"/>
          </a:xfrm>
        </p:spPr>
        <p:txBody>
          <a:bodyPr/>
          <a:lstStyle/>
          <a:p>
            <a:fld id="{20C744D8-5D24-40B5-8211-596EBBEF60D4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46691"/>
              </p:ext>
            </p:extLst>
          </p:nvPr>
        </p:nvGraphicFramePr>
        <p:xfrm>
          <a:off x="1167483" y="1116510"/>
          <a:ext cx="10775864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864">
                  <a:extLst>
                    <a:ext uri="{9D8B030D-6E8A-4147-A177-3AD203B41FA5}">
                      <a16:colId xmlns:a16="http://schemas.microsoft.com/office/drawing/2014/main" val="43739711"/>
                    </a:ext>
                  </a:extLst>
                </a:gridCol>
              </a:tblGrid>
              <a:tr h="32299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Предлагаемые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изменения: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455030"/>
                  </a:ext>
                </a:extLst>
              </a:tr>
              <a:tr h="5111784">
                <a:tc>
                  <a:txBody>
                    <a:bodyPr/>
                    <a:lstStyle/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Выделено  7 преобразованных муниципальных образований в 4 отдельные группы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зависимости от численности населения (поручение от 11.10.2018№ 323/ПЛ);</a:t>
                      </a: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endParaRPr lang="ru-RU" sz="500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ru-RU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Учтено стимулирование по наращиванию налогового потенциала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путем </a:t>
                      </a:r>
                      <a:r>
                        <a:rPr lang="ru-RU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частичного сохранения 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для муниципального образования </a:t>
                      </a:r>
                      <a:r>
                        <a:rPr lang="ru-RU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превышения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темпа роста по НДФЛ 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над средним темпом роста по НДФЛ по области (поручение от 04.07.2019 № 197/ПЛ): для преобразованных МО – 70%, для остальных МО – 50%;</a:t>
                      </a:r>
                    </a:p>
                    <a:p>
                      <a:pPr marL="0" indent="0" algn="just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ru-RU" sz="500" b="0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just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ru-RU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Учтено </a:t>
                      </a:r>
                      <a:r>
                        <a:rPr lang="ru-RU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возмещение уплаты налога на имущество 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 вновь построенным в рамках АИП </a:t>
                      </a:r>
                      <a:r>
                        <a:rPr lang="ru-RU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объектам социальной сферы 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(поручение от 18.10.2018 № 333);</a:t>
                      </a:r>
                    </a:p>
                    <a:p>
                      <a:pPr marL="0" indent="0" algn="just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ru-RU" sz="500" b="0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ru-RU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 Включены расходы 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муниципальных образований на обеспечение </a:t>
                      </a:r>
                      <a:r>
                        <a:rPr lang="ru-RU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доплаты до МРОТ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что позволит стимулировать муниципальные образования к оптимизации численности «мротников» (в условиях выделения целевой субсидии из областного бюджета муниципалитеты не стремятся к сокращению численности);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ru-RU" sz="1800" b="0" i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Справочно: во всех субъектах ЦФО МРОТ включен в дотацию.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ru-RU" sz="500" b="0" i="1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just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ru-RU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 Применен подход исходя из обеспечения модельных (минимальных) расходов местных бюджетов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0" indent="0" algn="just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том числе учтено дополнительное стимулирование муниципалитетов с учетом численности населения и размера территории (поручение от 17.09.2019 № 295/ПЛ) в части расходов на капитальные вложения:</a:t>
                      </a:r>
                    </a:p>
                    <a:p>
                      <a:pPr marL="0" indent="0" algn="just" defTabSz="914400" rtl="0" eaLnBrk="1" latinLnBrk="0" hangingPunct="1">
                        <a:buFontTx/>
                        <a:buNone/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8% - для городских и муниципальных округов и районов с численностью более 18,0 тыс. чел.</a:t>
                      </a:r>
                    </a:p>
                    <a:p>
                      <a:pPr marL="0" indent="0" algn="just" defTabSz="914400" rtl="0" eaLnBrk="1" latinLnBrk="0" hangingPunct="1">
                        <a:buFontTx/>
                        <a:buNone/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9% - для районов с численностью от 8,0 до 18,0 тыс. чел.</a:t>
                      </a:r>
                    </a:p>
                    <a:p>
                      <a:pPr marL="0" indent="0" algn="just" defTabSz="914400" rtl="0" eaLnBrk="1" latinLnBrk="0" hangingPunct="1">
                        <a:buFontTx/>
                        <a:buNone/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10% - для районов с численностью менее 8,0 тыс. чел.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19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4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380591" y="5452550"/>
            <a:ext cx="10411485" cy="11286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Вывод: Систематическая замена дотации на выравнивание нормативом отчислений</a:t>
            </a:r>
          </a:p>
          <a:p>
            <a:pPr algn="ctr"/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 НДФЛ в размере порядка 80%;</a:t>
            </a:r>
          </a:p>
          <a:p>
            <a:pPr algn="ctr"/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Стимулирование муниципалитетов к </a:t>
            </a:r>
            <a:r>
              <a:rPr lang="ru-RU" sz="20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«зарабатыванию»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НДФЛ вместо получения гарантированной фиксированной суммы из областного бюджета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167483" y="193221"/>
            <a:ext cx="10837704" cy="77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ПАРАМЕТРЫ ВЫРАВНИВАЮЩИХ И БАЛАНСИРУЮЩИХ ТРАНСФЕРТОВ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2817710" y="1349739"/>
            <a:ext cx="6863040" cy="39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1931921" y="11249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4002" y="44498"/>
            <a:ext cx="184698" cy="36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8952" y="107921"/>
            <a:ext cx="828531" cy="1028521"/>
          </a:xfrm>
          <a:prstGeom prst="rect">
            <a:avLst/>
          </a:prstGeom>
          <a:noFill/>
        </p:spPr>
      </p:pic>
      <p:sp>
        <p:nvSpPr>
          <p:cNvPr id="9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68826"/>
            <a:ext cx="2743200" cy="365125"/>
          </a:xfrm>
        </p:spPr>
        <p:txBody>
          <a:bodyPr/>
          <a:lstStyle/>
          <a:p>
            <a:fld id="{20C744D8-5D24-40B5-8211-596EBBEF60D4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14828"/>
              </p:ext>
            </p:extLst>
          </p:nvPr>
        </p:nvGraphicFramePr>
        <p:xfrm>
          <a:off x="1167482" y="1069100"/>
          <a:ext cx="10837704" cy="4130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4151">
                  <a:extLst>
                    <a:ext uri="{9D8B030D-6E8A-4147-A177-3AD203B41FA5}">
                      <a16:colId xmlns:a16="http://schemas.microsoft.com/office/drawing/2014/main" val="3802721646"/>
                    </a:ext>
                  </a:extLst>
                </a:gridCol>
                <a:gridCol w="4075465">
                  <a:extLst>
                    <a:ext uri="{9D8B030D-6E8A-4147-A177-3AD203B41FA5}">
                      <a16:colId xmlns:a16="http://schemas.microsoft.com/office/drawing/2014/main" val="3799234791"/>
                    </a:ext>
                  </a:extLst>
                </a:gridCol>
                <a:gridCol w="1654831">
                  <a:extLst>
                    <a:ext uri="{9D8B030D-6E8A-4147-A177-3AD203B41FA5}">
                      <a16:colId xmlns:a16="http://schemas.microsoft.com/office/drawing/2014/main" val="1425968252"/>
                    </a:ext>
                  </a:extLst>
                </a:gridCol>
                <a:gridCol w="1546555">
                  <a:extLst>
                    <a:ext uri="{9D8B030D-6E8A-4147-A177-3AD203B41FA5}">
                      <a16:colId xmlns:a16="http://schemas.microsoft.com/office/drawing/2014/main" val="1547551055"/>
                    </a:ext>
                  </a:extLst>
                </a:gridCol>
                <a:gridCol w="247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3895">
                  <a:extLst>
                    <a:ext uri="{9D8B030D-6E8A-4147-A177-3AD203B41FA5}">
                      <a16:colId xmlns:a16="http://schemas.microsoft.com/office/drawing/2014/main" val="1142560433"/>
                    </a:ext>
                  </a:extLst>
                </a:gridCol>
                <a:gridCol w="90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4425">
                  <a:extLst>
                    <a:ext uri="{9D8B030D-6E8A-4147-A177-3AD203B41FA5}">
                      <a16:colId xmlns:a16="http://schemas.microsoft.com/office/drawing/2014/main" val="303411082"/>
                    </a:ext>
                  </a:extLst>
                </a:gridCol>
              </a:tblGrid>
              <a:tr h="272657"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r>
                        <a:rPr lang="en-US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МБТ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год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год 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год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 год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052887"/>
                  </a:ext>
                </a:extLst>
              </a:tr>
              <a:tr h="261463"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76341"/>
                  </a:ext>
                </a:extLst>
              </a:tr>
              <a:tr h="776342"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Дотации на выравнивание бюджетной обеспеченности муниципальных районов и городских </a:t>
                      </a: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округов</a:t>
                      </a: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3 284,5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4 533,3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4 533,3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4 533,3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044144"/>
                  </a:ext>
                </a:extLst>
              </a:tr>
              <a:tr h="291625"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ru-RU" sz="1800" b="0" i="1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денежной форме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643,1 (20%)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838,9 (19%)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726,3 (16%)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659,5 (15%)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06858"/>
                  </a:ext>
                </a:extLst>
              </a:tr>
              <a:tr h="518903"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ru-RU" sz="1800" b="0" i="1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замена нормативом отчислений от НДФЛ</a:t>
                      </a:r>
                      <a:endParaRPr lang="ru-RU" sz="1800" b="0" i="1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2 641,4</a:t>
                      </a:r>
                      <a:r>
                        <a:rPr lang="ru-RU" sz="1800" b="0" i="1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(80%)</a:t>
                      </a:r>
                      <a:endParaRPr lang="ru-RU" sz="1800" b="0" i="1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85000"/>
                        </a:lnSpc>
                      </a:pPr>
                      <a:r>
                        <a:rPr lang="ru-RU" sz="1800" b="0" i="1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3 694,4 (81%)</a:t>
                      </a:r>
                      <a:endParaRPr lang="ru-RU" sz="1800" b="0" i="1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85000"/>
                        </a:lnSpc>
                      </a:pPr>
                      <a:r>
                        <a:rPr lang="ru-RU" sz="1800" b="0" i="1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3 807,0 (84%)</a:t>
                      </a:r>
                      <a:endParaRPr lang="ru-RU" sz="1800" b="0" i="1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3 873,8 (85%)</a:t>
                      </a:r>
                      <a:endParaRPr lang="ru-RU" sz="1800" b="0" i="1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903"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Дотация на сбалансированность местных бюджетов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506,3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579,0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579,0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589,2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08646"/>
                  </a:ext>
                </a:extLst>
              </a:tr>
              <a:tr h="29711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85000"/>
                        </a:lnSpc>
                      </a:pPr>
                      <a:r>
                        <a:rPr lang="ru-RU" sz="180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2.1</a:t>
                      </a:r>
                      <a:endParaRPr lang="ru-RU" sz="1800" i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1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том числе: 1-ая часть</a:t>
                      </a:r>
                      <a:endPara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85000"/>
                        </a:lnSpc>
                      </a:pPr>
                      <a:r>
                        <a:rPr lang="ru-RU" sz="180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28,0</a:t>
                      </a:r>
                      <a:endParaRPr lang="ru-RU" sz="1800" i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85000"/>
                        </a:lnSpc>
                      </a:pPr>
                      <a:r>
                        <a:rPr lang="ru-RU" sz="180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90,4</a:t>
                      </a:r>
                      <a:endParaRPr lang="ru-RU" sz="1800" i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85000"/>
                        </a:lnSpc>
                      </a:pPr>
                      <a:r>
                        <a:rPr lang="ru-RU" sz="180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i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85000"/>
                        </a:lnSpc>
                      </a:pPr>
                      <a:endParaRPr lang="ru-RU" sz="1800" i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85000"/>
                        </a:lnSpc>
                      </a:pPr>
                      <a:r>
                        <a:rPr lang="ru-RU" sz="180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i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85000"/>
                        </a:lnSpc>
                      </a:pPr>
                      <a:endParaRPr lang="ru-RU" sz="1800" i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783"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Дотация муниципальным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образованиям, прошедшим процедуру преобразования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319,7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учтено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рамках дотации на выравнивание и дотации на сбалансированность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0045"/>
                  </a:ext>
                </a:extLst>
              </a:tr>
              <a:tr h="3301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Дотация на выравнивание поселениям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295,3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230,2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230,2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220,0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571063"/>
                  </a:ext>
                </a:extLst>
              </a:tr>
              <a:tr h="333807"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4 405,8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5 342,5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5 342,5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5 342,5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6029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0978559" y="710868"/>
            <a:ext cx="1026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лн руб.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8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167483" y="193221"/>
            <a:ext cx="10837704" cy="77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СРАВНЕНИЕ ОБЪЕМОВ ВЫРАВНИВАЮЩИХ И БАЛАНСИРУЮЩИХ ТРАНСФЕРТОВ В 2019 и 2020 ГОДАХ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2817710" y="1349739"/>
            <a:ext cx="6863040" cy="39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1887258" y="801628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4002" y="44498"/>
            <a:ext cx="184698" cy="36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8952" y="107921"/>
            <a:ext cx="828531" cy="1028521"/>
          </a:xfrm>
          <a:prstGeom prst="rect">
            <a:avLst/>
          </a:prstGeom>
          <a:noFill/>
        </p:spPr>
      </p:pic>
      <p:sp>
        <p:nvSpPr>
          <p:cNvPr id="9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68826"/>
            <a:ext cx="2743200" cy="365125"/>
          </a:xfrm>
        </p:spPr>
        <p:txBody>
          <a:bodyPr/>
          <a:lstStyle/>
          <a:p>
            <a:fld id="{20C744D8-5D24-40B5-8211-596EBBEF60D4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64196"/>
              </p:ext>
            </p:extLst>
          </p:nvPr>
        </p:nvGraphicFramePr>
        <p:xfrm>
          <a:off x="1167483" y="1130846"/>
          <a:ext cx="10731147" cy="1280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89">
                  <a:extLst>
                    <a:ext uri="{9D8B030D-6E8A-4147-A177-3AD203B41FA5}">
                      <a16:colId xmlns:a16="http://schemas.microsoft.com/office/drawing/2014/main" val="3802721646"/>
                    </a:ext>
                  </a:extLst>
                </a:gridCol>
                <a:gridCol w="5339039">
                  <a:extLst>
                    <a:ext uri="{9D8B030D-6E8A-4147-A177-3AD203B41FA5}">
                      <a16:colId xmlns:a16="http://schemas.microsoft.com/office/drawing/2014/main" val="379923479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42596825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47551055"/>
                    </a:ext>
                  </a:extLst>
                </a:gridCol>
                <a:gridCol w="1916430">
                  <a:extLst>
                    <a:ext uri="{9D8B030D-6E8A-4147-A177-3AD203B41FA5}">
                      <a16:colId xmlns:a16="http://schemas.microsoft.com/office/drawing/2014/main" val="1142560433"/>
                    </a:ext>
                  </a:extLst>
                </a:gridCol>
              </a:tblGrid>
              <a:tr h="246990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Слайд 3</a:t>
                      </a:r>
                    </a:p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Строки 1+2.1+3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год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год 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Отклонение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052887"/>
                  </a:ext>
                </a:extLst>
              </a:tr>
              <a:tr h="246990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76341"/>
                  </a:ext>
                </a:extLst>
              </a:tr>
              <a:tr h="779602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Дотации на выравнивание районам и округам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1-ая часть дотации на сбалансированность, </a:t>
                      </a: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дотации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муниципальным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образованиям, прошедшим процедуру преобразования</a:t>
                      </a:r>
                      <a:endParaRPr lang="ru-RU" sz="18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3 632,2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4 623,7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+ 991,5</a:t>
                      </a:r>
                    </a:p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(в</a:t>
                      </a:r>
                      <a:r>
                        <a:rPr lang="ru-RU" sz="1800" b="1" i="0" u="none" strike="noStrik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том числе МРОТ + 412,0)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04414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0667659" y="744677"/>
            <a:ext cx="1026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лн руб.</a:t>
            </a: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883209"/>
              </p:ext>
            </p:extLst>
          </p:nvPr>
        </p:nvGraphicFramePr>
        <p:xfrm>
          <a:off x="1167482" y="2515057"/>
          <a:ext cx="9729116" cy="2858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482">
                  <a:extLst>
                    <a:ext uri="{9D8B030D-6E8A-4147-A177-3AD203B41FA5}">
                      <a16:colId xmlns:a16="http://schemas.microsoft.com/office/drawing/2014/main" val="3802721646"/>
                    </a:ext>
                  </a:extLst>
                </a:gridCol>
                <a:gridCol w="8096035">
                  <a:extLst>
                    <a:ext uri="{9D8B030D-6E8A-4147-A177-3AD203B41FA5}">
                      <a16:colId xmlns:a16="http://schemas.microsoft.com/office/drawing/2014/main" val="3799234791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1142560433"/>
                    </a:ext>
                  </a:extLst>
                </a:gridCol>
              </a:tblGrid>
              <a:tr h="291643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7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7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Направление</a:t>
                      </a:r>
                      <a:endParaRPr lang="ru-RU" sz="17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</a:t>
                      </a: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0528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7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7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7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7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7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7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76341"/>
                  </a:ext>
                </a:extLst>
              </a:tr>
              <a:tr h="2813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7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субсидии в 2019 году на МРОТ по МО</a:t>
                      </a:r>
                      <a:r>
                        <a:rPr lang="ru-RU" sz="1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получателям дотации*</a:t>
                      </a: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+ 412,0</a:t>
                      </a:r>
                      <a:endParaRPr lang="ru-RU" sz="17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3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17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Увеличение МРОТ с 01.01.2020 (с 11 280 руб. до 12 130 руб.) по получателям дотации</a:t>
                      </a: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700" b="0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+ 91,7</a:t>
                      </a:r>
                      <a:endParaRPr lang="ru-RU" sz="17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65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90000"/>
                        </a:lnSpc>
                      </a:pPr>
                      <a:r>
                        <a:rPr lang="ru-RU" sz="1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</a:t>
                      </a:r>
                      <a:endParaRPr lang="ru-RU" sz="17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</a:t>
                      </a:r>
                      <a:r>
                        <a:rPr lang="ru-RU" sz="1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минимальных (модельных) расходов местных бюджетов</a:t>
                      </a: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700" b="0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+ 355,6</a:t>
                      </a:r>
                      <a:endParaRPr lang="ru-RU" sz="17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956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ru-RU" sz="17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Учет</a:t>
                      </a:r>
                      <a:r>
                        <a:rPr lang="ru-RU" sz="1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частичного сохранения темпа роста по НДФЛ (стимулирование к наращиванию НДФЛ на территории) по получателям дотации</a:t>
                      </a:r>
                      <a:endParaRPr lang="ru-RU" sz="17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700" b="0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+ 17,6</a:t>
                      </a:r>
                      <a:endParaRPr lang="ru-RU" sz="17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94936"/>
                  </a:ext>
                </a:extLst>
              </a:tr>
              <a:tr h="508560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ru-RU" sz="17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Учет</a:t>
                      </a:r>
                      <a:r>
                        <a:rPr lang="ru-RU" sz="1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дополнительных расходов по уплате налога на имущество по вновь построенным объектам (д/сады, школы) – возврат налога по получателям дотации</a:t>
                      </a:r>
                      <a:endParaRPr lang="ru-RU" sz="17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700" b="0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+ 4,7</a:t>
                      </a:r>
                      <a:endParaRPr lang="ru-RU" sz="17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43255"/>
                  </a:ext>
                </a:extLst>
              </a:tr>
              <a:tr h="508560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ru-RU" sz="17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Компенсация</a:t>
                      </a:r>
                      <a:r>
                        <a:rPr lang="ru-RU" sz="1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для преобразованных муниципальных образований: 20%-</a:t>
                      </a:r>
                      <a:r>
                        <a:rPr lang="ru-RU" sz="1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ый</a:t>
                      </a:r>
                      <a:r>
                        <a:rPr lang="ru-RU" sz="1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норматив по НДФЛ для районов и дотации поселениям</a:t>
                      </a:r>
                      <a:endParaRPr lang="ru-RU" sz="17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+109,9</a:t>
                      </a:r>
                      <a:endParaRPr lang="ru-RU" sz="17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4" marR="3644" marT="36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Скругленный прямоугольник 14"/>
          <p:cNvSpPr/>
          <p:nvPr/>
        </p:nvSpPr>
        <p:spPr>
          <a:xfrm>
            <a:off x="1153091" y="6474990"/>
            <a:ext cx="10731147" cy="2497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Расшифровка по муниципальным образованиям в Приложении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153092" y="5462835"/>
            <a:ext cx="10731147" cy="55352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Реальный рост дотации + 355,6 млн руб. </a:t>
            </a:r>
          </a:p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Сопоставимо с индексацией фактических расходов местных бюджетов за 2018 год на 3,1%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10934892" y="3308504"/>
            <a:ext cx="246081" cy="155630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1180973" y="3708332"/>
            <a:ext cx="947577" cy="33958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+ 469,6</a:t>
            </a:r>
            <a:endParaRPr lang="ru-RU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9918383" y="3534920"/>
            <a:ext cx="1016509" cy="431800"/>
          </a:xfrm>
          <a:prstGeom prst="ellipse">
            <a:avLst/>
          </a:prstGeom>
          <a:noFill/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 вниз 2"/>
          <p:cNvSpPr/>
          <p:nvPr/>
        </p:nvSpPr>
        <p:spPr>
          <a:xfrm>
            <a:off x="11049000" y="2509513"/>
            <a:ext cx="645287" cy="51374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153092" y="6119898"/>
            <a:ext cx="10731147" cy="2979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не получают дотацию: г. Тверь и ЗАТО «Солнечный»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4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167483" y="193221"/>
            <a:ext cx="10837704" cy="77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МЕТОДИКА РАСПРЕДЕЛЕНИЯ ДОТАЦИИ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НА ВЫРАВНИВАНИЕ БЮДЖЕТНОЙ </a:t>
            </a: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ОБЕСПЕЧЕННОСТИ МУНИЦИПАЛЬНЫХ РАЙОНОВ (ГОРОДСКИХ ОКРУГОВ)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2817710" y="1349739"/>
            <a:ext cx="6863040" cy="39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1931921" y="11249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4002" y="44498"/>
            <a:ext cx="184698" cy="36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8952" y="107921"/>
            <a:ext cx="828531" cy="1028521"/>
          </a:xfrm>
          <a:prstGeom prst="rect">
            <a:avLst/>
          </a:prstGeom>
          <a:noFill/>
        </p:spPr>
      </p:pic>
      <p:sp>
        <p:nvSpPr>
          <p:cNvPr id="9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68826"/>
            <a:ext cx="2743200" cy="365125"/>
          </a:xfrm>
        </p:spPr>
        <p:txBody>
          <a:bodyPr/>
          <a:lstStyle/>
          <a:p>
            <a:fld id="{20C744D8-5D24-40B5-8211-596EBBEF60D4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69354"/>
              </p:ext>
            </p:extLst>
          </p:nvPr>
        </p:nvGraphicFramePr>
        <p:xfrm>
          <a:off x="1167483" y="1116510"/>
          <a:ext cx="10775864" cy="5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864">
                  <a:extLst>
                    <a:ext uri="{9D8B030D-6E8A-4147-A177-3AD203B41FA5}">
                      <a16:colId xmlns:a16="http://schemas.microsoft.com/office/drawing/2014/main" val="43739711"/>
                    </a:ext>
                  </a:extLst>
                </a:gridCol>
              </a:tblGrid>
              <a:tr h="42069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Необходимость увеличения объема поддержки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355,6 млн руб.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455030"/>
                  </a:ext>
                </a:extLst>
              </a:tr>
              <a:tr h="4685793">
                <a:tc>
                  <a:txBody>
                    <a:bodyPr/>
                    <a:lstStyle/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ru-RU" sz="17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Для обеспечения </a:t>
                      </a:r>
                      <a:r>
                        <a:rPr lang="ru-RU" sz="17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софинансирования расходов на капитальные вложения для </a:t>
                      </a:r>
                      <a:r>
                        <a:rPr lang="ru-RU" sz="17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участия в реализации национальных проектов.</a:t>
                      </a: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ru-RU" sz="17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модельных расходах учтена составляющая капитальных расходов в размерах 8%, 9% и 10% для групп муниципальных образований, объем увеличения + 264,6 млн руб.</a:t>
                      </a: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endParaRPr lang="ru-RU" sz="1700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ru-RU" sz="17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Системное неисполнение поступления доходов от продажи имущества</a:t>
                      </a:r>
                      <a:endParaRPr lang="ru-RU" sz="1700" b="0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ru-RU" sz="1700" b="0" i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Справочно: неисполнение за 2017 год – 243,4 млн руб., за 2018 год – 346,0 млн руб.</a:t>
                      </a: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endParaRPr lang="en-US" sz="1700" b="0" i="1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ru-RU" sz="17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Ожидаемое увеличение объема муниципального долга по итогам 2019 года на сумму + 153,6 млн руб. </a:t>
                      </a: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ru-RU" sz="17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(без г. Тверь)</a:t>
                      </a: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endParaRPr lang="ru-RU" sz="1700" b="1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ru-RU" sz="17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ru-RU" sz="17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Значительный объем кредиторской задолженности / риск невыполнения целевого уровня, установленного соглашением с Министерством финансов Российской Федерации</a:t>
                      </a: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ru-RU" sz="17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 состоянию на 01.09.2019 уровень просроченной кредиторской задолженности – 395,9 млн руб.</a:t>
                      </a: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endParaRPr lang="ru-RU" sz="1000" b="0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ru-RU" sz="1700" b="0" i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Справочно: Целевой </a:t>
                      </a:r>
                      <a:r>
                        <a:rPr lang="ru-RU" sz="17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 доли просроченной кредиторской задолженности в расходах консолидированного бюджета -</a:t>
                      </a:r>
                      <a:r>
                        <a:rPr lang="ru-RU" sz="17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7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</a:t>
                      </a:r>
                      <a:r>
                        <a:rPr lang="ru-RU" sz="17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   </a:t>
                      </a:r>
                      <a:r>
                        <a:rPr lang="ru-RU" sz="17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7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состоянию на 01.09.2019 по муниципальным образованиям – 0,59%.</a:t>
                      </a:r>
                      <a:endParaRPr lang="ru-RU" sz="1600" b="0" i="1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endParaRPr lang="ru-RU" b="0" i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19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0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167483" y="-89349"/>
            <a:ext cx="10837704" cy="77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itchFamily="18" charset="0"/>
              </a:rPr>
              <a:t>ПРИЛОЖЕНИЕ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2817710" y="1349739"/>
            <a:ext cx="6863040" cy="39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1931921" y="11249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4002" y="44498"/>
            <a:ext cx="184698" cy="36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8952" y="107921"/>
            <a:ext cx="828531" cy="1028521"/>
          </a:xfrm>
          <a:prstGeom prst="rect">
            <a:avLst/>
          </a:prstGeom>
          <a:noFill/>
        </p:spPr>
      </p:pic>
      <p:sp>
        <p:nvSpPr>
          <p:cNvPr id="9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68826"/>
            <a:ext cx="2743200" cy="365125"/>
          </a:xfrm>
        </p:spPr>
        <p:txBody>
          <a:bodyPr/>
          <a:lstStyle/>
          <a:p>
            <a:fld id="{20C744D8-5D24-40B5-8211-596EBBEF60D4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167483" y="413814"/>
            <a:ext cx="10837704" cy="77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СРАВНЕНИЕ ОБЪЕМОВ ВЫРАВНИВАЮЩИХ И БАЛАНСИРУЮЩИХ ТРАНСФЕРТОВ В 2019 и 2020 ГОДАХ ПО МУНИЦИПАЛЬНЫМ ОБРАЗОВАНИЯМ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86665"/>
              </p:ext>
            </p:extLst>
          </p:nvPr>
        </p:nvGraphicFramePr>
        <p:xfrm>
          <a:off x="1167483" y="1162986"/>
          <a:ext cx="10681617" cy="5316438"/>
        </p:xfrm>
        <a:graphic>
          <a:graphicData uri="http://schemas.openxmlformats.org/drawingml/2006/table">
            <a:tbl>
              <a:tblPr/>
              <a:tblGrid>
                <a:gridCol w="53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14856"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муниципального образования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Численность на 01.01.2019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Объем дотации на выравнивание на 2020 год, </a:t>
                      </a:r>
                      <a:b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млн. руб.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Объем первой части дотации на сбалансированность на 2020 год, </a:t>
                      </a:r>
                      <a:b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млн. руб.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Учет частичного сохранения темпа роста по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НДФЛ, млн. руб.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Учет уплаты налога на имущество по вновь построенным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объектам, млн. руб.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Отклонение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дотаций 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2020 год от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дотаций 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 2019 году с учетом субсидии МРОТ в 2019 году,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млн. руб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г. Тверь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420 850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93,6*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ЗАТО Озерный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10 724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ЗАТО Солнечный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2 051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1,4*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г. Кимры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44 125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166,1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г. Ржев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58 596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209,6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г. Торжок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45 371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128,1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Вышневолоцкий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ГО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68 726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400,2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Удомельский ГО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35 980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Кашинский ГО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24 045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184,6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Нелидовский ГО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24 664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197,7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Осташковский ГО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21 051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137,3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Андреапольский МО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10 672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111,3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Весьегонский МО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11 022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Бежецкий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31 781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Бологовский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33 570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Калининский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49 400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Конаковский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79 391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121,1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1" name="Скругленный прямоугольник 10"/>
          <p:cNvSpPr/>
          <p:nvPr/>
        </p:nvSpPr>
        <p:spPr>
          <a:xfrm>
            <a:off x="1153091" y="6500390"/>
            <a:ext cx="10731147" cy="2497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Объем субсидии на МРОТ в 2019 году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1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167483" y="389174"/>
            <a:ext cx="10837704" cy="77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СРАВНЕНИЕ ОБЪЕМОВ ВЫРАВНИВАЮЩИХ И БАЛАНСИРУЮЩИХ ТРАНСФЕРТОВ В 2019 и 2020 ГОДАХ ПО МУНИЦИПАЛЬНЫМ ОБРАЗОВАНИЯМ (продолжение)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2817710" y="1349739"/>
            <a:ext cx="6863040" cy="39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1931921" y="11249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4002" y="44498"/>
            <a:ext cx="184698" cy="36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8952" y="107921"/>
            <a:ext cx="828531" cy="1028521"/>
          </a:xfrm>
          <a:prstGeom prst="rect">
            <a:avLst/>
          </a:prstGeom>
          <a:noFill/>
        </p:spPr>
      </p:pic>
      <p:sp>
        <p:nvSpPr>
          <p:cNvPr id="9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68826"/>
            <a:ext cx="2743200" cy="365125"/>
          </a:xfrm>
        </p:spPr>
        <p:txBody>
          <a:bodyPr/>
          <a:lstStyle/>
          <a:p>
            <a:fld id="{20C744D8-5D24-40B5-8211-596EBBEF60D4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40315"/>
              </p:ext>
            </p:extLst>
          </p:nvPr>
        </p:nvGraphicFramePr>
        <p:xfrm>
          <a:off x="1167483" y="1349743"/>
          <a:ext cx="10837703" cy="5091783"/>
        </p:xfrm>
        <a:graphic>
          <a:graphicData uri="http://schemas.openxmlformats.org/drawingml/2006/table">
            <a:tbl>
              <a:tblPr/>
              <a:tblGrid>
                <a:gridCol w="623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4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23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1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22267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муниципального образования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Численность на 01.01.2019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Объем дотации на выравнивание на 2020 год, </a:t>
                      </a:r>
                      <a:b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млн. руб.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Объем первой части дотации на сбалансированность на 2020 год, </a:t>
                      </a:r>
                      <a:b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млн. руб.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Учет частичного сохранения темпа роста по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НДФЛ, млн. руб.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Учет уплаты налога на имущество по вновь построенным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объектам, </a:t>
                      </a:r>
                    </a:p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млн. руб.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Отклонение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дотаций 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2020 год от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дотаций 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 2019 году с учетом субсидии МРОТ в 2019 году, </a:t>
                      </a:r>
                      <a:b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млн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руб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94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9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Калязинский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19 572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9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Лихославльский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25 955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9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Старицкий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22 384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130,6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9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Торжокский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21 572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122,7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9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Западнодвинский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13 157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9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Зубцовский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15 631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123,5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39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Кимрский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11 403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39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Краснохолмский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9 946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86,2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39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Кувшиновский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13 884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109,7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39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Максатихинский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14 409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122,5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39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Оленинский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11 258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39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Рамешковский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15 058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133,2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39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Ржевский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11 036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039" y="-129476"/>
            <a:ext cx="10900593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167483" y="342463"/>
            <a:ext cx="10837704" cy="77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СРАВНЕНИЕ ОБЪЕМОВ ВЫРАВНИВАЮЩИХ И БАЛАНСИРУЮЩИХ ТРАНСФЕРТОВ В 2019 и 2020 ГОДАХ ПО МУНИЦИПАЛЬНЫМ ОБРАЗОВАНИЯМ (продолжение)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2817710" y="1349739"/>
            <a:ext cx="6863040" cy="39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1931921" y="11249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4002" y="44498"/>
            <a:ext cx="184698" cy="36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8952" y="107921"/>
            <a:ext cx="828531" cy="1028521"/>
          </a:xfrm>
          <a:prstGeom prst="rect">
            <a:avLst/>
          </a:prstGeom>
          <a:noFill/>
        </p:spPr>
      </p:pic>
      <p:sp>
        <p:nvSpPr>
          <p:cNvPr id="9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68826"/>
            <a:ext cx="2743200" cy="365125"/>
          </a:xfrm>
        </p:spPr>
        <p:txBody>
          <a:bodyPr/>
          <a:lstStyle/>
          <a:p>
            <a:fld id="{20C744D8-5D24-40B5-8211-596EBBEF60D4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541400"/>
              </p:ext>
            </p:extLst>
          </p:nvPr>
        </p:nvGraphicFramePr>
        <p:xfrm>
          <a:off x="1167482" y="1349743"/>
          <a:ext cx="10837704" cy="5279660"/>
        </p:xfrm>
        <a:graphic>
          <a:graphicData uri="http://schemas.openxmlformats.org/drawingml/2006/table">
            <a:tbl>
              <a:tblPr/>
              <a:tblGrid>
                <a:gridCol w="567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7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5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6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16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25482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муниципального образования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Численность на 01.01.2019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Объем дотации на выравнивание на 2020 год, </a:t>
                      </a:r>
                      <a:b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млн. руб.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Объем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первой 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части дотации на сбалансированность на 2020 год, </a:t>
                      </a:r>
                      <a:b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млн. руб.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Учет частичного сохранения темпа роста по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НДФЛ, млн. руб.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Учет уплаты налога на имущество по вновь построенным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объектам, млн. руб.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Отклонение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дотаций 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2020 год от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дотаций 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 2019 году с учетом субсидии МРОТ в 2019 году,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млн. руб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12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12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Селижаровский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11 341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12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Спировский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11 070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12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Торопецкий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17 940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112,5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512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Бельский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5 286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512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Жарковский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4 474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512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Кесовогорский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7 536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512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Лесной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4 527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512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Молоковский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3 858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512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Пеновский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5 721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73,9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512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Сандовский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5 252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67,7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512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Сонковский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7 685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512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Фировский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9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7 662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512">
                <a:tc gridSpan="2"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ИТОГО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1 269 636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4 533,3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374,5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9010">
                <a:tc gridSpan="2"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ИТОГО по МО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-получателям 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дотации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4 533,3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469,6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93" y="-179519"/>
            <a:ext cx="10900593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1167483" y="4648095"/>
            <a:ext cx="77808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финансов Тверской области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Тверь, пл. Михаила Тверского, д.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Тверь, 170100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тел. (4822) 34-20-73, факс 35-69-65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minfin@tverreg.ru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</a:pP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Министр финансов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области, М.И. Подтихова</a:t>
            </a: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338952" y="107921"/>
            <a:ext cx="828531" cy="1028521"/>
          </a:xfrm>
          <a:prstGeom prst="rect">
            <a:avLst/>
          </a:prstGeom>
          <a:noFill/>
        </p:spPr>
      </p:pic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68826"/>
            <a:ext cx="2743200" cy="365125"/>
          </a:xfrm>
        </p:spPr>
        <p:txBody>
          <a:bodyPr/>
          <a:lstStyle/>
          <a:p>
            <a:fld id="{20C744D8-5D24-40B5-8211-596EBBEF60D4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9544</TotalTime>
  <Words>1563</Words>
  <Application>Microsoft Office PowerPoint</Application>
  <PresentationFormat>Широкоэкранный</PresentationFormat>
  <Paragraphs>495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Microsoft YaHei</vt:lpstr>
      <vt:lpstr>ＭＳ Ｐゴシック</vt:lpstr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Смирнова Ирина Анатольевна</dc:creator>
  <cp:lastModifiedBy>Подтихова Марина Ивановна</cp:lastModifiedBy>
  <cp:revision>1195</cp:revision>
  <cp:lastPrinted>2019-10-11T18:49:33Z</cp:lastPrinted>
  <dcterms:created xsi:type="dcterms:W3CDTF">2018-05-18T11:00:57Z</dcterms:created>
  <dcterms:modified xsi:type="dcterms:W3CDTF">2019-10-11T20:19:59Z</dcterms:modified>
</cp:coreProperties>
</file>