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  <p:sldMasterId id="2147483900" r:id="rId2"/>
    <p:sldMasterId id="2147483912" r:id="rId3"/>
  </p:sldMasterIdLst>
  <p:notesMasterIdLst>
    <p:notesMasterId r:id="rId15"/>
  </p:notesMasterIdLst>
  <p:sldIdLst>
    <p:sldId id="280" r:id="rId4"/>
    <p:sldId id="463" r:id="rId5"/>
    <p:sldId id="473" r:id="rId6"/>
    <p:sldId id="465" r:id="rId7"/>
    <p:sldId id="468" r:id="rId8"/>
    <p:sldId id="469" r:id="rId9"/>
    <p:sldId id="466" r:id="rId10"/>
    <p:sldId id="472" r:id="rId11"/>
    <p:sldId id="471" r:id="rId12"/>
    <p:sldId id="474" r:id="rId13"/>
    <p:sldId id="458" r:id="rId14"/>
  </p:sldIdLst>
  <p:sldSz cx="9144000" cy="5143500" type="screen16x9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438" userDrawn="1">
          <p15:clr>
            <a:srgbClr val="A4A3A4"/>
          </p15:clr>
        </p15:guide>
        <p15:guide id="3" pos="2881" userDrawn="1">
          <p15:clr>
            <a:srgbClr val="A4A3A4"/>
          </p15:clr>
        </p15:guide>
        <p15:guide id="4" pos="24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9900"/>
    <a:srgbClr val="FFFFE7"/>
    <a:srgbClr val="FF9999"/>
    <a:srgbClr val="F8EBE4"/>
    <a:srgbClr val="D2DFEE"/>
    <a:srgbClr val="BCCFE6"/>
    <a:srgbClr val="F0F5FA"/>
    <a:srgbClr val="C8D7EA"/>
    <a:srgbClr val="DD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54" autoAdjust="0"/>
  </p:normalViewPr>
  <p:slideViewPr>
    <p:cSldViewPr>
      <p:cViewPr varScale="1">
        <p:scale>
          <a:sx n="154" d="100"/>
          <a:sy n="154" d="100"/>
        </p:scale>
        <p:origin x="366" y="654"/>
      </p:cViewPr>
      <p:guideLst>
        <p:guide orient="horz" pos="1620"/>
        <p:guide pos="2438"/>
        <p:guide pos="2881"/>
        <p:guide pos="2437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48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4814" cy="496967"/>
          </a:xfrm>
          <a:prstGeom prst="rect">
            <a:avLst/>
          </a:prstGeom>
        </p:spPr>
        <p:txBody>
          <a:bodyPr vert="horz" lIns="92054" tIns="46028" rIns="92054" bIns="4602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277" y="3"/>
            <a:ext cx="2944814" cy="496967"/>
          </a:xfrm>
          <a:prstGeom prst="rect">
            <a:avLst/>
          </a:prstGeom>
        </p:spPr>
        <p:txBody>
          <a:bodyPr vert="horz" lIns="92054" tIns="46028" rIns="92054" bIns="4602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5867077-82B8-4CB3-9B96-67ED2514EDAE}" type="datetimeFigureOut">
              <a:rPr lang="ru-RU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295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54" tIns="46028" rIns="92054" bIns="4602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3" y="4717220"/>
            <a:ext cx="5438775" cy="4466351"/>
          </a:xfrm>
          <a:prstGeom prst="rect">
            <a:avLst/>
          </a:prstGeom>
        </p:spPr>
        <p:txBody>
          <a:bodyPr vert="horz" lIns="92054" tIns="46028" rIns="92054" bIns="46028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9671"/>
            <a:ext cx="2944814" cy="496966"/>
          </a:xfrm>
          <a:prstGeom prst="rect">
            <a:avLst/>
          </a:prstGeom>
        </p:spPr>
        <p:txBody>
          <a:bodyPr vert="horz" lIns="92054" tIns="46028" rIns="92054" bIns="4602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277" y="9429671"/>
            <a:ext cx="2944814" cy="496966"/>
          </a:xfrm>
          <a:prstGeom prst="rect">
            <a:avLst/>
          </a:prstGeom>
        </p:spPr>
        <p:txBody>
          <a:bodyPr vert="horz" lIns="92054" tIns="46028" rIns="92054" bIns="4602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2BC9BD-59E7-48F0-931E-FF7C752973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7313" y="742950"/>
            <a:ext cx="662305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686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09357" y="9361455"/>
            <a:ext cx="2913859" cy="49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89" tIns="45894" rIns="91789" bIns="45894" anchor="b"/>
          <a:lstStyle/>
          <a:p>
            <a:pPr algn="r"/>
            <a:fld id="{626C0AF5-638A-4054-8FF0-7F4CFAE79DE9}" type="slidenum">
              <a:rPr lang="ru-RU" sz="1200"/>
              <a:pPr algn="r"/>
              <a:t>11</a:t>
            </a:fld>
            <a:endParaRPr lang="ru-RU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39775"/>
            <a:ext cx="6573838" cy="36972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803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4" y="1597836"/>
            <a:ext cx="7772401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4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3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6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99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6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99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6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1F33E0-6AD7-4C9C-85D3-F8AC9650F290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22581-FCDC-41C9-822B-D42157705E8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E9273-BDB9-4A47-A6FE-BED0CA8E3FF4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5450A-15DD-44DA-960C-E2B8118BAE6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4" y="20598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9B8DFA-D96C-41E7-8FFB-ED53A47ABAA8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B6FB0-308A-4B80-9B80-D5EB934B7D4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E007-5633-45B8-9E52-86522AB47C5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04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A707-6A0A-4DE8-A167-DB5B161C817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6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0DA3-35B8-4CCC-8DF8-2A93CE5C39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8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90-F4CD-4868-9EBF-03749D329BF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2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90-5184-4CA7-BDCD-5CC08B6D35B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9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C10A-01DA-427B-A193-6B86D36E193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6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DF95-1671-43BC-9043-D4B38FA36AB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10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A561-89DC-4C7B-9C51-0FACFA585F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33C50-6DBD-4FF3-B88B-AF239778D2BC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B3B04-0604-4940-833E-F1728FF0D1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DDF-289F-4FA4-BCC4-7D94149B9C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2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5CD6-6800-4D5A-B453-51ABF10AE7E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14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08E4-B446-45CF-8712-DD1F9558613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26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E007-5633-45B8-9E52-86522AB47C5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57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A707-6A0A-4DE8-A167-DB5B161C817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0DA3-35B8-4CCC-8DF8-2A93CE5C39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6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90-F4CD-4868-9EBF-03749D329BF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2890-5184-4CA7-BDCD-5CC08B6D35B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20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C10A-01DA-427B-A193-6B86D36E193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96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DF95-1671-43BC-9043-D4B38FA36AB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6" y="3305193"/>
            <a:ext cx="7772401" cy="1021556"/>
          </a:xfrm>
        </p:spPr>
        <p:txBody>
          <a:bodyPr anchor="t"/>
          <a:lstStyle>
            <a:lvl1pPr algn="l">
              <a:defRPr sz="4665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1" cy="1125140"/>
          </a:xfrm>
        </p:spPr>
        <p:txBody>
          <a:bodyPr anchor="b"/>
          <a:lstStyle>
            <a:lvl1pPr marL="0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1pPr>
            <a:lvl2pPr marL="5332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665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3pPr>
            <a:lvl4pPr marL="159978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4pPr>
            <a:lvl5pPr marL="2133050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5pPr>
            <a:lvl6pPr marL="2666312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6pPr>
            <a:lvl7pPr marL="319957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7pPr>
            <a:lvl8pPr marL="3732837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8pPr>
            <a:lvl9pPr marL="4266100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9F0DB-08C0-4C00-B0D7-6FDA243CF626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5216B-FBE3-4402-96D0-968C571EFDF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A561-89DC-4C7B-9C51-0FACFA585FFE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08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DDDF-289F-4FA4-BCC4-7D94149B9C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081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5CD6-6800-4D5A-B453-51ABF10AE7E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51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08E4-B446-45CF-8712-DD1F9558613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08.10.2019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10" y="1200155"/>
            <a:ext cx="4038600" cy="3394472"/>
          </a:xfrm>
        </p:spPr>
        <p:txBody>
          <a:bodyPr/>
          <a:lstStyle>
            <a:lvl1pPr>
              <a:defRPr sz="3266"/>
            </a:lvl1pPr>
            <a:lvl2pPr>
              <a:defRPr sz="2799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8" y="1200155"/>
            <a:ext cx="4038600" cy="3394472"/>
          </a:xfrm>
        </p:spPr>
        <p:txBody>
          <a:bodyPr/>
          <a:lstStyle>
            <a:lvl1pPr>
              <a:defRPr sz="3266"/>
            </a:lvl1pPr>
            <a:lvl2pPr>
              <a:defRPr sz="2799"/>
            </a:lvl2pPr>
            <a:lvl3pPr>
              <a:defRPr sz="2333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11E83-3629-4184-92EF-C14BA34080DC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D9F47-930F-4360-B180-BADCD95AFDB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7" y="1151335"/>
            <a:ext cx="4040187" cy="479822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262" indent="0">
              <a:buNone/>
              <a:defRPr sz="2333" b="1"/>
            </a:lvl2pPr>
            <a:lvl3pPr marL="1066525" indent="0">
              <a:buNone/>
              <a:defRPr sz="2100" b="1"/>
            </a:lvl3pPr>
            <a:lvl4pPr marL="1599787" indent="0">
              <a:buNone/>
              <a:defRPr sz="1866" b="1"/>
            </a:lvl4pPr>
            <a:lvl5pPr marL="2133050" indent="0">
              <a:buNone/>
              <a:defRPr sz="1866" b="1"/>
            </a:lvl5pPr>
            <a:lvl6pPr marL="2666312" indent="0">
              <a:buNone/>
              <a:defRPr sz="1866" b="1"/>
            </a:lvl6pPr>
            <a:lvl7pPr marL="3199574" indent="0">
              <a:buNone/>
              <a:defRPr sz="1866" b="1"/>
            </a:lvl7pPr>
            <a:lvl8pPr marL="3732837" indent="0">
              <a:buNone/>
              <a:defRPr sz="1866" b="1"/>
            </a:lvl8pPr>
            <a:lvl9pPr marL="4266100" indent="0">
              <a:buNone/>
              <a:defRPr sz="186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7" y="1631156"/>
            <a:ext cx="4040187" cy="2963466"/>
          </a:xfrm>
        </p:spPr>
        <p:txBody>
          <a:bodyPr/>
          <a:lstStyle>
            <a:lvl1pPr>
              <a:defRPr sz="2799"/>
            </a:lvl1pPr>
            <a:lvl2pPr>
              <a:defRPr sz="2333"/>
            </a:lvl2pPr>
            <a:lvl3pPr>
              <a:defRPr sz="2100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799" b="1"/>
            </a:lvl1pPr>
            <a:lvl2pPr marL="533262" indent="0">
              <a:buNone/>
              <a:defRPr sz="2333" b="1"/>
            </a:lvl2pPr>
            <a:lvl3pPr marL="1066525" indent="0">
              <a:buNone/>
              <a:defRPr sz="2100" b="1"/>
            </a:lvl3pPr>
            <a:lvl4pPr marL="1599787" indent="0">
              <a:buNone/>
              <a:defRPr sz="1866" b="1"/>
            </a:lvl4pPr>
            <a:lvl5pPr marL="2133050" indent="0">
              <a:buNone/>
              <a:defRPr sz="1866" b="1"/>
            </a:lvl5pPr>
            <a:lvl6pPr marL="2666312" indent="0">
              <a:buNone/>
              <a:defRPr sz="1866" b="1"/>
            </a:lvl6pPr>
            <a:lvl7pPr marL="3199574" indent="0">
              <a:buNone/>
              <a:defRPr sz="1866" b="1"/>
            </a:lvl7pPr>
            <a:lvl8pPr marL="3732837" indent="0">
              <a:buNone/>
              <a:defRPr sz="1866" b="1"/>
            </a:lvl8pPr>
            <a:lvl9pPr marL="4266100" indent="0">
              <a:buNone/>
              <a:defRPr sz="186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799"/>
            </a:lvl1pPr>
            <a:lvl2pPr>
              <a:defRPr sz="2333"/>
            </a:lvl2pPr>
            <a:lvl3pPr>
              <a:defRPr sz="2100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F843BA-FDC5-4DC2-A160-AE10D847230A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02866-9273-42D0-A651-8933EB5C32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767EA-FFE7-44AB-8A66-D410C5558480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C8331-BF73-4D0F-991C-09E394811C9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1CA3F-AFB7-4FFD-BA8D-DE81CB9637B5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D0E3F-4107-48CC-BD5A-67774F81DFA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3732"/>
            </a:lvl1pPr>
            <a:lvl2pPr>
              <a:defRPr sz="3266"/>
            </a:lvl2pPr>
            <a:lvl3pPr>
              <a:defRPr sz="2799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633"/>
            </a:lvl1pPr>
            <a:lvl2pPr marL="533262" indent="0">
              <a:buNone/>
              <a:defRPr sz="1400"/>
            </a:lvl2pPr>
            <a:lvl3pPr marL="1066525" indent="0">
              <a:buNone/>
              <a:defRPr sz="1166"/>
            </a:lvl3pPr>
            <a:lvl4pPr marL="1599787" indent="0">
              <a:buNone/>
              <a:defRPr sz="1050"/>
            </a:lvl4pPr>
            <a:lvl5pPr marL="2133050" indent="0">
              <a:buNone/>
              <a:defRPr sz="1050"/>
            </a:lvl5pPr>
            <a:lvl6pPr marL="2666312" indent="0">
              <a:buNone/>
              <a:defRPr sz="1050"/>
            </a:lvl6pPr>
            <a:lvl7pPr marL="3199574" indent="0">
              <a:buNone/>
              <a:defRPr sz="1050"/>
            </a:lvl7pPr>
            <a:lvl8pPr marL="3732837" indent="0">
              <a:buNone/>
              <a:defRPr sz="1050"/>
            </a:lvl8pPr>
            <a:lvl9pPr marL="4266100" indent="0">
              <a:buNone/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400EE-29D4-4836-B65B-3F25F331BC26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68874-EFDE-45F3-A115-B639719378B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333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732"/>
            </a:lvl1pPr>
            <a:lvl2pPr marL="533262" indent="0">
              <a:buNone/>
              <a:defRPr sz="3266"/>
            </a:lvl2pPr>
            <a:lvl3pPr marL="1066525" indent="0">
              <a:buNone/>
              <a:defRPr sz="2799"/>
            </a:lvl3pPr>
            <a:lvl4pPr marL="1599787" indent="0">
              <a:buNone/>
              <a:defRPr sz="2333"/>
            </a:lvl4pPr>
            <a:lvl5pPr marL="2133050" indent="0">
              <a:buNone/>
              <a:defRPr sz="2333"/>
            </a:lvl5pPr>
            <a:lvl6pPr marL="2666312" indent="0">
              <a:buNone/>
              <a:defRPr sz="2333"/>
            </a:lvl6pPr>
            <a:lvl7pPr marL="3199574" indent="0">
              <a:buNone/>
              <a:defRPr sz="2333"/>
            </a:lvl7pPr>
            <a:lvl8pPr marL="3732837" indent="0">
              <a:buNone/>
              <a:defRPr sz="2333"/>
            </a:lvl8pPr>
            <a:lvl9pPr marL="4266100" indent="0">
              <a:buNone/>
              <a:defRPr sz="2333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633"/>
            </a:lvl1pPr>
            <a:lvl2pPr marL="533262" indent="0">
              <a:buNone/>
              <a:defRPr sz="1400"/>
            </a:lvl2pPr>
            <a:lvl3pPr marL="1066525" indent="0">
              <a:buNone/>
              <a:defRPr sz="1166"/>
            </a:lvl3pPr>
            <a:lvl4pPr marL="1599787" indent="0">
              <a:buNone/>
              <a:defRPr sz="1050"/>
            </a:lvl4pPr>
            <a:lvl5pPr marL="2133050" indent="0">
              <a:buNone/>
              <a:defRPr sz="1050"/>
            </a:lvl5pPr>
            <a:lvl6pPr marL="2666312" indent="0">
              <a:buNone/>
              <a:defRPr sz="1050"/>
            </a:lvl6pPr>
            <a:lvl7pPr marL="3199574" indent="0">
              <a:buNone/>
              <a:defRPr sz="1050"/>
            </a:lvl7pPr>
            <a:lvl8pPr marL="3732837" indent="0">
              <a:buNone/>
              <a:defRPr sz="1050"/>
            </a:lvl8pPr>
            <a:lvl9pPr marL="4266100" indent="0">
              <a:buNone/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A7C215-567F-4650-8836-6D0B67E48AAF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983A3-5310-42EB-8B88-09E0EC1FFBA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11" y="476728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F89D83-249E-4C55-9023-4A476B6DC190}" type="datetime1">
              <a:rPr lang="ru-RU" smtClean="0"/>
              <a:pPr>
                <a:defRPr/>
              </a:pPr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4" y="476728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10" y="476728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1C926C0-738E-4B1E-88C6-AC445093ED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1066525" rtl="0" eaLnBrk="1" latinLnBrk="0" hangingPunct="1">
        <a:spcBef>
          <a:spcPct val="0"/>
        </a:spcBef>
        <a:buNone/>
        <a:defRPr sz="5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9947" indent="-399947" algn="l" defTabSz="1066525" rtl="0" eaLnBrk="1" latinLnBrk="0" hangingPunct="1">
        <a:spcBef>
          <a:spcPct val="20000"/>
        </a:spcBef>
        <a:buFont typeface="Arial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866551" indent="-333289" algn="l" defTabSz="1066525" rtl="0" eaLnBrk="1" latinLnBrk="0" hangingPunct="1">
        <a:spcBef>
          <a:spcPct val="20000"/>
        </a:spcBef>
        <a:buFont typeface="Arial" pitchFamily="34" charset="0"/>
        <a:buChar char="–"/>
        <a:defRPr sz="3266" kern="1200">
          <a:solidFill>
            <a:schemeClr val="tx1"/>
          </a:solidFill>
          <a:latin typeface="+mn-lt"/>
          <a:ea typeface="+mn-ea"/>
          <a:cs typeface="+mn-cs"/>
        </a:defRPr>
      </a:lvl2pPr>
      <a:lvl3pPr marL="1333156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1866418" indent="-266631" algn="l" defTabSz="1066525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4pPr>
      <a:lvl5pPr marL="2399681" indent="-266631" algn="l" defTabSz="1066525" rtl="0" eaLnBrk="1" latinLnBrk="0" hangingPunct="1">
        <a:spcBef>
          <a:spcPct val="20000"/>
        </a:spcBef>
        <a:buFont typeface="Arial" pitchFamily="34" charset="0"/>
        <a:buChar char="»"/>
        <a:defRPr sz="2333" kern="1200">
          <a:solidFill>
            <a:schemeClr val="tx1"/>
          </a:solidFill>
          <a:latin typeface="+mn-lt"/>
          <a:ea typeface="+mn-ea"/>
          <a:cs typeface="+mn-cs"/>
        </a:defRPr>
      </a:lvl5pPr>
      <a:lvl6pPr marL="2932943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6pPr>
      <a:lvl7pPr marL="3466207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7pPr>
      <a:lvl8pPr marL="3999469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8pPr>
      <a:lvl9pPr marL="4532732" indent="-266631" algn="l" defTabSz="1066525" rtl="0" eaLnBrk="1" latinLnBrk="0" hangingPunct="1">
        <a:spcBef>
          <a:spcPct val="20000"/>
        </a:spcBef>
        <a:buFont typeface="Arial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262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525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87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05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6312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9574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2837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6100" algn="l" defTabSz="10665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0F67C6F-2DF3-48CC-88AA-894420B7C978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08.10.2019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4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0F67C6F-2DF3-48CC-88AA-894420B7C978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08.10.2019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8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289363"/>
            <a:ext cx="8002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SzPct val="100000"/>
              <a:defRPr/>
            </a:pPr>
            <a:r>
              <a:rPr lang="ru-RU" alt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</a:t>
            </a:r>
            <a:br>
              <a:rPr lang="ru-RU" alt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</a:p>
        </p:txBody>
      </p:sp>
      <p:sp>
        <p:nvSpPr>
          <p:cNvPr id="9" name="Прямоугольник 5"/>
          <p:cNvSpPr>
            <a:spLocks noChangeArrowheads="1"/>
          </p:cNvSpPr>
          <p:nvPr/>
        </p:nvSpPr>
        <p:spPr bwMode="auto">
          <a:xfrm>
            <a:off x="2227121" y="4371950"/>
            <a:ext cx="5334000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alt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октября </a:t>
            </a:r>
            <a:r>
              <a:rPr lang="ru-RU" alt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2019 года</a:t>
            </a:r>
            <a:endParaRPr lang="ru-RU" altLang="ru-RU" sz="16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15616" y="1622770"/>
            <a:ext cx="691276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РЕНОВАЦИЯ СТАЦИОНАРНЫХ УЧРЕЖДЕНИЙ СОЦИАЛЬНОГО ОБСЛУЖИВАНИЯ НАСЕЛЕНИЯ </a:t>
            </a:r>
          </a:p>
          <a:p>
            <a:pPr algn="ctr">
              <a:spcAft>
                <a:spcPts val="600"/>
              </a:spcAft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ЗАКРЫТИЮ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86263"/>
              </p:ext>
            </p:extLst>
          </p:nvPr>
        </p:nvGraphicFramePr>
        <p:xfrm>
          <a:off x="989257" y="1022849"/>
          <a:ext cx="7920000" cy="3011981"/>
        </p:xfrm>
        <a:graphic>
          <a:graphicData uri="http://schemas.openxmlformats.org/drawingml/2006/table">
            <a:tbl>
              <a:tblPr firstRow="1" firstCol="1" bandRow="1"/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03.10.2019)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8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п. </a:t>
                      </a:r>
                      <a:r>
                        <a:rPr lang="ru-RU" sz="15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Центральная, д.10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до районного центра – 18 км.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ул. Больничная,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д.1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до районного центра – 40 км.</a:t>
                      </a: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2596649"/>
                  </a:ext>
                </a:extLst>
              </a:tr>
              <a:tr h="3709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 район,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Пожня</a:t>
                      </a: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до районного центра – 25 км.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4**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524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162***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301365" y="4082087"/>
            <a:ext cx="3386918" cy="907730"/>
          </a:xfrm>
          <a:prstGeom prst="roundRect">
            <a:avLst>
              <a:gd name="adj" fmla="val 7496"/>
            </a:avLst>
          </a:prstGeom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tIns="18000" bIns="0">
            <a:spAutoFit/>
          </a:bodyPr>
          <a:lstStyle/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Передвигаются с ходунками, тростью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Передвигается на инвалидной коляске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ts val="12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Лежачие –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человек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4066795"/>
            <a:ext cx="4312108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- 1 человек в возрасте 101 года;</a:t>
            </a:r>
          </a:p>
          <a:p>
            <a:pPr marL="357188" indent="-357188"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-1 человек в возрасте 100 лет, </a:t>
            </a:r>
          </a:p>
          <a:p>
            <a:pPr marL="357188" indent="-357188">
              <a:lnSpc>
                <a:spcPts val="1400"/>
              </a:lnSpc>
              <a:spcAft>
                <a:spcPts val="3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 человек в возрасте 102 лет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 - 185- количество штатных единиц.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2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-1726105" y="-812752"/>
            <a:ext cx="184698" cy="36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4" tIns="45712" rIns="91424" bIns="4571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211710"/>
            <a:ext cx="4756361" cy="2533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населения Тверской области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Юридический адрес: Наб. р. Лазури,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20, г. Тверь, 170100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(4822) 34-27-63</a:t>
            </a:r>
          </a:p>
          <a:p>
            <a:pPr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0" dirty="0" smtClean="0">
                <a:latin typeface="Times New Roman" pitchFamily="18" charset="0"/>
                <a:cs typeface="Times New Roman" pitchFamily="18" charset="0"/>
              </a:rPr>
              <a:t>dep_soczashity@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tverreg.ru</a:t>
            </a: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 социальной защиты населения Тверской области </a:t>
            </a:r>
            <a:b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Хохлова Елена Вячеславовна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143592" y="4716128"/>
            <a:ext cx="2834148" cy="365125"/>
          </a:xfrm>
        </p:spPr>
        <p:txBody>
          <a:bodyPr/>
          <a:lstStyle/>
          <a:p>
            <a:fld id="{20C744D8-5D24-40B5-8211-596EBBEF60D4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3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35524"/>
            <a:ext cx="8100392" cy="654205"/>
          </a:xfrm>
        </p:spPr>
        <p:txBody>
          <a:bodyPr>
            <a:noAutofit/>
          </a:bodyPr>
          <a:lstStyle/>
          <a:p>
            <a:pPr defTabSz="457200">
              <a:lnSpc>
                <a:spcPts val="2000"/>
              </a:lnSpc>
              <a:defRPr/>
            </a:pPr>
            <a:r>
              <a:rPr 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СТАЦИОНАРНЫЕ УЧРЕЖДЕНИЯ </a:t>
            </a:r>
            <a:br>
              <a:rPr 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СОЦИАЛЬНОГО ОБСЛУЖИВАНИЯ НАСЕЛЕНИЯ </a:t>
            </a:r>
            <a:endParaRPr lang="ru-RU" sz="20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57982" y="1367687"/>
            <a:ext cx="2880320" cy="3220287"/>
          </a:xfrm>
          <a:prstGeom prst="roundRect">
            <a:avLst>
              <a:gd name="adj" fmla="val 3826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36000" rIns="36000" rtlCol="0" anchor="t" anchorCtr="0"/>
          <a:lstStyle/>
          <a:p>
            <a:pPr algn="ctr" eaLnBrk="0" hangingPunct="0">
              <a:lnSpc>
                <a:spcPts val="1700"/>
              </a:lnSpc>
              <a:spcAft>
                <a:spcPts val="600"/>
              </a:spcAft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общего типа: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дома-интерната для престарелых и инвалидов     (1 102 койко-места);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геронтологический центр   (180 койко-мест);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стационарных отделений комплексных центров социального обслуживания населения (728 койко-мест).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787478" y="1370884"/>
            <a:ext cx="2112649" cy="3217090"/>
          </a:xfrm>
          <a:prstGeom prst="roundRect">
            <a:avLst>
              <a:gd name="adj" fmla="val 3573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36000" rIns="36000" rtlCol="0" anchor="t" anchorCtr="0"/>
          <a:lstStyle/>
          <a:p>
            <a:pPr algn="ctr" eaLnBrk="0" hangingPunct="0">
              <a:lnSpc>
                <a:spcPts val="1700"/>
              </a:lnSpc>
              <a:spcAft>
                <a:spcPts val="600"/>
              </a:spcAft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учреждения: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дом-интернат для престарелых и инвалидов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(105 койко-мест);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Дом милосердия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 койко-мест).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958890" y="1370883"/>
            <a:ext cx="2808000" cy="3217091"/>
          </a:xfrm>
          <a:prstGeom prst="roundRect">
            <a:avLst>
              <a:gd name="adj" fmla="val 4478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36000" rIns="36000" rtlCol="0" anchor="t" anchorCtr="0"/>
          <a:lstStyle/>
          <a:p>
            <a:pPr algn="ctr" eaLnBrk="0" hangingPunct="0">
              <a:lnSpc>
                <a:spcPts val="1700"/>
              </a:lnSpc>
              <a:spcAft>
                <a:spcPts val="600"/>
              </a:spcAft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психоневрологического профиля:</a:t>
            </a:r>
          </a:p>
          <a:p>
            <a:pPr marL="285750" indent="-285750" eaLnBrk="0" hangingPunct="0">
              <a:lnSpc>
                <a:spcPts val="17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психоневрологических интернатов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(2 475 койко-мест).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93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2.vectorstock.com/i/1000x1000/56/91/school-building-front-yard-for-school-children-vector-1826569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t="656" r="-230" b="13244"/>
          <a:stretch/>
        </p:blipFill>
        <p:spPr bwMode="auto">
          <a:xfrm>
            <a:off x="6804400" y="3075543"/>
            <a:ext cx="1561365" cy="7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8003" y="194750"/>
            <a:ext cx="8086018" cy="732864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ПОРЯДОК НАПРАВЛЕНИЯ ГРАЖДАН В СТАЦИОНАРНЫЕ УЧРЕЖДЕНИЯ СОЦИАЛЬНОГО ОБСЛУЖИВАНИЯ НАСЕЛЕНИЯ ТВЕРСКОЙ ОБЛАСТИ</a:t>
            </a:r>
            <a:endParaRPr lang="ru-RU" sz="18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84168" y="4709249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mtdata.ru/u25/photoAF54/20009164778-0/orig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5" t="11349" r="21829" b="1722"/>
          <a:stretch/>
        </p:blipFill>
        <p:spPr bwMode="auto">
          <a:xfrm>
            <a:off x="4594837" y="989014"/>
            <a:ext cx="959500" cy="95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848" y="2313344"/>
            <a:ext cx="657512" cy="691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1727" y="1408959"/>
            <a:ext cx="219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учреждений КЦСОН </a:t>
            </a:r>
          </a:p>
          <a:p>
            <a:pPr marL="179388" indent="-179388"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документов (медицинская карта, заключение ВК, копия паспорта и полиса ОМС, справка о доходах, справка об инвалидности, ИПРА);</a:t>
            </a:r>
          </a:p>
          <a:p>
            <a:pPr marL="179388" indent="-179388"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признание гражданина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нуждающимся в предоставлении социальных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79388">
              <a:buFont typeface="Wingdings" panose="05000000000000000000" pitchFamily="2" charset="2"/>
              <a:buChar char="Ø"/>
              <a:tabLst>
                <a:tab pos="179388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личного дела для направление на стационарное обслуживание.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 cstate="print"/>
          <a:srcRect l="-231" t="12200" r="-1" b="10801"/>
          <a:stretch/>
        </p:blipFill>
        <p:spPr>
          <a:xfrm>
            <a:off x="4519794" y="3201300"/>
            <a:ext cx="1310295" cy="65185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91880" y="3879731"/>
            <a:ext cx="37917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социальной защиты </a:t>
            </a:r>
          </a:p>
          <a:p>
            <a:pPr algn="ctr">
              <a:lnSpc>
                <a:spcPts val="1400"/>
              </a:lnSpc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населения Тверской области</a:t>
            </a:r>
          </a:p>
          <a:p>
            <a:pPr marL="216000" indent="-216000">
              <a:lnSpc>
                <a:spcPts val="14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документов;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ts val="1400"/>
              </a:lnSpc>
              <a:buFont typeface="Wingdings" panose="05000000000000000000" pitchFamily="2" charset="2"/>
              <a:buChar char="Ø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выписка путевки на стационарное социальное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обслуживание.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400"/>
              </a:lnSpc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Выгнутая вниз стрелка 26"/>
          <p:cNvSpPr/>
          <p:nvPr/>
        </p:nvSpPr>
        <p:spPr>
          <a:xfrm rot="15724249">
            <a:off x="5222540" y="2116953"/>
            <a:ext cx="1663457" cy="580371"/>
          </a:xfrm>
          <a:prstGeom prst="curvedUp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Путевка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Выгнутая вверх стрелка 20"/>
          <p:cNvSpPr/>
          <p:nvPr/>
        </p:nvSpPr>
        <p:spPr>
          <a:xfrm rot="19767513" flipH="1">
            <a:off x="3039564" y="1568930"/>
            <a:ext cx="1436852" cy="407614"/>
          </a:xfrm>
          <a:prstGeom prst="curvedDownArrow">
            <a:avLst>
              <a:gd name="adj1" fmla="val 21576"/>
              <a:gd name="adj2" fmla="val 50000"/>
              <a:gd name="adj3" fmla="val 2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Заявление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1954" y="2336879"/>
            <a:ext cx="2626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Стационарное учреждение социального обслуживания населения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"/>
          <p:cNvPicPr>
            <a:picLocks noChangeAspect="1" noChangeArrowheads="1"/>
          </p:cNvPicPr>
          <p:nvPr/>
        </p:nvPicPr>
        <p:blipFill>
          <a:blip r:embed="rId6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grpSp>
        <p:nvGrpSpPr>
          <p:cNvPr id="3" name="Группа 2"/>
          <p:cNvGrpSpPr/>
          <p:nvPr/>
        </p:nvGrpSpPr>
        <p:grpSpPr>
          <a:xfrm flipH="1">
            <a:off x="3035670" y="3311543"/>
            <a:ext cx="1542884" cy="431369"/>
            <a:chOff x="4915672" y="2969540"/>
            <a:chExt cx="1487804" cy="534555"/>
          </a:xfrm>
        </p:grpSpPr>
        <p:sp>
          <p:nvSpPr>
            <p:cNvPr id="26" name="Выгнутая вверх стрелка 25"/>
            <p:cNvSpPr/>
            <p:nvPr/>
          </p:nvSpPr>
          <p:spPr>
            <a:xfrm rot="8786589">
              <a:off x="5086941" y="3041876"/>
              <a:ext cx="1316535" cy="462219"/>
            </a:xfrm>
            <a:prstGeom prst="curvedDownArrow">
              <a:avLst>
                <a:gd name="adj1" fmla="val 25000"/>
                <a:gd name="adj2" fmla="val 50000"/>
                <a:gd name="adj3" fmla="val 23100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9718490">
              <a:off x="4915672" y="2969540"/>
              <a:ext cx="1275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Личное дело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Стрелка углом 6"/>
          <p:cNvSpPr/>
          <p:nvPr/>
        </p:nvSpPr>
        <p:spPr>
          <a:xfrm rot="16200000" flipH="1" flipV="1">
            <a:off x="6461656" y="729939"/>
            <a:ext cx="542048" cy="1795039"/>
          </a:xfrm>
          <a:prstGeom prst="bentArrow">
            <a:avLst>
              <a:gd name="adj1" fmla="val 25000"/>
              <a:gd name="adj2" fmla="val 24576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2" t="1269" r="5336" b="69542"/>
          <a:stretch/>
        </p:blipFill>
        <p:spPr>
          <a:xfrm>
            <a:off x="2295553" y="2716974"/>
            <a:ext cx="864096" cy="964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220" y="190180"/>
            <a:ext cx="8100779" cy="761842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20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КРИТЕРИИ, КОТОРЫЕ УЧИТЫВАЮТСЯ ПРИ ПОДБОРЕ УЧРЕЖДЕНИЯ СТАЦИОНАРНОГО ОБСЛУЖИВАНИЯ ДЛЯ ПОЖИЛЫХ ГРАЖДАН И ИНВАЛИДОВ</a:t>
            </a:r>
            <a:endParaRPr lang="ru-RU" sz="2000" b="1" dirty="0">
              <a:solidFill>
                <a:srgbClr val="9983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256243"/>
            <a:ext cx="791596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здоровья гражданина (полная или частичная утрата способности либо возможности осуществлять самообслуживание, самостоятельно передвигаться, обеспечивать основные жизненные потребности в силу заболевания, травмы, возраста или наличия инвалидности);</a:t>
            </a:r>
          </a:p>
          <a:p>
            <a:pPr algn="just">
              <a:lnSpc>
                <a:spcPts val="1600"/>
              </a:lnSpc>
            </a:pPr>
            <a:endParaRPr lang="ru-RU" sz="900" dirty="0" smtClean="0"/>
          </a:p>
        </p:txBody>
      </p:sp>
      <p:pic>
        <p:nvPicPr>
          <p:cNvPr id="7" name="Picture 4" descr="https://cdn2.vectorstock.com/i/1000x1000/56/91/school-building-front-yard-for-school-children-vector-1826569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" t="656" r="-230" b="13244"/>
          <a:stretch/>
        </p:blipFill>
        <p:spPr bwMode="auto">
          <a:xfrm>
            <a:off x="4068832" y="2390206"/>
            <a:ext cx="2049553" cy="10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9999" y="2629979"/>
            <a:ext cx="658425" cy="69500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 cstate="print"/>
          <a:srcRect l="69897" r="2692" b="70238"/>
          <a:stretch/>
        </p:blipFill>
        <p:spPr>
          <a:xfrm>
            <a:off x="6550337" y="2716974"/>
            <a:ext cx="792088" cy="83530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t="60413" r="72127" b="7812"/>
          <a:stretch/>
        </p:blipFill>
        <p:spPr>
          <a:xfrm>
            <a:off x="3256212" y="2682932"/>
            <a:ext cx="576064" cy="9006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99592" y="2112633"/>
            <a:ext cx="317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ru-RU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 самостоятельно, передвигающиеся с трудом, находящиеся на постельном режиме</a:t>
            </a:r>
            <a:endParaRPr lang="ru-RU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5" cstate="print"/>
          <a:srcRect l="69897" r="2692" b="70238"/>
          <a:stretch/>
        </p:blipFill>
        <p:spPr>
          <a:xfrm>
            <a:off x="1483526" y="2759779"/>
            <a:ext cx="792088" cy="8353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98497" y="2128596"/>
            <a:ext cx="218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Передвигающие самостоятельно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2121" y="3830807"/>
            <a:ext cx="1368152" cy="10755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62810" y="3579292"/>
            <a:ext cx="7824756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родственников (10% пожилых людей навещают родственники)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8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3015076" y="923711"/>
            <a:ext cx="36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направлении учитываются:</a:t>
            </a:r>
          </a:p>
        </p:txBody>
      </p:sp>
    </p:spTree>
    <p:extLst>
      <p:ext uri="{BB962C8B-B14F-4D97-AF65-F5344CB8AC3E}">
        <p14:creationId xmlns:p14="http://schemas.microsoft.com/office/powerpoint/2010/main" val="6723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34" y="104113"/>
            <a:ext cx="6368735" cy="51435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99592" y="1150455"/>
            <a:ext cx="3600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452" y="4754293"/>
            <a:ext cx="2057400" cy="273844"/>
          </a:xfrm>
        </p:spPr>
        <p:txBody>
          <a:bodyPr/>
          <a:lstStyle/>
          <a:p>
            <a:fld id="{20C744D8-5D24-40B5-8211-596EBBEF60D4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09305" y="268226"/>
            <a:ext cx="6986832" cy="5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572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КОЕЧНАЯ СЕТЬ В 2019 ГОДУ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67776" y="1150455"/>
            <a:ext cx="21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2" y="1218467"/>
            <a:ext cx="253554" cy="25355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73677" y="1621369"/>
            <a:ext cx="213554" cy="184666"/>
          </a:xfrm>
          <a:prstGeom prst="rect">
            <a:avLst/>
          </a:prstGeom>
          <a:solidFill>
            <a:srgbClr val="B8EDA9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4862" y="1587799"/>
            <a:ext cx="303179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отделения </a:t>
            </a:r>
          </a:p>
          <a:p>
            <a:pPr indent="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комплексных центрах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76879" y="2951717"/>
            <a:ext cx="213554" cy="86176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5094" y="2853297"/>
            <a:ext cx="2119747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мест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стационарных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отделениях при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комплексных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центрах,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закрытию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1302" y="2143952"/>
            <a:ext cx="213554" cy="1846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5971" y="2093322"/>
            <a:ext cx="185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</a:t>
            </a:r>
          </a:p>
        </p:txBody>
      </p:sp>
    </p:spTree>
    <p:extLst>
      <p:ext uri="{BB962C8B-B14F-4D97-AF65-F5344CB8AC3E}">
        <p14:creationId xmlns:p14="http://schemas.microsoft.com/office/powerpoint/2010/main" val="35809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10" y="19455"/>
            <a:ext cx="6368735" cy="514350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961082" y="1509141"/>
            <a:ext cx="341652" cy="2694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964203" y="1096669"/>
            <a:ext cx="341652" cy="350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452" y="4754293"/>
            <a:ext cx="2057400" cy="273844"/>
          </a:xfrm>
        </p:spPr>
        <p:txBody>
          <a:bodyPr/>
          <a:lstStyle/>
          <a:p>
            <a:fld id="{20C744D8-5D24-40B5-8211-596EBBEF60D4}" type="slidenum">
              <a:rPr lang="ru-RU" sz="14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09305" y="268226"/>
            <a:ext cx="6480994" cy="59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4572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ПЛАН РАЗВИТИЯ КОЕЧНОЙ СЕТИ В 2022 ГОДУ</a:t>
            </a:r>
            <a:endParaRPr lang="ru-RU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05" y="1147132"/>
            <a:ext cx="253554" cy="2535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14797" y="1082684"/>
            <a:ext cx="37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 (существующие)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4797" y="1484913"/>
            <a:ext cx="3548985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Дома-интернаты (планируемые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открытию)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6731" y="1511310"/>
            <a:ext cx="254984" cy="254984"/>
          </a:xfrm>
          <a:prstGeom prst="rect">
            <a:avLst/>
          </a:prstGeom>
        </p:spPr>
      </p:pic>
      <p:sp>
        <p:nvSpPr>
          <p:cNvPr id="35" name="Прямоугольник 34"/>
          <p:cNvSpPr/>
          <p:nvPr/>
        </p:nvSpPr>
        <p:spPr>
          <a:xfrm>
            <a:off x="1048215" y="1995313"/>
            <a:ext cx="213554" cy="184666"/>
          </a:xfrm>
          <a:prstGeom prst="rect">
            <a:avLst/>
          </a:prstGeom>
          <a:solidFill>
            <a:srgbClr val="B8EDA9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9400" y="1961743"/>
            <a:ext cx="303179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отделения </a:t>
            </a:r>
          </a:p>
          <a:p>
            <a:pPr indent="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комплексных центрах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096177" y="3215482"/>
            <a:ext cx="108000" cy="108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096177" y="3219838"/>
            <a:ext cx="108000" cy="108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52884" y="3151393"/>
            <a:ext cx="188102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отделения при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комплексных </a:t>
            </a:r>
          </a:p>
          <a:p>
            <a:pPr indent="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38839" y="2491575"/>
            <a:ext cx="213554" cy="1846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508" y="2440945"/>
            <a:ext cx="1854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 defTabSz="45720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стационарные </a:t>
            </a:r>
            <a:b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892911" y="3539144"/>
            <a:ext cx="240066" cy="171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892911" y="3710520"/>
            <a:ext cx="1644725" cy="229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3892911" y="3710520"/>
            <a:ext cx="535073" cy="229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892911" y="3710520"/>
            <a:ext cx="175033" cy="294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6336297" y="3857663"/>
            <a:ext cx="35903" cy="261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854306" y="4119600"/>
            <a:ext cx="4819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5652120" y="2467267"/>
            <a:ext cx="158529" cy="248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5652120" y="2715766"/>
            <a:ext cx="443181" cy="139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5436097" y="2393379"/>
            <a:ext cx="216023" cy="32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6804248" y="2676241"/>
            <a:ext cx="3570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7236296" y="2355726"/>
            <a:ext cx="249" cy="235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7161334" y="1766294"/>
            <a:ext cx="328965" cy="85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6982791" y="1147132"/>
            <a:ext cx="507508" cy="362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7668344" y="1400686"/>
            <a:ext cx="288033" cy="108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СТАЦИОНАРНЫЕ ОТДЕЛЕНИЯ </a:t>
            </a:r>
          </a:p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 ЗДАНИЯХ 4 – 5 СТЕПЕНИ ОГНЕСТОЙКОСТИ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53402"/>
              </p:ext>
            </p:extLst>
          </p:nvPr>
        </p:nvGraphicFramePr>
        <p:xfrm>
          <a:off x="1003353" y="1057952"/>
          <a:ext cx="7884000" cy="360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стационарного отделения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ввода в эксплуатацию жилых зданий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огнестойкости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износа здания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мест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 район, </a:t>
                      </a: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 Погорелое-Городище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Школьная, д.17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 Красный Холм,</a:t>
                      </a: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ул.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Красноармейская, </a:t>
                      </a:r>
                      <a:b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73/21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1978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 район,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с.Прямухино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район,</a:t>
                      </a:r>
                    </a:p>
                    <a:p>
                      <a:pPr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3а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1003353" y="253124"/>
            <a:ext cx="814064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СТАЦИОНАРНЫЕ ОТДЕЛЕНИЯ </a:t>
            </a:r>
          </a:p>
          <a:p>
            <a:pPr algn="ctr" eaLnBrk="1" hangingPunct="1"/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В ЗДАНИЯХ 4 – 5 СТЕПЕНИ </a:t>
            </a:r>
            <a:r>
              <a:rPr lang="ru-RU" altLang="ru-RU" b="1" dirty="0" smtClean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ОГНЕСТОЙКОСТИ (продолжение)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87091"/>
              </p:ext>
            </p:extLst>
          </p:nvPr>
        </p:nvGraphicFramePr>
        <p:xfrm>
          <a:off x="1003353" y="1044982"/>
          <a:ext cx="7884000" cy="360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стационарного отделения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ввода в эксплуатацию жилых зданий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огнестойкости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Степень износа здания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мест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район, д. </a:t>
                      </a:r>
                      <a:r>
                        <a:rPr lang="ru-RU" sz="18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д. 3а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1999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район,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Малышево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Центральная,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10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 район,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с.Киверичи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Больничная, д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Торопецкий 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район,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Пожня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7" marR="51587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5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229307" y="104113"/>
            <a:ext cx="828675" cy="10287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257" y="175943"/>
            <a:ext cx="8100392" cy="788046"/>
          </a:xfrm>
        </p:spPr>
        <p:txBody>
          <a:bodyPr>
            <a:noAutofit/>
          </a:bodyPr>
          <a:lstStyle/>
          <a:p>
            <a:pPr defTabSz="457200">
              <a:lnSpc>
                <a:spcPts val="1900"/>
              </a:lnSpc>
              <a:defRPr/>
            </a:pP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ПРОЖИВАЮЩИХ И ПЕРСОНАЛЕ СТАЦИОНАРНЫХ ОТДЕЛЕНИЙ ГБУ «КЦСОН», </a:t>
            </a: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ПРЕДПОЛАГАЕМЫХ </a:t>
            </a:r>
            <a:r>
              <a:rPr lang="ru-RU" sz="1800" b="1" dirty="0">
                <a:solidFill>
                  <a:srgbClr val="9983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ЗАКРЫТИЮ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077683" y="4737802"/>
            <a:ext cx="2939626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268016" y="-561111"/>
            <a:ext cx="8028384" cy="836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 fontAlgn="auto">
              <a:lnSpc>
                <a:spcPts val="2900"/>
              </a:lnSpc>
              <a:spcAft>
                <a:spcPts val="0"/>
              </a:spcAft>
              <a:defRPr/>
            </a:pPr>
            <a:endParaRPr lang="ru-RU" sz="20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29013"/>
              </p:ext>
            </p:extLst>
          </p:nvPr>
        </p:nvGraphicFramePr>
        <p:xfrm>
          <a:off x="989257" y="1035819"/>
          <a:ext cx="7884000" cy="3781600"/>
        </p:xfrm>
        <a:graphic>
          <a:graphicData uri="http://schemas.openxmlformats.org/drawingml/2006/table">
            <a:tbl>
              <a:tblPr firstRow="1" firstCol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00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учреждения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мест в 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стацио-нарном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отделе</a:t>
                      </a:r>
                      <a:b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нии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кол-во проживающих (на 03.10.2019)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проживающих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Сотрудники стационарного отделения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24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– 69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– 79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– 89 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500" b="1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</a:t>
                      </a:r>
                      <a:r>
                        <a:rPr lang="ru-RU" sz="15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Числен-</a:t>
                      </a:r>
                      <a:r>
                        <a:rPr lang="ru-RU" sz="1500" b="1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ность</a:t>
                      </a: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из них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ru-RU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Пенсионного возраста</a:t>
                      </a:r>
                      <a:endParaRPr lang="ru-RU" sz="15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93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Зубцовский район, </a:t>
                      </a:r>
                      <a:b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с. Погорелое-Городище, </a:t>
                      </a:r>
                      <a:b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Школьная, д.17</a:t>
                      </a:r>
                    </a:p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89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г. Красный Холм,</a:t>
                      </a:r>
                    </a:p>
                    <a:p>
                      <a:pPr marL="0" marR="0" lvl="0" indent="0" algn="ctr" defTabSz="1066525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ул. Красноармейская, д. 73/21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Кувшиновский район, 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с.Прямухино</a:t>
                      </a:r>
                      <a:endParaRPr lang="ru-RU" sz="15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30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Лесной район,</a:t>
                      </a:r>
                      <a:r>
                        <a:rPr lang="ru-RU" sz="15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5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Свищево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4*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398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 район, 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 </a:t>
                      </a:r>
                      <a:r>
                        <a:rPr lang="ru-RU" sz="15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Жерехово</a:t>
                      </a: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д.3а</a:t>
                      </a: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5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районного центра – 25 км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3326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66525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9978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13305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666312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199574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732837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266100" algn="l" defTabSz="1066525" rtl="0" eaLnBrk="1" latinLnBrk="0" hangingPunct="1">
                        <a:defRPr sz="21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422024" y="737017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8642</TotalTime>
  <Words>808</Words>
  <Application>Microsoft Office PowerPoint</Application>
  <PresentationFormat>Экран (16:9)</PresentationFormat>
  <Paragraphs>276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1_Тема Office</vt:lpstr>
      <vt:lpstr>2_Тема Office</vt:lpstr>
      <vt:lpstr>Презентация PowerPoint</vt:lpstr>
      <vt:lpstr>СТАЦИОНАРНЫЕ УЧРЕЖДЕНИЯ  СОЦИАЛЬНОГО ОБСЛУЖИВАНИЯ НАСЕЛЕНИЯ </vt:lpstr>
      <vt:lpstr>ПОРЯДОК НАПРАВЛЕНИЯ ГРАЖДАН В СТАЦИОНАРНЫЕ УЧРЕЖДЕНИЯ СОЦИАЛЬНОГО ОБСЛУЖИВАНИЯ НАСЕЛЕНИЯ ТВЕРСКОЙ ОБЛАСТИ</vt:lpstr>
      <vt:lpstr>КРИТЕРИИ, КОТОРЫЕ УЧИТЫВАЮТСЯ ПРИ ПОДБОРЕ УЧРЕЖДЕНИЯ СТАЦИОНАРНОГО ОБСЛУЖИВАНИЯ ДЛЯ ПОЖИЛЫХ ГРАЖДАН И ИНВАЛИДОВ</vt:lpstr>
      <vt:lpstr>Презентация PowerPoint</vt:lpstr>
      <vt:lpstr>Презентация PowerPoint</vt:lpstr>
      <vt:lpstr>Презентация PowerPoint</vt:lpstr>
      <vt:lpstr>Презентация PowerPoint</vt:lpstr>
      <vt:lpstr>ИНФОРМАЦИЯ О ПРОЖИВАЮЩИХ И ПЕРСОНАЛЕ СТАЦИОНАРНЫХ ОТДЕЛЕНИЙ ГБУ «КЦСОН»,  ПРЕДПОЛАГАЕМЫХ К ЗАКРЫТИЮ</vt:lpstr>
      <vt:lpstr>ИНФОРМАЦИЯ О ПРОЖИВАЮЩИХ И ПЕРСОНАЛЕ СТАЦИОНАРНЫХ ОТДЕЛЕНИЙ ГБУ «КЦСОН»,  ПРЕДПОЛАГАЕМЫХ К ЗАКРЫТИЮ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Муравьев</dc:creator>
  <cp:lastModifiedBy>Министр</cp:lastModifiedBy>
  <cp:revision>979</cp:revision>
  <cp:lastPrinted>2019-10-07T13:05:52Z</cp:lastPrinted>
  <dcterms:created xsi:type="dcterms:W3CDTF">2013-02-11T10:47:34Z</dcterms:created>
  <dcterms:modified xsi:type="dcterms:W3CDTF">2019-10-08T15:42:43Z</dcterms:modified>
</cp:coreProperties>
</file>