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3" r:id="rId2"/>
    <p:sldId id="304" r:id="rId3"/>
    <p:sldId id="305" r:id="rId4"/>
    <p:sldId id="306" r:id="rId5"/>
  </p:sldIdLst>
  <p:sldSz cx="14603413" cy="10321925"/>
  <p:notesSz cx="9940925" cy="680878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679681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1359364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2039045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2718726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3398407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4078089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4757771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5437452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1">
          <p15:clr>
            <a:srgbClr val="A4A3A4"/>
          </p15:clr>
        </p15:guide>
        <p15:guide id="2" pos="4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CC"/>
    <a:srgbClr val="FF33CC"/>
    <a:srgbClr val="669900"/>
    <a:srgbClr val="FBBBCF"/>
    <a:srgbClr val="0000CC"/>
    <a:srgbClr val="EBF8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12" autoAdjust="0"/>
    <p:restoredTop sz="95765" autoAdjust="0"/>
  </p:normalViewPr>
  <p:slideViewPr>
    <p:cSldViewPr snapToGrid="0">
      <p:cViewPr varScale="1">
        <p:scale>
          <a:sx n="77" d="100"/>
          <a:sy n="77" d="100"/>
        </p:scale>
        <p:origin x="1884" y="108"/>
      </p:cViewPr>
      <p:guideLst>
        <p:guide orient="horz" pos="3251"/>
        <p:guide pos="460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78" y="-60"/>
      </p:cViewPr>
      <p:guideLst>
        <p:guide orient="horz" pos="2145"/>
        <p:guide pos="3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57" y="83"/>
            <a:ext cx="4308321" cy="340324"/>
          </a:xfrm>
          <a:prstGeom prst="rect">
            <a:avLst/>
          </a:prstGeom>
        </p:spPr>
        <p:txBody>
          <a:bodyPr vert="horz" lIns="62873" tIns="31455" rIns="62873" bIns="31455" rtlCol="0"/>
          <a:lstStyle>
            <a:lvl1pPr algn="l">
              <a:defRPr sz="800"/>
            </a:lvl1pPr>
          </a:lstStyle>
          <a:p>
            <a:r>
              <a:rPr lang="ru-RU" smtClean="0"/>
              <a:t>по состоянию на 23 мая 2016 г. 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31166" y="83"/>
            <a:ext cx="4308321" cy="340324"/>
          </a:xfrm>
          <a:prstGeom prst="rect">
            <a:avLst/>
          </a:prstGeom>
        </p:spPr>
        <p:txBody>
          <a:bodyPr vert="horz" lIns="62873" tIns="31455" rIns="62873" bIns="31455" rtlCol="0"/>
          <a:lstStyle>
            <a:lvl1pPr algn="r">
              <a:defRPr sz="800"/>
            </a:lvl1pPr>
          </a:lstStyle>
          <a:p>
            <a:fld id="{BCA55C9B-26F9-40FC-9549-77EBD6052E44}" type="datetime1">
              <a:rPr lang="ru-RU" smtClean="0"/>
              <a:pPr/>
              <a:t>03.10.2019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57" y="6467033"/>
            <a:ext cx="4308321" cy="340324"/>
          </a:xfrm>
          <a:prstGeom prst="rect">
            <a:avLst/>
          </a:prstGeom>
        </p:spPr>
        <p:txBody>
          <a:bodyPr vert="horz" lIns="62873" tIns="31455" rIns="62873" bIns="31455" rtlCol="0" anchor="b"/>
          <a:lstStyle>
            <a:lvl1pPr algn="l">
              <a:defRPr sz="8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31166" y="6467033"/>
            <a:ext cx="4308321" cy="340324"/>
          </a:xfrm>
          <a:prstGeom prst="rect">
            <a:avLst/>
          </a:prstGeom>
        </p:spPr>
        <p:txBody>
          <a:bodyPr vert="horz" lIns="62873" tIns="31455" rIns="62873" bIns="31455" rtlCol="0" anchor="b"/>
          <a:lstStyle>
            <a:lvl1pPr algn="r">
              <a:defRPr sz="800"/>
            </a:lvl1pPr>
          </a:lstStyle>
          <a:p>
            <a:fld id="{ACFFF21A-BE65-4A7D-BFE8-6E30EF062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0" y="79"/>
            <a:ext cx="4273343" cy="3252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3256" tIns="31671" rIns="63256" bIns="31671" numCol="1" anchor="t" anchorCtr="0" compatLnSpc="1">
            <a:prstTxWarp prst="textNoShape">
              <a:avLst/>
            </a:prstTxWarp>
          </a:bodyPr>
          <a:lstStyle>
            <a:lvl1pPr algn="l" defTabSz="637029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по состоянию на 23 мая 2016 г. </a:t>
            </a: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43767" y="79"/>
            <a:ext cx="4276522" cy="3252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3256" tIns="31671" rIns="63256" bIns="31671" numCol="1" anchor="t" anchorCtr="0" compatLnSpc="1">
            <a:prstTxWarp prst="textNoShape">
              <a:avLst/>
            </a:prstTxWarp>
          </a:bodyPr>
          <a:lstStyle>
            <a:lvl1pPr algn="r" defTabSz="637029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79A3A29-C0E6-4F2A-B32F-AF569055FFEE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2625" y="511175"/>
            <a:ext cx="3584575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7306" y="3228636"/>
            <a:ext cx="7328908" cy="30840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3256" tIns="31671" rIns="63256" bIns="31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0" y="6455749"/>
            <a:ext cx="4273343" cy="363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3256" tIns="31671" rIns="63256" bIns="31671" numCol="1" anchor="b" anchorCtr="0" compatLnSpc="1">
            <a:prstTxWarp prst="textNoShape">
              <a:avLst/>
            </a:prstTxWarp>
          </a:bodyPr>
          <a:lstStyle>
            <a:lvl1pPr algn="l" defTabSz="637029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43767" y="6455749"/>
            <a:ext cx="4276522" cy="363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3256" tIns="31671" rIns="63256" bIns="31671" numCol="1" anchor="b" anchorCtr="0" compatLnSpc="1">
            <a:prstTxWarp prst="textNoShape">
              <a:avLst/>
            </a:prstTxWarp>
          </a:bodyPr>
          <a:lstStyle>
            <a:lvl1pPr algn="r" defTabSz="637029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E2F4D7B-5F72-4B2F-B362-706AC4317D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79681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35936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039045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71872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398407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78089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57771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37452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70225" y="146050"/>
            <a:ext cx="3586163" cy="2533650"/>
          </a:xfrm>
          <a:ln/>
        </p:spPr>
      </p:sp>
      <p:sp>
        <p:nvSpPr>
          <p:cNvPr id="4100" name="Заметки 1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2" name="Верхний колонтитул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по состоянию на 23 мая 2016 г.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29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70225" y="146050"/>
            <a:ext cx="3586163" cy="2533650"/>
          </a:xfrm>
          <a:ln/>
        </p:spPr>
      </p:sp>
      <p:sp>
        <p:nvSpPr>
          <p:cNvPr id="4100" name="Заметки 1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2" name="Верхний колонтитул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по состоянию на 23 мая 2016 г.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02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73400" y="146050"/>
            <a:ext cx="3581400" cy="2532063"/>
          </a:xfrm>
          <a:ln/>
        </p:spPr>
      </p:sp>
      <p:sp>
        <p:nvSpPr>
          <p:cNvPr id="4100" name="Заметки 1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2" name="Верхний колонтитул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по состоянию на 23 мая 2016 г.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0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73400" y="146050"/>
            <a:ext cx="3581400" cy="2532063"/>
          </a:xfrm>
          <a:ln/>
        </p:spPr>
      </p:sp>
      <p:sp>
        <p:nvSpPr>
          <p:cNvPr id="4100" name="Заметки 1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2" name="Верхний колонтитул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по состоянию на 23 мая 2016 г.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4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5258" y="3206491"/>
            <a:ext cx="12412902" cy="22125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0514" y="5849091"/>
            <a:ext cx="10222389" cy="2637825"/>
          </a:xfrm>
        </p:spPr>
        <p:txBody>
          <a:bodyPr/>
          <a:lstStyle>
            <a:lvl1pPr marL="0" indent="0" algn="ctr">
              <a:buNone/>
              <a:defRPr/>
            </a:lvl1pPr>
            <a:lvl2pPr marL="679681" indent="0" algn="ctr">
              <a:buNone/>
              <a:defRPr/>
            </a:lvl2pPr>
            <a:lvl3pPr marL="1359364" indent="0" algn="ctr">
              <a:buNone/>
              <a:defRPr/>
            </a:lvl3pPr>
            <a:lvl4pPr marL="2039045" indent="0" algn="ctr">
              <a:buNone/>
              <a:defRPr/>
            </a:lvl4pPr>
            <a:lvl5pPr marL="2718726" indent="0" algn="ctr">
              <a:buNone/>
              <a:defRPr/>
            </a:lvl5pPr>
            <a:lvl6pPr marL="3398407" indent="0" algn="ctr">
              <a:buNone/>
              <a:defRPr/>
            </a:lvl6pPr>
            <a:lvl7pPr marL="4078089" indent="0" algn="ctr">
              <a:buNone/>
              <a:defRPr/>
            </a:lvl7pPr>
            <a:lvl8pPr marL="4757771" indent="0" algn="ctr">
              <a:buNone/>
              <a:defRPr/>
            </a:lvl8pPr>
            <a:lvl9pPr marL="5437452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4E0C7-3625-4E72-93EF-B29F1255BBF3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38630-A395-49D1-AF21-BAAAD269C03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CED2-3181-49BD-817F-8F8C88C02CE8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2CE4A-A1C1-4705-9E35-0962F840D5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404934" y="917504"/>
            <a:ext cx="3103225" cy="825754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95257" y="917504"/>
            <a:ext cx="9085007" cy="825754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80816-3015-4DE8-9DBC-2D23E82F7DFF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59AD1-470D-44AE-985C-2F0278652C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4DCF2-79C7-4C41-B1B5-43346D378222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E9107-C642-4B26-B8F3-E9C22CF321B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765" y="6632796"/>
            <a:ext cx="12412902" cy="20500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3765" y="4374874"/>
            <a:ext cx="12412902" cy="2257921"/>
          </a:xfrm>
        </p:spPr>
        <p:txBody>
          <a:bodyPr anchor="b"/>
          <a:lstStyle>
            <a:lvl1pPr marL="0" indent="0">
              <a:buNone/>
              <a:defRPr sz="3000"/>
            </a:lvl1pPr>
            <a:lvl2pPr marL="679681" indent="0">
              <a:buNone/>
              <a:defRPr sz="2700"/>
            </a:lvl2pPr>
            <a:lvl3pPr marL="1359364" indent="0">
              <a:buNone/>
              <a:defRPr sz="2400"/>
            </a:lvl3pPr>
            <a:lvl4pPr marL="2039045" indent="0">
              <a:buNone/>
              <a:defRPr sz="2200"/>
            </a:lvl4pPr>
            <a:lvl5pPr marL="2718726" indent="0">
              <a:buNone/>
              <a:defRPr sz="2200"/>
            </a:lvl5pPr>
            <a:lvl6pPr marL="3398407" indent="0">
              <a:buNone/>
              <a:defRPr sz="2200"/>
            </a:lvl6pPr>
            <a:lvl7pPr marL="4078089" indent="0">
              <a:buNone/>
              <a:defRPr sz="2200"/>
            </a:lvl7pPr>
            <a:lvl8pPr marL="4757771" indent="0">
              <a:buNone/>
              <a:defRPr sz="2200"/>
            </a:lvl8pPr>
            <a:lvl9pPr marL="5437452" indent="0">
              <a:buNone/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144F2-8224-4BEF-A18A-40054D2DCAD0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BAD4C-21DE-4B96-8571-BAD4C83A6B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5256" y="2981889"/>
            <a:ext cx="6094116" cy="6193155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14041" y="2981889"/>
            <a:ext cx="6094116" cy="6193155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2414B-F2E7-4132-AFF4-D722337887DD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A001E-068A-4789-A112-8A8F5A5CB26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72" y="413356"/>
            <a:ext cx="13143072" cy="1720321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0173" y="2310490"/>
            <a:ext cx="6452181" cy="96290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681" indent="0">
              <a:buNone/>
              <a:defRPr sz="3000" b="1"/>
            </a:lvl2pPr>
            <a:lvl3pPr marL="1359364" indent="0">
              <a:buNone/>
              <a:defRPr sz="2700" b="1"/>
            </a:lvl3pPr>
            <a:lvl4pPr marL="2039045" indent="0">
              <a:buNone/>
              <a:defRPr sz="2400" b="1"/>
            </a:lvl4pPr>
            <a:lvl5pPr marL="2718726" indent="0">
              <a:buNone/>
              <a:defRPr sz="2400" b="1"/>
            </a:lvl5pPr>
            <a:lvl6pPr marL="3398407" indent="0">
              <a:buNone/>
              <a:defRPr sz="2400" b="1"/>
            </a:lvl6pPr>
            <a:lvl7pPr marL="4078089" indent="0">
              <a:buNone/>
              <a:defRPr sz="2400" b="1"/>
            </a:lvl7pPr>
            <a:lvl8pPr marL="4757771" indent="0">
              <a:buNone/>
              <a:defRPr sz="2400" b="1"/>
            </a:lvl8pPr>
            <a:lvl9pPr marL="5437452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0173" y="3273391"/>
            <a:ext cx="6452181" cy="594705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418723" y="2310490"/>
            <a:ext cx="6454521" cy="96290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681" indent="0">
              <a:buNone/>
              <a:defRPr sz="3000" b="1"/>
            </a:lvl2pPr>
            <a:lvl3pPr marL="1359364" indent="0">
              <a:buNone/>
              <a:defRPr sz="2700" b="1"/>
            </a:lvl3pPr>
            <a:lvl4pPr marL="2039045" indent="0">
              <a:buNone/>
              <a:defRPr sz="2400" b="1"/>
            </a:lvl4pPr>
            <a:lvl5pPr marL="2718726" indent="0">
              <a:buNone/>
              <a:defRPr sz="2400" b="1"/>
            </a:lvl5pPr>
            <a:lvl6pPr marL="3398407" indent="0">
              <a:buNone/>
              <a:defRPr sz="2400" b="1"/>
            </a:lvl6pPr>
            <a:lvl7pPr marL="4078089" indent="0">
              <a:buNone/>
              <a:defRPr sz="2400" b="1"/>
            </a:lvl7pPr>
            <a:lvl8pPr marL="4757771" indent="0">
              <a:buNone/>
              <a:defRPr sz="2400" b="1"/>
            </a:lvl8pPr>
            <a:lvl9pPr marL="5437452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418723" y="3273391"/>
            <a:ext cx="6454521" cy="594705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FEA1E-DD29-4A31-9556-AECF2DB98DA8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D72F7-FE7E-4A06-8C99-1D975E25977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0BE7-6135-4E9D-8272-CF1DAED9EAD6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E521C-103A-4E71-8691-902783B3F04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2B949-49FB-428B-A548-BF6C6E14F1E1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CC10E-C9DC-4C36-A8F4-774D1269B9C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73" y="410966"/>
            <a:ext cx="4804617" cy="1748992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0309" y="410966"/>
            <a:ext cx="8162934" cy="8809477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0173" y="2159959"/>
            <a:ext cx="4804617" cy="7060484"/>
          </a:xfrm>
        </p:spPr>
        <p:txBody>
          <a:bodyPr/>
          <a:lstStyle>
            <a:lvl1pPr marL="0" indent="0">
              <a:buNone/>
              <a:defRPr sz="2200"/>
            </a:lvl1pPr>
            <a:lvl2pPr marL="679681" indent="0">
              <a:buNone/>
              <a:defRPr sz="1800"/>
            </a:lvl2pPr>
            <a:lvl3pPr marL="1359364" indent="0">
              <a:buNone/>
              <a:defRPr sz="1400"/>
            </a:lvl3pPr>
            <a:lvl4pPr marL="2039045" indent="0">
              <a:buNone/>
              <a:defRPr sz="1300"/>
            </a:lvl4pPr>
            <a:lvl5pPr marL="2718726" indent="0">
              <a:buNone/>
              <a:defRPr sz="1300"/>
            </a:lvl5pPr>
            <a:lvl6pPr marL="3398407" indent="0">
              <a:buNone/>
              <a:defRPr sz="1300"/>
            </a:lvl6pPr>
            <a:lvl7pPr marL="4078089" indent="0">
              <a:buNone/>
              <a:defRPr sz="1300"/>
            </a:lvl7pPr>
            <a:lvl8pPr marL="4757771" indent="0">
              <a:buNone/>
              <a:defRPr sz="1300"/>
            </a:lvl8pPr>
            <a:lvl9pPr marL="543745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DB354-E60F-4933-B169-4F6686EDBA0F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675E-FC77-4AFE-9205-58DD9D45DB9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2176" y="7225350"/>
            <a:ext cx="8762048" cy="85299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862176" y="922283"/>
            <a:ext cx="8762048" cy="6193155"/>
          </a:xfrm>
        </p:spPr>
        <p:txBody>
          <a:bodyPr/>
          <a:lstStyle>
            <a:lvl1pPr marL="0" indent="0">
              <a:buNone/>
              <a:defRPr sz="4700"/>
            </a:lvl1pPr>
            <a:lvl2pPr marL="679681" indent="0">
              <a:buNone/>
              <a:defRPr sz="4100"/>
            </a:lvl2pPr>
            <a:lvl3pPr marL="1359364" indent="0">
              <a:buNone/>
              <a:defRPr sz="3600"/>
            </a:lvl3pPr>
            <a:lvl4pPr marL="2039045" indent="0">
              <a:buNone/>
              <a:defRPr sz="3000"/>
            </a:lvl4pPr>
            <a:lvl5pPr marL="2718726" indent="0">
              <a:buNone/>
              <a:defRPr sz="3000"/>
            </a:lvl5pPr>
            <a:lvl6pPr marL="3398407" indent="0">
              <a:buNone/>
              <a:defRPr sz="3000"/>
            </a:lvl6pPr>
            <a:lvl7pPr marL="4078089" indent="0">
              <a:buNone/>
              <a:defRPr sz="3000"/>
            </a:lvl7pPr>
            <a:lvl8pPr marL="4757771" indent="0">
              <a:buNone/>
              <a:defRPr sz="3000"/>
            </a:lvl8pPr>
            <a:lvl9pPr marL="5437452" indent="0">
              <a:buNone/>
              <a:defRPr sz="3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62176" y="8078343"/>
            <a:ext cx="8762048" cy="1211392"/>
          </a:xfrm>
        </p:spPr>
        <p:txBody>
          <a:bodyPr/>
          <a:lstStyle>
            <a:lvl1pPr marL="0" indent="0">
              <a:buNone/>
              <a:defRPr sz="2200"/>
            </a:lvl1pPr>
            <a:lvl2pPr marL="679681" indent="0">
              <a:buNone/>
              <a:defRPr sz="1800"/>
            </a:lvl2pPr>
            <a:lvl3pPr marL="1359364" indent="0">
              <a:buNone/>
              <a:defRPr sz="1400"/>
            </a:lvl3pPr>
            <a:lvl4pPr marL="2039045" indent="0">
              <a:buNone/>
              <a:defRPr sz="1300"/>
            </a:lvl4pPr>
            <a:lvl5pPr marL="2718726" indent="0">
              <a:buNone/>
              <a:defRPr sz="1300"/>
            </a:lvl5pPr>
            <a:lvl6pPr marL="3398407" indent="0">
              <a:buNone/>
              <a:defRPr sz="1300"/>
            </a:lvl6pPr>
            <a:lvl7pPr marL="4078089" indent="0">
              <a:buNone/>
              <a:defRPr sz="1300"/>
            </a:lvl7pPr>
            <a:lvl8pPr marL="4757771" indent="0">
              <a:buNone/>
              <a:defRPr sz="1300"/>
            </a:lvl8pPr>
            <a:lvl9pPr marL="543745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D6BED-0439-4E48-BB31-3C97F57AC0BD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64133-0910-4E73-B2F1-9BEF812B38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5258" y="917505"/>
            <a:ext cx="12412902" cy="172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2373" tIns="71188" rIns="142373" bIns="711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5258" y="2981889"/>
            <a:ext cx="12412902" cy="619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256" y="9404421"/>
            <a:ext cx="3042378" cy="6881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>
            <a:lvl1pPr algn="l">
              <a:defRPr sz="2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27CA28-726C-4A34-928F-C2923D768679}" type="datetime1">
              <a:rPr lang="ru-RU" smtClean="0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89501" y="9404421"/>
            <a:ext cx="4624414" cy="6881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65779" y="9404421"/>
            <a:ext cx="3042378" cy="6881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>
            <a:lvl1pPr algn="r">
              <a:defRPr sz="2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531BF8-BBE5-4D29-9FAC-C98A1B76599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2pPr>
      <a:lvl3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3pPr>
      <a:lvl4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4pPr>
      <a:lvl5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5pPr>
      <a:lvl6pPr marL="679681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6pPr>
      <a:lvl7pPr marL="1359364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7pPr>
      <a:lvl8pPr marL="2039045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8pPr>
      <a:lvl9pPr marL="2718726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9pPr>
    </p:titleStyle>
    <p:bodyStyle>
      <a:lvl1pPr marL="533361" indent="-533361" algn="l" defTabSz="1425443" rtl="0" eaLnBrk="0" fontAlgn="base" hangingPunct="0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  <a:ea typeface="+mn-ea"/>
          <a:cs typeface="+mn-cs"/>
        </a:defRPr>
      </a:lvl1pPr>
      <a:lvl2pPr marL="1156403" indent="-443681" algn="l" defTabSz="1425443" rtl="0" eaLnBrk="0" fontAlgn="base" hangingPunct="0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2pPr>
      <a:lvl3pPr marL="1779444" indent="-354001" algn="l" defTabSz="1425443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</a:defRPr>
      </a:lvl3pPr>
      <a:lvl4pPr marL="2492165" indent="-356361" algn="l" defTabSz="1425443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4pPr>
      <a:lvl5pPr marL="3204888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5pPr>
      <a:lvl6pPr marL="3884569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6pPr>
      <a:lvl7pPr marL="4564250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7pPr>
      <a:lvl8pPr marL="5243932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8pPr>
      <a:lvl9pPr marL="5923613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681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9364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9045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8726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8407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089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7771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7452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2187"/>
          <p:cNvSpPr>
            <a:spLocks noChangeShapeType="1"/>
          </p:cNvSpPr>
          <p:nvPr/>
        </p:nvSpPr>
        <p:spPr bwMode="auto">
          <a:xfrm>
            <a:off x="2194760" y="563203"/>
            <a:ext cx="0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1" name="Line 12188"/>
          <p:cNvSpPr>
            <a:spLocks noChangeShapeType="1"/>
          </p:cNvSpPr>
          <p:nvPr/>
        </p:nvSpPr>
        <p:spPr bwMode="auto">
          <a:xfrm flipH="1">
            <a:off x="4328160" y="568323"/>
            <a:ext cx="0" cy="9681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2" name="Line 12189"/>
          <p:cNvSpPr>
            <a:spLocks noChangeShapeType="1"/>
          </p:cNvSpPr>
          <p:nvPr/>
        </p:nvSpPr>
        <p:spPr bwMode="auto">
          <a:xfrm flipH="1">
            <a:off x="6480441" y="563203"/>
            <a:ext cx="0" cy="9699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3" name="Line 12191"/>
          <p:cNvSpPr>
            <a:spLocks noChangeShapeType="1"/>
          </p:cNvSpPr>
          <p:nvPr/>
        </p:nvSpPr>
        <p:spPr bwMode="auto">
          <a:xfrm>
            <a:off x="10790574" y="565997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4" name="Line 12195"/>
          <p:cNvSpPr>
            <a:spLocks noChangeShapeType="1"/>
          </p:cNvSpPr>
          <p:nvPr/>
        </p:nvSpPr>
        <p:spPr bwMode="auto">
          <a:xfrm flipV="1">
            <a:off x="305949" y="823529"/>
            <a:ext cx="14226667" cy="7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8" name="Line 12201"/>
          <p:cNvSpPr>
            <a:spLocks noChangeShapeType="1"/>
          </p:cNvSpPr>
          <p:nvPr/>
        </p:nvSpPr>
        <p:spPr bwMode="auto">
          <a:xfrm flipV="1">
            <a:off x="69594" y="564125"/>
            <a:ext cx="144607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9" name="Rectangle 12202"/>
          <p:cNvSpPr>
            <a:spLocks noChangeArrowheads="1"/>
          </p:cNvSpPr>
          <p:nvPr/>
        </p:nvSpPr>
        <p:spPr bwMode="auto">
          <a:xfrm>
            <a:off x="2195513" y="511561"/>
            <a:ext cx="213360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Вторник</a:t>
            </a:r>
          </a:p>
        </p:txBody>
      </p:sp>
      <p:sp>
        <p:nvSpPr>
          <p:cNvPr id="2060" name="Rectangle 12203"/>
          <p:cNvSpPr>
            <a:spLocks noChangeArrowheads="1"/>
          </p:cNvSpPr>
          <p:nvPr/>
        </p:nvSpPr>
        <p:spPr bwMode="auto">
          <a:xfrm>
            <a:off x="4333875" y="507083"/>
            <a:ext cx="2138363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Среда</a:t>
            </a:r>
          </a:p>
        </p:txBody>
      </p:sp>
      <p:sp>
        <p:nvSpPr>
          <p:cNvPr id="2063" name="Rectangle 12206"/>
          <p:cNvSpPr>
            <a:spLocks noChangeArrowheads="1"/>
          </p:cNvSpPr>
          <p:nvPr/>
        </p:nvSpPr>
        <p:spPr bwMode="auto">
          <a:xfrm>
            <a:off x="8648701" y="511564"/>
            <a:ext cx="21517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Пятница</a:t>
            </a:r>
          </a:p>
        </p:txBody>
      </p:sp>
      <p:sp>
        <p:nvSpPr>
          <p:cNvPr id="2064" name="Rectangle 12207"/>
          <p:cNvSpPr>
            <a:spLocks noChangeArrowheads="1"/>
          </p:cNvSpPr>
          <p:nvPr/>
        </p:nvSpPr>
        <p:spPr bwMode="auto">
          <a:xfrm>
            <a:off x="10815638" y="504769"/>
            <a:ext cx="1947861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Суббота</a:t>
            </a:r>
          </a:p>
        </p:txBody>
      </p:sp>
      <p:sp>
        <p:nvSpPr>
          <p:cNvPr id="2066" name="Line 12456"/>
          <p:cNvSpPr>
            <a:spLocks noChangeShapeType="1"/>
          </p:cNvSpPr>
          <p:nvPr/>
        </p:nvSpPr>
        <p:spPr bwMode="auto">
          <a:xfrm flipH="1">
            <a:off x="63656" y="563203"/>
            <a:ext cx="5935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7" name="Line 12529"/>
          <p:cNvSpPr>
            <a:spLocks noChangeShapeType="1"/>
          </p:cNvSpPr>
          <p:nvPr/>
        </p:nvSpPr>
        <p:spPr bwMode="auto">
          <a:xfrm>
            <a:off x="8656321" y="568321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8" name="Line 12566"/>
          <p:cNvSpPr>
            <a:spLocks noChangeShapeType="1"/>
          </p:cNvSpPr>
          <p:nvPr/>
        </p:nvSpPr>
        <p:spPr bwMode="auto">
          <a:xfrm>
            <a:off x="14535150" y="563203"/>
            <a:ext cx="0" cy="9699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9" name="Line 12191"/>
          <p:cNvSpPr>
            <a:spLocks noChangeShapeType="1"/>
          </p:cNvSpPr>
          <p:nvPr/>
        </p:nvSpPr>
        <p:spPr bwMode="auto">
          <a:xfrm>
            <a:off x="12768626" y="563205"/>
            <a:ext cx="0" cy="968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103" name="Rectangle 12208"/>
          <p:cNvSpPr>
            <a:spLocks noChangeArrowheads="1"/>
          </p:cNvSpPr>
          <p:nvPr/>
        </p:nvSpPr>
        <p:spPr bwMode="auto">
          <a:xfrm>
            <a:off x="12763500" y="500706"/>
            <a:ext cx="1765026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 eaLnBrk="1" hangingPunct="1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Воскресенье</a:t>
            </a:r>
          </a:p>
        </p:txBody>
      </p:sp>
      <p:sp>
        <p:nvSpPr>
          <p:cNvPr id="57" name="Line 12187"/>
          <p:cNvSpPr>
            <a:spLocks noChangeShapeType="1"/>
          </p:cNvSpPr>
          <p:nvPr/>
        </p:nvSpPr>
        <p:spPr bwMode="auto">
          <a:xfrm>
            <a:off x="293375" y="572961"/>
            <a:ext cx="0" cy="9676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58" name="Rectangle 12232"/>
          <p:cNvSpPr>
            <a:spLocks noChangeArrowheads="1"/>
          </p:cNvSpPr>
          <p:nvPr/>
        </p:nvSpPr>
        <p:spPr bwMode="auto">
          <a:xfrm>
            <a:off x="38383" y="660186"/>
            <a:ext cx="29100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dirty="0">
                <a:solidFill>
                  <a:schemeClr val="tx1"/>
                </a:solidFill>
              </a:rPr>
              <a:t>№</a:t>
            </a:r>
          </a:p>
        </p:txBody>
      </p:sp>
      <p:sp>
        <p:nvSpPr>
          <p:cNvPr id="92" name="Line 12200"/>
          <p:cNvSpPr>
            <a:spLocks noChangeShapeType="1"/>
          </p:cNvSpPr>
          <p:nvPr/>
        </p:nvSpPr>
        <p:spPr bwMode="auto">
          <a:xfrm flipV="1">
            <a:off x="62545" y="10262419"/>
            <a:ext cx="144738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111" name="Rectangle 12204"/>
          <p:cNvSpPr>
            <a:spLocks noChangeArrowheads="1"/>
          </p:cNvSpPr>
          <p:nvPr/>
        </p:nvSpPr>
        <p:spPr bwMode="auto">
          <a:xfrm>
            <a:off x="303846" y="518579"/>
            <a:ext cx="18991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Понедельник</a:t>
            </a:r>
          </a:p>
        </p:txBody>
      </p:sp>
      <p:sp>
        <p:nvSpPr>
          <p:cNvPr id="146" name="Line 12195"/>
          <p:cNvSpPr>
            <a:spLocks noChangeShapeType="1"/>
          </p:cNvSpPr>
          <p:nvPr/>
        </p:nvSpPr>
        <p:spPr bwMode="auto">
          <a:xfrm flipV="1">
            <a:off x="69591" y="1100240"/>
            <a:ext cx="144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78" name="Rectangle 12232"/>
          <p:cNvSpPr>
            <a:spLocks noChangeArrowheads="1"/>
          </p:cNvSpPr>
          <p:nvPr/>
        </p:nvSpPr>
        <p:spPr bwMode="auto">
          <a:xfrm>
            <a:off x="2199623" y="799544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08.10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4" name="Rectangle 12232"/>
          <p:cNvSpPr>
            <a:spLocks noChangeArrowheads="1"/>
          </p:cNvSpPr>
          <p:nvPr/>
        </p:nvSpPr>
        <p:spPr bwMode="auto">
          <a:xfrm>
            <a:off x="294128" y="792655"/>
            <a:ext cx="1903579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07.10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5" name="Rectangle 12232"/>
          <p:cNvSpPr>
            <a:spLocks noChangeArrowheads="1"/>
          </p:cNvSpPr>
          <p:nvPr/>
        </p:nvSpPr>
        <p:spPr bwMode="auto">
          <a:xfrm>
            <a:off x="4310034" y="800296"/>
            <a:ext cx="217067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09.10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6" name="Rectangle 12232"/>
          <p:cNvSpPr>
            <a:spLocks noChangeArrowheads="1"/>
          </p:cNvSpPr>
          <p:nvPr/>
        </p:nvSpPr>
        <p:spPr bwMode="auto">
          <a:xfrm>
            <a:off x="6470179" y="791186"/>
            <a:ext cx="2190875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10.10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12232"/>
          <p:cNvSpPr>
            <a:spLocks noChangeArrowheads="1"/>
          </p:cNvSpPr>
          <p:nvPr/>
        </p:nvSpPr>
        <p:spPr bwMode="auto">
          <a:xfrm>
            <a:off x="8665698" y="782917"/>
            <a:ext cx="212216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11.10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8" name="Rectangle 12232"/>
          <p:cNvSpPr>
            <a:spLocks noChangeArrowheads="1"/>
          </p:cNvSpPr>
          <p:nvPr/>
        </p:nvSpPr>
        <p:spPr bwMode="auto">
          <a:xfrm>
            <a:off x="10796953" y="782917"/>
            <a:ext cx="1969136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12.10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89" name="Rectangle 12232"/>
          <p:cNvSpPr>
            <a:spLocks noChangeArrowheads="1"/>
          </p:cNvSpPr>
          <p:nvPr/>
        </p:nvSpPr>
        <p:spPr bwMode="auto">
          <a:xfrm>
            <a:off x="12763499" y="776570"/>
            <a:ext cx="1777797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13.10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167" name="Rectangle 12205"/>
          <p:cNvSpPr>
            <a:spLocks noChangeArrowheads="1"/>
          </p:cNvSpPr>
          <p:nvPr/>
        </p:nvSpPr>
        <p:spPr bwMode="auto">
          <a:xfrm>
            <a:off x="6394515" y="526057"/>
            <a:ext cx="216711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Четверг</a:t>
            </a:r>
          </a:p>
        </p:txBody>
      </p:sp>
      <p:sp>
        <p:nvSpPr>
          <p:cNvPr id="123" name="Rectangle 12203"/>
          <p:cNvSpPr>
            <a:spLocks noChangeArrowheads="1"/>
          </p:cNvSpPr>
          <p:nvPr/>
        </p:nvSpPr>
        <p:spPr bwMode="auto">
          <a:xfrm>
            <a:off x="4739615" y="48572"/>
            <a:ext cx="5119687" cy="4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План-календарь </a:t>
            </a:r>
            <a:r>
              <a:rPr lang="ru-RU" altLang="ru-RU" b="1" dirty="0" smtClean="0">
                <a:solidFill>
                  <a:schemeClr val="tx1"/>
                </a:solidFill>
              </a:rPr>
              <a:t>работы </a:t>
            </a:r>
            <a:r>
              <a:rPr lang="ru-RU" altLang="ru-RU" b="1" dirty="0">
                <a:solidFill>
                  <a:schemeClr val="tx1"/>
                </a:solidFill>
              </a:rPr>
              <a:t>Губернатора Тверской области</a:t>
            </a:r>
          </a:p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на период </a:t>
            </a:r>
            <a:r>
              <a:rPr lang="ru-RU" altLang="ru-RU" b="1" dirty="0" smtClean="0">
                <a:solidFill>
                  <a:schemeClr val="tx1"/>
                </a:solidFill>
              </a:rPr>
              <a:t>с 7 по 13 октября 2019 </a:t>
            </a:r>
            <a:r>
              <a:rPr lang="ru-RU" altLang="ru-RU" b="1" dirty="0">
                <a:solidFill>
                  <a:schemeClr val="tx1"/>
                </a:solidFill>
              </a:rPr>
              <a:t>г.</a:t>
            </a:r>
          </a:p>
        </p:txBody>
      </p:sp>
      <p:sp>
        <p:nvSpPr>
          <p:cNvPr id="189" name="Text Box 13613"/>
          <p:cNvSpPr txBox="1">
            <a:spLocks noChangeArrowheads="1"/>
          </p:cNvSpPr>
          <p:nvPr/>
        </p:nvSpPr>
        <p:spPr bwMode="auto">
          <a:xfrm rot="10800000" flipV="1">
            <a:off x="288086" y="6263054"/>
            <a:ext cx="1891700" cy="51274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18.00-19.00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по плану мероприятий ПТО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0" name="Text Box 13613"/>
          <p:cNvSpPr txBox="1">
            <a:spLocks noChangeArrowheads="1"/>
          </p:cNvSpPr>
          <p:nvPr/>
        </p:nvSpPr>
        <p:spPr bwMode="auto">
          <a:xfrm>
            <a:off x="2187297" y="2079271"/>
            <a:ext cx="2125340" cy="72331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11.00-13.00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Заседание Правительства ТО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chemeClr val="tx1"/>
                </a:solidFill>
              </a:rPr>
              <a:t>Подтихова М.И.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err="1" smtClean="0">
                <a:solidFill>
                  <a:schemeClr val="tx1"/>
                </a:solidFill>
                <a:cs typeface="Arial" charset="0"/>
              </a:rPr>
              <a:t>СМИ+пресс-служба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)</a:t>
            </a:r>
          </a:p>
        </p:txBody>
      </p:sp>
      <p:sp>
        <p:nvSpPr>
          <p:cNvPr id="191" name="Text Box 13613"/>
          <p:cNvSpPr txBox="1">
            <a:spLocks noChangeArrowheads="1"/>
          </p:cNvSpPr>
          <p:nvPr/>
        </p:nvSpPr>
        <p:spPr bwMode="auto">
          <a:xfrm>
            <a:off x="2188700" y="2874380"/>
            <a:ext cx="2128789" cy="3941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Оперативное совещание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2" name="Text Box 13613"/>
          <p:cNvSpPr txBox="1">
            <a:spLocks noChangeArrowheads="1"/>
          </p:cNvSpPr>
          <p:nvPr/>
        </p:nvSpPr>
        <p:spPr bwMode="auto">
          <a:xfrm>
            <a:off x="2212529" y="1617751"/>
            <a:ext cx="2102617" cy="37970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10.00-10.30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Подготовка к ЗПТО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к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аб. 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3" name="Text Box 13613"/>
          <p:cNvSpPr txBox="1">
            <a:spLocks noChangeArrowheads="1"/>
          </p:cNvSpPr>
          <p:nvPr/>
        </p:nvSpPr>
        <p:spPr bwMode="auto">
          <a:xfrm>
            <a:off x="2193081" y="4539067"/>
            <a:ext cx="2128455" cy="53607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16.30-17.00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Встреча с главой МО 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 304 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., </a:t>
            </a:r>
            <a:r>
              <a:rPr lang="ru-RU" altLang="ru-RU" sz="105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 С.Ю., 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194" name="Text Box 13613"/>
          <p:cNvSpPr txBox="1">
            <a:spLocks noChangeArrowheads="1"/>
          </p:cNvSpPr>
          <p:nvPr/>
        </p:nvSpPr>
        <p:spPr bwMode="auto">
          <a:xfrm>
            <a:off x="2211554" y="5920469"/>
            <a:ext cx="2121900" cy="28865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19.00-20.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3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Резерв времени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220" name="Text Box 13613"/>
          <p:cNvSpPr txBox="1">
            <a:spLocks noChangeArrowheads="1"/>
          </p:cNvSpPr>
          <p:nvPr/>
        </p:nvSpPr>
        <p:spPr bwMode="auto">
          <a:xfrm rot="10800000" flipV="1">
            <a:off x="298546" y="1134641"/>
            <a:ext cx="1896051" cy="4899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b="0" i="1" dirty="0">
                <a:solidFill>
                  <a:schemeClr val="tx1"/>
                </a:solidFill>
              </a:rPr>
              <a:t>каб. 302</a:t>
            </a:r>
            <a:r>
              <a:rPr lang="en-US" altLang="ru-RU" b="0" i="1" dirty="0">
                <a:solidFill>
                  <a:schemeClr val="tx1"/>
                </a:solidFill>
              </a:rPr>
              <a:t> </a:t>
            </a:r>
            <a:r>
              <a:rPr lang="ru-RU" altLang="ru-RU" b="0" i="1" dirty="0">
                <a:solidFill>
                  <a:schemeClr val="tx1"/>
                </a:solidFill>
              </a:rPr>
              <a:t>(отв. </a:t>
            </a:r>
            <a:r>
              <a:rPr lang="ru-RU" altLang="ru-RU" i="1" dirty="0">
                <a:solidFill>
                  <a:schemeClr val="tx1"/>
                </a:solidFill>
              </a:rPr>
              <a:t>Орлов А.В</a:t>
            </a:r>
            <a:r>
              <a:rPr lang="ru-RU" altLang="ru-RU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221" name="Text Box 13613"/>
          <p:cNvSpPr txBox="1">
            <a:spLocks noChangeArrowheads="1"/>
          </p:cNvSpPr>
          <p:nvPr/>
        </p:nvSpPr>
        <p:spPr bwMode="auto">
          <a:xfrm rot="10800000" flipV="1">
            <a:off x="319549" y="1667733"/>
            <a:ext cx="1874452" cy="71203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10.00-11.00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Организационное совещание Правительства ТО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каб.305 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Орлов А.В.,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222" name="Text Box 13613"/>
          <p:cNvSpPr txBox="1">
            <a:spLocks noChangeArrowheads="1"/>
          </p:cNvSpPr>
          <p:nvPr/>
        </p:nvSpPr>
        <p:spPr bwMode="auto">
          <a:xfrm rot="10800000" flipV="1">
            <a:off x="2201677" y="1141919"/>
            <a:ext cx="2131027" cy="44400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75" name="Rectangle 12232"/>
          <p:cNvSpPr>
            <a:spLocks noChangeArrowheads="1"/>
          </p:cNvSpPr>
          <p:nvPr/>
        </p:nvSpPr>
        <p:spPr bwMode="auto">
          <a:xfrm>
            <a:off x="26255" y="4756076"/>
            <a:ext cx="29806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dirty="0" smtClean="0">
                <a:solidFill>
                  <a:schemeClr val="tx1"/>
                </a:solidFill>
              </a:rPr>
              <a:t>41</a:t>
            </a:r>
            <a:endParaRPr lang="ru-RU" altLang="ru-RU" sz="1400" i="1" dirty="0">
              <a:solidFill>
                <a:schemeClr val="tx1"/>
              </a:solidFill>
            </a:endParaRPr>
          </a:p>
        </p:txBody>
      </p:sp>
      <p:sp>
        <p:nvSpPr>
          <p:cNvPr id="82" name="Text Box 13613"/>
          <p:cNvSpPr txBox="1">
            <a:spLocks noChangeArrowheads="1"/>
          </p:cNvSpPr>
          <p:nvPr/>
        </p:nvSpPr>
        <p:spPr bwMode="auto">
          <a:xfrm rot="10800000" flipV="1">
            <a:off x="2188587" y="5177505"/>
            <a:ext cx="2132949" cy="66271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17.30-18.30</a:t>
            </a:r>
          </a:p>
          <a:p>
            <a:r>
              <a:rPr lang="ru-RU" b="0" dirty="0" smtClean="0"/>
              <a:t>Заседание Бюджетной комиссии ТО</a:t>
            </a:r>
            <a:endParaRPr lang="ru-RU" b="0" dirty="0"/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305 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Подтихова М.И.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, пресс-служба)</a:t>
            </a:r>
            <a:endParaRPr lang="ru-RU" altLang="ru-RU" sz="1100" b="0" i="1" dirty="0">
              <a:solidFill>
                <a:schemeClr val="tx1"/>
              </a:solidFill>
            </a:endParaRPr>
          </a:p>
        </p:txBody>
      </p:sp>
      <p:sp>
        <p:nvSpPr>
          <p:cNvPr id="63" name="Text Box 13613"/>
          <p:cNvSpPr txBox="1">
            <a:spLocks noChangeArrowheads="1"/>
          </p:cNvSpPr>
          <p:nvPr/>
        </p:nvSpPr>
        <p:spPr bwMode="auto">
          <a:xfrm rot="10800000" flipV="1">
            <a:off x="300000" y="2437449"/>
            <a:ext cx="1916920" cy="50871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11.00-12.00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с заместителями Председателя ПТО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каб.304 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Орлов А.В.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5" name="Text Box 13613"/>
          <p:cNvSpPr txBox="1">
            <a:spLocks noChangeArrowheads="1"/>
          </p:cNvSpPr>
          <p:nvPr/>
        </p:nvSpPr>
        <p:spPr bwMode="auto">
          <a:xfrm rot="10800000" flipV="1">
            <a:off x="11711836" y="99994"/>
            <a:ext cx="2823314" cy="31728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lvl="0" algn="r">
              <a:defRPr/>
            </a:pPr>
            <a:r>
              <a:rPr lang="ru-RU" b="1" i="1" dirty="0">
                <a:solidFill>
                  <a:srgbClr val="000000"/>
                </a:solidFill>
              </a:rPr>
              <a:t>по состоянию на </a:t>
            </a:r>
            <a:r>
              <a:rPr lang="ru-RU" b="1" i="1" dirty="0" smtClean="0">
                <a:solidFill>
                  <a:srgbClr val="000000"/>
                </a:solidFill>
              </a:rPr>
              <a:t>4 </a:t>
            </a:r>
            <a:r>
              <a:rPr lang="ru-RU" b="1" i="1" dirty="0">
                <a:solidFill>
                  <a:srgbClr val="000000"/>
                </a:solidFill>
              </a:rPr>
              <a:t>октября 2019 г. 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    </a:t>
            </a:r>
          </a:p>
          <a:p>
            <a:pPr lvl="0" algn="r">
              <a:defRPr/>
            </a:pPr>
            <a:r>
              <a:rPr lang="ru-RU" b="1" i="1" dirty="0" smtClean="0">
                <a:solidFill>
                  <a:srgbClr val="000000"/>
                </a:solidFill>
              </a:rPr>
              <a:t>18 </a:t>
            </a:r>
            <a:r>
              <a:rPr lang="ru-RU" b="1" i="1" dirty="0">
                <a:solidFill>
                  <a:srgbClr val="000000"/>
                </a:solidFill>
              </a:rPr>
              <a:t>час. 0</a:t>
            </a:r>
            <a:r>
              <a:rPr lang="ru-RU" b="1" i="1" dirty="0" smtClean="0">
                <a:solidFill>
                  <a:srgbClr val="000000"/>
                </a:solidFill>
              </a:rPr>
              <a:t>0</a:t>
            </a:r>
            <a:r>
              <a:rPr lang="en-US" b="1" i="1" dirty="0" smtClean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мин.</a:t>
            </a:r>
          </a:p>
        </p:txBody>
      </p:sp>
      <p:sp>
        <p:nvSpPr>
          <p:cNvPr id="50" name="Text Box 12844"/>
          <p:cNvSpPr txBox="1">
            <a:spLocks noChangeArrowheads="1"/>
          </p:cNvSpPr>
          <p:nvPr/>
        </p:nvSpPr>
        <p:spPr bwMode="auto">
          <a:xfrm rot="10800000" flipV="1">
            <a:off x="4333455" y="9822058"/>
            <a:ext cx="2139202" cy="41327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День памяти Святителя Тихона, патриарха Московский и всея России</a:t>
            </a:r>
          </a:p>
        </p:txBody>
      </p:sp>
      <p:sp>
        <p:nvSpPr>
          <p:cNvPr id="51" name="Text Box 12844"/>
          <p:cNvSpPr txBox="1">
            <a:spLocks noChangeArrowheads="1"/>
          </p:cNvSpPr>
          <p:nvPr/>
        </p:nvSpPr>
        <p:spPr bwMode="auto">
          <a:xfrm rot="10800000" flipV="1">
            <a:off x="318352" y="9968011"/>
            <a:ext cx="1898653" cy="25871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Международный день </a:t>
            </a:r>
            <a:r>
              <a:rPr lang="ru-RU" altLang="ru-RU" dirty="0" smtClean="0"/>
              <a:t>врача        (с </a:t>
            </a:r>
            <a:r>
              <a:rPr lang="ru-RU" altLang="ru-RU" b="1" dirty="0" smtClean="0"/>
              <a:t>1971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52" name="Text Box 12844"/>
          <p:cNvSpPr txBox="1">
            <a:spLocks noChangeArrowheads="1"/>
          </p:cNvSpPr>
          <p:nvPr/>
        </p:nvSpPr>
        <p:spPr bwMode="auto">
          <a:xfrm rot="10800000" flipV="1">
            <a:off x="313317" y="9605452"/>
            <a:ext cx="1895363" cy="30724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 smtClean="0"/>
              <a:t>Всемирный день архитектуры   (с </a:t>
            </a:r>
            <a:r>
              <a:rPr lang="ru-RU" altLang="ru-RU" b="1" dirty="0" smtClean="0"/>
              <a:t>1996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53" name="Text Box 12844"/>
          <p:cNvSpPr txBox="1">
            <a:spLocks noChangeArrowheads="1"/>
          </p:cNvSpPr>
          <p:nvPr/>
        </p:nvSpPr>
        <p:spPr bwMode="auto">
          <a:xfrm rot="10800000" flipV="1">
            <a:off x="4343239" y="9605452"/>
            <a:ext cx="2132136" cy="15505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Всемирный день </a:t>
            </a:r>
            <a:r>
              <a:rPr lang="ru-RU" altLang="ru-RU" dirty="0" smtClean="0"/>
              <a:t>почты (с </a:t>
            </a:r>
            <a:r>
              <a:rPr lang="ru-RU" altLang="ru-RU" b="1" dirty="0" smtClean="0"/>
              <a:t>1969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55" name="Text Box 12844"/>
          <p:cNvSpPr txBox="1">
            <a:spLocks noChangeArrowheads="1"/>
          </p:cNvSpPr>
          <p:nvPr/>
        </p:nvSpPr>
        <p:spPr bwMode="auto">
          <a:xfrm rot="10800000" flipV="1">
            <a:off x="6486923" y="9912697"/>
            <a:ext cx="2192627" cy="29386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 smtClean="0"/>
              <a:t>Всемирный день психического здоровья   (с </a:t>
            </a:r>
            <a:r>
              <a:rPr lang="ru-RU" altLang="ru-RU" b="1" dirty="0" smtClean="0"/>
              <a:t>1992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56" name="Text Box 12844"/>
          <p:cNvSpPr txBox="1">
            <a:spLocks noChangeArrowheads="1"/>
          </p:cNvSpPr>
          <p:nvPr/>
        </p:nvSpPr>
        <p:spPr bwMode="auto">
          <a:xfrm rot="10800000" flipV="1">
            <a:off x="10795322" y="9968010"/>
            <a:ext cx="1968181" cy="28369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Всемирный день </a:t>
            </a:r>
            <a:r>
              <a:rPr lang="ru-RU" altLang="ru-RU" dirty="0" err="1"/>
              <a:t>хосписной</a:t>
            </a:r>
            <a:r>
              <a:rPr lang="ru-RU" altLang="ru-RU" dirty="0"/>
              <a:t> и паллиативной </a:t>
            </a:r>
            <a:r>
              <a:rPr lang="ru-RU" altLang="ru-RU" dirty="0" smtClean="0"/>
              <a:t>помощи (с </a:t>
            </a:r>
            <a:r>
              <a:rPr lang="ru-RU" altLang="ru-RU" b="1" dirty="0" smtClean="0"/>
              <a:t>2003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61" name="Text Box 12844"/>
          <p:cNvSpPr txBox="1">
            <a:spLocks noChangeArrowheads="1"/>
          </p:cNvSpPr>
          <p:nvPr/>
        </p:nvSpPr>
        <p:spPr bwMode="auto">
          <a:xfrm rot="10800000" flipV="1">
            <a:off x="12763499" y="9810934"/>
            <a:ext cx="1964224" cy="3956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Международный день уменьшения опасности  </a:t>
            </a:r>
            <a:r>
              <a:rPr lang="ru-RU" dirty="0" smtClean="0"/>
              <a:t>бедствий (с </a:t>
            </a:r>
            <a:r>
              <a:rPr lang="ru-RU" b="1" dirty="0" smtClean="0"/>
              <a:t>2009</a:t>
            </a:r>
            <a:r>
              <a:rPr lang="ru-RU" dirty="0" smtClean="0"/>
              <a:t>)</a:t>
            </a:r>
            <a:endParaRPr lang="ru-RU" altLang="ru-RU" dirty="0"/>
          </a:p>
        </p:txBody>
      </p:sp>
      <p:sp>
        <p:nvSpPr>
          <p:cNvPr id="62" name="Text Box 12844"/>
          <p:cNvSpPr txBox="1">
            <a:spLocks noChangeArrowheads="1"/>
          </p:cNvSpPr>
          <p:nvPr/>
        </p:nvSpPr>
        <p:spPr bwMode="auto">
          <a:xfrm rot="10800000" flipV="1">
            <a:off x="12771718" y="9217784"/>
            <a:ext cx="1756808" cy="52377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День работника сельского хозяйства и перерабатывающей </a:t>
            </a:r>
            <a:r>
              <a:rPr lang="ru-RU" altLang="ru-RU" dirty="0" smtClean="0"/>
              <a:t>промышленности (с </a:t>
            </a:r>
            <a:r>
              <a:rPr lang="ru-RU" altLang="ru-RU" b="1" dirty="0" smtClean="0"/>
              <a:t>1999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74" name="Прямоугольник 73"/>
          <p:cNvSpPr/>
          <p:nvPr/>
        </p:nvSpPr>
        <p:spPr bwMode="auto">
          <a:xfrm>
            <a:off x="6486922" y="8180067"/>
            <a:ext cx="4311755" cy="830832"/>
          </a:xfrm>
          <a:prstGeom prst="rect">
            <a:avLst/>
          </a:prstGeom>
          <a:ln w="635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10-11</a:t>
            </a:r>
            <a:r>
              <a:rPr kumimoji="0" lang="ru-RU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октября</a:t>
            </a:r>
          </a:p>
          <a:p>
            <a:pPr algn="l" eaLnBrk="1" hangingPunct="1">
              <a:lnSpc>
                <a:spcPct val="70000"/>
              </a:lnSpc>
            </a:pPr>
            <a:r>
              <a:rPr lang="ru-RU" sz="1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Международный </a:t>
            </a:r>
            <a:r>
              <a:rPr lang="ru-RU" sz="11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спортивный форум «Россия - спортивная держава»</a:t>
            </a:r>
          </a:p>
          <a:p>
            <a:pPr algn="l" eaLnBrk="1" hangingPunct="1">
              <a:lnSpc>
                <a:spcPct val="70000"/>
              </a:lnSpc>
            </a:pP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В </a:t>
            </a: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рамках форума пленарное заседание с участием Президента РФ </a:t>
            </a:r>
            <a:endParaRPr lang="ru-RU" sz="1000" i="1" dirty="0" smtClean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В.В</a:t>
            </a: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. 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Путина на </a:t>
            </a: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тему: «Стратегические приоритеты развития спорта </a:t>
            </a:r>
            <a:endParaRPr lang="ru-RU" sz="1000" i="1" dirty="0" smtClean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в </a:t>
            </a: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России 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и </a:t>
            </a: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механизмы интеграции с мировым спортивным сообществом»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г. Нижний Новгород (отв. </a:t>
            </a:r>
            <a:r>
              <a:rPr kumimoji="0" lang="ru-RU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Белоцерковский А.В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., </a:t>
            </a:r>
            <a:r>
              <a:rPr kumimoji="0" lang="ru-RU" sz="1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Решетов </a:t>
            </a:r>
            <a:r>
              <a:rPr kumimoji="0" lang="ru-RU" sz="1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А.А., СМИ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</a:p>
        </p:txBody>
      </p:sp>
      <p:sp>
        <p:nvSpPr>
          <p:cNvPr id="79" name="Text Box 13613"/>
          <p:cNvSpPr txBox="1">
            <a:spLocks noChangeArrowheads="1"/>
          </p:cNvSpPr>
          <p:nvPr/>
        </p:nvSpPr>
        <p:spPr bwMode="auto">
          <a:xfrm rot="10800000" flipV="1">
            <a:off x="8638247" y="7275232"/>
            <a:ext cx="2127308" cy="83607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14.00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Презентация стипендиатов Губернатора Тверской области 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(360 чел.)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Тверская академическая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областная филармония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Белоцерковский А.В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Репина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И.А., СМИ)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1" name="Прямоугольник 70"/>
          <p:cNvSpPr/>
          <p:nvPr/>
        </p:nvSpPr>
        <p:spPr bwMode="auto">
          <a:xfrm>
            <a:off x="4334005" y="9009271"/>
            <a:ext cx="8428295" cy="517643"/>
          </a:xfrm>
          <a:prstGeom prst="rect">
            <a:avLst/>
          </a:prstGeom>
          <a:ln w="635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</a:rPr>
              <a:t>09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-12</a:t>
            </a:r>
            <a:r>
              <a:rPr kumimoji="0" lang="ru-RU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октября</a:t>
            </a:r>
          </a:p>
          <a:p>
            <a:pPr algn="l" eaLnBrk="1" hangingPunct="1">
              <a:lnSpc>
                <a:spcPct val="70000"/>
              </a:lnSpc>
            </a:pPr>
            <a:r>
              <a:rPr lang="ru-RU" sz="1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21-я Российская агропромышленная выставка «Золотая осень-2019»</a:t>
            </a:r>
            <a:endParaRPr lang="ru-RU" sz="1100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</a:rPr>
              <a:t>г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Москва, ВДНХ (отв. </a:t>
            </a:r>
            <a:r>
              <a:rPr kumimoji="0" lang="ru-RU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Наумов А.В</a:t>
            </a:r>
            <a:r>
              <a:rPr kumimoji="0" lang="ru-RU" sz="1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., Куликов Д.А., Умников С.И., Егоров И.И.,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СМИ)</a:t>
            </a:r>
          </a:p>
        </p:txBody>
      </p:sp>
      <p:sp>
        <p:nvSpPr>
          <p:cNvPr id="77" name="Text Box 13591"/>
          <p:cNvSpPr txBox="1">
            <a:spLocks noChangeArrowheads="1"/>
          </p:cNvSpPr>
          <p:nvPr/>
        </p:nvSpPr>
        <p:spPr bwMode="auto">
          <a:xfrm rot="10800000" flipV="1">
            <a:off x="305654" y="5185561"/>
            <a:ext cx="1892627" cy="987136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16.30-17.30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Рабочая встреча</a:t>
            </a: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, </a:t>
            </a: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тема: </a:t>
            </a: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«О проекте областного бюджета Тверской области на  2020 год и на плановый период 2021 и 2022 </a:t>
            </a: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гг.»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каб</a:t>
            </a:r>
            <a:r>
              <a:rPr lang="ru-RU" altLang="ru-RU" sz="1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  <a:r>
              <a:rPr lang="ru-RU" altLang="ru-RU" sz="1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304</a:t>
            </a:r>
            <a:r>
              <a:rPr lang="ru-RU" altLang="ru-RU" sz="1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ru-RU" sz="1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panose="020B0604020202020204" pitchFamily="34" charset="0"/>
              </a:rPr>
              <a:t>Подтихова М.И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panose="020B0604020202020204" pitchFamily="34" charset="0"/>
              </a:rPr>
              <a:t>.,</a:t>
            </a:r>
            <a:endParaRPr lang="ru-RU" altLang="ru-RU" sz="1000" i="1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Егоров И.И.)</a:t>
            </a:r>
            <a:endParaRPr lang="ru-RU" altLang="ru-RU" sz="1000" i="1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" name="Text Box 13613"/>
          <p:cNvSpPr txBox="1">
            <a:spLocks noChangeArrowheads="1"/>
          </p:cNvSpPr>
          <p:nvPr/>
        </p:nvSpPr>
        <p:spPr bwMode="auto">
          <a:xfrm rot="10800000" flipV="1">
            <a:off x="2210244" y="3952355"/>
            <a:ext cx="2122498" cy="65818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0-1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</a:p>
          <a:p>
            <a:pPr marL="0" marR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b="0" dirty="0"/>
              <a:t>Заседание Антинаркотической комиссии в Тверской области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каб. </a:t>
            </a:r>
            <a:r>
              <a:rPr lang="ru-RU" altLang="ru-RU" sz="1000" b="0" i="1" noProof="0" dirty="0" smtClean="0">
                <a:solidFill>
                  <a:srgbClr val="000000"/>
                </a:solidFill>
              </a:rPr>
              <a:t>207</a:t>
            </a: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(отв. </a:t>
            </a:r>
            <a:r>
              <a:rPr lang="ru-RU" altLang="ru-RU" sz="1000" i="1" dirty="0" smtClean="0">
                <a:solidFill>
                  <a:srgbClr val="000000"/>
                </a:solidFill>
              </a:rPr>
              <a:t>Попенко В.И.,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000" b="0" i="1" dirty="0" smtClean="0">
                <a:solidFill>
                  <a:srgbClr val="000000"/>
                </a:solidFill>
              </a:rPr>
              <a:t>пресс-служба</a:t>
            </a: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ru-RU" altLang="ru-RU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Text Box 13613"/>
          <p:cNvSpPr txBox="1">
            <a:spLocks noChangeArrowheads="1"/>
          </p:cNvSpPr>
          <p:nvPr/>
        </p:nvSpPr>
        <p:spPr bwMode="auto">
          <a:xfrm rot="10800000" flipV="1">
            <a:off x="4357223" y="1130791"/>
            <a:ext cx="2131027" cy="44400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80" name="Text Box 13613"/>
          <p:cNvSpPr txBox="1">
            <a:spLocks noChangeArrowheads="1"/>
          </p:cNvSpPr>
          <p:nvPr/>
        </p:nvSpPr>
        <p:spPr bwMode="auto">
          <a:xfrm rot="10800000" flipV="1">
            <a:off x="4336470" y="1609637"/>
            <a:ext cx="2131027" cy="7473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10.00-19.00 </a:t>
            </a:r>
          </a:p>
          <a:p>
            <a:r>
              <a:rPr lang="ru-RU" sz="1200" b="0" dirty="0"/>
              <a:t>Стратегическая сессия </a:t>
            </a:r>
            <a:r>
              <a:rPr lang="ru-RU" sz="1200" b="0" dirty="0" err="1" smtClean="0"/>
              <a:t>РАНХиГС</a:t>
            </a:r>
            <a:endParaRPr lang="ru-RU" sz="1200" b="0" dirty="0" smtClean="0"/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ул. Салтыкова-Щедрина, д. 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ru-RU" altLang="ru-RU" sz="1100" b="0" i="1" dirty="0" smtClean="0">
                <a:solidFill>
                  <a:schemeClr val="tx1"/>
                </a:solidFill>
              </a:rPr>
              <a:t>(</a:t>
            </a:r>
            <a:r>
              <a:rPr lang="ru-RU" altLang="ru-RU" sz="1100" b="0" i="1" dirty="0">
                <a:solidFill>
                  <a:schemeClr val="tx1"/>
                </a:solidFill>
              </a:rPr>
              <a:t>отв. </a:t>
            </a:r>
            <a:r>
              <a:rPr lang="ru-RU" altLang="ru-RU" sz="110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., Егоров И.И., пресс-служба)</a:t>
            </a:r>
            <a:endParaRPr lang="ru-RU" altLang="ru-RU" sz="1100" b="0" i="1" dirty="0">
              <a:solidFill>
                <a:schemeClr val="tx1"/>
              </a:solidFill>
            </a:endParaRPr>
          </a:p>
        </p:txBody>
      </p:sp>
      <p:sp>
        <p:nvSpPr>
          <p:cNvPr id="95" name="Text Box 13613"/>
          <p:cNvSpPr txBox="1">
            <a:spLocks noChangeArrowheads="1"/>
          </p:cNvSpPr>
          <p:nvPr/>
        </p:nvSpPr>
        <p:spPr bwMode="auto">
          <a:xfrm rot="10800000" flipV="1">
            <a:off x="6495346" y="1137896"/>
            <a:ext cx="2131027" cy="43689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10.00-19.00 </a:t>
            </a:r>
          </a:p>
          <a:p>
            <a:r>
              <a:rPr lang="ru-RU" sz="1200" b="0" dirty="0" smtClean="0"/>
              <a:t>Резерв времени </a:t>
            </a:r>
            <a:endParaRPr lang="ru-RU" sz="1200" b="0" dirty="0" smtClean="0"/>
          </a:p>
          <a:p>
            <a:pPr algn="r"/>
            <a:r>
              <a:rPr lang="ru-RU" altLang="ru-RU" sz="1050" b="0" i="1" dirty="0" smtClean="0">
                <a:solidFill>
                  <a:schemeClr val="tx1"/>
                </a:solidFill>
              </a:rPr>
              <a:t>(</a:t>
            </a:r>
            <a:r>
              <a:rPr lang="ru-RU" altLang="ru-RU" sz="1050" b="0" i="1" dirty="0">
                <a:solidFill>
                  <a:schemeClr val="tx1"/>
                </a:solidFill>
              </a:rPr>
              <a:t>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 smtClean="0">
                <a:solidFill>
                  <a:schemeClr val="tx1"/>
                </a:solidFill>
              </a:rPr>
              <a:t>.)</a:t>
            </a:r>
            <a:endParaRPr lang="ru-RU" altLang="ru-RU" sz="1050" b="0" i="1" dirty="0">
              <a:solidFill>
                <a:schemeClr val="tx1"/>
              </a:solidFill>
            </a:endParaRPr>
          </a:p>
        </p:txBody>
      </p:sp>
      <p:sp>
        <p:nvSpPr>
          <p:cNvPr id="96" name="Text Box 13613"/>
          <p:cNvSpPr txBox="1">
            <a:spLocks noChangeArrowheads="1"/>
          </p:cNvSpPr>
          <p:nvPr/>
        </p:nvSpPr>
        <p:spPr bwMode="auto">
          <a:xfrm rot="10800000" flipV="1">
            <a:off x="8659079" y="1151049"/>
            <a:ext cx="2154255" cy="43274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10.00-19.00 </a:t>
            </a:r>
          </a:p>
          <a:p>
            <a:r>
              <a:rPr lang="ru-RU" sz="1200" b="0" dirty="0" smtClean="0"/>
              <a:t>Резерв времени </a:t>
            </a:r>
            <a:endParaRPr lang="ru-RU" sz="1200" b="0" dirty="0" smtClean="0"/>
          </a:p>
          <a:p>
            <a:pPr algn="r"/>
            <a:r>
              <a:rPr lang="ru-RU" altLang="ru-RU" sz="1050" b="0" i="1" dirty="0" smtClean="0">
                <a:solidFill>
                  <a:schemeClr val="tx1"/>
                </a:solidFill>
              </a:rPr>
              <a:t>(</a:t>
            </a:r>
            <a:r>
              <a:rPr lang="ru-RU" altLang="ru-RU" sz="1050" b="0" i="1" dirty="0">
                <a:solidFill>
                  <a:schemeClr val="tx1"/>
                </a:solidFill>
              </a:rPr>
              <a:t>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 smtClean="0">
                <a:solidFill>
                  <a:schemeClr val="tx1"/>
                </a:solidFill>
              </a:rPr>
              <a:t>.)</a:t>
            </a:r>
            <a:endParaRPr lang="ru-RU" altLang="ru-RU" sz="1050" b="0" i="1" dirty="0">
              <a:solidFill>
                <a:schemeClr val="tx1"/>
              </a:solidFill>
            </a:endParaRPr>
          </a:p>
        </p:txBody>
      </p:sp>
      <p:sp>
        <p:nvSpPr>
          <p:cNvPr id="64" name="Text Box 13613"/>
          <p:cNvSpPr txBox="1">
            <a:spLocks noChangeArrowheads="1"/>
          </p:cNvSpPr>
          <p:nvPr/>
        </p:nvSpPr>
        <p:spPr bwMode="auto">
          <a:xfrm rot="10800000" flipV="1">
            <a:off x="2199982" y="3244425"/>
            <a:ext cx="2158347" cy="62144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</a:t>
            </a:r>
            <a:r>
              <a:rPr lang="ru-RU" b="1" dirty="0" smtClean="0">
                <a:solidFill>
                  <a:srgbClr val="000000"/>
                </a:solidFill>
              </a:rPr>
              <a:t>3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.30-1</a:t>
            </a:r>
            <a:r>
              <a:rPr lang="ru-RU" b="1" dirty="0">
                <a:solidFill>
                  <a:srgbClr val="000000"/>
                </a:solidFill>
              </a:rPr>
              <a:t>4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lvl="0">
              <a:defRPr/>
            </a:pPr>
            <a:r>
              <a:rPr lang="ru-RU" dirty="0">
                <a:solidFill>
                  <a:srgbClr val="FF3300"/>
                </a:solidFill>
              </a:rPr>
              <a:t>Суженное Заседание Правительства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пл. Михаила Тверского, д.5, </a:t>
            </a:r>
            <a:r>
              <a:rPr kumimoji="0" lang="ru-RU" altLang="ru-RU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302 </a:t>
            </a:r>
            <a:r>
              <a:rPr kumimoji="0" lang="ru-RU" altLang="ru-RU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отв.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Орлов А.В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., </a:t>
            </a:r>
            <a:r>
              <a:rPr kumimoji="0" lang="ru-RU" altLang="ru-RU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Рыжонков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В.Н</a:t>
            </a:r>
            <a:r>
              <a:rPr kumimoji="0" lang="ru-RU" altLang="ru-RU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.)</a:t>
            </a:r>
            <a:endParaRPr kumimoji="0" lang="ru-RU" altLang="ru-RU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68" name="Text Box 13613"/>
          <p:cNvSpPr txBox="1">
            <a:spLocks noChangeArrowheads="1"/>
          </p:cNvSpPr>
          <p:nvPr/>
        </p:nvSpPr>
        <p:spPr bwMode="auto">
          <a:xfrm rot="10800000" flipV="1">
            <a:off x="299609" y="2973893"/>
            <a:ext cx="1893200" cy="11009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12.30-14.00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Совещание, тема: «О плане дорожных работ на автомобильных дорогах регионального значения на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2020-2022 гг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.»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каб. </a:t>
            </a:r>
            <a:r>
              <a:rPr lang="ru-RU" altLang="ru-RU" sz="1000" i="1" dirty="0" smtClean="0">
                <a:solidFill>
                  <a:srgbClr val="000000"/>
                </a:solidFill>
                <a:cs typeface="Arial" charset="0"/>
              </a:rPr>
              <a:t>305</a:t>
            </a: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(отв. </a:t>
            </a:r>
            <a:r>
              <a:rPr kumimoji="0" lang="ru-RU" altLang="ru-RU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Насибуллин Д.И</a:t>
            </a: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., 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пресс-служба)</a:t>
            </a:r>
          </a:p>
        </p:txBody>
      </p:sp>
      <p:sp>
        <p:nvSpPr>
          <p:cNvPr id="69" name="Text Box 13613"/>
          <p:cNvSpPr txBox="1">
            <a:spLocks noChangeArrowheads="1"/>
          </p:cNvSpPr>
          <p:nvPr/>
        </p:nvSpPr>
        <p:spPr bwMode="auto">
          <a:xfrm rot="10800000" flipV="1">
            <a:off x="8668212" y="6283363"/>
            <a:ext cx="2135987" cy="87140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12.00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Семинар-совещание с главами, главами администраций городских и сельских поселений (северо-восточный регион ТО)</a:t>
            </a:r>
            <a:endParaRPr lang="ru-RU" altLang="ru-RU" sz="1100" i="1" dirty="0" smtClean="0">
              <a:solidFill>
                <a:schemeClr val="tx1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Лесной р-н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9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., Задумова С.Ю.)</a:t>
            </a:r>
            <a:endParaRPr lang="ru-RU" altLang="ru-RU" sz="9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7" name="Text Box 13613"/>
          <p:cNvSpPr txBox="1">
            <a:spLocks noChangeArrowheads="1"/>
          </p:cNvSpPr>
          <p:nvPr/>
        </p:nvSpPr>
        <p:spPr bwMode="auto">
          <a:xfrm rot="10800000" flipV="1">
            <a:off x="2210962" y="8369421"/>
            <a:ext cx="2105986" cy="180704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sz="1100" dirty="0" smtClean="0">
                <a:solidFill>
                  <a:schemeClr val="tx1"/>
                </a:solidFill>
              </a:rPr>
              <a:t>11.00</a:t>
            </a:r>
          </a:p>
          <a:p>
            <a:pPr>
              <a:defRPr/>
            </a:pPr>
            <a:r>
              <a:rPr lang="ru-RU" sz="1100" b="0" dirty="0" smtClean="0">
                <a:solidFill>
                  <a:srgbClr val="3333CC"/>
                </a:solidFill>
              </a:rPr>
              <a:t>Всероссийское селекторное совещание (в режиме ВКС) </a:t>
            </a:r>
          </a:p>
          <a:p>
            <a:pPr>
              <a:defRPr/>
            </a:pPr>
            <a:r>
              <a:rPr lang="ru-RU" sz="1100" b="0" dirty="0" smtClean="0">
                <a:solidFill>
                  <a:srgbClr val="3333CC"/>
                </a:solidFill>
              </a:rPr>
              <a:t>по актуальным вопросам реализации федерального проекта «Формирование комфортной городской среды» и ведомственного проекта </a:t>
            </a:r>
            <a:r>
              <a:rPr lang="ru-RU" sz="1100" b="0" dirty="0" err="1" smtClean="0">
                <a:solidFill>
                  <a:srgbClr val="3333CC"/>
                </a:solidFill>
              </a:rPr>
              <a:t>цифровизации</a:t>
            </a:r>
            <a:r>
              <a:rPr lang="ru-RU" sz="1100" b="0" dirty="0" smtClean="0">
                <a:solidFill>
                  <a:srgbClr val="3333CC"/>
                </a:solidFill>
              </a:rPr>
              <a:t> городского хозяйства «Умный город»</a:t>
            </a:r>
          </a:p>
          <a:p>
            <a:pPr>
              <a:defRPr/>
            </a:pPr>
            <a:r>
              <a:rPr lang="ru-RU" sz="1000" b="0" i="1" dirty="0">
                <a:solidFill>
                  <a:schemeClr val="tx1"/>
                </a:solidFill>
              </a:rPr>
              <a:t>Проводит </a:t>
            </a:r>
            <a:r>
              <a:rPr lang="ru-RU" sz="1000" b="0" i="1" dirty="0" smtClean="0">
                <a:solidFill>
                  <a:schemeClr val="tx1"/>
                </a:solidFill>
              </a:rPr>
              <a:t>Якушев В.В.– </a:t>
            </a:r>
            <a:r>
              <a:rPr lang="ru-RU" sz="1000" b="0" i="1" dirty="0">
                <a:solidFill>
                  <a:schemeClr val="tx1"/>
                </a:solidFill>
              </a:rPr>
              <a:t>Министр </a:t>
            </a:r>
            <a:r>
              <a:rPr lang="ru-RU" sz="1000" b="0" i="1" dirty="0" smtClean="0">
                <a:solidFill>
                  <a:schemeClr val="tx1"/>
                </a:solidFill>
              </a:rPr>
              <a:t>строительства и жилищно-коммунального хозяйства РФ</a:t>
            </a:r>
            <a:endParaRPr lang="ru-RU" sz="1000" b="0" i="1" dirty="0">
              <a:solidFill>
                <a:schemeClr val="tx1"/>
              </a:solidFill>
            </a:endParaRPr>
          </a:p>
          <a:p>
            <a:pPr algn="r"/>
            <a:r>
              <a:rPr lang="ru-RU" altLang="ru-RU" sz="1000" b="0" i="1" dirty="0">
                <a:solidFill>
                  <a:schemeClr val="tx1"/>
                </a:solidFill>
              </a:rPr>
              <a:t>каб. </a:t>
            </a:r>
            <a:r>
              <a:rPr lang="ru-RU" altLang="ru-RU" sz="1000" b="0" i="1" dirty="0" smtClean="0">
                <a:solidFill>
                  <a:schemeClr val="tx1"/>
                </a:solidFill>
              </a:rPr>
              <a:t>401 (отв. </a:t>
            </a:r>
            <a:r>
              <a:rPr lang="ru-RU" altLang="ru-RU" sz="1000" i="1" dirty="0" smtClean="0">
                <a:solidFill>
                  <a:schemeClr val="tx1"/>
                </a:solidFill>
              </a:rPr>
              <a:t>Цветков А.И</a:t>
            </a:r>
            <a:r>
              <a:rPr lang="ru-RU" altLang="ru-RU" sz="1000" b="0" i="1" dirty="0" smtClean="0">
                <a:solidFill>
                  <a:schemeClr val="tx1"/>
                </a:solidFill>
              </a:rPr>
              <a:t>., </a:t>
            </a:r>
          </a:p>
          <a:p>
            <a:pPr algn="r"/>
            <a:r>
              <a:rPr lang="ru-RU" altLang="ru-RU" sz="1000" b="0" i="1" dirty="0" smtClean="0">
                <a:solidFill>
                  <a:schemeClr val="tx1"/>
                </a:solidFill>
              </a:rPr>
              <a:t>Егоров И.И., Калямин М.Н., </a:t>
            </a:r>
          </a:p>
          <a:p>
            <a:pPr algn="r"/>
            <a:r>
              <a:rPr lang="ru-RU" altLang="ru-RU" sz="1000" b="0" i="1" dirty="0" smtClean="0">
                <a:solidFill>
                  <a:schemeClr val="tx1"/>
                </a:solidFill>
              </a:rPr>
              <a:t>Ефимов Д.А., Задумова С.Ю</a:t>
            </a:r>
            <a:r>
              <a:rPr lang="ru-RU" altLang="ru-RU" sz="1000" i="1" dirty="0" smtClean="0">
                <a:solidFill>
                  <a:schemeClr val="tx1"/>
                </a:solidFill>
              </a:rPr>
              <a:t>.</a:t>
            </a:r>
            <a:r>
              <a:rPr lang="ru-RU" altLang="ru-RU" sz="1000" b="0" i="1" dirty="0" smtClean="0">
                <a:solidFill>
                  <a:schemeClr val="tx1"/>
                </a:solidFill>
              </a:rPr>
              <a:t>)</a:t>
            </a:r>
            <a:endParaRPr lang="ru-RU" altLang="ru-RU" sz="1000" b="0" i="1" dirty="0">
              <a:solidFill>
                <a:schemeClr val="tx1"/>
              </a:solidFill>
            </a:endParaRPr>
          </a:p>
        </p:txBody>
      </p:sp>
      <p:sp>
        <p:nvSpPr>
          <p:cNvPr id="70" name="Text Box 13613"/>
          <p:cNvSpPr txBox="1">
            <a:spLocks noChangeArrowheads="1"/>
          </p:cNvSpPr>
          <p:nvPr/>
        </p:nvSpPr>
        <p:spPr bwMode="auto">
          <a:xfrm rot="10800000" flipV="1">
            <a:off x="8666243" y="5168483"/>
            <a:ext cx="2135987" cy="105902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10.00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Торжественное </a:t>
            </a: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собрание, посвященное Дню работника сельского хозяйства и перерабатывающей </a:t>
            </a: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промышленности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г. Москва. Государственный Кремлевский дворец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900" b="1" i="1" dirty="0" smtClean="0">
                <a:solidFill>
                  <a:schemeClr val="tx1"/>
                </a:solidFill>
                <a:cs typeface="Arial" charset="0"/>
              </a:rPr>
              <a:t>Наумов А.В., 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Куликов Д.А.)</a:t>
            </a:r>
            <a:endParaRPr lang="ru-RU" altLang="ru-RU" sz="9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2" name="Text Box 13613"/>
          <p:cNvSpPr txBox="1">
            <a:spLocks noChangeArrowheads="1"/>
          </p:cNvSpPr>
          <p:nvPr/>
        </p:nvSpPr>
        <p:spPr bwMode="auto">
          <a:xfrm rot="10800000" flipV="1">
            <a:off x="319548" y="7993661"/>
            <a:ext cx="1883693" cy="14464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sz="1100" dirty="0" smtClean="0">
                <a:solidFill>
                  <a:schemeClr val="tx1"/>
                </a:solidFill>
              </a:rPr>
              <a:t>10.00</a:t>
            </a:r>
          </a:p>
          <a:p>
            <a:pPr>
              <a:defRPr/>
            </a:pPr>
            <a:r>
              <a:rPr lang="ru-RU" sz="1100" b="0" dirty="0">
                <a:solidFill>
                  <a:srgbClr val="3333CC"/>
                </a:solidFill>
              </a:rPr>
              <a:t>Всероссийское селекторное совещание (в режиме видеоконференцсвязи) на тему «Летний отдых и оздоровление детей: итоги 2019 </a:t>
            </a:r>
            <a:r>
              <a:rPr lang="ru-RU" sz="1100" b="0" dirty="0" smtClean="0">
                <a:solidFill>
                  <a:srgbClr val="3333CC"/>
                </a:solidFill>
              </a:rPr>
              <a:t>г.»</a:t>
            </a:r>
          </a:p>
          <a:p>
            <a:pPr>
              <a:defRPr/>
            </a:pPr>
            <a:r>
              <a:rPr lang="ru-RU" sz="1000" b="0" i="1" dirty="0" smtClean="0">
                <a:solidFill>
                  <a:schemeClr val="tx1"/>
                </a:solidFill>
              </a:rPr>
              <a:t>Проводит Кузнецова А</a:t>
            </a:r>
            <a:r>
              <a:rPr lang="ru-RU" sz="1000" b="0" i="1" dirty="0">
                <a:solidFill>
                  <a:schemeClr val="tx1"/>
                </a:solidFill>
              </a:rPr>
              <a:t>.– Уполномоченный при Президенте </a:t>
            </a:r>
            <a:r>
              <a:rPr lang="ru-RU" sz="1000" b="0" i="1" dirty="0" smtClean="0">
                <a:solidFill>
                  <a:schemeClr val="tx1"/>
                </a:solidFill>
              </a:rPr>
              <a:t>РФ по </a:t>
            </a:r>
            <a:r>
              <a:rPr lang="ru-RU" sz="1000" b="0" i="1" dirty="0">
                <a:solidFill>
                  <a:schemeClr val="tx1"/>
                </a:solidFill>
              </a:rPr>
              <a:t>правам </a:t>
            </a:r>
            <a:r>
              <a:rPr lang="ru-RU" sz="1000" b="0" i="1" dirty="0" smtClean="0">
                <a:solidFill>
                  <a:schemeClr val="tx1"/>
                </a:solidFill>
              </a:rPr>
              <a:t>ребенка</a:t>
            </a:r>
          </a:p>
          <a:p>
            <a:pPr algn="r">
              <a:defRPr/>
            </a:pPr>
            <a:r>
              <a:rPr lang="ru-RU" altLang="ru-RU" sz="1000" b="0" i="1" dirty="0" smtClean="0">
                <a:solidFill>
                  <a:schemeClr val="tx1"/>
                </a:solidFill>
              </a:rPr>
              <a:t>каб</a:t>
            </a:r>
            <a:r>
              <a:rPr lang="ru-RU" altLang="ru-RU" sz="1000" b="0" i="1" dirty="0">
                <a:solidFill>
                  <a:schemeClr val="tx1"/>
                </a:solidFill>
              </a:rPr>
              <a:t>. </a:t>
            </a:r>
            <a:r>
              <a:rPr lang="ru-RU" altLang="ru-RU" sz="1000" b="0" i="1" dirty="0" smtClean="0">
                <a:solidFill>
                  <a:schemeClr val="tx1"/>
                </a:solidFill>
              </a:rPr>
              <a:t>401 (отв. </a:t>
            </a:r>
            <a:r>
              <a:rPr lang="ru-RU" altLang="ru-RU" sz="1000" i="1" dirty="0" smtClean="0">
                <a:solidFill>
                  <a:schemeClr val="tx1"/>
                </a:solidFill>
              </a:rPr>
              <a:t>Коваленко Ю.Н., </a:t>
            </a:r>
            <a:r>
              <a:rPr lang="ru-RU" altLang="ru-RU" sz="1000" b="0" i="1" dirty="0" smtClean="0">
                <a:solidFill>
                  <a:schemeClr val="tx1"/>
                </a:solidFill>
              </a:rPr>
              <a:t>Максимов М.А.)</a:t>
            </a:r>
            <a:endParaRPr lang="ru-RU" altLang="ru-RU" sz="1000" b="0" i="1" dirty="0">
              <a:solidFill>
                <a:schemeClr val="tx1"/>
              </a:solidFill>
            </a:endParaRPr>
          </a:p>
        </p:txBody>
      </p:sp>
      <p:sp>
        <p:nvSpPr>
          <p:cNvPr id="76" name="Text Box 13613"/>
          <p:cNvSpPr txBox="1">
            <a:spLocks noChangeArrowheads="1"/>
          </p:cNvSpPr>
          <p:nvPr/>
        </p:nvSpPr>
        <p:spPr bwMode="auto">
          <a:xfrm rot="10800000" flipV="1">
            <a:off x="4333449" y="2350256"/>
            <a:ext cx="2131027" cy="105614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12.00-13.00</a:t>
            </a:r>
          </a:p>
          <a:p>
            <a:r>
              <a:rPr lang="ru-RU" sz="1200" b="0" dirty="0" smtClean="0"/>
              <a:t>Посещение Областного клинического перинатального центра</a:t>
            </a:r>
            <a:endParaRPr lang="ru-RU" sz="1200" b="0" dirty="0"/>
          </a:p>
          <a:p>
            <a:pPr algn="r"/>
            <a:r>
              <a:rPr lang="ru-RU" altLang="ru-RU" sz="1100" b="0" i="1" dirty="0" smtClean="0">
                <a:solidFill>
                  <a:schemeClr val="tx1"/>
                </a:solidFill>
              </a:rPr>
              <a:t>Петербургское ш., 115, корп. 3</a:t>
            </a:r>
            <a:endParaRPr lang="ru-RU" altLang="ru-RU" sz="1100" b="0" i="1" dirty="0" smtClean="0">
              <a:solidFill>
                <a:schemeClr val="tx1"/>
              </a:solidFill>
            </a:endParaRPr>
          </a:p>
          <a:p>
            <a:pPr algn="r"/>
            <a:r>
              <a:rPr lang="ru-RU" altLang="ru-RU" sz="1100" b="0" i="1" dirty="0" smtClean="0">
                <a:solidFill>
                  <a:schemeClr val="tx1"/>
                </a:solidFill>
              </a:rPr>
              <a:t>(отв</a:t>
            </a:r>
            <a:r>
              <a:rPr lang="ru-RU" altLang="ru-RU" sz="1100" b="0" i="1" dirty="0">
                <a:solidFill>
                  <a:schemeClr val="tx1"/>
                </a:solidFill>
              </a:rPr>
              <a:t>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Хохлова Е.В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., </a:t>
            </a:r>
          </a:p>
          <a:p>
            <a:pPr algn="r"/>
            <a:r>
              <a:rPr lang="ru-RU" altLang="ru-RU" sz="1100" b="0" i="1" dirty="0" smtClean="0">
                <a:solidFill>
                  <a:schemeClr val="tx1"/>
                </a:solidFill>
              </a:rPr>
              <a:t>Максимов М.А., </a:t>
            </a:r>
            <a:endParaRPr lang="ru-RU" altLang="ru-RU" sz="1100" b="0" i="1" dirty="0">
              <a:solidFill>
                <a:schemeClr val="tx1"/>
              </a:solidFill>
            </a:endParaRPr>
          </a:p>
          <a:p>
            <a:pPr algn="r"/>
            <a:r>
              <a:rPr lang="ru-RU" altLang="ru-RU" sz="1100" b="0" i="1" dirty="0" err="1" smtClean="0">
                <a:solidFill>
                  <a:schemeClr val="tx1"/>
                </a:solidFill>
              </a:rPr>
              <a:t>СМИ+пресс-служба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)</a:t>
            </a:r>
            <a:endParaRPr lang="ru-RU" altLang="ru-RU" sz="1100" b="0" i="1" dirty="0">
              <a:solidFill>
                <a:schemeClr val="tx1"/>
              </a:solidFill>
            </a:endParaRPr>
          </a:p>
        </p:txBody>
      </p:sp>
      <p:sp>
        <p:nvSpPr>
          <p:cNvPr id="91" name="Text Box 13613"/>
          <p:cNvSpPr txBox="1">
            <a:spLocks noChangeArrowheads="1"/>
          </p:cNvSpPr>
          <p:nvPr/>
        </p:nvSpPr>
        <p:spPr bwMode="auto">
          <a:xfrm rot="10800000" flipV="1">
            <a:off x="274595" y="4094112"/>
            <a:ext cx="1929893" cy="9653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15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.00-16.00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rgbClr val="FF3300"/>
                </a:solidFill>
              </a:rPr>
              <a:t>Совещание</a:t>
            </a:r>
            <a:r>
              <a:rPr lang="ru-RU" dirty="0">
                <a:solidFill>
                  <a:srgbClr val="FF3300"/>
                </a:solidFill>
              </a:rPr>
              <a:t>, </a:t>
            </a:r>
            <a:r>
              <a:rPr lang="ru-RU" dirty="0" smtClean="0">
                <a:solidFill>
                  <a:srgbClr val="FF3300"/>
                </a:solidFill>
              </a:rPr>
              <a:t> тема: «О прогнозном плане </a:t>
            </a:r>
            <a:r>
              <a:rPr lang="ru-RU" dirty="0">
                <a:solidFill>
                  <a:srgbClr val="FF3300"/>
                </a:solidFill>
              </a:rPr>
              <a:t>(</a:t>
            </a:r>
            <a:r>
              <a:rPr lang="ru-RU" dirty="0" smtClean="0">
                <a:solidFill>
                  <a:srgbClr val="FF3300"/>
                </a:solidFill>
              </a:rPr>
              <a:t>программе) </a:t>
            </a:r>
            <a:r>
              <a:rPr lang="ru-RU" dirty="0">
                <a:solidFill>
                  <a:srgbClr val="FF3300"/>
                </a:solidFill>
              </a:rPr>
              <a:t>приватизации </a:t>
            </a:r>
            <a:r>
              <a:rPr lang="ru-RU" dirty="0" smtClean="0">
                <a:solidFill>
                  <a:srgbClr val="FF3300"/>
                </a:solidFill>
              </a:rPr>
              <a:t>госимущества ТО на 2020-2022 гг.»</a:t>
            </a:r>
            <a:endParaRPr lang="ru-RU" dirty="0">
              <a:solidFill>
                <a:srgbClr val="FF3300"/>
              </a:solidFill>
            </a:endParaRP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0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000" i="1" noProof="0" dirty="0" smtClean="0">
                <a:solidFill>
                  <a:srgbClr val="000000"/>
                </a:solidFill>
              </a:rPr>
              <a:t>206</a:t>
            </a: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Жарков</a:t>
            </a:r>
            <a:r>
              <a:rPr kumimoji="0" lang="ru-RU" altLang="ru-RU" sz="10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И.С., 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kumimoji="0" lang="ru-RU" altLang="ru-RU" sz="100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Подтихова М.И., Егоров И.И</a:t>
            </a:r>
            <a:r>
              <a:rPr kumimoji="0" lang="ru-RU" altLang="ru-RU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.)</a:t>
            </a:r>
            <a:endParaRPr kumimoji="0" lang="ru-RU" altLang="ru-RU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 Box 13613"/>
          <p:cNvSpPr txBox="1">
            <a:spLocks noChangeArrowheads="1"/>
          </p:cNvSpPr>
          <p:nvPr/>
        </p:nvSpPr>
        <p:spPr bwMode="auto">
          <a:xfrm rot="10800000" flipV="1">
            <a:off x="4323369" y="3463843"/>
            <a:ext cx="2142098" cy="53425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Рабочая </a:t>
            </a: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встреча по отрасли «Дорожное хозяйство»</a:t>
            </a:r>
            <a:endParaRPr lang="ru-RU" altLang="ru-RU" dirty="0" smtClean="0">
              <a:solidFill>
                <a:srgbClr val="3333CC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каб.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304 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Насибуллин Д.И.,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Жарков И.С.)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3" name="Text Box 13613"/>
          <p:cNvSpPr txBox="1">
            <a:spLocks noChangeArrowheads="1"/>
          </p:cNvSpPr>
          <p:nvPr/>
        </p:nvSpPr>
        <p:spPr bwMode="auto">
          <a:xfrm rot="10800000" flipV="1">
            <a:off x="6499897" y="7390491"/>
            <a:ext cx="2176561" cy="73430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19.00</a:t>
            </a:r>
            <a:endParaRPr lang="ru-RU" altLang="ru-RU" sz="1100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Благотворительный вечер «Героям Ржева посвящается</a:t>
            </a: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»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г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. Москва. </a:t>
            </a: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Концертный зал                         им. П.И.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Чайковского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(отв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 </a:t>
            </a:r>
            <a:r>
              <a:rPr lang="ru-RU" altLang="ru-RU" sz="900" b="1" i="1" dirty="0" smtClean="0">
                <a:solidFill>
                  <a:schemeClr val="tx1"/>
                </a:solidFill>
                <a:cs typeface="Arial" charset="0"/>
              </a:rPr>
              <a:t>Белоцерковский А.В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9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4" name="Text Box 13613"/>
          <p:cNvSpPr txBox="1">
            <a:spLocks noChangeArrowheads="1"/>
          </p:cNvSpPr>
          <p:nvPr/>
        </p:nvSpPr>
        <p:spPr bwMode="auto">
          <a:xfrm rot="10800000" flipV="1">
            <a:off x="6477970" y="6134529"/>
            <a:ext cx="2176561" cy="12412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13.00</a:t>
            </a:r>
            <a:endParaRPr lang="ru-RU" altLang="ru-RU" sz="1100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Совещание по </a:t>
            </a: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теме: </a:t>
            </a: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«О показателях региональных проектов «Экспорт услуг</a:t>
            </a: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»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Проводит Максимов </a:t>
            </a: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Т.И.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-</a:t>
            </a:r>
            <a:r>
              <a:rPr lang="ru-RU" sz="1000" i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ru-RU" sz="1000" i="1" dirty="0">
                <a:solidFill>
                  <a:schemeClr val="tx1"/>
                </a:solidFill>
                <a:cs typeface="Arial" charset="0"/>
              </a:rPr>
              <a:t>заместитель </a:t>
            </a:r>
            <a:r>
              <a:rPr lang="ru-RU" sz="1000" i="1" dirty="0" smtClean="0">
                <a:solidFill>
                  <a:schemeClr val="tx1"/>
                </a:solidFill>
                <a:cs typeface="Arial" charset="0"/>
              </a:rPr>
              <a:t>Министра </a:t>
            </a:r>
            <a:r>
              <a:rPr lang="ru-RU" sz="1000" i="1" dirty="0">
                <a:solidFill>
                  <a:schemeClr val="tx1"/>
                </a:solidFill>
                <a:cs typeface="Arial" charset="0"/>
              </a:rPr>
              <a:t>экономического  </a:t>
            </a:r>
            <a:r>
              <a:rPr lang="ru-RU" sz="1000" i="1" dirty="0" smtClean="0">
                <a:solidFill>
                  <a:schemeClr val="tx1"/>
                </a:solidFill>
                <a:cs typeface="Arial" charset="0"/>
              </a:rPr>
              <a:t>развития РФ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err="1" smtClean="0">
                <a:solidFill>
                  <a:schemeClr val="tx1"/>
                </a:solidFill>
                <a:cs typeface="Arial" charset="0"/>
              </a:rPr>
              <a:t>г.Москва</a:t>
            </a: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Пресненская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наб., </a:t>
            </a: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д. 10, стр.2 </a:t>
            </a:r>
            <a:endParaRPr lang="ru-RU" altLang="ru-RU" sz="1000" i="1" dirty="0" smtClean="0">
              <a:solidFill>
                <a:schemeClr val="tx1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(отв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 </a:t>
            </a:r>
            <a:r>
              <a:rPr lang="ru-RU" altLang="ru-RU" sz="900" b="1" i="1" dirty="0" smtClean="0">
                <a:solidFill>
                  <a:schemeClr val="tx1"/>
                </a:solidFill>
                <a:cs typeface="Arial" charset="0"/>
              </a:rPr>
              <a:t>Ажгиревич А.И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., 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Егоров И.И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., Барышков В.В.)</a:t>
            </a:r>
            <a:endParaRPr lang="ru-RU" altLang="ru-RU" sz="9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7" name="Text Box 13613"/>
          <p:cNvSpPr txBox="1">
            <a:spLocks noChangeArrowheads="1"/>
          </p:cNvSpPr>
          <p:nvPr/>
        </p:nvSpPr>
        <p:spPr bwMode="auto">
          <a:xfrm rot="10800000" flipV="1">
            <a:off x="2202720" y="7141039"/>
            <a:ext cx="2105986" cy="10836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sz="1100" dirty="0" smtClean="0">
                <a:solidFill>
                  <a:schemeClr val="tx1"/>
                </a:solidFill>
              </a:rPr>
              <a:t>09</a:t>
            </a:r>
            <a:r>
              <a:rPr lang="ru-RU" sz="1100" dirty="0" smtClean="0">
                <a:solidFill>
                  <a:schemeClr val="tx1"/>
                </a:solidFill>
              </a:rPr>
              <a:t>.30</a:t>
            </a:r>
            <a:endParaRPr lang="ru-RU" sz="11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1100" b="0" dirty="0">
                <a:solidFill>
                  <a:srgbClr val="3333CC"/>
                </a:solidFill>
              </a:rPr>
              <a:t>Селекторное совещание (в режиме ВКС) по вопросу перехода на проектное </a:t>
            </a:r>
            <a:r>
              <a:rPr lang="ru-RU" sz="1100" b="0" dirty="0" smtClean="0">
                <a:solidFill>
                  <a:srgbClr val="3333CC"/>
                </a:solidFill>
              </a:rPr>
              <a:t>финансирование</a:t>
            </a:r>
          </a:p>
          <a:p>
            <a:pPr>
              <a:defRPr/>
            </a:pPr>
            <a:r>
              <a:rPr lang="ru-RU" sz="1000" b="0" i="1" dirty="0" smtClean="0">
                <a:solidFill>
                  <a:schemeClr val="tx1"/>
                </a:solidFill>
              </a:rPr>
              <a:t>Проводит </a:t>
            </a:r>
            <a:r>
              <a:rPr lang="ru-RU" sz="1000" b="0" i="1" dirty="0" smtClean="0">
                <a:solidFill>
                  <a:schemeClr val="tx1"/>
                </a:solidFill>
              </a:rPr>
              <a:t>Якушев В.В.– </a:t>
            </a:r>
            <a:r>
              <a:rPr lang="ru-RU" sz="1000" b="0" i="1" dirty="0">
                <a:solidFill>
                  <a:schemeClr val="tx1"/>
                </a:solidFill>
              </a:rPr>
              <a:t>Министр </a:t>
            </a:r>
            <a:r>
              <a:rPr lang="ru-RU" sz="1000" b="0" i="1" dirty="0" smtClean="0">
                <a:solidFill>
                  <a:schemeClr val="tx1"/>
                </a:solidFill>
              </a:rPr>
              <a:t>строительства и жилищно-коммунального хозяйства РФ</a:t>
            </a:r>
            <a:endParaRPr lang="ru-RU" sz="1000" b="0" i="1" dirty="0">
              <a:solidFill>
                <a:schemeClr val="tx1"/>
              </a:solidFill>
            </a:endParaRPr>
          </a:p>
          <a:p>
            <a:pPr algn="r"/>
            <a:r>
              <a:rPr lang="ru-RU" altLang="ru-RU" sz="1000" b="0" i="1" dirty="0">
                <a:solidFill>
                  <a:schemeClr val="tx1"/>
                </a:solidFill>
              </a:rPr>
              <a:t>каб. </a:t>
            </a:r>
            <a:r>
              <a:rPr lang="ru-RU" altLang="ru-RU" sz="1000" b="0" i="1" dirty="0" smtClean="0">
                <a:solidFill>
                  <a:schemeClr val="tx1"/>
                </a:solidFill>
              </a:rPr>
              <a:t>401 (отв. </a:t>
            </a:r>
            <a:r>
              <a:rPr lang="ru-RU" altLang="ru-RU" sz="1000" i="1" dirty="0" smtClean="0">
                <a:solidFill>
                  <a:schemeClr val="tx1"/>
                </a:solidFill>
              </a:rPr>
              <a:t>Беленко А.Ю.</a:t>
            </a:r>
            <a:r>
              <a:rPr lang="ru-RU" altLang="ru-RU" sz="1000" b="0" i="1" dirty="0" smtClean="0">
                <a:solidFill>
                  <a:schemeClr val="tx1"/>
                </a:solidFill>
              </a:rPr>
              <a:t>)</a:t>
            </a:r>
            <a:endParaRPr lang="ru-RU" altLang="ru-RU" sz="1000" b="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2187"/>
          <p:cNvSpPr>
            <a:spLocks noChangeShapeType="1"/>
          </p:cNvSpPr>
          <p:nvPr/>
        </p:nvSpPr>
        <p:spPr bwMode="auto">
          <a:xfrm>
            <a:off x="2194760" y="563203"/>
            <a:ext cx="0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1" name="Line 12188"/>
          <p:cNvSpPr>
            <a:spLocks noChangeShapeType="1"/>
          </p:cNvSpPr>
          <p:nvPr/>
        </p:nvSpPr>
        <p:spPr bwMode="auto">
          <a:xfrm flipH="1">
            <a:off x="4328160" y="568323"/>
            <a:ext cx="0" cy="9681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2" name="Line 12189"/>
          <p:cNvSpPr>
            <a:spLocks noChangeShapeType="1"/>
          </p:cNvSpPr>
          <p:nvPr/>
        </p:nvSpPr>
        <p:spPr bwMode="auto">
          <a:xfrm flipH="1">
            <a:off x="6480441" y="563203"/>
            <a:ext cx="0" cy="9699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3" name="Line 12191"/>
          <p:cNvSpPr>
            <a:spLocks noChangeShapeType="1"/>
          </p:cNvSpPr>
          <p:nvPr/>
        </p:nvSpPr>
        <p:spPr bwMode="auto">
          <a:xfrm>
            <a:off x="10790574" y="565997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4" name="Line 12195"/>
          <p:cNvSpPr>
            <a:spLocks noChangeShapeType="1"/>
          </p:cNvSpPr>
          <p:nvPr/>
        </p:nvSpPr>
        <p:spPr bwMode="auto">
          <a:xfrm flipV="1">
            <a:off x="305949" y="823529"/>
            <a:ext cx="14226667" cy="7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8" name="Line 12201"/>
          <p:cNvSpPr>
            <a:spLocks noChangeShapeType="1"/>
          </p:cNvSpPr>
          <p:nvPr/>
        </p:nvSpPr>
        <p:spPr bwMode="auto">
          <a:xfrm flipV="1">
            <a:off x="69594" y="564125"/>
            <a:ext cx="144607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9" name="Rectangle 12202"/>
          <p:cNvSpPr>
            <a:spLocks noChangeArrowheads="1"/>
          </p:cNvSpPr>
          <p:nvPr/>
        </p:nvSpPr>
        <p:spPr bwMode="auto">
          <a:xfrm>
            <a:off x="2195513" y="511561"/>
            <a:ext cx="213360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Вторник</a:t>
            </a:r>
          </a:p>
        </p:txBody>
      </p:sp>
      <p:sp>
        <p:nvSpPr>
          <p:cNvPr id="2060" name="Rectangle 12203"/>
          <p:cNvSpPr>
            <a:spLocks noChangeArrowheads="1"/>
          </p:cNvSpPr>
          <p:nvPr/>
        </p:nvSpPr>
        <p:spPr bwMode="auto">
          <a:xfrm>
            <a:off x="4333875" y="507083"/>
            <a:ext cx="2138363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Среда</a:t>
            </a:r>
          </a:p>
        </p:txBody>
      </p:sp>
      <p:sp>
        <p:nvSpPr>
          <p:cNvPr id="2063" name="Rectangle 12206"/>
          <p:cNvSpPr>
            <a:spLocks noChangeArrowheads="1"/>
          </p:cNvSpPr>
          <p:nvPr/>
        </p:nvSpPr>
        <p:spPr bwMode="auto">
          <a:xfrm>
            <a:off x="8648701" y="511564"/>
            <a:ext cx="21517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Пятница</a:t>
            </a:r>
          </a:p>
        </p:txBody>
      </p:sp>
      <p:sp>
        <p:nvSpPr>
          <p:cNvPr id="2064" name="Rectangle 12207"/>
          <p:cNvSpPr>
            <a:spLocks noChangeArrowheads="1"/>
          </p:cNvSpPr>
          <p:nvPr/>
        </p:nvSpPr>
        <p:spPr bwMode="auto">
          <a:xfrm>
            <a:off x="10815638" y="504769"/>
            <a:ext cx="1947861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Суббота</a:t>
            </a:r>
          </a:p>
        </p:txBody>
      </p:sp>
      <p:sp>
        <p:nvSpPr>
          <p:cNvPr id="2066" name="Line 12456"/>
          <p:cNvSpPr>
            <a:spLocks noChangeShapeType="1"/>
          </p:cNvSpPr>
          <p:nvPr/>
        </p:nvSpPr>
        <p:spPr bwMode="auto">
          <a:xfrm flipH="1">
            <a:off x="63656" y="563203"/>
            <a:ext cx="5935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7" name="Line 12529"/>
          <p:cNvSpPr>
            <a:spLocks noChangeShapeType="1"/>
          </p:cNvSpPr>
          <p:nvPr/>
        </p:nvSpPr>
        <p:spPr bwMode="auto">
          <a:xfrm>
            <a:off x="8656321" y="568321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8" name="Line 12566"/>
          <p:cNvSpPr>
            <a:spLocks noChangeShapeType="1"/>
          </p:cNvSpPr>
          <p:nvPr/>
        </p:nvSpPr>
        <p:spPr bwMode="auto">
          <a:xfrm>
            <a:off x="14535150" y="563203"/>
            <a:ext cx="0" cy="9699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9" name="Line 12191"/>
          <p:cNvSpPr>
            <a:spLocks noChangeShapeType="1"/>
          </p:cNvSpPr>
          <p:nvPr/>
        </p:nvSpPr>
        <p:spPr bwMode="auto">
          <a:xfrm>
            <a:off x="12768626" y="563205"/>
            <a:ext cx="0" cy="968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103" name="Rectangle 12208"/>
          <p:cNvSpPr>
            <a:spLocks noChangeArrowheads="1"/>
          </p:cNvSpPr>
          <p:nvPr/>
        </p:nvSpPr>
        <p:spPr bwMode="auto">
          <a:xfrm>
            <a:off x="12763500" y="500706"/>
            <a:ext cx="1765026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 eaLnBrk="1" hangingPunct="1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Воскресенье</a:t>
            </a:r>
          </a:p>
        </p:txBody>
      </p:sp>
      <p:sp>
        <p:nvSpPr>
          <p:cNvPr id="57" name="Line 12187"/>
          <p:cNvSpPr>
            <a:spLocks noChangeShapeType="1"/>
          </p:cNvSpPr>
          <p:nvPr/>
        </p:nvSpPr>
        <p:spPr bwMode="auto">
          <a:xfrm>
            <a:off x="293375" y="572961"/>
            <a:ext cx="0" cy="9676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58" name="Rectangle 12232"/>
          <p:cNvSpPr>
            <a:spLocks noChangeArrowheads="1"/>
          </p:cNvSpPr>
          <p:nvPr/>
        </p:nvSpPr>
        <p:spPr bwMode="auto">
          <a:xfrm>
            <a:off x="38383" y="660186"/>
            <a:ext cx="29100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dirty="0">
                <a:solidFill>
                  <a:schemeClr val="tx1"/>
                </a:solidFill>
              </a:rPr>
              <a:t>№</a:t>
            </a:r>
          </a:p>
        </p:txBody>
      </p:sp>
      <p:sp>
        <p:nvSpPr>
          <p:cNvPr id="92" name="Line 12200"/>
          <p:cNvSpPr>
            <a:spLocks noChangeShapeType="1"/>
          </p:cNvSpPr>
          <p:nvPr/>
        </p:nvSpPr>
        <p:spPr bwMode="auto">
          <a:xfrm flipV="1">
            <a:off x="62545" y="10262419"/>
            <a:ext cx="144738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111" name="Rectangle 12204"/>
          <p:cNvSpPr>
            <a:spLocks noChangeArrowheads="1"/>
          </p:cNvSpPr>
          <p:nvPr/>
        </p:nvSpPr>
        <p:spPr bwMode="auto">
          <a:xfrm>
            <a:off x="303846" y="518579"/>
            <a:ext cx="18991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Понедельник</a:t>
            </a:r>
          </a:p>
        </p:txBody>
      </p:sp>
      <p:sp>
        <p:nvSpPr>
          <p:cNvPr id="146" name="Line 12195"/>
          <p:cNvSpPr>
            <a:spLocks noChangeShapeType="1"/>
          </p:cNvSpPr>
          <p:nvPr/>
        </p:nvSpPr>
        <p:spPr bwMode="auto">
          <a:xfrm flipV="1">
            <a:off x="69591" y="1100240"/>
            <a:ext cx="144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78" name="Rectangle 12232"/>
          <p:cNvSpPr>
            <a:spLocks noChangeArrowheads="1"/>
          </p:cNvSpPr>
          <p:nvPr/>
        </p:nvSpPr>
        <p:spPr bwMode="auto">
          <a:xfrm>
            <a:off x="2199623" y="799544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15.10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4" name="Rectangle 12232"/>
          <p:cNvSpPr>
            <a:spLocks noChangeArrowheads="1"/>
          </p:cNvSpPr>
          <p:nvPr/>
        </p:nvSpPr>
        <p:spPr bwMode="auto">
          <a:xfrm>
            <a:off x="294128" y="792655"/>
            <a:ext cx="1903579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14.10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5" name="Rectangle 12232"/>
          <p:cNvSpPr>
            <a:spLocks noChangeArrowheads="1"/>
          </p:cNvSpPr>
          <p:nvPr/>
        </p:nvSpPr>
        <p:spPr bwMode="auto">
          <a:xfrm>
            <a:off x="4310034" y="800296"/>
            <a:ext cx="217067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16.10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6" name="Rectangle 12232"/>
          <p:cNvSpPr>
            <a:spLocks noChangeArrowheads="1"/>
          </p:cNvSpPr>
          <p:nvPr/>
        </p:nvSpPr>
        <p:spPr bwMode="auto">
          <a:xfrm>
            <a:off x="6470179" y="791186"/>
            <a:ext cx="2190875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17.10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12232"/>
          <p:cNvSpPr>
            <a:spLocks noChangeArrowheads="1"/>
          </p:cNvSpPr>
          <p:nvPr/>
        </p:nvSpPr>
        <p:spPr bwMode="auto">
          <a:xfrm>
            <a:off x="8665698" y="782917"/>
            <a:ext cx="212216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18.10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8" name="Rectangle 12232"/>
          <p:cNvSpPr>
            <a:spLocks noChangeArrowheads="1"/>
          </p:cNvSpPr>
          <p:nvPr/>
        </p:nvSpPr>
        <p:spPr bwMode="auto">
          <a:xfrm>
            <a:off x="10796953" y="782917"/>
            <a:ext cx="1969136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19.10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89" name="Rectangle 12232"/>
          <p:cNvSpPr>
            <a:spLocks noChangeArrowheads="1"/>
          </p:cNvSpPr>
          <p:nvPr/>
        </p:nvSpPr>
        <p:spPr bwMode="auto">
          <a:xfrm>
            <a:off x="12763499" y="776570"/>
            <a:ext cx="1777797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20.10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167" name="Rectangle 12205"/>
          <p:cNvSpPr>
            <a:spLocks noChangeArrowheads="1"/>
          </p:cNvSpPr>
          <p:nvPr/>
        </p:nvSpPr>
        <p:spPr bwMode="auto">
          <a:xfrm>
            <a:off x="6394515" y="526057"/>
            <a:ext cx="216711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Четверг</a:t>
            </a:r>
          </a:p>
        </p:txBody>
      </p:sp>
      <p:sp>
        <p:nvSpPr>
          <p:cNvPr id="123" name="Rectangle 12203"/>
          <p:cNvSpPr>
            <a:spLocks noChangeArrowheads="1"/>
          </p:cNvSpPr>
          <p:nvPr/>
        </p:nvSpPr>
        <p:spPr bwMode="auto">
          <a:xfrm>
            <a:off x="4739615" y="24745"/>
            <a:ext cx="5119687" cy="4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План-календарь </a:t>
            </a:r>
            <a:r>
              <a:rPr lang="ru-RU" altLang="ru-RU" b="1" dirty="0" smtClean="0">
                <a:solidFill>
                  <a:schemeClr val="tx1"/>
                </a:solidFill>
              </a:rPr>
              <a:t>работы </a:t>
            </a:r>
            <a:r>
              <a:rPr lang="ru-RU" altLang="ru-RU" b="1" dirty="0">
                <a:solidFill>
                  <a:schemeClr val="tx1"/>
                </a:solidFill>
              </a:rPr>
              <a:t>Губернатора Тверской области</a:t>
            </a:r>
          </a:p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на период </a:t>
            </a:r>
            <a:r>
              <a:rPr lang="ru-RU" altLang="ru-RU" b="1" dirty="0" smtClean="0">
                <a:solidFill>
                  <a:schemeClr val="tx1"/>
                </a:solidFill>
              </a:rPr>
              <a:t>с 14 по 20 октября 2019 </a:t>
            </a:r>
            <a:r>
              <a:rPr lang="ru-RU" altLang="ru-RU" b="1" dirty="0">
                <a:solidFill>
                  <a:schemeClr val="tx1"/>
                </a:solidFill>
              </a:rPr>
              <a:t>г.</a:t>
            </a:r>
          </a:p>
        </p:txBody>
      </p:sp>
      <p:sp>
        <p:nvSpPr>
          <p:cNvPr id="185" name="Text Box 13613"/>
          <p:cNvSpPr txBox="1">
            <a:spLocks noChangeArrowheads="1"/>
          </p:cNvSpPr>
          <p:nvPr/>
        </p:nvSpPr>
        <p:spPr bwMode="auto">
          <a:xfrm rot="10800000" flipV="1">
            <a:off x="6501638" y="2211116"/>
            <a:ext cx="2173464" cy="69002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19.30-20.00</a:t>
            </a:r>
            <a:r>
              <a:rPr lang="ru-RU" altLang="ru-RU" b="1" dirty="0" smtClean="0">
                <a:solidFill>
                  <a:srgbClr val="FF3300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Согласование 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повестки дня заседания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Правительства 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Тверской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области (22.10.2019)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каб. 302 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.) </a:t>
            </a:r>
          </a:p>
        </p:txBody>
      </p:sp>
      <p:sp>
        <p:nvSpPr>
          <p:cNvPr id="186" name="Text Box 13613"/>
          <p:cNvSpPr txBox="1">
            <a:spLocks noChangeArrowheads="1"/>
          </p:cNvSpPr>
          <p:nvPr/>
        </p:nvSpPr>
        <p:spPr bwMode="auto">
          <a:xfrm rot="10800000" flipV="1">
            <a:off x="4338984" y="6169314"/>
            <a:ext cx="2142098" cy="62380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19.00-20.00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по внутренней политике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каб. 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305 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 С.Ю.)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9" name="Text Box 13613"/>
          <p:cNvSpPr txBox="1">
            <a:spLocks noChangeArrowheads="1"/>
          </p:cNvSpPr>
          <p:nvPr/>
        </p:nvSpPr>
        <p:spPr bwMode="auto">
          <a:xfrm rot="10800000" flipV="1">
            <a:off x="317021" y="6812076"/>
            <a:ext cx="1891700" cy="51274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18.00-19.00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по плану мероприятий ПТО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0" name="Text Box 13613"/>
          <p:cNvSpPr txBox="1">
            <a:spLocks noChangeArrowheads="1"/>
          </p:cNvSpPr>
          <p:nvPr/>
        </p:nvSpPr>
        <p:spPr bwMode="auto">
          <a:xfrm>
            <a:off x="2187297" y="2079271"/>
            <a:ext cx="2125340" cy="72331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11.00-13.00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Заседание Правительства ТО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chemeClr val="tx1"/>
                </a:solidFill>
              </a:rPr>
              <a:t>Исаев С.А.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err="1" smtClean="0">
                <a:solidFill>
                  <a:schemeClr val="tx1"/>
                </a:solidFill>
                <a:cs typeface="Arial" charset="0"/>
              </a:rPr>
              <a:t>СМИ+пресс-служба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)</a:t>
            </a:r>
          </a:p>
        </p:txBody>
      </p:sp>
      <p:sp>
        <p:nvSpPr>
          <p:cNvPr id="191" name="Text Box 13613"/>
          <p:cNvSpPr txBox="1">
            <a:spLocks noChangeArrowheads="1"/>
          </p:cNvSpPr>
          <p:nvPr/>
        </p:nvSpPr>
        <p:spPr bwMode="auto">
          <a:xfrm>
            <a:off x="2162622" y="2849037"/>
            <a:ext cx="2128789" cy="3941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Оперативное совещание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2" name="Text Box 13613"/>
          <p:cNvSpPr txBox="1">
            <a:spLocks noChangeArrowheads="1"/>
          </p:cNvSpPr>
          <p:nvPr/>
        </p:nvSpPr>
        <p:spPr bwMode="auto">
          <a:xfrm>
            <a:off x="2212529" y="1617751"/>
            <a:ext cx="2102617" cy="37970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10.00-10.30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Подготовка к ЗПТО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к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аб. 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3" name="Text Box 13613"/>
          <p:cNvSpPr txBox="1">
            <a:spLocks noChangeArrowheads="1"/>
          </p:cNvSpPr>
          <p:nvPr/>
        </p:nvSpPr>
        <p:spPr bwMode="auto">
          <a:xfrm>
            <a:off x="2199705" y="4132213"/>
            <a:ext cx="2128455" cy="53607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16.00-16.30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Встреча с главой МО 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 304 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(отв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Ищенко А.Н., 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Задумова С.Ю., 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194" name="Text Box 13613"/>
          <p:cNvSpPr txBox="1">
            <a:spLocks noChangeArrowheads="1"/>
          </p:cNvSpPr>
          <p:nvPr/>
        </p:nvSpPr>
        <p:spPr bwMode="auto">
          <a:xfrm>
            <a:off x="2217469" y="6124961"/>
            <a:ext cx="2121900" cy="3600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19.00-20.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3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Резерв времени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210" name="Text Box 13613"/>
          <p:cNvSpPr txBox="1">
            <a:spLocks noChangeArrowheads="1"/>
          </p:cNvSpPr>
          <p:nvPr/>
        </p:nvSpPr>
        <p:spPr bwMode="auto">
          <a:xfrm rot="10800000" flipV="1">
            <a:off x="4316819" y="5746942"/>
            <a:ext cx="2181584" cy="45370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18.30-19.00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Резерв времени (встреча)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каб. 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304 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.,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 С.Ю.)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0" name="Text Box 13613"/>
          <p:cNvSpPr txBox="1">
            <a:spLocks noChangeArrowheads="1"/>
          </p:cNvSpPr>
          <p:nvPr/>
        </p:nvSpPr>
        <p:spPr bwMode="auto">
          <a:xfrm rot="10800000" flipV="1">
            <a:off x="298545" y="1134641"/>
            <a:ext cx="1896051" cy="41490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221" name="Text Box 13613"/>
          <p:cNvSpPr txBox="1">
            <a:spLocks noChangeArrowheads="1"/>
          </p:cNvSpPr>
          <p:nvPr/>
        </p:nvSpPr>
        <p:spPr bwMode="auto">
          <a:xfrm rot="10800000" flipV="1">
            <a:off x="317882" y="1568985"/>
            <a:ext cx="1874452" cy="8484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10.00-11.00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Организационное совещание Правительства ТО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А.В.,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222" name="Text Box 13613"/>
          <p:cNvSpPr txBox="1">
            <a:spLocks noChangeArrowheads="1"/>
          </p:cNvSpPr>
          <p:nvPr/>
        </p:nvSpPr>
        <p:spPr bwMode="auto">
          <a:xfrm rot="10800000" flipV="1">
            <a:off x="2201677" y="1141919"/>
            <a:ext cx="2131027" cy="44400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223" name="Text Box 13613"/>
          <p:cNvSpPr txBox="1">
            <a:spLocks noChangeArrowheads="1"/>
          </p:cNvSpPr>
          <p:nvPr/>
        </p:nvSpPr>
        <p:spPr bwMode="auto">
          <a:xfrm rot="10800000" flipV="1">
            <a:off x="4345707" y="1110088"/>
            <a:ext cx="2171484" cy="47572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b="0" i="1" dirty="0">
                <a:solidFill>
                  <a:schemeClr val="tx1"/>
                </a:solidFill>
              </a:rPr>
              <a:t>каб. 302</a:t>
            </a:r>
            <a:r>
              <a:rPr lang="en-US" altLang="ru-RU" b="0" i="1" dirty="0">
                <a:solidFill>
                  <a:schemeClr val="tx1"/>
                </a:solidFill>
              </a:rPr>
              <a:t> </a:t>
            </a:r>
            <a:r>
              <a:rPr lang="ru-RU" altLang="ru-RU" b="0" i="1" dirty="0">
                <a:solidFill>
                  <a:schemeClr val="tx1"/>
                </a:solidFill>
              </a:rPr>
              <a:t>(отв. </a:t>
            </a:r>
            <a:r>
              <a:rPr lang="ru-RU" altLang="ru-RU" i="1" dirty="0">
                <a:solidFill>
                  <a:schemeClr val="tx1"/>
                </a:solidFill>
              </a:rPr>
              <a:t>Орлов А.В.</a:t>
            </a:r>
            <a:r>
              <a:rPr lang="ru-RU" altLang="ru-RU" b="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ectangle 12232"/>
          <p:cNvSpPr>
            <a:spLocks noChangeArrowheads="1"/>
          </p:cNvSpPr>
          <p:nvPr/>
        </p:nvSpPr>
        <p:spPr bwMode="auto">
          <a:xfrm>
            <a:off x="26255" y="4756076"/>
            <a:ext cx="29806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dirty="0" smtClean="0">
                <a:solidFill>
                  <a:schemeClr val="tx1"/>
                </a:solidFill>
              </a:rPr>
              <a:t>42</a:t>
            </a:r>
            <a:endParaRPr lang="ru-RU" altLang="ru-RU" sz="1400" i="1" dirty="0">
              <a:solidFill>
                <a:schemeClr val="tx1"/>
              </a:solidFill>
            </a:endParaRPr>
          </a:p>
        </p:txBody>
      </p:sp>
      <p:sp>
        <p:nvSpPr>
          <p:cNvPr id="60" name="Text Box 13613"/>
          <p:cNvSpPr txBox="1">
            <a:spLocks noChangeArrowheads="1"/>
          </p:cNvSpPr>
          <p:nvPr/>
        </p:nvSpPr>
        <p:spPr bwMode="auto">
          <a:xfrm rot="10800000" flipV="1">
            <a:off x="8676706" y="1105545"/>
            <a:ext cx="2131027" cy="44400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82" name="Text Box 13613"/>
          <p:cNvSpPr txBox="1">
            <a:spLocks noChangeArrowheads="1"/>
          </p:cNvSpPr>
          <p:nvPr/>
        </p:nvSpPr>
        <p:spPr bwMode="auto">
          <a:xfrm rot="10800000" flipV="1">
            <a:off x="2205321" y="4689708"/>
            <a:ext cx="2164577" cy="6163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17.00-18.00</a:t>
            </a:r>
          </a:p>
          <a:p>
            <a:r>
              <a:rPr lang="ru-RU" b="0" dirty="0" smtClean="0"/>
              <a:t>Заседание Бюджетной комиссии ТО</a:t>
            </a:r>
            <a:endParaRPr lang="ru-RU" b="0" dirty="0"/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305 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Подтихова М.И.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, пресс-служба)</a:t>
            </a:r>
            <a:endParaRPr lang="ru-RU" altLang="ru-RU" sz="1100" b="0" i="1" dirty="0">
              <a:solidFill>
                <a:schemeClr val="tx1"/>
              </a:solidFill>
            </a:endParaRPr>
          </a:p>
        </p:txBody>
      </p:sp>
      <p:sp>
        <p:nvSpPr>
          <p:cNvPr id="63" name="Text Box 13613"/>
          <p:cNvSpPr txBox="1">
            <a:spLocks noChangeArrowheads="1"/>
          </p:cNvSpPr>
          <p:nvPr/>
        </p:nvSpPr>
        <p:spPr bwMode="auto">
          <a:xfrm rot="10800000" flipV="1">
            <a:off x="299805" y="2351131"/>
            <a:ext cx="1916920" cy="89775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11.00-12.00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с заместителями Председателя Правительства Тверской области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каб.304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А.В.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5" name="Text Box 13613"/>
          <p:cNvSpPr txBox="1">
            <a:spLocks noChangeArrowheads="1"/>
          </p:cNvSpPr>
          <p:nvPr/>
        </p:nvSpPr>
        <p:spPr bwMode="auto">
          <a:xfrm rot="10800000" flipV="1">
            <a:off x="11926207" y="112482"/>
            <a:ext cx="2602318" cy="31728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lvl="0" algn="r">
              <a:defRPr/>
            </a:pPr>
            <a:r>
              <a:rPr lang="ru-RU" b="1" i="1" dirty="0">
                <a:solidFill>
                  <a:srgbClr val="000000"/>
                </a:solidFill>
              </a:rPr>
              <a:t>по состоянию на </a:t>
            </a:r>
            <a:r>
              <a:rPr lang="ru-RU" b="1" i="1" dirty="0" smtClean="0">
                <a:solidFill>
                  <a:srgbClr val="000000"/>
                </a:solidFill>
              </a:rPr>
              <a:t>4 </a:t>
            </a:r>
            <a:r>
              <a:rPr lang="ru-RU" b="1" i="1" dirty="0">
                <a:solidFill>
                  <a:srgbClr val="000000"/>
                </a:solidFill>
              </a:rPr>
              <a:t>октября 2019 г. 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    </a:t>
            </a:r>
          </a:p>
          <a:p>
            <a:pPr lvl="0" algn="r">
              <a:defRPr/>
            </a:pPr>
            <a:r>
              <a:rPr lang="ru-RU" b="1" i="1" dirty="0" smtClean="0">
                <a:solidFill>
                  <a:srgbClr val="000000"/>
                </a:solidFill>
              </a:rPr>
              <a:t>18 </a:t>
            </a:r>
            <a:r>
              <a:rPr lang="ru-RU" b="1" i="1" dirty="0">
                <a:solidFill>
                  <a:srgbClr val="000000"/>
                </a:solidFill>
              </a:rPr>
              <a:t>час. 0</a:t>
            </a:r>
            <a:r>
              <a:rPr lang="ru-RU" b="1" i="1" dirty="0" smtClean="0">
                <a:solidFill>
                  <a:srgbClr val="000000"/>
                </a:solidFill>
              </a:rPr>
              <a:t>0</a:t>
            </a:r>
            <a:r>
              <a:rPr lang="en-US" b="1" i="1" dirty="0" smtClean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мин.</a:t>
            </a:r>
          </a:p>
        </p:txBody>
      </p:sp>
      <p:sp>
        <p:nvSpPr>
          <p:cNvPr id="51" name="Text Box 12844"/>
          <p:cNvSpPr txBox="1">
            <a:spLocks noChangeArrowheads="1"/>
          </p:cNvSpPr>
          <p:nvPr/>
        </p:nvSpPr>
        <p:spPr bwMode="auto">
          <a:xfrm rot="10800000" flipV="1">
            <a:off x="2219046" y="9621347"/>
            <a:ext cx="2085516" cy="31097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День памяти благоверной княгини Анны </a:t>
            </a:r>
            <a:r>
              <a:rPr lang="ru-RU" altLang="ru-RU" dirty="0" err="1" smtClean="0"/>
              <a:t>Кашинской</a:t>
            </a:r>
            <a:r>
              <a:rPr lang="ru-RU" altLang="ru-RU" dirty="0" smtClean="0"/>
              <a:t> (с </a:t>
            </a:r>
            <a:r>
              <a:rPr lang="ru-RU" altLang="ru-RU" b="1" dirty="0" smtClean="0"/>
              <a:t>1368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53" name="Text Box 12844"/>
          <p:cNvSpPr txBox="1">
            <a:spLocks noChangeArrowheads="1"/>
          </p:cNvSpPr>
          <p:nvPr/>
        </p:nvSpPr>
        <p:spPr bwMode="auto">
          <a:xfrm rot="10800000" flipV="1">
            <a:off x="300610" y="9931616"/>
            <a:ext cx="1874207" cy="33717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 smtClean="0"/>
              <a:t>Всемирный день стандартов (с </a:t>
            </a:r>
            <a:r>
              <a:rPr lang="ru-RU" altLang="ru-RU" b="1" dirty="0" smtClean="0"/>
              <a:t>1946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54" name="Text Box 12844"/>
          <p:cNvSpPr txBox="1">
            <a:spLocks noChangeArrowheads="1"/>
          </p:cNvSpPr>
          <p:nvPr/>
        </p:nvSpPr>
        <p:spPr bwMode="auto">
          <a:xfrm rot="10800000" flipV="1">
            <a:off x="2194489" y="9966929"/>
            <a:ext cx="2127007" cy="2579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Международный день сельских </a:t>
            </a:r>
            <a:r>
              <a:rPr lang="ru-RU" altLang="ru-RU" dirty="0" smtClean="0"/>
              <a:t>женщин (с </a:t>
            </a:r>
            <a:r>
              <a:rPr lang="ru-RU" altLang="ru-RU" b="1" dirty="0" smtClean="0"/>
              <a:t>2007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55" name="Text Box 12844"/>
          <p:cNvSpPr txBox="1">
            <a:spLocks noChangeArrowheads="1"/>
          </p:cNvSpPr>
          <p:nvPr/>
        </p:nvSpPr>
        <p:spPr bwMode="auto">
          <a:xfrm rot="10800000" flipV="1">
            <a:off x="4362485" y="10011435"/>
            <a:ext cx="2120051" cy="21082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Всемирный день </a:t>
            </a:r>
            <a:r>
              <a:rPr lang="ru-RU" altLang="ru-RU" dirty="0" smtClean="0"/>
              <a:t>продовольствия (с </a:t>
            </a:r>
            <a:r>
              <a:rPr lang="ru-RU" altLang="ru-RU" b="1" dirty="0" smtClean="0"/>
              <a:t>1945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56" name="Text Box 12844"/>
          <p:cNvSpPr txBox="1">
            <a:spLocks noChangeArrowheads="1"/>
          </p:cNvSpPr>
          <p:nvPr/>
        </p:nvSpPr>
        <p:spPr bwMode="auto">
          <a:xfrm rot="10800000" flipV="1">
            <a:off x="6488661" y="9933697"/>
            <a:ext cx="2143574" cy="3663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Международный день борьбы за ликвидацию нищеты </a:t>
            </a:r>
            <a:r>
              <a:rPr lang="ru-RU" altLang="ru-RU" dirty="0" smtClean="0"/>
              <a:t>(с </a:t>
            </a:r>
            <a:r>
              <a:rPr lang="ru-RU" altLang="ru-RU" b="1" dirty="0" smtClean="0"/>
              <a:t>1992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59" name="Text Box 12844"/>
          <p:cNvSpPr txBox="1">
            <a:spLocks noChangeArrowheads="1"/>
          </p:cNvSpPr>
          <p:nvPr/>
        </p:nvSpPr>
        <p:spPr bwMode="auto">
          <a:xfrm rot="10800000" flipV="1">
            <a:off x="12763498" y="9661905"/>
            <a:ext cx="1765027" cy="27700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Всемирный день </a:t>
            </a:r>
            <a:r>
              <a:rPr lang="ru-RU" altLang="ru-RU" dirty="0" smtClean="0"/>
              <a:t>статистики (с </a:t>
            </a:r>
            <a:r>
              <a:rPr lang="ru-RU" altLang="ru-RU" b="1" dirty="0" smtClean="0"/>
              <a:t>2010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61" name="Text Box 12844"/>
          <p:cNvSpPr txBox="1">
            <a:spLocks noChangeArrowheads="1"/>
          </p:cNvSpPr>
          <p:nvPr/>
        </p:nvSpPr>
        <p:spPr bwMode="auto">
          <a:xfrm rot="10800000" flipV="1">
            <a:off x="12769882" y="9989754"/>
            <a:ext cx="1758839" cy="2272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День военного </a:t>
            </a:r>
            <a:r>
              <a:rPr lang="ru-RU" altLang="ru-RU" dirty="0" smtClean="0"/>
              <a:t>связиста            (с </a:t>
            </a:r>
            <a:r>
              <a:rPr lang="ru-RU" altLang="ru-RU" b="1" dirty="0" smtClean="0"/>
              <a:t>2006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62" name="Text Box 12844"/>
          <p:cNvSpPr txBox="1">
            <a:spLocks noChangeArrowheads="1"/>
          </p:cNvSpPr>
          <p:nvPr/>
        </p:nvSpPr>
        <p:spPr bwMode="auto">
          <a:xfrm rot="10800000" flipV="1">
            <a:off x="12772567" y="9240661"/>
            <a:ext cx="1759660" cy="36524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dirty="0"/>
              <a:t>День работников дорожного </a:t>
            </a:r>
            <a:r>
              <a:rPr lang="ru-RU" altLang="ru-RU" dirty="0" smtClean="0"/>
              <a:t>хозяйства        (с </a:t>
            </a:r>
            <a:r>
              <a:rPr lang="ru-RU" altLang="ru-RU" b="1" dirty="0" smtClean="0"/>
              <a:t>2000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76" name="Text Box 13613"/>
          <p:cNvSpPr txBox="1">
            <a:spLocks noChangeArrowheads="1"/>
          </p:cNvSpPr>
          <p:nvPr/>
        </p:nvSpPr>
        <p:spPr bwMode="auto">
          <a:xfrm rot="10800000" flipV="1">
            <a:off x="8652260" y="3415394"/>
            <a:ext cx="2111518" cy="10874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14.00-15.00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Торжественное мероприятие, приуроченное к празднованию Дня работников дорожного хозяйства </a:t>
            </a:r>
            <a:r>
              <a:rPr kumimoji="0" lang="ru-RU" altLang="ru-RU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(200 чел.)</a:t>
            </a:r>
            <a:endParaRPr kumimoji="0" lang="ru-RU" altLang="ru-RU" b="0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Петербургское ш., д. 39,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ДК «Металлист»  </a:t>
            </a:r>
            <a:endParaRPr kumimoji="0" lang="ru-RU" altLang="ru-RU" sz="105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отв.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Насибуллин Д.И., </a:t>
            </a:r>
            <a:r>
              <a:rPr kumimoji="0" lang="ru-RU" altLang="ru-RU" sz="105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СМИ+пресс-служба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598398" y="6194282"/>
            <a:ext cx="2328046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8580" algn="l" eaLnBrk="1" hangingPunct="1">
              <a:lnSpc>
                <a:spcPct val="70000"/>
              </a:lnSpc>
            </a:pPr>
            <a:r>
              <a:rPr lang="ru-RU" sz="1100" b="1" dirty="0" smtClean="0">
                <a:solidFill>
                  <a:schemeClr val="tx1"/>
                </a:solidFill>
                <a:cs typeface="Arial" charset="0"/>
              </a:rPr>
              <a:t>11.00</a:t>
            </a:r>
          </a:p>
          <a:p>
            <a:pPr marR="68580" algn="l" eaLnBrk="1" hangingPunct="1">
              <a:lnSpc>
                <a:spcPct val="70000"/>
              </a:lnSpc>
            </a:pPr>
            <a:r>
              <a:rPr lang="ru-RU" sz="1100" dirty="0" smtClean="0">
                <a:solidFill>
                  <a:srgbClr val="3333CC"/>
                </a:solidFill>
                <a:cs typeface="Arial" charset="0"/>
              </a:rPr>
              <a:t>XVI </a:t>
            </a:r>
            <a:r>
              <a:rPr lang="ru-RU" sz="1100" dirty="0" err="1">
                <a:solidFill>
                  <a:srgbClr val="3333CC"/>
                </a:solidFill>
                <a:cs typeface="Arial" charset="0"/>
              </a:rPr>
              <a:t>Торопецкая</a:t>
            </a:r>
            <a:r>
              <a:rPr lang="ru-RU" sz="1100" dirty="0">
                <a:solidFill>
                  <a:srgbClr val="3333CC"/>
                </a:solidFill>
                <a:cs typeface="Arial" charset="0"/>
              </a:rPr>
              <a:t> Свято-</a:t>
            </a:r>
            <a:r>
              <a:rPr lang="ru-RU" sz="1100" dirty="0" err="1">
                <a:solidFill>
                  <a:srgbClr val="3333CC"/>
                </a:solidFill>
                <a:cs typeface="Arial" charset="0"/>
              </a:rPr>
              <a:t>Тихоновская</a:t>
            </a:r>
            <a:r>
              <a:rPr lang="ru-RU" sz="1100" dirty="0">
                <a:solidFill>
                  <a:srgbClr val="3333CC"/>
                </a:solidFill>
                <a:cs typeface="Arial" charset="0"/>
              </a:rPr>
              <a:t> научно-практическая конференция </a:t>
            </a:r>
            <a:r>
              <a:rPr lang="ru-RU" sz="1100" dirty="0" smtClean="0">
                <a:solidFill>
                  <a:srgbClr val="3333CC"/>
                </a:solidFill>
                <a:cs typeface="Arial" charset="0"/>
              </a:rPr>
              <a:t>«Пастырь добрый» – «Великая </a:t>
            </a:r>
            <a:r>
              <a:rPr lang="ru-RU" sz="1100" dirty="0">
                <a:solidFill>
                  <a:srgbClr val="3333CC"/>
                </a:solidFill>
                <a:cs typeface="Arial" charset="0"/>
              </a:rPr>
              <a:t>Победа: наследие и </a:t>
            </a:r>
            <a:r>
              <a:rPr lang="ru-RU" sz="1100" dirty="0" smtClean="0">
                <a:solidFill>
                  <a:srgbClr val="3333CC"/>
                </a:solidFill>
                <a:cs typeface="Arial" charset="0"/>
              </a:rPr>
              <a:t>наследники»</a:t>
            </a:r>
            <a:r>
              <a:rPr lang="ru-RU" sz="1100" i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ru-RU" sz="1100" i="1" dirty="0" smtClean="0">
                <a:solidFill>
                  <a:schemeClr val="tx1"/>
                </a:solidFill>
                <a:cs typeface="Arial" charset="0"/>
              </a:rPr>
              <a:t>(600 чел.)</a:t>
            </a:r>
          </a:p>
          <a:p>
            <a:pPr marR="68580" algn="r" eaLnBrk="1" hangingPunct="1">
              <a:lnSpc>
                <a:spcPct val="70000"/>
              </a:lnSpc>
            </a:pPr>
            <a:r>
              <a:rPr lang="ru-RU" sz="1100" i="1" dirty="0" smtClean="0">
                <a:solidFill>
                  <a:schemeClr val="tx1"/>
                </a:solidFill>
                <a:cs typeface="Arial" charset="0"/>
              </a:rPr>
              <a:t>г</a:t>
            </a:r>
            <a:r>
              <a:rPr lang="ru-RU" sz="1100" i="1" dirty="0">
                <a:solidFill>
                  <a:schemeClr val="tx1"/>
                </a:solidFill>
                <a:cs typeface="Arial" charset="0"/>
              </a:rPr>
              <a:t>. </a:t>
            </a:r>
            <a:r>
              <a:rPr lang="ru-RU" sz="1100" i="1" dirty="0" smtClean="0">
                <a:solidFill>
                  <a:schemeClr val="tx1"/>
                </a:solidFill>
                <a:cs typeface="Arial" charset="0"/>
              </a:rPr>
              <a:t>Торопец </a:t>
            </a:r>
            <a:endParaRPr lang="ru-RU" sz="1100" i="1" dirty="0" smtClean="0">
              <a:solidFill>
                <a:schemeClr val="tx1"/>
              </a:solidFill>
              <a:cs typeface="Arial" charset="0"/>
            </a:endParaRPr>
          </a:p>
          <a:p>
            <a:pPr marR="68580" algn="r" eaLnBrk="1" hangingPunct="1">
              <a:lnSpc>
                <a:spcPct val="70000"/>
              </a:lnSpc>
            </a:pPr>
            <a:r>
              <a:rPr lang="ru-RU" sz="1100" i="1" dirty="0" smtClean="0">
                <a:solidFill>
                  <a:schemeClr val="tx1"/>
                </a:solidFill>
                <a:cs typeface="Arial" charset="0"/>
              </a:rPr>
              <a:t>(</a:t>
            </a:r>
            <a:r>
              <a:rPr lang="ru-RU" sz="1100" i="1" dirty="0" smtClean="0">
                <a:solidFill>
                  <a:schemeClr val="tx1"/>
                </a:solidFill>
                <a:cs typeface="Arial" charset="0"/>
              </a:rPr>
              <a:t>отв. </a:t>
            </a:r>
            <a:r>
              <a:rPr lang="ru-RU" sz="1000" b="1" i="1" dirty="0" smtClean="0">
                <a:solidFill>
                  <a:schemeClr val="tx1"/>
                </a:solidFill>
                <a:cs typeface="Arial" charset="0"/>
              </a:rPr>
              <a:t>Белоцерковский А.В</a:t>
            </a:r>
            <a:r>
              <a:rPr lang="ru-RU" sz="1000" i="1" dirty="0" smtClean="0">
                <a:solidFill>
                  <a:schemeClr val="tx1"/>
                </a:solidFill>
                <a:cs typeface="Arial" charset="0"/>
              </a:rPr>
              <a:t>., </a:t>
            </a:r>
            <a:r>
              <a:rPr lang="ru-RU" sz="1000" i="1" dirty="0" smtClean="0">
                <a:solidFill>
                  <a:schemeClr val="tx1"/>
                </a:solidFill>
                <a:cs typeface="Arial" charset="0"/>
              </a:rPr>
              <a:t>Белорусов В.А., СМИ)</a:t>
            </a:r>
            <a:endParaRPr lang="ru-RU" sz="1100" dirty="0" smtClean="0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91" name="Text Box 13613"/>
          <p:cNvSpPr txBox="1">
            <a:spLocks noChangeArrowheads="1"/>
          </p:cNvSpPr>
          <p:nvPr/>
        </p:nvSpPr>
        <p:spPr bwMode="auto">
          <a:xfrm rot="10800000" flipV="1">
            <a:off x="6485086" y="1130546"/>
            <a:ext cx="2164294" cy="105523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09.00-18.00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Рабочая поездка </a:t>
            </a:r>
            <a:endParaRPr lang="en-US" altLang="ru-RU" dirty="0" smtClean="0">
              <a:solidFill>
                <a:srgbClr val="FF3300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в муниципальное образование Тверской области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chemeClr val="tx1"/>
                </a:solidFill>
              </a:rPr>
              <a:t>Согласно </a:t>
            </a:r>
            <a:r>
              <a:rPr lang="ru-RU" altLang="ru-RU" i="1" dirty="0">
                <a:solidFill>
                  <a:schemeClr val="tx1"/>
                </a:solidFill>
              </a:rPr>
              <a:t>программе поездки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(</a:t>
            </a: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А.Н.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Задумова С.Ю.,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err="1" smtClean="0">
                <a:solidFill>
                  <a:schemeClr val="tx1"/>
                </a:solidFill>
                <a:cs typeface="Arial" charset="0"/>
              </a:rPr>
              <a:t>СМИ+пресс-служба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5" name="Text Box 13613"/>
          <p:cNvSpPr txBox="1">
            <a:spLocks noChangeArrowheads="1"/>
          </p:cNvSpPr>
          <p:nvPr/>
        </p:nvSpPr>
        <p:spPr bwMode="auto">
          <a:xfrm rot="10800000" flipV="1">
            <a:off x="8685015" y="5367745"/>
            <a:ext cx="2125092" cy="71058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19.00-20.00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Прямой эфир программы «Разговор с Губернатором» на телеканале «Россия 24»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050" i="1" dirty="0">
                <a:solidFill>
                  <a:srgbClr val="000000"/>
                </a:solidFill>
                <a:cs typeface="Arial" charset="0"/>
              </a:rPr>
              <a:t>у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л. </a:t>
            </a:r>
            <a:r>
              <a:rPr kumimoji="0" lang="ru-RU" altLang="ru-RU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Вагжанова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, д.9 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(отв.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Ищенко А.Н., 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Исаков Ю.В.)</a:t>
            </a:r>
          </a:p>
        </p:txBody>
      </p:sp>
      <p:sp>
        <p:nvSpPr>
          <p:cNvPr id="96" name="Text Box 13613"/>
          <p:cNvSpPr txBox="1">
            <a:spLocks noChangeArrowheads="1"/>
          </p:cNvSpPr>
          <p:nvPr/>
        </p:nvSpPr>
        <p:spPr bwMode="auto">
          <a:xfrm rot="10800000" flipV="1">
            <a:off x="8667805" y="4515799"/>
            <a:ext cx="2106134" cy="84568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16.00-18.00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Подготовка к прямому эфиру программы «Разговор с Губернатором» на телеканале «Россия 24»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050" i="1" dirty="0" smtClean="0">
                <a:solidFill>
                  <a:srgbClr val="000000"/>
                </a:solidFill>
                <a:cs typeface="Arial" charset="0"/>
              </a:rPr>
              <a:t>каб. 304</a:t>
            </a:r>
            <a:r>
              <a:rPr lang="ru-RU" altLang="ru-RU" sz="1050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(отв.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Ищенко А.Н., 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Исаков Ю.В.)</a:t>
            </a:r>
          </a:p>
        </p:txBody>
      </p:sp>
      <p:sp>
        <p:nvSpPr>
          <p:cNvPr id="97" name="Text Box 13613"/>
          <p:cNvSpPr txBox="1">
            <a:spLocks noChangeArrowheads="1"/>
          </p:cNvSpPr>
          <p:nvPr/>
        </p:nvSpPr>
        <p:spPr bwMode="auto">
          <a:xfrm>
            <a:off x="2221682" y="5294644"/>
            <a:ext cx="2123560" cy="79639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18.30-19.00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ru-RU" altLang="ru-RU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Подготовка к 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р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абочей поездке в МО Тверской области (17.10.2019)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каб. 207 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А.Н.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ru-RU" altLang="ru-RU" sz="110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 С.Ю.)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9" name="Text Box 13613"/>
          <p:cNvSpPr txBox="1">
            <a:spLocks noChangeArrowheads="1"/>
          </p:cNvSpPr>
          <p:nvPr/>
        </p:nvSpPr>
        <p:spPr bwMode="auto">
          <a:xfrm rot="10800000" flipV="1">
            <a:off x="2216984" y="3170178"/>
            <a:ext cx="2115720" cy="89522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14.30-15.30 </a:t>
            </a:r>
          </a:p>
          <a:p>
            <a:r>
              <a:rPr lang="ru-RU" b="0" dirty="0"/>
              <a:t>З</a:t>
            </a:r>
            <a:r>
              <a:rPr lang="ru-RU" b="0" dirty="0" smtClean="0"/>
              <a:t>аседание постоянно действующего Координационного совещания по обеспечению правопорядка в ТО</a:t>
            </a:r>
          </a:p>
          <a:p>
            <a:pPr algn="r"/>
            <a:r>
              <a:rPr lang="ru-RU" altLang="ru-RU" sz="1100" b="0" i="1" dirty="0" smtClean="0">
                <a:solidFill>
                  <a:schemeClr val="tx1"/>
                </a:solidFill>
              </a:rPr>
              <a:t>каб. 207 (отв</a:t>
            </a:r>
            <a:r>
              <a:rPr lang="ru-RU" altLang="ru-RU" sz="1100" b="0" i="1" dirty="0">
                <a:solidFill>
                  <a:schemeClr val="tx1"/>
                </a:solidFill>
              </a:rPr>
              <a:t>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Попенко В.И.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)</a:t>
            </a:r>
            <a:endParaRPr lang="ru-RU" altLang="ru-RU" sz="1100" b="0" i="1" dirty="0">
              <a:solidFill>
                <a:schemeClr val="tx1"/>
              </a:solidFill>
            </a:endParaRPr>
          </a:p>
        </p:txBody>
      </p:sp>
      <p:sp>
        <p:nvSpPr>
          <p:cNvPr id="80" name="Text Box 13613"/>
          <p:cNvSpPr txBox="1">
            <a:spLocks noChangeArrowheads="1"/>
          </p:cNvSpPr>
          <p:nvPr/>
        </p:nvSpPr>
        <p:spPr bwMode="auto">
          <a:xfrm rot="10800000" flipV="1">
            <a:off x="4346431" y="1638637"/>
            <a:ext cx="2165265" cy="10824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10.30-11.30</a:t>
            </a:r>
          </a:p>
          <a:p>
            <a:pPr algn="l" eaLnBrk="1" hangingPunct="1">
              <a:lnSpc>
                <a:spcPct val="70000"/>
              </a:lnSpc>
              <a:defRPr/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Комиссионный осмотр участка железнодорожной ветки </a:t>
            </a:r>
            <a:r>
              <a:rPr lang="ru-RU" altLang="ru-RU" dirty="0" err="1" smtClean="0">
                <a:solidFill>
                  <a:srgbClr val="FF3300"/>
                </a:solidFill>
                <a:cs typeface="Arial" charset="0"/>
              </a:rPr>
              <a:t>Дорошиха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-Васильевский Мох на предмет его дальнейшего использования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Согласно программе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отв</a:t>
            </a:r>
            <a:r>
              <a:rPr kumimoji="0" lang="ru-RU" altLang="ru-RU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Верхоглядов С.В.,</a:t>
            </a:r>
            <a:r>
              <a:rPr kumimoji="0" lang="ru-RU" altLang="ru-RU" sz="11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</a:t>
            </a:r>
            <a:r>
              <a:rPr kumimoji="0" lang="ru-RU" altLang="ru-RU" sz="11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9" name="Text Box 13613"/>
          <p:cNvSpPr txBox="1">
            <a:spLocks noChangeArrowheads="1"/>
          </p:cNvSpPr>
          <p:nvPr/>
        </p:nvSpPr>
        <p:spPr bwMode="auto">
          <a:xfrm rot="10800000" flipV="1">
            <a:off x="4332446" y="4471466"/>
            <a:ext cx="2133049" cy="122157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16.00-18.00</a:t>
            </a:r>
          </a:p>
          <a:p>
            <a:r>
              <a:rPr lang="ru-RU" b="0" dirty="0" smtClean="0"/>
              <a:t>Совещание, тема: «О Программе ремонта и развития материально-технической базы госучреждений здравоохранения ТО на 2020-2023 гг.» </a:t>
            </a:r>
            <a:endParaRPr lang="ru-RU" b="0" dirty="0"/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ПТО, Большой зал </a:t>
            </a:r>
          </a:p>
          <a:p>
            <a:pPr algn="r"/>
            <a:r>
              <a:rPr lang="ru-RU" altLang="ru-RU" sz="1100" b="0" i="1" dirty="0" smtClean="0">
                <a:solidFill>
                  <a:schemeClr val="tx1"/>
                </a:solidFill>
              </a:rPr>
              <a:t>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Егоров И.И.,            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Максимов М.А., пресс-служба)</a:t>
            </a:r>
            <a:endParaRPr lang="ru-RU" altLang="ru-RU" sz="1100" b="0" i="1" dirty="0">
              <a:solidFill>
                <a:schemeClr val="tx1"/>
              </a:solidFill>
            </a:endParaRPr>
          </a:p>
        </p:txBody>
      </p:sp>
      <p:sp>
        <p:nvSpPr>
          <p:cNvPr id="102" name="Text Box 13613"/>
          <p:cNvSpPr txBox="1">
            <a:spLocks noChangeArrowheads="1"/>
          </p:cNvSpPr>
          <p:nvPr/>
        </p:nvSpPr>
        <p:spPr bwMode="auto">
          <a:xfrm rot="10800000" flipV="1">
            <a:off x="8654738" y="9643408"/>
            <a:ext cx="2124716" cy="69481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sz="1050" dirty="0"/>
              <a:t>Рабочее заседание XIV Совета главных архитекторов субъектов РФ и муниципальных </a:t>
            </a:r>
            <a:r>
              <a:rPr lang="ru-RU" sz="1050" dirty="0" smtClean="0"/>
              <a:t>образований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г. Москва, </a:t>
            </a:r>
            <a:r>
              <a:rPr lang="ru-RU" sz="1000" i="1" dirty="0" err="1">
                <a:solidFill>
                  <a:schemeClr val="tx1"/>
                </a:solidFill>
                <a:cs typeface="Arial" charset="0"/>
              </a:rPr>
              <a:t>ул.Ильинка</a:t>
            </a:r>
            <a:r>
              <a:rPr lang="ru-RU" sz="1000" i="1" dirty="0">
                <a:solidFill>
                  <a:schemeClr val="tx1"/>
                </a:solidFill>
                <a:cs typeface="Arial" charset="0"/>
              </a:rPr>
              <a:t>, д.4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 (отв.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 Таланина Л.А.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" name="Прямоугольник 103"/>
          <p:cNvSpPr/>
          <p:nvPr/>
        </p:nvSpPr>
        <p:spPr bwMode="auto">
          <a:xfrm>
            <a:off x="4339804" y="9104228"/>
            <a:ext cx="6456984" cy="555227"/>
          </a:xfrm>
          <a:prstGeom prst="rect">
            <a:avLst/>
          </a:prstGeom>
          <a:ln w="635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solidFill>
                  <a:schemeClr val="tx1"/>
                </a:solidFill>
                <a:latin typeface="Times New Roman" pitchFamily="18" charset="0"/>
              </a:rPr>
              <a:t>16</a:t>
            </a:r>
            <a:r>
              <a:rPr kumimoji="0" lang="ru-RU" sz="11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-18</a:t>
            </a:r>
            <a:r>
              <a:rPr kumimoji="0" lang="ru-RU" sz="11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октября</a:t>
            </a:r>
          </a:p>
          <a:p>
            <a:pPr algn="l" eaLnBrk="1" hangingPunct="1">
              <a:lnSpc>
                <a:spcPct val="70000"/>
              </a:lnSpc>
              <a:defRPr/>
            </a:pPr>
            <a:r>
              <a:rPr lang="ru-RU" sz="11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Всероссийский семинар-совещание «Национальный проект «Безопасные и качественные дороги: горизонт задач на 2020 год</a:t>
            </a:r>
            <a:r>
              <a:rPr lang="ru-RU" sz="1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»</a:t>
            </a:r>
          </a:p>
          <a:p>
            <a:pPr algn="l" eaLnBrk="1" hangingPunct="1">
              <a:lnSpc>
                <a:spcPct val="70000"/>
              </a:lnSpc>
              <a:defRPr/>
            </a:pPr>
            <a:r>
              <a:rPr lang="ru-RU" sz="1100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Проводит Дитрих Е.И. – Министр транспорта </a:t>
            </a:r>
            <a:r>
              <a:rPr lang="ru-RU" sz="1100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РФ                         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г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. Екатеринбург 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(отв. </a:t>
            </a:r>
            <a:r>
              <a:rPr lang="ru-RU" sz="1000" b="1" i="1" dirty="0" smtClean="0">
                <a:solidFill>
                  <a:schemeClr val="tx1"/>
                </a:solidFill>
                <a:latin typeface="Times New Roman" pitchFamily="18" charset="0"/>
              </a:rPr>
              <a:t>Насибуллин Д.И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kumimoji="0" lang="ru-RU" sz="1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</a:p>
        </p:txBody>
      </p:sp>
      <p:sp>
        <p:nvSpPr>
          <p:cNvPr id="72" name="Прямоугольник 71"/>
          <p:cNvSpPr/>
          <p:nvPr/>
        </p:nvSpPr>
        <p:spPr bwMode="auto">
          <a:xfrm>
            <a:off x="2208670" y="8023383"/>
            <a:ext cx="4255077" cy="558474"/>
          </a:xfrm>
          <a:prstGeom prst="rect">
            <a:avLst/>
          </a:prstGeom>
          <a:ln w="635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solidFill>
                  <a:schemeClr val="tx1"/>
                </a:solidFill>
                <a:latin typeface="Times New Roman" pitchFamily="18" charset="0"/>
              </a:rPr>
              <a:t>15</a:t>
            </a:r>
            <a:r>
              <a:rPr kumimoji="0" lang="ru-RU" sz="11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-16</a:t>
            </a:r>
            <a:r>
              <a:rPr kumimoji="0" lang="ru-RU" sz="11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октября</a:t>
            </a:r>
          </a:p>
          <a:p>
            <a:pPr algn="l" eaLnBrk="1" hangingPunct="1">
              <a:lnSpc>
                <a:spcPct val="70000"/>
              </a:lnSpc>
              <a:defRPr/>
            </a:pPr>
            <a:r>
              <a:rPr lang="ru-RU" sz="1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Встреча молодых работников министерств иностранных дел Индии, Китая и России</a:t>
            </a:r>
          </a:p>
          <a:p>
            <a:pPr algn="r" eaLnBrk="1" hangingPunct="1">
              <a:lnSpc>
                <a:spcPct val="70000"/>
              </a:lnSpc>
              <a:defRPr/>
            </a:pP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</a:rPr>
              <a:t>г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г. Тверь, Торжок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(отв. </a:t>
            </a:r>
            <a:r>
              <a:rPr lang="ru-RU" sz="1000" b="1" i="1" dirty="0" smtClean="0">
                <a:solidFill>
                  <a:schemeClr val="tx1"/>
                </a:solidFill>
                <a:latin typeface="Times New Roman" pitchFamily="18" charset="0"/>
              </a:rPr>
              <a:t>Перов В.В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., </a:t>
            </a: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</a:rPr>
              <a:t>Егоров И.И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kumimoji="0" lang="ru-RU" sz="1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Попенко В.И.)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206533" y="3708895"/>
            <a:ext cx="2029524" cy="1207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</a:pPr>
            <a:r>
              <a:rPr lang="ru-RU" b="1" dirty="0" smtClean="0">
                <a:solidFill>
                  <a:schemeClr val="tx1"/>
                </a:solidFill>
              </a:rPr>
              <a:t>14.00-15.00</a:t>
            </a:r>
          </a:p>
          <a:p>
            <a:pPr algn="l">
              <a:lnSpc>
                <a:spcPct val="70000"/>
              </a:lnSpc>
            </a:pPr>
            <a:r>
              <a:rPr lang="ru-RU" dirty="0" smtClean="0">
                <a:solidFill>
                  <a:srgbClr val="FF3300"/>
                </a:solidFill>
              </a:rPr>
              <a:t>Совещание, тема: «О </a:t>
            </a:r>
            <a:r>
              <a:rPr lang="ru-RU" dirty="0">
                <a:solidFill>
                  <a:srgbClr val="FF3300"/>
                </a:solidFill>
              </a:rPr>
              <a:t>реализации мероприятий по внедрению новой модели пассажирских перевозок на территории </a:t>
            </a:r>
            <a:r>
              <a:rPr lang="ru-RU" dirty="0" smtClean="0">
                <a:solidFill>
                  <a:srgbClr val="FF3300"/>
                </a:solidFill>
              </a:rPr>
              <a:t>ТО»</a:t>
            </a:r>
          </a:p>
          <a:p>
            <a:pPr algn="r">
              <a:lnSpc>
                <a:spcPct val="70000"/>
              </a:lnSpc>
            </a:pPr>
            <a:r>
              <a:rPr lang="ru-RU" sz="1050" i="1" dirty="0" smtClean="0">
                <a:solidFill>
                  <a:schemeClr val="tx1"/>
                </a:solidFill>
              </a:rPr>
              <a:t>каб. 305 </a:t>
            </a:r>
          </a:p>
          <a:p>
            <a:pPr algn="r">
              <a:lnSpc>
                <a:spcPct val="70000"/>
              </a:lnSpc>
            </a:pPr>
            <a:r>
              <a:rPr lang="ru-RU" sz="1050" i="1" dirty="0" smtClean="0">
                <a:solidFill>
                  <a:schemeClr val="tx1"/>
                </a:solidFill>
              </a:rPr>
              <a:t>(отв</a:t>
            </a:r>
            <a:r>
              <a:rPr lang="ru-RU" sz="1050" i="1" dirty="0">
                <a:solidFill>
                  <a:schemeClr val="tx1"/>
                </a:solidFill>
              </a:rPr>
              <a:t>. </a:t>
            </a:r>
            <a:r>
              <a:rPr lang="ru-RU" sz="1050" b="1" i="1" dirty="0">
                <a:solidFill>
                  <a:schemeClr val="tx1"/>
                </a:solidFill>
              </a:rPr>
              <a:t>Насибуллин Д.И</a:t>
            </a:r>
            <a:r>
              <a:rPr lang="ru-RU" sz="1050" i="1" dirty="0" smtClean="0">
                <a:solidFill>
                  <a:schemeClr val="tx1"/>
                </a:solidFill>
              </a:rPr>
              <a:t>., </a:t>
            </a:r>
          </a:p>
          <a:p>
            <a:pPr algn="r">
              <a:lnSpc>
                <a:spcPct val="70000"/>
              </a:lnSpc>
            </a:pPr>
            <a:r>
              <a:rPr lang="ru-RU" sz="1050" i="1" dirty="0" smtClean="0">
                <a:solidFill>
                  <a:schemeClr val="tx1"/>
                </a:solidFill>
              </a:rPr>
              <a:t>пресс-служба)</a:t>
            </a:r>
            <a:endParaRPr lang="ru-RU" sz="1050" i="1" dirty="0">
              <a:solidFill>
                <a:schemeClr val="tx1"/>
              </a:solidFill>
            </a:endParaRPr>
          </a:p>
        </p:txBody>
      </p:sp>
      <p:sp>
        <p:nvSpPr>
          <p:cNvPr id="74" name="Text Box 13613"/>
          <p:cNvSpPr txBox="1">
            <a:spLocks noChangeArrowheads="1"/>
          </p:cNvSpPr>
          <p:nvPr/>
        </p:nvSpPr>
        <p:spPr bwMode="auto">
          <a:xfrm rot="10800000" flipV="1">
            <a:off x="8681440" y="7302825"/>
            <a:ext cx="2091976" cy="81331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12.00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Семинар-совещание с главами, главами администраций городских и сельских поселений (центральный регион ТО)</a:t>
            </a:r>
            <a:endParaRPr lang="ru-RU" altLang="ru-RU" sz="1100" i="1" dirty="0" smtClean="0">
              <a:solidFill>
                <a:schemeClr val="tx1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err="1" smtClean="0">
                <a:solidFill>
                  <a:schemeClr val="tx1"/>
                </a:solidFill>
                <a:cs typeface="Arial" charset="0"/>
              </a:rPr>
              <a:t>Спировский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 р-н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9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., Задумова С.Ю.)</a:t>
            </a:r>
            <a:endParaRPr lang="ru-RU" altLang="ru-RU" sz="9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7" name="Text Box 13613"/>
          <p:cNvSpPr txBox="1">
            <a:spLocks noChangeArrowheads="1"/>
          </p:cNvSpPr>
          <p:nvPr/>
        </p:nvSpPr>
        <p:spPr bwMode="auto">
          <a:xfrm rot="10800000" flipV="1">
            <a:off x="8653569" y="1475852"/>
            <a:ext cx="2102290" cy="93604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10.00-11.00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Совещание, тема: «О программе модернизации тепло-энергетического комплекса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ТО»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305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Цветков А.И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 пресс-служба)</a:t>
            </a:r>
            <a:endParaRPr kumimoji="0" lang="ru-RU" altLang="ru-RU" sz="10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3" name="Text Box 13613"/>
          <p:cNvSpPr txBox="1">
            <a:spLocks noChangeArrowheads="1"/>
          </p:cNvSpPr>
          <p:nvPr/>
        </p:nvSpPr>
        <p:spPr bwMode="auto">
          <a:xfrm rot="10800000" flipV="1">
            <a:off x="8681384" y="8161576"/>
            <a:ext cx="2135987" cy="81331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14.30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Торжественное мероприятие, посвященное 25-летию основания </a:t>
            </a:r>
            <a:r>
              <a:rPr lang="ru-RU" altLang="ru-RU" sz="1100" dirty="0" err="1">
                <a:solidFill>
                  <a:srgbClr val="3333CC"/>
                </a:solidFill>
                <a:cs typeface="Arial" charset="0"/>
              </a:rPr>
              <a:t>медиахолдинга</a:t>
            </a: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  </a:t>
            </a: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«Тверской проспект»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Смоленский пер., 29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9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., Исаков Ю.В.)</a:t>
            </a:r>
            <a:endParaRPr lang="ru-RU" altLang="ru-RU" sz="9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0" name="Text Box 13613"/>
          <p:cNvSpPr txBox="1">
            <a:spLocks noChangeArrowheads="1"/>
          </p:cNvSpPr>
          <p:nvPr/>
        </p:nvSpPr>
        <p:spPr bwMode="auto">
          <a:xfrm rot="10800000" flipV="1">
            <a:off x="10803408" y="9203082"/>
            <a:ext cx="1966231" cy="100140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14.00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Торжественное заседание, посвященное  35-летию городского клуба ветеранов войны и труда </a:t>
            </a: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«Ты </a:t>
            </a: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помнишь, </a:t>
            </a: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товарищ»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ДК «Химволокно»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9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., Белорусов В.А.)</a:t>
            </a:r>
            <a:endParaRPr lang="ru-RU" altLang="ru-RU" sz="9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3" name="Text Box 13613"/>
          <p:cNvSpPr txBox="1">
            <a:spLocks noChangeArrowheads="1"/>
          </p:cNvSpPr>
          <p:nvPr/>
        </p:nvSpPr>
        <p:spPr bwMode="auto">
          <a:xfrm rot="10800000" flipV="1">
            <a:off x="4336736" y="3393441"/>
            <a:ext cx="2132640" cy="105031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14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.30-15.30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«Развитие образования ТО» на 2019-2024 гг.»</a:t>
            </a:r>
            <a:endParaRPr lang="ru-RU" dirty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noProof="0" dirty="0" smtClean="0">
                <a:solidFill>
                  <a:srgbClr val="000000"/>
                </a:solidFill>
              </a:rPr>
              <a:t>206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Белоцерковский А.В.,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Коваленко</a:t>
            </a:r>
            <a:r>
              <a:rPr kumimoji="0" lang="ru-RU" altLang="ru-RU" sz="110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Ю.Н</a:t>
            </a:r>
            <a:r>
              <a:rPr lang="ru-RU" altLang="ru-RU" sz="1100" dirty="0">
                <a:solidFill>
                  <a:srgbClr val="000000"/>
                </a:solidFill>
              </a:rPr>
              <a:t>., </a:t>
            </a:r>
            <a:r>
              <a:rPr lang="ru-RU" altLang="ru-RU" sz="1100" i="1" dirty="0">
                <a:solidFill>
                  <a:srgbClr val="000000"/>
                </a:solidFill>
              </a:rPr>
              <a:t>Подтихова М.И., Егоров 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ru-RU" altLang="ru-RU" sz="11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Text Box 13613"/>
          <p:cNvSpPr txBox="1">
            <a:spLocks noChangeArrowheads="1"/>
          </p:cNvSpPr>
          <p:nvPr/>
        </p:nvSpPr>
        <p:spPr bwMode="auto">
          <a:xfrm rot="10800000" flipV="1">
            <a:off x="316519" y="4859577"/>
            <a:ext cx="1901098" cy="10806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15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.30-16.30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«</a:t>
            </a:r>
            <a:r>
              <a:rPr lang="ru-RU" dirty="0" err="1" smtClean="0"/>
              <a:t>Соцподдержка</a:t>
            </a:r>
            <a:r>
              <a:rPr lang="ru-RU" dirty="0" smtClean="0"/>
              <a:t> </a:t>
            </a:r>
            <a:r>
              <a:rPr lang="ru-RU" dirty="0" smtClean="0"/>
              <a:t>и защита населения ТО» на 2017-2022 гг.»</a:t>
            </a:r>
            <a:endParaRPr lang="ru-RU" dirty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noProof="0" dirty="0" smtClean="0">
                <a:solidFill>
                  <a:srgbClr val="000000"/>
                </a:solidFill>
              </a:rPr>
              <a:t>206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Белоцерковский А.В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., 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Хохлова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Е.В</a:t>
            </a:r>
            <a:r>
              <a:rPr kumimoji="0" lang="ru-RU" altLang="ru-RU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., </a:t>
            </a:r>
            <a:r>
              <a:rPr lang="ru-RU" altLang="ru-RU" sz="1100" i="1" dirty="0">
                <a:solidFill>
                  <a:srgbClr val="000000"/>
                </a:solidFill>
              </a:rPr>
              <a:t>Подтихова М.И., Егоров И.И.)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98" name="Text Box 13613"/>
          <p:cNvSpPr txBox="1">
            <a:spLocks noChangeArrowheads="1"/>
          </p:cNvSpPr>
          <p:nvPr/>
        </p:nvSpPr>
        <p:spPr bwMode="auto">
          <a:xfrm rot="10800000" flipV="1">
            <a:off x="8675899" y="2462957"/>
            <a:ext cx="2132640" cy="9524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12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.00-13.00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«Здравоохранение ТО» на 2019-2024 гг.»</a:t>
            </a:r>
            <a:endParaRPr lang="ru-RU" dirty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noProof="0" dirty="0" smtClean="0">
                <a:solidFill>
                  <a:srgbClr val="000000"/>
                </a:solidFill>
              </a:rPr>
              <a:t>206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Максимов М.А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Подтихова М.И., Егоров И.И.</a:t>
            </a:r>
            <a:r>
              <a:rPr kumimoji="0" lang="ru-RU" altLang="ru-RU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ru-RU" altLang="ru-RU" sz="11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 Box 13613"/>
          <p:cNvSpPr txBox="1">
            <a:spLocks noChangeArrowheads="1"/>
          </p:cNvSpPr>
          <p:nvPr/>
        </p:nvSpPr>
        <p:spPr bwMode="auto">
          <a:xfrm rot="10800000" flipV="1">
            <a:off x="297499" y="3272886"/>
            <a:ext cx="1916920" cy="41702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12.00-13.00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Резерв времени (встреча)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каб.206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1" name="Text Box 13613"/>
          <p:cNvSpPr txBox="1">
            <a:spLocks noChangeArrowheads="1"/>
          </p:cNvSpPr>
          <p:nvPr/>
        </p:nvSpPr>
        <p:spPr bwMode="auto">
          <a:xfrm rot="10800000" flipV="1">
            <a:off x="4345722" y="2680416"/>
            <a:ext cx="2141600" cy="7428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13.00-14.00</a:t>
            </a:r>
            <a:endParaRPr lang="ru-RU" altLang="ru-RU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Заседание Организационного комитета «Победа»</a:t>
            </a:r>
            <a:endParaRPr lang="ru-RU" altLang="ru-RU" dirty="0" smtClean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каб. 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305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(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Белоцерковский А.В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., 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Белорусов В.А.,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пресс-служба)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1" name="Text Box 13613"/>
          <p:cNvSpPr txBox="1">
            <a:spLocks noChangeArrowheads="1"/>
          </p:cNvSpPr>
          <p:nvPr/>
        </p:nvSpPr>
        <p:spPr bwMode="auto">
          <a:xfrm rot="10800000" flipV="1">
            <a:off x="304261" y="6000474"/>
            <a:ext cx="1901098" cy="69304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17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.00-17.30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Резерв времени (совещание)</a:t>
            </a:r>
            <a:endParaRPr lang="ru-RU" dirty="0" smtClean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noProof="0" dirty="0" smtClean="0">
                <a:solidFill>
                  <a:srgbClr val="000000"/>
                </a:solidFill>
              </a:rPr>
              <a:t>206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Орлов А.В.,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М.И., Егоров И.И.)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103" name="Text Box 13613"/>
          <p:cNvSpPr txBox="1">
            <a:spLocks noChangeArrowheads="1"/>
          </p:cNvSpPr>
          <p:nvPr/>
        </p:nvSpPr>
        <p:spPr bwMode="auto">
          <a:xfrm rot="10800000" flipV="1">
            <a:off x="4339069" y="6663926"/>
            <a:ext cx="2124678" cy="13223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13.00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Заседание Совета при полномочном представителе Президента РФ в ЦФО  на тему «О реализации национального проекта «Здравоохранение» в регионах ЦФО»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г. Москва,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Никольский пр., д.6 межокружной ситуационный центр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900" b="1" i="1" dirty="0" smtClean="0">
                <a:solidFill>
                  <a:schemeClr val="tx1"/>
                </a:solidFill>
                <a:cs typeface="Arial" charset="0"/>
              </a:rPr>
              <a:t>Максимов М.А., 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Егоров И.И.)</a:t>
            </a:r>
            <a:endParaRPr lang="ru-RU" altLang="ru-RU" sz="9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5" name="Прямоугольник 104"/>
          <p:cNvSpPr/>
          <p:nvPr/>
        </p:nvSpPr>
        <p:spPr bwMode="auto">
          <a:xfrm>
            <a:off x="294762" y="8591815"/>
            <a:ext cx="6185679" cy="512412"/>
          </a:xfrm>
          <a:prstGeom prst="rect">
            <a:avLst/>
          </a:prstGeom>
          <a:ln w="635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solidFill>
                  <a:schemeClr val="tx1"/>
                </a:solidFill>
                <a:latin typeface="Times New Roman" pitchFamily="18" charset="0"/>
              </a:rPr>
              <a:t>14</a:t>
            </a:r>
            <a:r>
              <a:rPr kumimoji="0" lang="ru-RU" sz="11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-16</a:t>
            </a:r>
            <a:r>
              <a:rPr kumimoji="0" lang="ru-RU" sz="11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ru-RU" sz="11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октября</a:t>
            </a:r>
          </a:p>
          <a:p>
            <a:pPr algn="l" eaLnBrk="1" hangingPunct="1">
              <a:lnSpc>
                <a:spcPct val="70000"/>
              </a:lnSpc>
              <a:defRPr/>
            </a:pPr>
            <a:r>
              <a:rPr lang="ru-RU" sz="11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Образовательная программа «Основы цифровой трансформации и цифровой экономики: технологии и компетенции. Информатизация в экологии</a:t>
            </a:r>
            <a:r>
              <a:rPr lang="ru-RU" sz="1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»</a:t>
            </a:r>
          </a:p>
          <a:p>
            <a:pPr algn="r" eaLnBrk="1" hangingPunct="1">
              <a:lnSpc>
                <a:spcPct val="70000"/>
              </a:lnSpc>
              <a:defRPr/>
            </a:pP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</a:rPr>
              <a:t>г. 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Москва, </a:t>
            </a:r>
            <a:r>
              <a:rPr lang="ru-RU" sz="1000" i="1" dirty="0" err="1" smtClean="0">
                <a:solidFill>
                  <a:schemeClr val="tx1"/>
                </a:solidFill>
                <a:latin typeface="Times New Roman" pitchFamily="18" charset="0"/>
              </a:rPr>
              <a:t>ул.Новый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1000" i="1" dirty="0">
                <a:solidFill>
                  <a:schemeClr val="tx1"/>
                </a:solidFill>
                <a:latin typeface="Times New Roman" pitchFamily="18" charset="0"/>
              </a:rPr>
              <a:t>Арбат, </a:t>
            </a: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д.36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(отв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</a:t>
            </a:r>
            <a:r>
              <a:rPr lang="ru-RU" sz="1000" b="1" i="1" dirty="0" smtClean="0">
                <a:solidFill>
                  <a:schemeClr val="tx1"/>
                </a:solidFill>
                <a:latin typeface="Times New Roman" pitchFamily="18" charset="0"/>
              </a:rPr>
              <a:t>Наумов А.В</a:t>
            </a:r>
            <a:r>
              <a:rPr kumimoji="0" lang="ru-RU" sz="1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.)</a:t>
            </a:r>
            <a:endParaRPr kumimoji="0" lang="ru-RU" sz="10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2187"/>
          <p:cNvSpPr>
            <a:spLocks noChangeShapeType="1"/>
          </p:cNvSpPr>
          <p:nvPr/>
        </p:nvSpPr>
        <p:spPr bwMode="auto">
          <a:xfrm>
            <a:off x="2194760" y="563203"/>
            <a:ext cx="0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1" name="Line 12188"/>
          <p:cNvSpPr>
            <a:spLocks noChangeShapeType="1"/>
          </p:cNvSpPr>
          <p:nvPr/>
        </p:nvSpPr>
        <p:spPr bwMode="auto">
          <a:xfrm flipH="1">
            <a:off x="4328160" y="568323"/>
            <a:ext cx="0" cy="9681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2" name="Line 12189"/>
          <p:cNvSpPr>
            <a:spLocks noChangeShapeType="1"/>
          </p:cNvSpPr>
          <p:nvPr/>
        </p:nvSpPr>
        <p:spPr bwMode="auto">
          <a:xfrm flipH="1">
            <a:off x="6480441" y="563203"/>
            <a:ext cx="0" cy="9699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3" name="Line 12191"/>
          <p:cNvSpPr>
            <a:spLocks noChangeShapeType="1"/>
          </p:cNvSpPr>
          <p:nvPr/>
        </p:nvSpPr>
        <p:spPr bwMode="auto">
          <a:xfrm>
            <a:off x="10790574" y="565997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4" name="Line 12195"/>
          <p:cNvSpPr>
            <a:spLocks noChangeShapeType="1"/>
          </p:cNvSpPr>
          <p:nvPr/>
        </p:nvSpPr>
        <p:spPr bwMode="auto">
          <a:xfrm flipV="1">
            <a:off x="305949" y="823529"/>
            <a:ext cx="14226667" cy="7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8" name="Line 12201"/>
          <p:cNvSpPr>
            <a:spLocks noChangeShapeType="1"/>
          </p:cNvSpPr>
          <p:nvPr/>
        </p:nvSpPr>
        <p:spPr bwMode="auto">
          <a:xfrm flipV="1">
            <a:off x="69594" y="564125"/>
            <a:ext cx="144607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9" name="Rectangle 12202"/>
          <p:cNvSpPr>
            <a:spLocks noChangeArrowheads="1"/>
          </p:cNvSpPr>
          <p:nvPr/>
        </p:nvSpPr>
        <p:spPr bwMode="auto">
          <a:xfrm>
            <a:off x="2195513" y="511561"/>
            <a:ext cx="213360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Вторник</a:t>
            </a:r>
          </a:p>
        </p:txBody>
      </p:sp>
      <p:sp>
        <p:nvSpPr>
          <p:cNvPr id="2060" name="Rectangle 12203"/>
          <p:cNvSpPr>
            <a:spLocks noChangeArrowheads="1"/>
          </p:cNvSpPr>
          <p:nvPr/>
        </p:nvSpPr>
        <p:spPr bwMode="auto">
          <a:xfrm>
            <a:off x="4333875" y="507083"/>
            <a:ext cx="2138363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Среда</a:t>
            </a:r>
          </a:p>
        </p:txBody>
      </p:sp>
      <p:sp>
        <p:nvSpPr>
          <p:cNvPr id="2063" name="Rectangle 12206"/>
          <p:cNvSpPr>
            <a:spLocks noChangeArrowheads="1"/>
          </p:cNvSpPr>
          <p:nvPr/>
        </p:nvSpPr>
        <p:spPr bwMode="auto">
          <a:xfrm>
            <a:off x="8648701" y="511564"/>
            <a:ext cx="21517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Пятница</a:t>
            </a:r>
          </a:p>
        </p:txBody>
      </p:sp>
      <p:sp>
        <p:nvSpPr>
          <p:cNvPr id="2064" name="Rectangle 12207"/>
          <p:cNvSpPr>
            <a:spLocks noChangeArrowheads="1"/>
          </p:cNvSpPr>
          <p:nvPr/>
        </p:nvSpPr>
        <p:spPr bwMode="auto">
          <a:xfrm>
            <a:off x="10815638" y="504769"/>
            <a:ext cx="1947861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Суббота</a:t>
            </a:r>
          </a:p>
        </p:txBody>
      </p:sp>
      <p:sp>
        <p:nvSpPr>
          <p:cNvPr id="2066" name="Line 12456"/>
          <p:cNvSpPr>
            <a:spLocks noChangeShapeType="1"/>
          </p:cNvSpPr>
          <p:nvPr/>
        </p:nvSpPr>
        <p:spPr bwMode="auto">
          <a:xfrm flipH="1">
            <a:off x="63656" y="563203"/>
            <a:ext cx="5935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7" name="Line 12529"/>
          <p:cNvSpPr>
            <a:spLocks noChangeShapeType="1"/>
          </p:cNvSpPr>
          <p:nvPr/>
        </p:nvSpPr>
        <p:spPr bwMode="auto">
          <a:xfrm>
            <a:off x="8656321" y="568321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8" name="Line 12566"/>
          <p:cNvSpPr>
            <a:spLocks noChangeShapeType="1"/>
          </p:cNvSpPr>
          <p:nvPr/>
        </p:nvSpPr>
        <p:spPr bwMode="auto">
          <a:xfrm>
            <a:off x="14535150" y="563203"/>
            <a:ext cx="0" cy="9699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9" name="Line 12191"/>
          <p:cNvSpPr>
            <a:spLocks noChangeShapeType="1"/>
          </p:cNvSpPr>
          <p:nvPr/>
        </p:nvSpPr>
        <p:spPr bwMode="auto">
          <a:xfrm>
            <a:off x="12768626" y="563205"/>
            <a:ext cx="0" cy="968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103" name="Rectangle 12208"/>
          <p:cNvSpPr>
            <a:spLocks noChangeArrowheads="1"/>
          </p:cNvSpPr>
          <p:nvPr/>
        </p:nvSpPr>
        <p:spPr bwMode="auto">
          <a:xfrm>
            <a:off x="12763500" y="500706"/>
            <a:ext cx="1765026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 eaLnBrk="1" hangingPunct="1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Воскресенье</a:t>
            </a:r>
          </a:p>
        </p:txBody>
      </p:sp>
      <p:sp>
        <p:nvSpPr>
          <p:cNvPr id="57" name="Line 12187"/>
          <p:cNvSpPr>
            <a:spLocks noChangeShapeType="1"/>
          </p:cNvSpPr>
          <p:nvPr/>
        </p:nvSpPr>
        <p:spPr bwMode="auto">
          <a:xfrm>
            <a:off x="293375" y="572961"/>
            <a:ext cx="0" cy="9676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58" name="Rectangle 12232"/>
          <p:cNvSpPr>
            <a:spLocks noChangeArrowheads="1"/>
          </p:cNvSpPr>
          <p:nvPr/>
        </p:nvSpPr>
        <p:spPr bwMode="auto">
          <a:xfrm>
            <a:off x="38383" y="660186"/>
            <a:ext cx="29100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dirty="0">
                <a:solidFill>
                  <a:schemeClr val="tx1"/>
                </a:solidFill>
              </a:rPr>
              <a:t>№</a:t>
            </a:r>
          </a:p>
        </p:txBody>
      </p:sp>
      <p:sp>
        <p:nvSpPr>
          <p:cNvPr id="92" name="Line 12200"/>
          <p:cNvSpPr>
            <a:spLocks noChangeShapeType="1"/>
          </p:cNvSpPr>
          <p:nvPr/>
        </p:nvSpPr>
        <p:spPr bwMode="auto">
          <a:xfrm flipV="1">
            <a:off x="62545" y="10262419"/>
            <a:ext cx="144738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111" name="Rectangle 12204"/>
          <p:cNvSpPr>
            <a:spLocks noChangeArrowheads="1"/>
          </p:cNvSpPr>
          <p:nvPr/>
        </p:nvSpPr>
        <p:spPr bwMode="auto">
          <a:xfrm>
            <a:off x="303846" y="518579"/>
            <a:ext cx="18991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Понедельник</a:t>
            </a:r>
          </a:p>
        </p:txBody>
      </p:sp>
      <p:sp>
        <p:nvSpPr>
          <p:cNvPr id="146" name="Line 12195"/>
          <p:cNvSpPr>
            <a:spLocks noChangeShapeType="1"/>
          </p:cNvSpPr>
          <p:nvPr/>
        </p:nvSpPr>
        <p:spPr bwMode="auto">
          <a:xfrm flipV="1">
            <a:off x="69591" y="1100240"/>
            <a:ext cx="144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78" name="Rectangle 12232"/>
          <p:cNvSpPr>
            <a:spLocks noChangeArrowheads="1"/>
          </p:cNvSpPr>
          <p:nvPr/>
        </p:nvSpPr>
        <p:spPr bwMode="auto">
          <a:xfrm>
            <a:off x="2199623" y="799544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22.10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4" name="Rectangle 12232"/>
          <p:cNvSpPr>
            <a:spLocks noChangeArrowheads="1"/>
          </p:cNvSpPr>
          <p:nvPr/>
        </p:nvSpPr>
        <p:spPr bwMode="auto">
          <a:xfrm>
            <a:off x="294128" y="792655"/>
            <a:ext cx="1903579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21.10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5" name="Rectangle 12232"/>
          <p:cNvSpPr>
            <a:spLocks noChangeArrowheads="1"/>
          </p:cNvSpPr>
          <p:nvPr/>
        </p:nvSpPr>
        <p:spPr bwMode="auto">
          <a:xfrm>
            <a:off x="4310034" y="800296"/>
            <a:ext cx="217067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23.10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6" name="Rectangle 12232"/>
          <p:cNvSpPr>
            <a:spLocks noChangeArrowheads="1"/>
          </p:cNvSpPr>
          <p:nvPr/>
        </p:nvSpPr>
        <p:spPr bwMode="auto">
          <a:xfrm>
            <a:off x="6470179" y="791186"/>
            <a:ext cx="2190875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24.10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12232"/>
          <p:cNvSpPr>
            <a:spLocks noChangeArrowheads="1"/>
          </p:cNvSpPr>
          <p:nvPr/>
        </p:nvSpPr>
        <p:spPr bwMode="auto">
          <a:xfrm>
            <a:off x="8665698" y="782917"/>
            <a:ext cx="212216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25.10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8" name="Rectangle 12232"/>
          <p:cNvSpPr>
            <a:spLocks noChangeArrowheads="1"/>
          </p:cNvSpPr>
          <p:nvPr/>
        </p:nvSpPr>
        <p:spPr bwMode="auto">
          <a:xfrm>
            <a:off x="10796953" y="782917"/>
            <a:ext cx="1969136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26.10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89" name="Rectangle 12232"/>
          <p:cNvSpPr>
            <a:spLocks noChangeArrowheads="1"/>
          </p:cNvSpPr>
          <p:nvPr/>
        </p:nvSpPr>
        <p:spPr bwMode="auto">
          <a:xfrm>
            <a:off x="12763499" y="776570"/>
            <a:ext cx="1777797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27.10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167" name="Rectangle 12205"/>
          <p:cNvSpPr>
            <a:spLocks noChangeArrowheads="1"/>
          </p:cNvSpPr>
          <p:nvPr/>
        </p:nvSpPr>
        <p:spPr bwMode="auto">
          <a:xfrm>
            <a:off x="6394515" y="526057"/>
            <a:ext cx="216711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Четверг</a:t>
            </a:r>
          </a:p>
        </p:txBody>
      </p:sp>
      <p:sp>
        <p:nvSpPr>
          <p:cNvPr id="123" name="Rectangle 12203"/>
          <p:cNvSpPr>
            <a:spLocks noChangeArrowheads="1"/>
          </p:cNvSpPr>
          <p:nvPr/>
        </p:nvSpPr>
        <p:spPr bwMode="auto">
          <a:xfrm>
            <a:off x="4743450" y="0"/>
            <a:ext cx="5119687" cy="4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План-календарь </a:t>
            </a:r>
            <a:r>
              <a:rPr lang="ru-RU" altLang="ru-RU" b="1" dirty="0" smtClean="0">
                <a:solidFill>
                  <a:schemeClr val="tx1"/>
                </a:solidFill>
              </a:rPr>
              <a:t>работы </a:t>
            </a:r>
            <a:r>
              <a:rPr lang="ru-RU" altLang="ru-RU" b="1" dirty="0">
                <a:solidFill>
                  <a:schemeClr val="tx1"/>
                </a:solidFill>
              </a:rPr>
              <a:t>Губернатора Тверской области</a:t>
            </a:r>
          </a:p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на период </a:t>
            </a:r>
            <a:r>
              <a:rPr lang="ru-RU" altLang="ru-RU" b="1" dirty="0" smtClean="0">
                <a:solidFill>
                  <a:schemeClr val="tx1"/>
                </a:solidFill>
              </a:rPr>
              <a:t>с 21 по 27 октября 2019 </a:t>
            </a:r>
            <a:r>
              <a:rPr lang="ru-RU" altLang="ru-RU" b="1" dirty="0">
                <a:solidFill>
                  <a:schemeClr val="tx1"/>
                </a:solidFill>
              </a:rPr>
              <a:t>г.</a:t>
            </a:r>
          </a:p>
        </p:txBody>
      </p:sp>
      <p:sp>
        <p:nvSpPr>
          <p:cNvPr id="186" name="Text Box 13613"/>
          <p:cNvSpPr txBox="1">
            <a:spLocks noChangeArrowheads="1"/>
          </p:cNvSpPr>
          <p:nvPr/>
        </p:nvSpPr>
        <p:spPr bwMode="auto">
          <a:xfrm rot="10800000" flipV="1">
            <a:off x="4344968" y="6149957"/>
            <a:ext cx="2142098" cy="53929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19.00-20.00 </a:t>
            </a:r>
            <a:endParaRPr lang="ru-RU" altLang="ru-RU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по внутренней политике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каб.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305 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 С.Ю.)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9" name="Text Box 13613"/>
          <p:cNvSpPr txBox="1">
            <a:spLocks noChangeArrowheads="1"/>
          </p:cNvSpPr>
          <p:nvPr/>
        </p:nvSpPr>
        <p:spPr bwMode="auto">
          <a:xfrm rot="10800000" flipV="1">
            <a:off x="314328" y="5966900"/>
            <a:ext cx="1891700" cy="51274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18.00-19.00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по плану мероприятий ПТО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каб.207 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0" name="Text Box 13613"/>
          <p:cNvSpPr txBox="1">
            <a:spLocks noChangeArrowheads="1"/>
          </p:cNvSpPr>
          <p:nvPr/>
        </p:nvSpPr>
        <p:spPr bwMode="auto">
          <a:xfrm>
            <a:off x="2187297" y="2079271"/>
            <a:ext cx="2125340" cy="72331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11.00-13.00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Заседание Правительства ТО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chemeClr val="tx1"/>
                </a:solidFill>
              </a:rPr>
              <a:t>Наумов А.В.</a:t>
            </a:r>
            <a:endParaRPr lang="ru-RU" altLang="ru-RU" i="1" dirty="0" smtClean="0">
              <a:solidFill>
                <a:schemeClr val="tx1"/>
              </a:solidFill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err="1" smtClean="0">
                <a:solidFill>
                  <a:schemeClr val="tx1"/>
                </a:solidFill>
                <a:cs typeface="Arial" charset="0"/>
              </a:rPr>
              <a:t>СМИ+пресс-служба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)</a:t>
            </a:r>
          </a:p>
        </p:txBody>
      </p:sp>
      <p:sp>
        <p:nvSpPr>
          <p:cNvPr id="191" name="Text Box 13613"/>
          <p:cNvSpPr txBox="1">
            <a:spLocks noChangeArrowheads="1"/>
          </p:cNvSpPr>
          <p:nvPr/>
        </p:nvSpPr>
        <p:spPr bwMode="auto">
          <a:xfrm>
            <a:off x="2187894" y="2875682"/>
            <a:ext cx="2128789" cy="3941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Оперативное совещание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2" name="Text Box 13613"/>
          <p:cNvSpPr txBox="1">
            <a:spLocks noChangeArrowheads="1"/>
          </p:cNvSpPr>
          <p:nvPr/>
        </p:nvSpPr>
        <p:spPr bwMode="auto">
          <a:xfrm>
            <a:off x="2212529" y="1617751"/>
            <a:ext cx="2102617" cy="37970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10.00-10.30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Подготовка к ЗПТО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к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аб. 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3" name="Text Box 13613"/>
          <p:cNvSpPr txBox="1">
            <a:spLocks noChangeArrowheads="1"/>
          </p:cNvSpPr>
          <p:nvPr/>
        </p:nvSpPr>
        <p:spPr bwMode="auto">
          <a:xfrm>
            <a:off x="2227577" y="3171782"/>
            <a:ext cx="2128455" cy="53607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5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.00-1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5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.30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Встреча с главой МО 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 304 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., </a:t>
            </a:r>
            <a:r>
              <a:rPr lang="ru-RU" altLang="ru-RU" sz="105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 С.Ю., 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194" name="Text Box 13613"/>
          <p:cNvSpPr txBox="1">
            <a:spLocks noChangeArrowheads="1"/>
          </p:cNvSpPr>
          <p:nvPr/>
        </p:nvSpPr>
        <p:spPr bwMode="auto">
          <a:xfrm>
            <a:off x="2213888" y="5861140"/>
            <a:ext cx="2121900" cy="3600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19.00-20.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3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Резерв времени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210" name="Text Box 13613"/>
          <p:cNvSpPr txBox="1">
            <a:spLocks noChangeArrowheads="1"/>
          </p:cNvSpPr>
          <p:nvPr/>
        </p:nvSpPr>
        <p:spPr bwMode="auto">
          <a:xfrm rot="10800000" flipV="1">
            <a:off x="4328590" y="5590501"/>
            <a:ext cx="2181584" cy="45370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18.30-19.00</a:t>
            </a:r>
            <a:endParaRPr lang="ru-RU" altLang="ru-RU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Резерв времени (встреча)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каб.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304 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.,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 С.Ю.)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0" name="Text Box 13613"/>
          <p:cNvSpPr txBox="1">
            <a:spLocks noChangeArrowheads="1"/>
          </p:cNvSpPr>
          <p:nvPr/>
        </p:nvSpPr>
        <p:spPr bwMode="auto">
          <a:xfrm rot="10800000" flipV="1">
            <a:off x="298546" y="1134641"/>
            <a:ext cx="1896051" cy="4899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221" name="Text Box 13613"/>
          <p:cNvSpPr txBox="1">
            <a:spLocks noChangeArrowheads="1"/>
          </p:cNvSpPr>
          <p:nvPr/>
        </p:nvSpPr>
        <p:spPr bwMode="auto">
          <a:xfrm rot="10800000" flipV="1">
            <a:off x="320164" y="1567109"/>
            <a:ext cx="1874452" cy="8484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10.00-11.00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Организационное совещание Правительства ТО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А.В.,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222" name="Text Box 13613"/>
          <p:cNvSpPr txBox="1">
            <a:spLocks noChangeArrowheads="1"/>
          </p:cNvSpPr>
          <p:nvPr/>
        </p:nvSpPr>
        <p:spPr bwMode="auto">
          <a:xfrm rot="10800000" flipV="1">
            <a:off x="2201677" y="1141919"/>
            <a:ext cx="2131027" cy="44400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223" name="Text Box 13613"/>
          <p:cNvSpPr txBox="1">
            <a:spLocks noChangeArrowheads="1"/>
          </p:cNvSpPr>
          <p:nvPr/>
        </p:nvSpPr>
        <p:spPr bwMode="auto">
          <a:xfrm rot="10800000" flipV="1">
            <a:off x="4334757" y="1110089"/>
            <a:ext cx="2171484" cy="47572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b="0" i="1" dirty="0">
                <a:solidFill>
                  <a:schemeClr val="tx1"/>
                </a:solidFill>
              </a:rPr>
              <a:t>каб. 302</a:t>
            </a:r>
            <a:r>
              <a:rPr lang="en-US" altLang="ru-RU" b="0" i="1" dirty="0">
                <a:solidFill>
                  <a:schemeClr val="tx1"/>
                </a:solidFill>
              </a:rPr>
              <a:t> </a:t>
            </a:r>
            <a:r>
              <a:rPr lang="ru-RU" altLang="ru-RU" b="0" i="1" dirty="0">
                <a:solidFill>
                  <a:schemeClr val="tx1"/>
                </a:solidFill>
              </a:rPr>
              <a:t>(отв. </a:t>
            </a:r>
            <a:r>
              <a:rPr lang="ru-RU" altLang="ru-RU" i="1" dirty="0">
                <a:solidFill>
                  <a:schemeClr val="tx1"/>
                </a:solidFill>
              </a:rPr>
              <a:t>Орлов А.В.</a:t>
            </a:r>
            <a:r>
              <a:rPr lang="ru-RU" altLang="ru-RU" b="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ectangle 12232"/>
          <p:cNvSpPr>
            <a:spLocks noChangeArrowheads="1"/>
          </p:cNvSpPr>
          <p:nvPr/>
        </p:nvSpPr>
        <p:spPr bwMode="auto">
          <a:xfrm>
            <a:off x="26255" y="4756076"/>
            <a:ext cx="29806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dirty="0" smtClean="0">
                <a:solidFill>
                  <a:schemeClr val="tx1"/>
                </a:solidFill>
              </a:rPr>
              <a:t>43</a:t>
            </a:r>
            <a:endParaRPr lang="ru-RU" altLang="ru-RU" sz="1400" i="1" dirty="0">
              <a:solidFill>
                <a:schemeClr val="tx1"/>
              </a:solidFill>
            </a:endParaRPr>
          </a:p>
        </p:txBody>
      </p:sp>
      <p:sp>
        <p:nvSpPr>
          <p:cNvPr id="60" name="Text Box 13613"/>
          <p:cNvSpPr txBox="1">
            <a:spLocks noChangeArrowheads="1"/>
          </p:cNvSpPr>
          <p:nvPr/>
        </p:nvSpPr>
        <p:spPr bwMode="auto">
          <a:xfrm rot="10800000" flipV="1">
            <a:off x="8662614" y="1141685"/>
            <a:ext cx="2131027" cy="44400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82" name="Text Box 13613"/>
          <p:cNvSpPr txBox="1">
            <a:spLocks noChangeArrowheads="1"/>
          </p:cNvSpPr>
          <p:nvPr/>
        </p:nvSpPr>
        <p:spPr bwMode="auto">
          <a:xfrm rot="10800000" flipV="1">
            <a:off x="2217085" y="3707653"/>
            <a:ext cx="2114341" cy="77586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16.00-17.00</a:t>
            </a:r>
          </a:p>
          <a:p>
            <a:r>
              <a:rPr lang="ru-RU" b="0" dirty="0" smtClean="0"/>
              <a:t>Заседание Бюджетной комиссии ТО</a:t>
            </a:r>
            <a:endParaRPr lang="ru-RU" b="0" dirty="0"/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</a:t>
            </a:r>
            <a:r>
              <a:rPr lang="en-US" altLang="ru-RU" sz="1100" b="0" i="1" dirty="0" smtClean="0">
                <a:solidFill>
                  <a:schemeClr val="tx1"/>
                </a:solidFill>
              </a:rPr>
              <a:t>305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 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Подтихова М.И.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, пресс-служба)</a:t>
            </a:r>
            <a:endParaRPr lang="ru-RU" altLang="ru-RU" sz="1100" b="0" i="1" dirty="0">
              <a:solidFill>
                <a:schemeClr val="tx1"/>
              </a:solidFill>
            </a:endParaRPr>
          </a:p>
        </p:txBody>
      </p:sp>
      <p:sp>
        <p:nvSpPr>
          <p:cNvPr id="63" name="Text Box 13613"/>
          <p:cNvSpPr txBox="1">
            <a:spLocks noChangeArrowheads="1"/>
          </p:cNvSpPr>
          <p:nvPr/>
        </p:nvSpPr>
        <p:spPr bwMode="auto">
          <a:xfrm rot="10800000" flipV="1">
            <a:off x="302459" y="2386466"/>
            <a:ext cx="1916920" cy="89775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11.00-12.00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с заместителями Председателя Правительства Тверской области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каб.304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А.В.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5" name="Text Box 13613"/>
          <p:cNvSpPr txBox="1">
            <a:spLocks noChangeArrowheads="1"/>
          </p:cNvSpPr>
          <p:nvPr/>
        </p:nvSpPr>
        <p:spPr bwMode="auto">
          <a:xfrm rot="10800000" flipV="1">
            <a:off x="11934420" y="61912"/>
            <a:ext cx="2602318" cy="31728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lvl="0" algn="r">
              <a:defRPr/>
            </a:pPr>
            <a:r>
              <a:rPr lang="ru-RU" b="1" i="1" dirty="0">
                <a:solidFill>
                  <a:srgbClr val="000000"/>
                </a:solidFill>
              </a:rPr>
              <a:t>по состоянию на </a:t>
            </a:r>
            <a:r>
              <a:rPr lang="ru-RU" b="1" i="1" dirty="0">
                <a:solidFill>
                  <a:srgbClr val="000000"/>
                </a:solidFill>
              </a:rPr>
              <a:t>4</a:t>
            </a:r>
            <a:r>
              <a:rPr lang="ru-RU" b="1" i="1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октября 2019 </a:t>
            </a:r>
            <a:r>
              <a:rPr lang="ru-RU" b="1" i="1" dirty="0">
                <a:solidFill>
                  <a:srgbClr val="000000"/>
                </a:solidFill>
              </a:rPr>
              <a:t>г. 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    </a:t>
            </a:r>
          </a:p>
          <a:p>
            <a:pPr lvl="0" algn="r">
              <a:defRPr/>
            </a:pPr>
            <a:r>
              <a:rPr lang="ru-RU" b="1" i="1" dirty="0" smtClean="0">
                <a:solidFill>
                  <a:srgbClr val="000000"/>
                </a:solidFill>
              </a:rPr>
              <a:t>18</a:t>
            </a:r>
            <a:r>
              <a:rPr lang="ru-RU" b="1" i="1" dirty="0" smtClean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час. </a:t>
            </a:r>
            <a:r>
              <a:rPr lang="ru-RU" b="1" i="1" dirty="0">
                <a:solidFill>
                  <a:srgbClr val="000000"/>
                </a:solidFill>
              </a:rPr>
              <a:t>0</a:t>
            </a:r>
            <a:r>
              <a:rPr lang="ru-RU" b="1" i="1" dirty="0" smtClean="0">
                <a:solidFill>
                  <a:srgbClr val="000000"/>
                </a:solidFill>
              </a:rPr>
              <a:t>0</a:t>
            </a:r>
            <a:r>
              <a:rPr lang="en-US" b="1" i="1" dirty="0" smtClean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мин.</a:t>
            </a:r>
          </a:p>
        </p:txBody>
      </p:sp>
      <p:sp>
        <p:nvSpPr>
          <p:cNvPr id="50" name="Text Box 12844"/>
          <p:cNvSpPr txBox="1">
            <a:spLocks noChangeArrowheads="1"/>
          </p:cNvSpPr>
          <p:nvPr/>
        </p:nvSpPr>
        <p:spPr bwMode="auto">
          <a:xfrm rot="10800000" flipV="1">
            <a:off x="10815637" y="9725404"/>
            <a:ext cx="1946843" cy="45460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9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День памяти священномученика </a:t>
            </a:r>
            <a:r>
              <a:rPr lang="ru-RU" altLang="ru-RU" sz="1100" dirty="0" err="1" smtClean="0"/>
              <a:t>Фаддея</a:t>
            </a:r>
            <a:r>
              <a:rPr lang="ru-RU" altLang="ru-RU" sz="1100" dirty="0" smtClean="0"/>
              <a:t> (Успенского), </a:t>
            </a:r>
            <a:r>
              <a:rPr lang="ru-RU" altLang="ru-RU" sz="1100" dirty="0"/>
              <a:t>архиепископа </a:t>
            </a:r>
            <a:r>
              <a:rPr lang="ru-RU" altLang="ru-RU" sz="1100" dirty="0" smtClean="0"/>
              <a:t>Тверского (</a:t>
            </a:r>
            <a:r>
              <a:rPr lang="ru-RU" altLang="ru-RU" sz="1100" b="1" dirty="0"/>
              <a:t>1993</a:t>
            </a:r>
            <a:r>
              <a:rPr lang="ru-RU" altLang="ru-RU" sz="1100" dirty="0"/>
              <a:t>)</a:t>
            </a:r>
          </a:p>
        </p:txBody>
      </p:sp>
      <p:sp>
        <p:nvSpPr>
          <p:cNvPr id="51" name="Text Box 12844"/>
          <p:cNvSpPr txBox="1">
            <a:spLocks noChangeArrowheads="1"/>
          </p:cNvSpPr>
          <p:nvPr/>
        </p:nvSpPr>
        <p:spPr bwMode="auto">
          <a:xfrm rot="10800000" flipV="1">
            <a:off x="290428" y="9837985"/>
            <a:ext cx="1907904" cy="40958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/>
              <a:t>День герба и флага Тверской </a:t>
            </a:r>
            <a:r>
              <a:rPr lang="ru-RU" altLang="ru-RU" sz="1100" dirty="0" smtClean="0"/>
              <a:t>области (с </a:t>
            </a:r>
            <a:r>
              <a:rPr lang="ru-RU" altLang="ru-RU" sz="1100" b="1" dirty="0" smtClean="0"/>
              <a:t>1996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2" name="Text Box 12844"/>
          <p:cNvSpPr txBox="1">
            <a:spLocks noChangeArrowheads="1"/>
          </p:cNvSpPr>
          <p:nvPr/>
        </p:nvSpPr>
        <p:spPr bwMode="auto">
          <a:xfrm rot="10800000" flipV="1">
            <a:off x="2222268" y="9838732"/>
            <a:ext cx="2070413" cy="34919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9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/>
              <a:t>День финансово-экономической </a:t>
            </a:r>
            <a:r>
              <a:rPr lang="ru-RU" altLang="ru-RU" sz="1100" dirty="0" smtClean="0"/>
              <a:t>службы          (с </a:t>
            </a:r>
            <a:r>
              <a:rPr lang="ru-RU" altLang="ru-RU" sz="1100" b="1" dirty="0" smtClean="0"/>
              <a:t>2006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3" name="Text Box 12844"/>
          <p:cNvSpPr txBox="1">
            <a:spLocks noChangeArrowheads="1"/>
          </p:cNvSpPr>
          <p:nvPr/>
        </p:nvSpPr>
        <p:spPr bwMode="auto">
          <a:xfrm rot="10800000" flipV="1">
            <a:off x="6501013" y="9883178"/>
            <a:ext cx="2150947" cy="30410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9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/>
              <a:t>День подразделений специального назначения </a:t>
            </a:r>
            <a:r>
              <a:rPr lang="ru-RU" altLang="ru-RU" sz="1100" dirty="0" smtClean="0"/>
              <a:t>         (с </a:t>
            </a:r>
            <a:r>
              <a:rPr lang="ru-RU" altLang="ru-RU" sz="1100" b="1" dirty="0" smtClean="0"/>
              <a:t>2006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4" name="Text Box 12844"/>
          <p:cNvSpPr txBox="1">
            <a:spLocks noChangeArrowheads="1"/>
          </p:cNvSpPr>
          <p:nvPr/>
        </p:nvSpPr>
        <p:spPr bwMode="auto">
          <a:xfrm rot="10800000" flipV="1">
            <a:off x="8672272" y="9883179"/>
            <a:ext cx="2128171" cy="3792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9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/>
              <a:t>День таможенника </a:t>
            </a:r>
            <a:r>
              <a:rPr lang="ru-RU" altLang="ru-RU" sz="1100" dirty="0" smtClean="0"/>
              <a:t>РФ           (с </a:t>
            </a:r>
            <a:r>
              <a:rPr lang="ru-RU" altLang="ru-RU" sz="1100" b="1" dirty="0" smtClean="0"/>
              <a:t>1995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5" name="Text Box 12844"/>
          <p:cNvSpPr txBox="1">
            <a:spLocks noChangeArrowheads="1"/>
          </p:cNvSpPr>
          <p:nvPr/>
        </p:nvSpPr>
        <p:spPr bwMode="auto">
          <a:xfrm rot="10800000" flipV="1">
            <a:off x="12774773" y="9628840"/>
            <a:ext cx="1764952" cy="52537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/>
              <a:t>День работника автомобильного и городского пассажирского </a:t>
            </a:r>
            <a:r>
              <a:rPr lang="ru-RU" altLang="ru-RU" sz="1100" dirty="0" smtClean="0"/>
              <a:t>транспорта (с </a:t>
            </a:r>
            <a:r>
              <a:rPr lang="ru-RU" altLang="ru-RU" sz="1100" b="1" dirty="0" smtClean="0"/>
              <a:t>2012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6" name="Text Box 13613"/>
          <p:cNvSpPr txBox="1">
            <a:spLocks noChangeArrowheads="1"/>
          </p:cNvSpPr>
          <p:nvPr/>
        </p:nvSpPr>
        <p:spPr bwMode="auto">
          <a:xfrm rot="10800000" flipV="1">
            <a:off x="6472748" y="6001126"/>
            <a:ext cx="2173464" cy="69163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19.30-20.00</a:t>
            </a:r>
            <a:r>
              <a:rPr lang="ru-RU" altLang="ru-RU" b="1" dirty="0" smtClean="0">
                <a:solidFill>
                  <a:srgbClr val="FF3300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Согласование 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повестки дня заседания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Правительства 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Тверской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области (29.10.2019)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каб. 302 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.) </a:t>
            </a:r>
          </a:p>
        </p:txBody>
      </p:sp>
      <p:sp>
        <p:nvSpPr>
          <p:cNvPr id="70" name="Text Box 13613"/>
          <p:cNvSpPr txBox="1">
            <a:spLocks noChangeArrowheads="1"/>
          </p:cNvSpPr>
          <p:nvPr/>
        </p:nvSpPr>
        <p:spPr bwMode="auto">
          <a:xfrm rot="10800000" flipV="1">
            <a:off x="12777788" y="8615447"/>
            <a:ext cx="1757362" cy="91771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12.00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dirty="0"/>
              <a:t>Международная просветительская акция «Географический диктант</a:t>
            </a:r>
            <a:r>
              <a:rPr lang="ru-RU" dirty="0" smtClean="0"/>
              <a:t>»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г. Тверь, </a:t>
            </a:r>
            <a:r>
              <a:rPr lang="ru-RU" altLang="ru-RU" sz="1000" i="1" dirty="0" err="1" smtClean="0">
                <a:solidFill>
                  <a:schemeClr val="tx1"/>
                </a:solidFill>
                <a:cs typeface="Arial" charset="0"/>
              </a:rPr>
              <a:t>ТвГУ</a:t>
            </a:r>
            <a:endParaRPr lang="ru-RU" altLang="ru-RU" sz="1000" i="1" dirty="0" smtClean="0">
              <a:solidFill>
                <a:schemeClr val="tx1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 (отв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. Коваленко Ю.Н.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6" name="Прямоугольник 75"/>
          <p:cNvSpPr/>
          <p:nvPr/>
        </p:nvSpPr>
        <p:spPr bwMode="auto">
          <a:xfrm>
            <a:off x="2197295" y="9284787"/>
            <a:ext cx="8598027" cy="490189"/>
          </a:xfrm>
          <a:prstGeom prst="rect">
            <a:avLst/>
          </a:prstGeom>
          <a:ln w="635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solidFill>
                  <a:schemeClr val="tx1"/>
                </a:solidFill>
                <a:latin typeface="Times New Roman" pitchFamily="18" charset="0"/>
              </a:rPr>
              <a:t>22</a:t>
            </a:r>
            <a:r>
              <a:rPr kumimoji="0" lang="ru-RU" sz="11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-25</a:t>
            </a:r>
            <a:r>
              <a:rPr kumimoji="0" lang="ru-RU" sz="11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октября</a:t>
            </a:r>
          </a:p>
          <a:p>
            <a:pPr algn="l" eaLnBrk="1" hangingPunct="1">
              <a:lnSpc>
                <a:spcPct val="70000"/>
              </a:lnSpc>
            </a:pPr>
            <a:r>
              <a:rPr lang="ru-RU" sz="11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XXIII Международная выставка средств обеспечения безопасности государства </a:t>
            </a:r>
            <a:r>
              <a:rPr lang="ru-RU" sz="1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«</a:t>
            </a:r>
            <a:r>
              <a:rPr lang="ru-RU" sz="1100" dirty="0" err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Интерполитех</a:t>
            </a:r>
            <a:r>
              <a:rPr lang="ru-RU" sz="1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2019»</a:t>
            </a:r>
          </a:p>
          <a:p>
            <a:pPr algn="r" eaLnBrk="1" hangingPunct="1">
              <a:lnSpc>
                <a:spcPct val="70000"/>
              </a:lnSpc>
            </a:pPr>
            <a:r>
              <a:rPr lang="ru-RU" sz="1000" i="1" dirty="0" smtClean="0">
                <a:solidFill>
                  <a:schemeClr val="tx1"/>
                </a:solidFill>
                <a:latin typeface="Times New Roman" pitchFamily="18" charset="0"/>
              </a:rPr>
              <a:t>г. Москва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(отв. </a:t>
            </a:r>
            <a:r>
              <a:rPr kumimoji="0" lang="ru-RU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Попенко В.И., </a:t>
            </a:r>
            <a:r>
              <a:rPr kumimoji="0" lang="ru-RU" sz="1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Расторгуев С.А.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</a:p>
        </p:txBody>
      </p:sp>
      <p:sp>
        <p:nvSpPr>
          <p:cNvPr id="74" name="Text Box 13613"/>
          <p:cNvSpPr txBox="1">
            <a:spLocks noChangeArrowheads="1"/>
          </p:cNvSpPr>
          <p:nvPr/>
        </p:nvSpPr>
        <p:spPr bwMode="auto">
          <a:xfrm rot="10800000" flipV="1">
            <a:off x="6470033" y="1471851"/>
            <a:ext cx="2213039" cy="101346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11.00-12.00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Селекторное совещание с главами МО ТО, тема: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«О реализации национальных проектов в ТО»</a:t>
            </a:r>
            <a:endParaRPr lang="ru-RU" dirty="0" smtClean="0">
              <a:ea typeface="Calibri" panose="020F0502020204030204" pitchFamily="34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Егоров И.И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., Задумова С.Ю.,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77" name="Text Box 13613"/>
          <p:cNvSpPr txBox="1">
            <a:spLocks noChangeArrowheads="1"/>
          </p:cNvSpPr>
          <p:nvPr/>
        </p:nvSpPr>
        <p:spPr bwMode="auto">
          <a:xfrm rot="10800000" flipV="1">
            <a:off x="8677625" y="1629220"/>
            <a:ext cx="2139705" cy="3567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9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30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-0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9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50</a:t>
            </a:r>
            <a:endParaRPr kumimoji="0" lang="ru-RU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Подготовка к приему граждан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050" b="0" i="1" dirty="0" err="1">
                <a:solidFill>
                  <a:srgbClr val="000000"/>
                </a:solidFill>
              </a:rPr>
              <a:t>к</a:t>
            </a:r>
            <a:r>
              <a:rPr kumimoji="0" lang="ru-RU" altLang="ru-RU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304 (отв</a:t>
            </a: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050" i="1" dirty="0" smtClean="0">
                <a:solidFill>
                  <a:srgbClr val="000000"/>
                </a:solidFill>
              </a:rPr>
              <a:t>Ищенко А.Н.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79" name="Text Box 13613"/>
          <p:cNvSpPr txBox="1">
            <a:spLocks noChangeArrowheads="1"/>
          </p:cNvSpPr>
          <p:nvPr/>
        </p:nvSpPr>
        <p:spPr bwMode="auto">
          <a:xfrm rot="10800000" flipV="1">
            <a:off x="8673298" y="2030293"/>
            <a:ext cx="2115490" cy="7965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10.00-11.00</a:t>
            </a:r>
          </a:p>
          <a:p>
            <a:pPr lvl="0">
              <a:defRPr/>
            </a:pPr>
            <a:r>
              <a:rPr lang="ru-RU" b="0" dirty="0"/>
              <a:t>Прием граждан в Приемной граждан Правительства </a:t>
            </a:r>
            <a:r>
              <a:rPr lang="ru-RU" b="0" dirty="0" smtClean="0"/>
              <a:t>ТО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lvl="0" algn="r">
              <a:defRPr/>
            </a:pP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пл. Михаила Тверского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д.1а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(отв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Ищенко А.Н.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СМИ+пресс-служба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Text Box 13613"/>
          <p:cNvSpPr txBox="1">
            <a:spLocks noChangeArrowheads="1"/>
          </p:cNvSpPr>
          <p:nvPr/>
        </p:nvSpPr>
        <p:spPr bwMode="auto">
          <a:xfrm>
            <a:off x="302050" y="6603855"/>
            <a:ext cx="1879930" cy="79639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19.30-20.00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ru-RU" altLang="ru-RU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Подготовка к приему граждан в Приемной граждан ПТО (25.10.2019)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каб. 20</a:t>
            </a:r>
            <a:r>
              <a:rPr lang="en-US" altLang="ru-RU" sz="1100" i="1" dirty="0" smtClean="0">
                <a:solidFill>
                  <a:schemeClr val="tx1"/>
                </a:solidFill>
                <a:cs typeface="Arial" charset="0"/>
              </a:rPr>
              <a:t>6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 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А.Н.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ru-RU" altLang="ru-RU" sz="110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 С.Ю.)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3" name="Text Box 13613"/>
          <p:cNvSpPr txBox="1">
            <a:spLocks noChangeArrowheads="1"/>
          </p:cNvSpPr>
          <p:nvPr/>
        </p:nvSpPr>
        <p:spPr bwMode="auto">
          <a:xfrm rot="10800000" flipV="1">
            <a:off x="8671611" y="2872116"/>
            <a:ext cx="2102317" cy="88869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12.00-1</a:t>
            </a:r>
            <a:r>
              <a:rPr lang="ru-RU" dirty="0">
                <a:solidFill>
                  <a:schemeClr val="tx1"/>
                </a:solidFill>
              </a:rPr>
              <a:t>3</a:t>
            </a:r>
            <a:r>
              <a:rPr lang="ru-RU" dirty="0" smtClean="0">
                <a:solidFill>
                  <a:schemeClr val="tx1"/>
                </a:solidFill>
              </a:rPr>
              <a:t>.00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0" dirty="0" smtClean="0">
                <a:solidFill>
                  <a:srgbClr val="3333CC"/>
                </a:solidFill>
              </a:rPr>
              <a:t>Межведомственная комиссия при Правительстве Тверской области по земельным отношениям</a:t>
            </a:r>
            <a:endParaRPr lang="ru-RU" b="0" dirty="0">
              <a:solidFill>
                <a:srgbClr val="3333CC"/>
              </a:solidFill>
            </a:endParaRPr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207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 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Жарков И.С.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,</a:t>
            </a:r>
          </a:p>
          <a:p>
            <a:pPr algn="r"/>
            <a:r>
              <a:rPr lang="ru-RU" altLang="ru-RU" sz="1100" b="0" i="1" dirty="0" smtClean="0">
                <a:solidFill>
                  <a:schemeClr val="tx1"/>
                </a:solidFill>
              </a:rPr>
              <a:t>Таланина Л.А., пресс-служба)</a:t>
            </a:r>
            <a:endParaRPr lang="ru-RU" altLang="ru-RU" sz="1100" b="0" i="1" dirty="0">
              <a:solidFill>
                <a:schemeClr val="tx1"/>
              </a:solidFill>
            </a:endParaRPr>
          </a:p>
        </p:txBody>
      </p:sp>
      <p:sp>
        <p:nvSpPr>
          <p:cNvPr id="66" name="Text Box 13613"/>
          <p:cNvSpPr txBox="1">
            <a:spLocks noChangeArrowheads="1"/>
          </p:cNvSpPr>
          <p:nvPr/>
        </p:nvSpPr>
        <p:spPr bwMode="auto">
          <a:xfrm rot="10800000" flipV="1">
            <a:off x="4328160" y="1576382"/>
            <a:ext cx="2168960" cy="94528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10.00-11.30</a:t>
            </a:r>
            <a:endParaRPr kumimoji="0" lang="ru-RU" altLang="ru-RU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3333CC"/>
                </a:solidFill>
                <a:cs typeface="Arial" charset="0"/>
              </a:rPr>
              <a:t>Совещание, тема: «О плане дорожных работ на автомобильных дорогах </a:t>
            </a: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местного  </a:t>
            </a:r>
            <a:r>
              <a:rPr lang="ru-RU" altLang="ru-RU" dirty="0">
                <a:solidFill>
                  <a:srgbClr val="3333CC"/>
                </a:solidFill>
                <a:cs typeface="Arial" charset="0"/>
              </a:rPr>
              <a:t>значения на </a:t>
            </a: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2020-2022 гг</a:t>
            </a:r>
            <a:r>
              <a:rPr lang="ru-RU" altLang="ru-RU" dirty="0">
                <a:solidFill>
                  <a:srgbClr val="3333CC"/>
                </a:solidFill>
                <a:cs typeface="Arial" charset="0"/>
              </a:rPr>
              <a:t>.»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каб. </a:t>
            </a:r>
            <a:r>
              <a:rPr lang="ru-RU" altLang="ru-RU" sz="1100" i="1" noProof="0" dirty="0" smtClean="0">
                <a:solidFill>
                  <a:srgbClr val="000000"/>
                </a:solidFill>
                <a:cs typeface="Arial" charset="0"/>
              </a:rPr>
              <a:t>206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Насибуллин Д.И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., 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пресс-служба)</a:t>
            </a:r>
          </a:p>
        </p:txBody>
      </p:sp>
      <p:sp>
        <p:nvSpPr>
          <p:cNvPr id="67" name="Text Box 13613"/>
          <p:cNvSpPr txBox="1">
            <a:spLocks noChangeArrowheads="1"/>
          </p:cNvSpPr>
          <p:nvPr/>
        </p:nvSpPr>
        <p:spPr bwMode="auto">
          <a:xfrm rot="10800000" flipV="1">
            <a:off x="292910" y="3266107"/>
            <a:ext cx="1928961" cy="149501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13.00-1</a:t>
            </a:r>
            <a:r>
              <a:rPr lang="ru-RU" altLang="ru-RU" b="1" dirty="0">
                <a:solidFill>
                  <a:schemeClr val="tx1"/>
                </a:solidFill>
                <a:cs typeface="Arial" charset="0"/>
              </a:rPr>
              <a:t>4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Церемония торжественного вручения государственных наград РФ, наград Тверской области и паспортов гражданина РФ, приуроченная ко Дню герба и флага Тверской области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ПТО, Большой зал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Прохорова А.С., </a:t>
            </a:r>
            <a:endParaRPr lang="ru-RU" altLang="ru-RU" sz="1100" i="1" dirty="0" smtClean="0">
              <a:solidFill>
                <a:schemeClr val="tx1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err="1" smtClean="0">
                <a:solidFill>
                  <a:schemeClr val="tx1"/>
                </a:solidFill>
                <a:cs typeface="Arial" charset="0"/>
              </a:rPr>
              <a:t>СМИ+пресс-служба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)</a:t>
            </a:r>
          </a:p>
        </p:txBody>
      </p:sp>
      <p:sp>
        <p:nvSpPr>
          <p:cNvPr id="69" name="Text Box 13613"/>
          <p:cNvSpPr txBox="1">
            <a:spLocks noChangeArrowheads="1"/>
          </p:cNvSpPr>
          <p:nvPr/>
        </p:nvSpPr>
        <p:spPr bwMode="auto">
          <a:xfrm rot="10800000" flipV="1">
            <a:off x="4344494" y="2552619"/>
            <a:ext cx="2145790" cy="70248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14.00-15.00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Заседание Президиума Правительства 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каб. 305 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Орлов А.В.,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72" name="Text Box 13613"/>
          <p:cNvSpPr txBox="1">
            <a:spLocks noChangeArrowheads="1"/>
          </p:cNvSpPr>
          <p:nvPr/>
        </p:nvSpPr>
        <p:spPr bwMode="auto">
          <a:xfrm rot="10800000" flipV="1">
            <a:off x="6491462" y="1097562"/>
            <a:ext cx="2171484" cy="47572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b="0" i="1" dirty="0">
                <a:solidFill>
                  <a:schemeClr val="tx1"/>
                </a:solidFill>
              </a:rPr>
              <a:t>каб. 302</a:t>
            </a:r>
            <a:r>
              <a:rPr lang="en-US" altLang="ru-RU" b="0" i="1" dirty="0">
                <a:solidFill>
                  <a:schemeClr val="tx1"/>
                </a:solidFill>
              </a:rPr>
              <a:t> </a:t>
            </a:r>
            <a:r>
              <a:rPr lang="ru-RU" altLang="ru-RU" b="0" i="1" dirty="0">
                <a:solidFill>
                  <a:schemeClr val="tx1"/>
                </a:solidFill>
              </a:rPr>
              <a:t>(отв. </a:t>
            </a:r>
            <a:r>
              <a:rPr lang="ru-RU" altLang="ru-RU" i="1" dirty="0">
                <a:solidFill>
                  <a:schemeClr val="tx1"/>
                </a:solidFill>
              </a:rPr>
              <a:t>Орлов А.В.</a:t>
            </a:r>
            <a:r>
              <a:rPr lang="ru-RU" altLang="ru-RU" b="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Text Box 13613"/>
          <p:cNvSpPr txBox="1">
            <a:spLocks noChangeArrowheads="1"/>
          </p:cNvSpPr>
          <p:nvPr/>
        </p:nvSpPr>
        <p:spPr bwMode="auto">
          <a:xfrm rot="10800000" flipV="1">
            <a:off x="6490963" y="2469141"/>
            <a:ext cx="2168960" cy="96735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14.00-15.30</a:t>
            </a:r>
            <a:endParaRPr kumimoji="0" lang="ru-RU" altLang="ru-RU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3333CC"/>
                </a:solidFill>
                <a:cs typeface="Arial" charset="0"/>
              </a:rPr>
              <a:t>Заседание Межведомственной комиссии по контролю за расчетами за поставленные энергетические ресурсы в </a:t>
            </a: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ТО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каб. </a:t>
            </a:r>
            <a:r>
              <a:rPr lang="ru-RU" altLang="ru-RU" sz="1100" i="1" dirty="0" smtClean="0">
                <a:solidFill>
                  <a:srgbClr val="000000"/>
                </a:solidFill>
                <a:cs typeface="Arial" charset="0"/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Жарлицына Т.Л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Цветков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А.И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.,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пресс-служба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)</a:t>
            </a:r>
          </a:p>
        </p:txBody>
      </p:sp>
      <p:sp>
        <p:nvSpPr>
          <p:cNvPr id="71" name="Text Box 13613"/>
          <p:cNvSpPr txBox="1">
            <a:spLocks noChangeArrowheads="1"/>
          </p:cNvSpPr>
          <p:nvPr/>
        </p:nvSpPr>
        <p:spPr bwMode="auto">
          <a:xfrm rot="10800000" flipV="1">
            <a:off x="6473515" y="3538472"/>
            <a:ext cx="2198756" cy="122832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16.00-17.00</a:t>
            </a:r>
            <a:endParaRPr kumimoji="0" lang="ru-RU" alt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algn="l" eaLnBrk="1" hangingPunct="1">
              <a:lnSpc>
                <a:spcPct val="70000"/>
              </a:lnSpc>
              <a:defRPr/>
            </a:pP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Рабочая встреча, </a:t>
            </a:r>
            <a:r>
              <a:rPr lang="ru-RU" altLang="ru-RU" dirty="0">
                <a:solidFill>
                  <a:srgbClr val="3333CC"/>
                </a:solidFill>
                <a:cs typeface="Arial" charset="0"/>
              </a:rPr>
              <a:t>тема: «Об итогах летней оздоровительной кампании 2019 года </a:t>
            </a: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и развитии системы детского летнего оздоровительного отдыха» </a:t>
            </a:r>
            <a:endParaRPr lang="ru-RU" altLang="ru-RU" dirty="0">
              <a:solidFill>
                <a:srgbClr val="3333CC"/>
              </a:solidFill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206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отв</a:t>
            </a:r>
            <a:r>
              <a:rPr kumimoji="0" lang="ru-RU" altLang="ru-RU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Белоцерковский А.В., 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Коваленко Ю.Н., 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</a:t>
            </a: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3" name="Text Box 13613"/>
          <p:cNvSpPr txBox="1">
            <a:spLocks noChangeArrowheads="1"/>
          </p:cNvSpPr>
          <p:nvPr/>
        </p:nvSpPr>
        <p:spPr bwMode="auto">
          <a:xfrm rot="10800000" flipV="1">
            <a:off x="4348660" y="4087071"/>
            <a:ext cx="2133331" cy="146306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17.00-18.00</a:t>
            </a:r>
            <a:endParaRPr kumimoji="0" lang="ru-RU" alt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3333CC"/>
                </a:solidFill>
                <a:cs typeface="Arial" charset="0"/>
              </a:rPr>
              <a:t>Совещание, тема: </a:t>
            </a: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«О госпрограммах ТО «Сельское хозяйство ТО» на 2017-2022 гг., «Обеспечение эпизоотического и ветеринарно-санитарного благополучия на территории ТО» на 2017-2022 гг.»</a:t>
            </a:r>
            <a:endParaRPr lang="ru-RU" altLang="ru-RU" dirty="0">
              <a:solidFill>
                <a:srgbClr val="3333CC"/>
              </a:solidFill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206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отв</a:t>
            </a:r>
            <a:r>
              <a:rPr kumimoji="0" lang="ru-RU" altLang="ru-RU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Наумов А.В.,</a:t>
            </a:r>
            <a:r>
              <a:rPr kumimoji="0" lang="ru-RU" altLang="ru-RU" sz="105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Куликов Д.А., Строгонов А.И., Подтихова М.И., Егоров И.И.)</a:t>
            </a:r>
            <a:endParaRPr kumimoji="0" lang="ru-RU" altLang="ru-RU" sz="105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0" name="Text Box 13613"/>
          <p:cNvSpPr txBox="1">
            <a:spLocks noChangeArrowheads="1"/>
          </p:cNvSpPr>
          <p:nvPr/>
        </p:nvSpPr>
        <p:spPr bwMode="auto">
          <a:xfrm rot="10800000" flipV="1">
            <a:off x="8666219" y="3768119"/>
            <a:ext cx="2120754" cy="68569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15.00-16.00</a:t>
            </a:r>
            <a:endParaRPr kumimoji="0" lang="ru-RU" altLang="ru-RU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 тема: </a:t>
            </a:r>
            <a:r>
              <a:rPr kumimoji="0" lang="ru-RU" altLang="ru-RU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«О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Фонде капремонта ТО</a:t>
            </a:r>
            <a:r>
              <a:rPr kumimoji="0" lang="ru-RU" altLang="ru-RU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»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каб. </a:t>
            </a:r>
            <a:r>
              <a:rPr lang="ru-RU" altLang="ru-RU" sz="1100" i="1" noProof="0" dirty="0" smtClean="0">
                <a:solidFill>
                  <a:srgbClr val="000000"/>
                </a:solidFill>
                <a:cs typeface="Arial" charset="0"/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(отв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Жарлицына Т.Л.,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Тарасов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С.В.,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пресс-служба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)</a:t>
            </a:r>
          </a:p>
        </p:txBody>
      </p:sp>
      <p:sp>
        <p:nvSpPr>
          <p:cNvPr id="91" name="Text Box 13613"/>
          <p:cNvSpPr txBox="1">
            <a:spLocks noChangeArrowheads="1"/>
          </p:cNvSpPr>
          <p:nvPr/>
        </p:nvSpPr>
        <p:spPr bwMode="auto">
          <a:xfrm rot="10800000" flipV="1">
            <a:off x="4351700" y="8104891"/>
            <a:ext cx="2135366" cy="112579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17.00</a:t>
            </a:r>
            <a:endParaRPr lang="ru-RU" altLang="ru-RU" sz="1100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dirty="0" smtClean="0"/>
              <a:t>Торжественный вечер по случаю празднования 25-летнего юбилея ЗАО «</a:t>
            </a:r>
            <a:r>
              <a:rPr lang="ru-RU" dirty="0" err="1" smtClean="0"/>
              <a:t>Хамильтон</a:t>
            </a:r>
            <a:r>
              <a:rPr lang="ru-RU" dirty="0" smtClean="0"/>
              <a:t> </a:t>
            </a:r>
            <a:r>
              <a:rPr lang="ru-RU" dirty="0" err="1" smtClean="0"/>
              <a:t>Стандард</a:t>
            </a:r>
            <a:r>
              <a:rPr lang="ru-RU" dirty="0" smtClean="0"/>
              <a:t>-Наука»</a:t>
            </a:r>
            <a:endParaRPr lang="ru-RU" dirty="0" smtClean="0"/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г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. Москва, Ленинградский пр-т, д.40, круглый зал Петровского путевого дворца</a:t>
            </a:r>
            <a:endParaRPr lang="ru-RU" altLang="ru-RU" sz="1000" i="1" dirty="0" smtClean="0">
              <a:solidFill>
                <a:schemeClr val="tx1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 (отв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. Ажгиревич А.И.,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Егоров И.И., Расторгуев С.А.)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3" name="Text Box 13613"/>
          <p:cNvSpPr txBox="1">
            <a:spLocks noChangeArrowheads="1"/>
          </p:cNvSpPr>
          <p:nvPr/>
        </p:nvSpPr>
        <p:spPr bwMode="auto">
          <a:xfrm rot="10800000" flipV="1">
            <a:off x="305074" y="4809406"/>
            <a:ext cx="1845362" cy="106519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16.00-17.00</a:t>
            </a:r>
            <a:endParaRPr kumimoji="0" lang="ru-RU" alt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Координационный совет по духовно-нравственному воспитанию граждан в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ТО 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lang="ru-RU" altLang="ru-RU" sz="1050" i="1" noProof="0" dirty="0" smtClean="0">
                <a:solidFill>
                  <a:srgbClr val="000000"/>
                </a:solidFill>
                <a:cs typeface="Arial" charset="0"/>
              </a:rPr>
              <a:t>305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endParaRPr kumimoji="0" lang="ru-RU" altLang="ru-RU" sz="105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отв.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Белоцерковский А.В., 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Коваленко 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Ю.Н</a:t>
            </a:r>
            <a:r>
              <a:rPr lang="ru-RU" altLang="ru-RU" sz="1050" i="1" dirty="0">
                <a:solidFill>
                  <a:srgbClr val="000000"/>
                </a:solidFill>
                <a:cs typeface="Arial" charset="0"/>
              </a:rPr>
              <a:t>., </a:t>
            </a:r>
            <a:endParaRPr lang="ru-RU" altLang="ru-RU" sz="1050" i="1" dirty="0" smtClean="0">
              <a:solidFill>
                <a:srgbClr val="000000"/>
              </a:solidFill>
              <a:cs typeface="Arial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050" i="1" dirty="0" smtClean="0">
                <a:solidFill>
                  <a:srgbClr val="000000"/>
                </a:solidFill>
                <a:cs typeface="Arial" charset="0"/>
              </a:rPr>
              <a:t>Прохорова </a:t>
            </a:r>
            <a:r>
              <a:rPr lang="ru-RU" altLang="ru-RU" sz="1050" i="1" dirty="0">
                <a:solidFill>
                  <a:srgbClr val="000000"/>
                </a:solidFill>
                <a:cs typeface="Arial" charset="0"/>
              </a:rPr>
              <a:t>А.С.,</a:t>
            </a:r>
            <a:r>
              <a:rPr kumimoji="0" lang="ru-RU" altLang="ru-RU" sz="105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пресс-служба)</a:t>
            </a:r>
          </a:p>
        </p:txBody>
      </p:sp>
      <p:sp>
        <p:nvSpPr>
          <p:cNvPr id="94" name="Text Box 13613"/>
          <p:cNvSpPr txBox="1">
            <a:spLocks noChangeArrowheads="1"/>
          </p:cNvSpPr>
          <p:nvPr/>
        </p:nvSpPr>
        <p:spPr bwMode="auto">
          <a:xfrm rot="10800000" flipV="1">
            <a:off x="8665103" y="4533647"/>
            <a:ext cx="2132640" cy="165149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16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.30-17.30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</a:t>
            </a:r>
            <a:r>
              <a:rPr lang="ru-RU" dirty="0" smtClean="0"/>
              <a:t>госпрограмме ТО «Создание условий для комплексного развития территории ТО, обеспечения доступным и комфортным жильем и объектами инфраструктуры населения ТО» на 2019-2024 </a:t>
            </a:r>
            <a:r>
              <a:rPr lang="ru-RU" dirty="0" smtClean="0"/>
              <a:t>гг.»</a:t>
            </a:r>
            <a:endParaRPr lang="ru-RU" dirty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lang="ru-RU" altLang="ru-RU" sz="1100" b="1" i="1" dirty="0">
                <a:solidFill>
                  <a:srgbClr val="000000"/>
                </a:solidFill>
              </a:rPr>
              <a:t>Жарлицына Т.Л., </a:t>
            </a:r>
            <a:r>
              <a:rPr lang="ru-RU" altLang="ru-RU" sz="1100" i="1" dirty="0">
                <a:solidFill>
                  <a:srgbClr val="000000"/>
                </a:solidFill>
              </a:rPr>
              <a:t>Тарасов С.В., Подтихова М.И., Егоров И.И.)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96" name="Text Box 13613"/>
          <p:cNvSpPr txBox="1">
            <a:spLocks noChangeArrowheads="1"/>
          </p:cNvSpPr>
          <p:nvPr/>
        </p:nvSpPr>
        <p:spPr bwMode="auto">
          <a:xfrm rot="10800000" flipV="1">
            <a:off x="2206656" y="4472256"/>
            <a:ext cx="2152157" cy="135858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17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.30-18.30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</a:t>
            </a:r>
            <a:r>
              <a:rPr lang="ru-RU" dirty="0" smtClean="0"/>
              <a:t>госпрограммах ТО «ЖКХ и энергетика ТО» на 2020-2025 </a:t>
            </a:r>
            <a:r>
              <a:rPr lang="ru-RU" dirty="0" smtClean="0"/>
              <a:t>гг</a:t>
            </a:r>
            <a:r>
              <a:rPr lang="ru-RU" dirty="0" smtClean="0"/>
              <a:t>., «Госрегулирование цен (тарифов) в ТО» на 2017-2022 гг.»</a:t>
            </a:r>
            <a:endParaRPr lang="ru-RU" dirty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lang="ru-RU" altLang="ru-RU" sz="1100" b="1" i="1" dirty="0">
                <a:solidFill>
                  <a:srgbClr val="000000"/>
                </a:solidFill>
              </a:rPr>
              <a:t>Жарлицына Т.Л.,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Цветков А.И., Тарасов </a:t>
            </a:r>
            <a:r>
              <a:rPr lang="ru-RU" altLang="ru-RU" sz="1100" i="1" dirty="0">
                <a:solidFill>
                  <a:srgbClr val="000000"/>
                </a:solidFill>
              </a:rPr>
              <a:t>С.В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Рощин К.С., </a:t>
            </a:r>
            <a:r>
              <a:rPr lang="ru-RU" altLang="ru-RU" sz="1100" i="1" dirty="0">
                <a:solidFill>
                  <a:srgbClr val="000000"/>
                </a:solidFill>
              </a:rPr>
              <a:t>Подтихова М.И., Егоров И.И.)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98" name="Text Box 13613"/>
          <p:cNvSpPr txBox="1">
            <a:spLocks noChangeArrowheads="1"/>
          </p:cNvSpPr>
          <p:nvPr/>
        </p:nvSpPr>
        <p:spPr bwMode="auto">
          <a:xfrm rot="10800000" flipV="1">
            <a:off x="6480534" y="4686894"/>
            <a:ext cx="2163892" cy="13566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18.00-19.00</a:t>
            </a:r>
            <a:endParaRPr kumimoji="0" lang="ru-RU" alt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3333CC"/>
                </a:solidFill>
                <a:cs typeface="Arial" charset="0"/>
              </a:rPr>
              <a:t>Совещание, тема: </a:t>
            </a: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«О госпрограммах ТО «Управление природными ресурсами и охрана окружающей среды ТО» на 2017-2022 гг.», «Лесное хозяйство ТО» на 2017-2022 гг.» </a:t>
            </a:r>
          </a:p>
          <a:p>
            <a:pPr algn="r" eaLnBrk="1" hangingPunct="1">
              <a:lnSpc>
                <a:spcPct val="70000"/>
              </a:lnSpc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</a:t>
            </a: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305 </a:t>
            </a:r>
            <a:endParaRPr kumimoji="0" lang="ru-RU" altLang="ru-RU" sz="105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отв</a:t>
            </a:r>
            <a:r>
              <a:rPr kumimoji="0" lang="ru-RU" altLang="ru-RU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Наумов А.В.,  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Барышков В.В.,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Тарасов С.В.,  Подтихова М.И., Егоров И.И.)</a:t>
            </a:r>
            <a:endParaRPr kumimoji="0" lang="ru-RU" altLang="ru-RU" sz="105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9" name="Text Box 13613"/>
          <p:cNvSpPr txBox="1">
            <a:spLocks noChangeArrowheads="1"/>
          </p:cNvSpPr>
          <p:nvPr/>
        </p:nvSpPr>
        <p:spPr bwMode="auto">
          <a:xfrm rot="10800000" flipV="1">
            <a:off x="4328719" y="3214869"/>
            <a:ext cx="2181455" cy="8043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15.30-16.30</a:t>
            </a:r>
            <a:endParaRPr kumimoji="0" lang="ru-RU" altLang="ru-RU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Совещание, тема: «О системе организации и работе скорой медицинской</a:t>
            </a:r>
            <a:r>
              <a:rPr kumimoji="0" lang="ru-RU" altLang="ru-RU" b="0" i="0" u="none" strike="noStrike" kern="120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помощи в ТО»</a:t>
            </a:r>
            <a:endParaRPr kumimoji="0" lang="ru-RU" altLang="ru-RU" b="0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каб. </a:t>
            </a:r>
            <a:r>
              <a:rPr lang="ru-RU" altLang="ru-RU" sz="1000" i="1" noProof="0" dirty="0" smtClean="0">
                <a:solidFill>
                  <a:srgbClr val="000000"/>
                </a:solidFill>
                <a:cs typeface="Arial" charset="0"/>
              </a:rPr>
              <a:t>207</a:t>
            </a: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kumimoji="0" lang="ru-RU" altLang="ru-RU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(отв. </a:t>
            </a:r>
            <a:r>
              <a:rPr lang="ru-RU" altLang="ru-RU" sz="1000" b="1" i="1" dirty="0" smtClean="0">
                <a:solidFill>
                  <a:srgbClr val="000000"/>
                </a:solidFill>
                <a:cs typeface="Arial" charset="0"/>
              </a:rPr>
              <a:t>Максимов М.А.,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000" i="1" dirty="0" smtClean="0">
                <a:solidFill>
                  <a:srgbClr val="000000"/>
                </a:solidFill>
                <a:cs typeface="Arial" charset="0"/>
              </a:rPr>
              <a:t>пресс-служба</a:t>
            </a:r>
            <a:r>
              <a:rPr kumimoji="0" lang="ru-RU" altLang="ru-RU" sz="10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)</a:t>
            </a:r>
          </a:p>
        </p:txBody>
      </p:sp>
      <p:sp>
        <p:nvSpPr>
          <p:cNvPr id="100" name="Text Box 13613"/>
          <p:cNvSpPr txBox="1">
            <a:spLocks noChangeArrowheads="1"/>
          </p:cNvSpPr>
          <p:nvPr/>
        </p:nvSpPr>
        <p:spPr bwMode="auto">
          <a:xfrm rot="10800000" flipV="1">
            <a:off x="2207452" y="7902685"/>
            <a:ext cx="2122939" cy="133381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08</a:t>
            </a: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.30</a:t>
            </a:r>
            <a:endParaRPr lang="ru-RU" altLang="ru-RU" sz="1100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Совещание (в режиме </a:t>
            </a: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ВКС) по рассмотрению вопроса «О  </a:t>
            </a:r>
            <a:r>
              <a:rPr lang="ru-RU" altLang="ru-RU" sz="1100" dirty="0">
                <a:solidFill>
                  <a:srgbClr val="3333CC"/>
                </a:solidFill>
                <a:cs typeface="Arial" charset="0"/>
              </a:rPr>
              <a:t>ходе  работы  по  формированию индивидуальных  планов инвестиционного развития субъектов </a:t>
            </a:r>
            <a:r>
              <a:rPr lang="ru-RU" altLang="ru-RU" sz="1100" dirty="0" smtClean="0">
                <a:solidFill>
                  <a:srgbClr val="3333CC"/>
                </a:solidFill>
                <a:cs typeface="Arial" charset="0"/>
              </a:rPr>
              <a:t>РФ»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Проводит Орешкин М.С. -</a:t>
            </a:r>
            <a:r>
              <a:rPr lang="ru-RU" sz="1000" i="1" dirty="0" smtClean="0">
                <a:solidFill>
                  <a:schemeClr val="tx1"/>
                </a:solidFill>
                <a:cs typeface="Arial" charset="0"/>
              </a:rPr>
              <a:t> Министр </a:t>
            </a:r>
            <a:r>
              <a:rPr lang="ru-RU" sz="1000" i="1" dirty="0">
                <a:solidFill>
                  <a:schemeClr val="tx1"/>
                </a:solidFill>
                <a:cs typeface="Arial" charset="0"/>
              </a:rPr>
              <a:t>экономического  </a:t>
            </a:r>
            <a:r>
              <a:rPr lang="ru-RU" sz="1000" i="1" dirty="0" smtClean="0">
                <a:solidFill>
                  <a:schemeClr val="tx1"/>
                </a:solidFill>
                <a:cs typeface="Arial" charset="0"/>
              </a:rPr>
              <a:t>развития РФ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к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аб. 401 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(отв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 </a:t>
            </a:r>
            <a:r>
              <a:rPr lang="ru-RU" altLang="ru-RU" sz="900" b="1" i="1" dirty="0" smtClean="0">
                <a:solidFill>
                  <a:schemeClr val="tx1"/>
                </a:solidFill>
                <a:cs typeface="Arial" charset="0"/>
              </a:rPr>
              <a:t>Егоров И.И</a:t>
            </a:r>
            <a:r>
              <a:rPr lang="ru-RU" altLang="ru-RU" sz="90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9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1" name="Text Box 13613"/>
          <p:cNvSpPr txBox="1">
            <a:spLocks noChangeArrowheads="1"/>
          </p:cNvSpPr>
          <p:nvPr/>
        </p:nvSpPr>
        <p:spPr bwMode="auto">
          <a:xfrm rot="10800000" flipV="1">
            <a:off x="8672267" y="8652966"/>
            <a:ext cx="2115595" cy="56806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sz="1100" b="1" dirty="0" smtClean="0">
                <a:solidFill>
                  <a:schemeClr val="tx1"/>
                </a:solidFill>
                <a:cs typeface="Arial" charset="0"/>
              </a:rPr>
              <a:t>10.00</a:t>
            </a:r>
            <a:endParaRPr lang="ru-RU" altLang="ru-RU" sz="1100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dirty="0"/>
              <a:t>Областной </a:t>
            </a:r>
            <a:r>
              <a:rPr lang="ru-RU" dirty="0" smtClean="0"/>
              <a:t>«День призывника»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г.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Тверь, ул. Громова</a:t>
            </a: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д.54, в/ч </a:t>
            </a:r>
            <a:r>
              <a:rPr lang="ru-RU" altLang="ru-RU" sz="1000" i="1" dirty="0">
                <a:solidFill>
                  <a:schemeClr val="tx1"/>
                </a:solidFill>
                <a:cs typeface="Arial" charset="0"/>
              </a:rPr>
              <a:t>41486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(отв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Попенко В.И.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5" name="Text Box 13613"/>
          <p:cNvSpPr txBox="1">
            <a:spLocks noChangeArrowheads="1"/>
          </p:cNvSpPr>
          <p:nvPr/>
        </p:nvSpPr>
        <p:spPr bwMode="auto">
          <a:xfrm rot="10800000" flipV="1">
            <a:off x="8664313" y="6212578"/>
            <a:ext cx="2132640" cy="117676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18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.00-19.00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</a:t>
            </a:r>
            <a:r>
              <a:rPr lang="ru-RU" dirty="0" smtClean="0"/>
              <a:t>госпрограмме </a:t>
            </a:r>
            <a:r>
              <a:rPr lang="ru-RU" dirty="0"/>
              <a:t>ТО «Развитие промышленного производства и торговли в  </a:t>
            </a:r>
            <a:r>
              <a:rPr lang="ru-RU" dirty="0" smtClean="0"/>
              <a:t>ТО на </a:t>
            </a:r>
            <a:r>
              <a:rPr lang="ru-RU" dirty="0"/>
              <a:t>2018 - 2023 </a:t>
            </a:r>
            <a:r>
              <a:rPr lang="ru-RU" dirty="0" smtClean="0"/>
              <a:t>гг.»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lang="ru-RU" altLang="ru-RU" sz="1100" b="1" i="1" dirty="0" smtClean="0">
                <a:solidFill>
                  <a:srgbClr val="000000"/>
                </a:solidFill>
              </a:rPr>
              <a:t>Ажгиревич А.И.,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Расторгуев С.А., 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М.И., Егоров И.И.)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2187"/>
          <p:cNvSpPr>
            <a:spLocks noChangeShapeType="1"/>
          </p:cNvSpPr>
          <p:nvPr/>
        </p:nvSpPr>
        <p:spPr bwMode="auto">
          <a:xfrm>
            <a:off x="2194760" y="563203"/>
            <a:ext cx="0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1" name="Line 12188"/>
          <p:cNvSpPr>
            <a:spLocks noChangeShapeType="1"/>
          </p:cNvSpPr>
          <p:nvPr/>
        </p:nvSpPr>
        <p:spPr bwMode="auto">
          <a:xfrm flipH="1">
            <a:off x="4359740" y="565999"/>
            <a:ext cx="0" cy="9681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2" name="Line 12189"/>
          <p:cNvSpPr>
            <a:spLocks noChangeShapeType="1"/>
          </p:cNvSpPr>
          <p:nvPr/>
        </p:nvSpPr>
        <p:spPr bwMode="auto">
          <a:xfrm flipH="1">
            <a:off x="6480441" y="563203"/>
            <a:ext cx="0" cy="9699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3" name="Line 12191"/>
          <p:cNvSpPr>
            <a:spLocks noChangeShapeType="1"/>
          </p:cNvSpPr>
          <p:nvPr/>
        </p:nvSpPr>
        <p:spPr bwMode="auto">
          <a:xfrm>
            <a:off x="10755952" y="565997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4" name="Line 12195"/>
          <p:cNvSpPr>
            <a:spLocks noChangeShapeType="1"/>
          </p:cNvSpPr>
          <p:nvPr/>
        </p:nvSpPr>
        <p:spPr bwMode="auto">
          <a:xfrm flipV="1">
            <a:off x="305949" y="823529"/>
            <a:ext cx="14226667" cy="7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8" name="Line 12201"/>
          <p:cNvSpPr>
            <a:spLocks noChangeShapeType="1"/>
          </p:cNvSpPr>
          <p:nvPr/>
        </p:nvSpPr>
        <p:spPr bwMode="auto">
          <a:xfrm flipV="1">
            <a:off x="69594" y="564125"/>
            <a:ext cx="144607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9" name="Rectangle 12202"/>
          <p:cNvSpPr>
            <a:spLocks noChangeArrowheads="1"/>
          </p:cNvSpPr>
          <p:nvPr/>
        </p:nvSpPr>
        <p:spPr bwMode="auto">
          <a:xfrm>
            <a:off x="2195513" y="511561"/>
            <a:ext cx="213360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Вторник</a:t>
            </a:r>
          </a:p>
        </p:txBody>
      </p:sp>
      <p:sp>
        <p:nvSpPr>
          <p:cNvPr id="2060" name="Rectangle 12203"/>
          <p:cNvSpPr>
            <a:spLocks noChangeArrowheads="1"/>
          </p:cNvSpPr>
          <p:nvPr/>
        </p:nvSpPr>
        <p:spPr bwMode="auto">
          <a:xfrm>
            <a:off x="4333875" y="507083"/>
            <a:ext cx="2138363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Среда</a:t>
            </a:r>
          </a:p>
        </p:txBody>
      </p:sp>
      <p:sp>
        <p:nvSpPr>
          <p:cNvPr id="2063" name="Rectangle 12206"/>
          <p:cNvSpPr>
            <a:spLocks noChangeArrowheads="1"/>
          </p:cNvSpPr>
          <p:nvPr/>
        </p:nvSpPr>
        <p:spPr bwMode="auto">
          <a:xfrm>
            <a:off x="8648701" y="511564"/>
            <a:ext cx="21517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Пятница</a:t>
            </a:r>
          </a:p>
        </p:txBody>
      </p:sp>
      <p:sp>
        <p:nvSpPr>
          <p:cNvPr id="2064" name="Rectangle 12207"/>
          <p:cNvSpPr>
            <a:spLocks noChangeArrowheads="1"/>
          </p:cNvSpPr>
          <p:nvPr/>
        </p:nvSpPr>
        <p:spPr bwMode="auto">
          <a:xfrm>
            <a:off x="10815638" y="504769"/>
            <a:ext cx="1947861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Суббота</a:t>
            </a:r>
          </a:p>
        </p:txBody>
      </p:sp>
      <p:sp>
        <p:nvSpPr>
          <p:cNvPr id="2066" name="Line 12456"/>
          <p:cNvSpPr>
            <a:spLocks noChangeShapeType="1"/>
          </p:cNvSpPr>
          <p:nvPr/>
        </p:nvSpPr>
        <p:spPr bwMode="auto">
          <a:xfrm flipH="1">
            <a:off x="63656" y="563203"/>
            <a:ext cx="5935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7" name="Line 12529"/>
          <p:cNvSpPr>
            <a:spLocks noChangeShapeType="1"/>
          </p:cNvSpPr>
          <p:nvPr/>
        </p:nvSpPr>
        <p:spPr bwMode="auto">
          <a:xfrm>
            <a:off x="8656321" y="568321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8" name="Line 12566"/>
          <p:cNvSpPr>
            <a:spLocks noChangeShapeType="1"/>
          </p:cNvSpPr>
          <p:nvPr/>
        </p:nvSpPr>
        <p:spPr bwMode="auto">
          <a:xfrm>
            <a:off x="14535150" y="563203"/>
            <a:ext cx="0" cy="9699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9" name="Line 12191"/>
          <p:cNvSpPr>
            <a:spLocks noChangeShapeType="1"/>
          </p:cNvSpPr>
          <p:nvPr/>
        </p:nvSpPr>
        <p:spPr bwMode="auto">
          <a:xfrm>
            <a:off x="12768626" y="563205"/>
            <a:ext cx="0" cy="968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103" name="Rectangle 12208"/>
          <p:cNvSpPr>
            <a:spLocks noChangeArrowheads="1"/>
          </p:cNvSpPr>
          <p:nvPr/>
        </p:nvSpPr>
        <p:spPr bwMode="auto">
          <a:xfrm>
            <a:off x="12763500" y="500706"/>
            <a:ext cx="1765026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 eaLnBrk="1" hangingPunct="1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Воскресенье</a:t>
            </a:r>
          </a:p>
        </p:txBody>
      </p:sp>
      <p:sp>
        <p:nvSpPr>
          <p:cNvPr id="57" name="Line 12187"/>
          <p:cNvSpPr>
            <a:spLocks noChangeShapeType="1"/>
          </p:cNvSpPr>
          <p:nvPr/>
        </p:nvSpPr>
        <p:spPr bwMode="auto">
          <a:xfrm>
            <a:off x="293375" y="572961"/>
            <a:ext cx="0" cy="9676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58" name="Rectangle 12232"/>
          <p:cNvSpPr>
            <a:spLocks noChangeArrowheads="1"/>
          </p:cNvSpPr>
          <p:nvPr/>
        </p:nvSpPr>
        <p:spPr bwMode="auto">
          <a:xfrm>
            <a:off x="38383" y="660186"/>
            <a:ext cx="29100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dirty="0">
                <a:solidFill>
                  <a:schemeClr val="tx1"/>
                </a:solidFill>
              </a:rPr>
              <a:t>№</a:t>
            </a:r>
          </a:p>
        </p:txBody>
      </p:sp>
      <p:sp>
        <p:nvSpPr>
          <p:cNvPr id="92" name="Line 12200"/>
          <p:cNvSpPr>
            <a:spLocks noChangeShapeType="1"/>
          </p:cNvSpPr>
          <p:nvPr/>
        </p:nvSpPr>
        <p:spPr bwMode="auto">
          <a:xfrm flipV="1">
            <a:off x="62545" y="10262419"/>
            <a:ext cx="144738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111" name="Rectangle 12204"/>
          <p:cNvSpPr>
            <a:spLocks noChangeArrowheads="1"/>
          </p:cNvSpPr>
          <p:nvPr/>
        </p:nvSpPr>
        <p:spPr bwMode="auto">
          <a:xfrm>
            <a:off x="303846" y="518579"/>
            <a:ext cx="18991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Понедельник</a:t>
            </a:r>
          </a:p>
        </p:txBody>
      </p:sp>
      <p:sp>
        <p:nvSpPr>
          <p:cNvPr id="146" name="Line 12195"/>
          <p:cNvSpPr>
            <a:spLocks noChangeShapeType="1"/>
          </p:cNvSpPr>
          <p:nvPr/>
        </p:nvSpPr>
        <p:spPr bwMode="auto">
          <a:xfrm flipV="1">
            <a:off x="69591" y="1100240"/>
            <a:ext cx="144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78" name="Rectangle 12232"/>
          <p:cNvSpPr>
            <a:spLocks noChangeArrowheads="1"/>
          </p:cNvSpPr>
          <p:nvPr/>
        </p:nvSpPr>
        <p:spPr bwMode="auto">
          <a:xfrm>
            <a:off x="2199623" y="799544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29.10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4" name="Rectangle 12232"/>
          <p:cNvSpPr>
            <a:spLocks noChangeArrowheads="1"/>
          </p:cNvSpPr>
          <p:nvPr/>
        </p:nvSpPr>
        <p:spPr bwMode="auto">
          <a:xfrm>
            <a:off x="294128" y="792655"/>
            <a:ext cx="1903579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28.10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5" name="Rectangle 12232"/>
          <p:cNvSpPr>
            <a:spLocks noChangeArrowheads="1"/>
          </p:cNvSpPr>
          <p:nvPr/>
        </p:nvSpPr>
        <p:spPr bwMode="auto">
          <a:xfrm>
            <a:off x="4310034" y="800296"/>
            <a:ext cx="217067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30.10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6" name="Rectangle 12232"/>
          <p:cNvSpPr>
            <a:spLocks noChangeArrowheads="1"/>
          </p:cNvSpPr>
          <p:nvPr/>
        </p:nvSpPr>
        <p:spPr bwMode="auto">
          <a:xfrm>
            <a:off x="6470179" y="791186"/>
            <a:ext cx="2190875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31.10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12232"/>
          <p:cNvSpPr>
            <a:spLocks noChangeArrowheads="1"/>
          </p:cNvSpPr>
          <p:nvPr/>
        </p:nvSpPr>
        <p:spPr bwMode="auto">
          <a:xfrm>
            <a:off x="8665698" y="782917"/>
            <a:ext cx="212216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01.11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8" name="Rectangle 12232"/>
          <p:cNvSpPr>
            <a:spLocks noChangeArrowheads="1"/>
          </p:cNvSpPr>
          <p:nvPr/>
        </p:nvSpPr>
        <p:spPr bwMode="auto">
          <a:xfrm>
            <a:off x="10796953" y="782917"/>
            <a:ext cx="1969136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02.11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89" name="Rectangle 12232"/>
          <p:cNvSpPr>
            <a:spLocks noChangeArrowheads="1"/>
          </p:cNvSpPr>
          <p:nvPr/>
        </p:nvSpPr>
        <p:spPr bwMode="auto">
          <a:xfrm>
            <a:off x="12763499" y="776570"/>
            <a:ext cx="1777797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03.11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167" name="Rectangle 12205"/>
          <p:cNvSpPr>
            <a:spLocks noChangeArrowheads="1"/>
          </p:cNvSpPr>
          <p:nvPr/>
        </p:nvSpPr>
        <p:spPr bwMode="auto">
          <a:xfrm>
            <a:off x="6394515" y="526057"/>
            <a:ext cx="216711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Четверг</a:t>
            </a:r>
          </a:p>
        </p:txBody>
      </p:sp>
      <p:sp>
        <p:nvSpPr>
          <p:cNvPr id="123" name="Rectangle 12203"/>
          <p:cNvSpPr>
            <a:spLocks noChangeArrowheads="1"/>
          </p:cNvSpPr>
          <p:nvPr/>
        </p:nvSpPr>
        <p:spPr bwMode="auto">
          <a:xfrm>
            <a:off x="4743450" y="0"/>
            <a:ext cx="5119687" cy="4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План-календарь </a:t>
            </a:r>
            <a:r>
              <a:rPr lang="ru-RU" altLang="ru-RU" b="1" dirty="0" smtClean="0">
                <a:solidFill>
                  <a:schemeClr val="tx1"/>
                </a:solidFill>
              </a:rPr>
              <a:t>работы </a:t>
            </a:r>
            <a:r>
              <a:rPr lang="ru-RU" altLang="ru-RU" b="1" dirty="0">
                <a:solidFill>
                  <a:schemeClr val="tx1"/>
                </a:solidFill>
              </a:rPr>
              <a:t>Губернатора Тверской области</a:t>
            </a:r>
          </a:p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на период </a:t>
            </a:r>
            <a:r>
              <a:rPr lang="ru-RU" altLang="ru-RU" b="1" dirty="0" smtClean="0">
                <a:solidFill>
                  <a:schemeClr val="tx1"/>
                </a:solidFill>
              </a:rPr>
              <a:t>с 28 октября по 3 ноября 2019 </a:t>
            </a:r>
            <a:r>
              <a:rPr lang="ru-RU" altLang="ru-RU" b="1" dirty="0">
                <a:solidFill>
                  <a:schemeClr val="tx1"/>
                </a:solidFill>
              </a:rPr>
              <a:t>г.</a:t>
            </a:r>
          </a:p>
        </p:txBody>
      </p:sp>
      <p:sp>
        <p:nvSpPr>
          <p:cNvPr id="185" name="Text Box 13613"/>
          <p:cNvSpPr txBox="1">
            <a:spLocks noChangeArrowheads="1"/>
          </p:cNvSpPr>
          <p:nvPr/>
        </p:nvSpPr>
        <p:spPr bwMode="auto">
          <a:xfrm rot="10800000" flipV="1">
            <a:off x="6498506" y="5768133"/>
            <a:ext cx="2173464" cy="75824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19.30-20.00</a:t>
            </a:r>
            <a:r>
              <a:rPr lang="ru-RU" altLang="ru-RU" b="1" dirty="0" smtClean="0">
                <a:solidFill>
                  <a:srgbClr val="FF3300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Согласование 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повестки дня заседания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Правительства 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Тверской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области (05.11.2019)</a:t>
            </a:r>
            <a:endParaRPr lang="ru-RU" altLang="ru-RU" dirty="0" smtClean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каб. 302 (отв. </a:t>
            </a:r>
            <a:r>
              <a:rPr lang="ru-RU" altLang="ru-RU" sz="100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00" i="1" dirty="0" smtClean="0">
                <a:solidFill>
                  <a:schemeClr val="tx1"/>
                </a:solidFill>
                <a:cs typeface="Arial" charset="0"/>
              </a:rPr>
              <a:t>.) </a:t>
            </a:r>
          </a:p>
        </p:txBody>
      </p:sp>
      <p:sp>
        <p:nvSpPr>
          <p:cNvPr id="186" name="Text Box 13613"/>
          <p:cNvSpPr txBox="1">
            <a:spLocks noChangeArrowheads="1"/>
          </p:cNvSpPr>
          <p:nvPr/>
        </p:nvSpPr>
        <p:spPr bwMode="auto">
          <a:xfrm rot="10800000" flipV="1">
            <a:off x="4356071" y="5644835"/>
            <a:ext cx="2140332" cy="53929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18.30-19.30 </a:t>
            </a:r>
            <a:endParaRPr lang="ru-RU" altLang="ru-RU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по внутренней политике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каб. 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305 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 С.Ю.)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9" name="Text Box 13613"/>
          <p:cNvSpPr txBox="1">
            <a:spLocks noChangeArrowheads="1"/>
          </p:cNvSpPr>
          <p:nvPr/>
        </p:nvSpPr>
        <p:spPr bwMode="auto">
          <a:xfrm rot="10800000" flipV="1">
            <a:off x="331938" y="5963769"/>
            <a:ext cx="1891700" cy="51274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18.00-19.00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по плану мероприятий ПТО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каб.305 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0" name="Text Box 13613"/>
          <p:cNvSpPr txBox="1">
            <a:spLocks noChangeArrowheads="1"/>
          </p:cNvSpPr>
          <p:nvPr/>
        </p:nvSpPr>
        <p:spPr bwMode="auto">
          <a:xfrm>
            <a:off x="2187297" y="2079271"/>
            <a:ext cx="2125340" cy="72331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11.00-13.00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Заседание Правительства ТО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chemeClr val="tx1"/>
                </a:solidFill>
              </a:rPr>
              <a:t>Коваленко Ю.Н.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err="1" smtClean="0">
                <a:solidFill>
                  <a:schemeClr val="tx1"/>
                </a:solidFill>
                <a:cs typeface="Arial" charset="0"/>
              </a:rPr>
              <a:t>СМИ+пресс-служба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)</a:t>
            </a:r>
          </a:p>
        </p:txBody>
      </p:sp>
      <p:sp>
        <p:nvSpPr>
          <p:cNvPr id="191" name="Text Box 13613"/>
          <p:cNvSpPr txBox="1">
            <a:spLocks noChangeArrowheads="1"/>
          </p:cNvSpPr>
          <p:nvPr/>
        </p:nvSpPr>
        <p:spPr bwMode="auto">
          <a:xfrm>
            <a:off x="2187825" y="2836940"/>
            <a:ext cx="2128789" cy="3941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Оперативное совещание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2" name="Text Box 13613"/>
          <p:cNvSpPr txBox="1">
            <a:spLocks noChangeArrowheads="1"/>
          </p:cNvSpPr>
          <p:nvPr/>
        </p:nvSpPr>
        <p:spPr bwMode="auto">
          <a:xfrm>
            <a:off x="2212529" y="1617751"/>
            <a:ext cx="2102617" cy="37970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10.00-10.30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Подготовка к ЗПТО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к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аб. 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.)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3" name="Text Box 13613"/>
          <p:cNvSpPr txBox="1">
            <a:spLocks noChangeArrowheads="1"/>
          </p:cNvSpPr>
          <p:nvPr/>
        </p:nvSpPr>
        <p:spPr bwMode="auto">
          <a:xfrm>
            <a:off x="2198875" y="3222409"/>
            <a:ext cx="2128455" cy="53607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5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.00-1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5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.30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Встреча с главой МО 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 </a:t>
            </a:r>
            <a:r>
              <a:rPr lang="en-US" altLang="ru-RU" sz="1050" i="1" dirty="0" smtClean="0">
                <a:solidFill>
                  <a:schemeClr val="tx1"/>
                </a:solidFill>
                <a:cs typeface="Arial" charset="0"/>
              </a:rPr>
              <a:t>304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., </a:t>
            </a:r>
            <a:r>
              <a:rPr lang="ru-RU" altLang="ru-RU" sz="105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 С.Ю., 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194" name="Text Box 13613"/>
          <p:cNvSpPr txBox="1">
            <a:spLocks noChangeArrowheads="1"/>
          </p:cNvSpPr>
          <p:nvPr/>
        </p:nvSpPr>
        <p:spPr bwMode="auto">
          <a:xfrm>
            <a:off x="2209558" y="5822782"/>
            <a:ext cx="2121900" cy="3600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19.00-20.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3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Резерв времени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210" name="Text Box 13613"/>
          <p:cNvSpPr txBox="1">
            <a:spLocks noChangeArrowheads="1"/>
          </p:cNvSpPr>
          <p:nvPr/>
        </p:nvSpPr>
        <p:spPr bwMode="auto">
          <a:xfrm rot="10800000" flipV="1">
            <a:off x="4364401" y="5056123"/>
            <a:ext cx="2097716" cy="45370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18.00-18.30</a:t>
            </a:r>
            <a:endParaRPr lang="ru-RU" altLang="ru-RU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Резерв времени (встреча)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каб. 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206 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.,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err="1" smtClean="0">
                <a:solidFill>
                  <a:schemeClr val="tx1"/>
                </a:solidFill>
                <a:cs typeface="Arial" charset="0"/>
              </a:rPr>
              <a:t>Задумова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 С.Ю.)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0" name="Text Box 13613"/>
          <p:cNvSpPr txBox="1">
            <a:spLocks noChangeArrowheads="1"/>
          </p:cNvSpPr>
          <p:nvPr/>
        </p:nvSpPr>
        <p:spPr bwMode="auto">
          <a:xfrm rot="10800000" flipV="1">
            <a:off x="298546" y="1134641"/>
            <a:ext cx="1896051" cy="4899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>
                <a:solidFill>
                  <a:schemeClr val="tx1"/>
                </a:solidFill>
              </a:rPr>
              <a:t>09.00-10.00 </a:t>
            </a:r>
            <a:endParaRPr lang="ru-RU" sz="1200" dirty="0" smtClean="0">
              <a:solidFill>
                <a:schemeClr val="tx1"/>
              </a:solidFill>
            </a:endParaRP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221" name="Text Box 13613"/>
          <p:cNvSpPr txBox="1">
            <a:spLocks noChangeArrowheads="1"/>
          </p:cNvSpPr>
          <p:nvPr/>
        </p:nvSpPr>
        <p:spPr bwMode="auto">
          <a:xfrm rot="10800000" flipV="1">
            <a:off x="319549" y="1667733"/>
            <a:ext cx="1874452" cy="8484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10.00-11.00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Организационное совещание Правительства ТО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А.В.,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222" name="Text Box 13613"/>
          <p:cNvSpPr txBox="1">
            <a:spLocks noChangeArrowheads="1"/>
          </p:cNvSpPr>
          <p:nvPr/>
        </p:nvSpPr>
        <p:spPr bwMode="auto">
          <a:xfrm rot="10800000" flipV="1">
            <a:off x="2201677" y="1141919"/>
            <a:ext cx="2131027" cy="44400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>
                <a:solidFill>
                  <a:schemeClr val="tx1"/>
                </a:solidFill>
              </a:rPr>
              <a:t>09.00-10.00 </a:t>
            </a:r>
            <a:endParaRPr lang="ru-RU" sz="1200" dirty="0" smtClean="0">
              <a:solidFill>
                <a:schemeClr val="tx1"/>
              </a:solidFill>
            </a:endParaRP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223" name="Text Box 13613"/>
          <p:cNvSpPr txBox="1">
            <a:spLocks noChangeArrowheads="1"/>
          </p:cNvSpPr>
          <p:nvPr/>
        </p:nvSpPr>
        <p:spPr bwMode="auto">
          <a:xfrm rot="10800000" flipV="1">
            <a:off x="4334757" y="1110089"/>
            <a:ext cx="2171484" cy="47572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100" b="0" i="1" dirty="0">
                <a:solidFill>
                  <a:schemeClr val="tx1"/>
                </a:solidFill>
              </a:rPr>
              <a:t> </a:t>
            </a:r>
            <a:r>
              <a:rPr lang="ru-RU" altLang="ru-RU" sz="110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100" i="1" dirty="0">
                <a:solidFill>
                  <a:schemeClr val="tx1"/>
                </a:solidFill>
              </a:rPr>
              <a:t>Орлов А.В.</a:t>
            </a:r>
            <a:r>
              <a:rPr lang="ru-RU" altLang="ru-RU" sz="1100" b="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ectangle 12232"/>
          <p:cNvSpPr>
            <a:spLocks noChangeArrowheads="1"/>
          </p:cNvSpPr>
          <p:nvPr/>
        </p:nvSpPr>
        <p:spPr bwMode="auto">
          <a:xfrm>
            <a:off x="26255" y="4756076"/>
            <a:ext cx="29806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smtClean="0">
                <a:solidFill>
                  <a:schemeClr val="tx1"/>
                </a:solidFill>
              </a:rPr>
              <a:t>44</a:t>
            </a:r>
            <a:endParaRPr lang="ru-RU" altLang="ru-RU" sz="1400" i="1" dirty="0">
              <a:solidFill>
                <a:schemeClr val="tx1"/>
              </a:solidFill>
            </a:endParaRPr>
          </a:p>
        </p:txBody>
      </p:sp>
      <p:sp>
        <p:nvSpPr>
          <p:cNvPr id="77" name="Text Box 13613"/>
          <p:cNvSpPr txBox="1">
            <a:spLocks noChangeArrowheads="1"/>
          </p:cNvSpPr>
          <p:nvPr/>
        </p:nvSpPr>
        <p:spPr bwMode="auto">
          <a:xfrm rot="10800000" flipV="1">
            <a:off x="6479959" y="1141918"/>
            <a:ext cx="2131027" cy="44400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>
                <a:solidFill>
                  <a:schemeClr val="tx1"/>
                </a:solidFill>
              </a:rPr>
              <a:t>09.00-10.00 </a:t>
            </a:r>
            <a:endParaRPr lang="ru-RU" sz="1200" dirty="0" smtClean="0">
              <a:solidFill>
                <a:schemeClr val="tx1"/>
              </a:solidFill>
            </a:endParaRP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sz="105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050" b="0" i="1" dirty="0">
                <a:solidFill>
                  <a:schemeClr val="tx1"/>
                </a:solidFill>
              </a:rPr>
              <a:t> </a:t>
            </a:r>
            <a:r>
              <a:rPr lang="ru-RU" altLang="ru-RU" sz="105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050" i="1" dirty="0">
                <a:solidFill>
                  <a:schemeClr val="tx1"/>
                </a:solidFill>
              </a:rPr>
              <a:t>Орлов А.В</a:t>
            </a:r>
            <a:r>
              <a:rPr lang="ru-RU" altLang="ru-RU" sz="1050" b="0" i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82" name="Text Box 13613"/>
          <p:cNvSpPr txBox="1">
            <a:spLocks noChangeArrowheads="1"/>
          </p:cNvSpPr>
          <p:nvPr/>
        </p:nvSpPr>
        <p:spPr bwMode="auto">
          <a:xfrm rot="10800000" flipV="1">
            <a:off x="2198919" y="3945340"/>
            <a:ext cx="2141555" cy="5658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r>
              <a:rPr lang="ru-RU" dirty="0" smtClean="0">
                <a:solidFill>
                  <a:schemeClr val="tx1"/>
                </a:solidFill>
              </a:rPr>
              <a:t>.00-1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ru-RU" dirty="0" smtClean="0">
                <a:solidFill>
                  <a:schemeClr val="tx1"/>
                </a:solidFill>
              </a:rPr>
              <a:t>0</a:t>
            </a:r>
          </a:p>
          <a:p>
            <a:r>
              <a:rPr lang="ru-RU" b="0" dirty="0" smtClean="0"/>
              <a:t>Заседание Бюджетной комиссии ТО</a:t>
            </a:r>
            <a:endParaRPr lang="ru-RU" b="0" dirty="0"/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</a:t>
            </a:r>
            <a:r>
              <a:rPr lang="en-US" altLang="ru-RU" sz="1100" b="0" i="1" dirty="0" smtClean="0">
                <a:solidFill>
                  <a:schemeClr val="tx1"/>
                </a:solidFill>
              </a:rPr>
              <a:t>305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 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Подтихова М.И.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, пресс-служба)</a:t>
            </a:r>
            <a:endParaRPr lang="ru-RU" altLang="ru-RU" sz="1100" b="0" i="1" dirty="0">
              <a:solidFill>
                <a:schemeClr val="tx1"/>
              </a:solidFill>
            </a:endParaRPr>
          </a:p>
        </p:txBody>
      </p:sp>
      <p:sp>
        <p:nvSpPr>
          <p:cNvPr id="63" name="Text Box 13613"/>
          <p:cNvSpPr txBox="1">
            <a:spLocks noChangeArrowheads="1"/>
          </p:cNvSpPr>
          <p:nvPr/>
        </p:nvSpPr>
        <p:spPr bwMode="auto">
          <a:xfrm rot="10800000" flipV="1">
            <a:off x="313319" y="2399651"/>
            <a:ext cx="1916920" cy="89775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11.00-12.00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 с заместителями Председателя Правительства Тверской области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каб.304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Орлов А.В.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5" name="Text Box 13613"/>
          <p:cNvSpPr txBox="1">
            <a:spLocks noChangeArrowheads="1"/>
          </p:cNvSpPr>
          <p:nvPr/>
        </p:nvSpPr>
        <p:spPr bwMode="auto">
          <a:xfrm rot="10800000" flipV="1">
            <a:off x="11934420" y="61912"/>
            <a:ext cx="2602318" cy="31728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lvl="0" algn="r">
              <a:defRPr/>
            </a:pPr>
            <a:r>
              <a:rPr lang="ru-RU" b="1" i="1" dirty="0">
                <a:solidFill>
                  <a:srgbClr val="000000"/>
                </a:solidFill>
              </a:rPr>
              <a:t>по состоянию на </a:t>
            </a:r>
            <a:r>
              <a:rPr lang="ru-RU" b="1" i="1" dirty="0">
                <a:solidFill>
                  <a:srgbClr val="000000"/>
                </a:solidFill>
              </a:rPr>
              <a:t>4</a:t>
            </a:r>
            <a:r>
              <a:rPr lang="ru-RU" b="1" i="1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октября 2019 </a:t>
            </a:r>
            <a:r>
              <a:rPr lang="ru-RU" b="1" i="1" dirty="0">
                <a:solidFill>
                  <a:srgbClr val="000000"/>
                </a:solidFill>
              </a:rPr>
              <a:t>г. 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    </a:t>
            </a:r>
          </a:p>
          <a:p>
            <a:pPr lvl="0" algn="r">
              <a:defRPr/>
            </a:pPr>
            <a:r>
              <a:rPr lang="ru-RU" b="1" i="1" dirty="0" smtClean="0">
                <a:solidFill>
                  <a:srgbClr val="000000"/>
                </a:solidFill>
              </a:rPr>
              <a:t>18</a:t>
            </a:r>
            <a:r>
              <a:rPr lang="ru-RU" b="1" i="1" dirty="0" smtClean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час. 00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мин.</a:t>
            </a:r>
          </a:p>
        </p:txBody>
      </p:sp>
      <p:sp>
        <p:nvSpPr>
          <p:cNvPr id="49" name="Text Box 12844"/>
          <p:cNvSpPr txBox="1">
            <a:spLocks noChangeArrowheads="1"/>
          </p:cNvSpPr>
          <p:nvPr/>
        </p:nvSpPr>
        <p:spPr bwMode="auto">
          <a:xfrm rot="10800000" flipV="1">
            <a:off x="327613" y="9826032"/>
            <a:ext cx="1902626" cy="39732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9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Международный день школьных библиотек         (с </a:t>
            </a:r>
            <a:r>
              <a:rPr lang="ru-RU" altLang="ru-RU" sz="1100" b="1" dirty="0" smtClean="0"/>
              <a:t>1999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0" name="Text Box 12844"/>
          <p:cNvSpPr txBox="1">
            <a:spLocks noChangeArrowheads="1"/>
          </p:cNvSpPr>
          <p:nvPr/>
        </p:nvSpPr>
        <p:spPr bwMode="auto">
          <a:xfrm rot="10800000" flipV="1">
            <a:off x="4359741" y="9120473"/>
            <a:ext cx="2131635" cy="45730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/>
              <a:t>День памяти жертв политических </a:t>
            </a:r>
            <a:r>
              <a:rPr lang="ru-RU" altLang="ru-RU" sz="1100" dirty="0" smtClean="0"/>
              <a:t>репрессий          (с </a:t>
            </a:r>
            <a:r>
              <a:rPr lang="ru-RU" altLang="ru-RU" sz="1100" b="1" dirty="0" smtClean="0"/>
              <a:t>1991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2" name="Text Box 12844"/>
          <p:cNvSpPr txBox="1">
            <a:spLocks noChangeArrowheads="1"/>
          </p:cNvSpPr>
          <p:nvPr/>
        </p:nvSpPr>
        <p:spPr bwMode="auto">
          <a:xfrm rot="10800000" flipV="1">
            <a:off x="4334424" y="9577778"/>
            <a:ext cx="2131635" cy="6929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b="1" dirty="0" smtClean="0"/>
              <a:t>140 </a:t>
            </a:r>
            <a:r>
              <a:rPr lang="ru-RU" altLang="ru-RU" sz="1100" dirty="0" smtClean="0"/>
              <a:t>лет со дня основания Ботанического сада Тверского государственного университета (с </a:t>
            </a:r>
            <a:r>
              <a:rPr lang="ru-RU" altLang="ru-RU" sz="1100" b="1" dirty="0" smtClean="0"/>
              <a:t>1879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3" name="Text Box 12844"/>
          <p:cNvSpPr txBox="1">
            <a:spLocks noChangeArrowheads="1"/>
          </p:cNvSpPr>
          <p:nvPr/>
        </p:nvSpPr>
        <p:spPr bwMode="auto">
          <a:xfrm rot="10800000" flipV="1">
            <a:off x="6535852" y="9631552"/>
            <a:ext cx="2129845" cy="2730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/>
              <a:t>Международный день </a:t>
            </a:r>
            <a:r>
              <a:rPr lang="ru-RU" altLang="ru-RU" sz="1100" dirty="0" smtClean="0"/>
              <a:t>экономии   (с </a:t>
            </a:r>
            <a:r>
              <a:rPr lang="ru-RU" altLang="ru-RU" sz="1100" b="1" dirty="0" smtClean="0"/>
              <a:t>1988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4" name="Text Box 12844"/>
          <p:cNvSpPr txBox="1">
            <a:spLocks noChangeArrowheads="1"/>
          </p:cNvSpPr>
          <p:nvPr/>
        </p:nvSpPr>
        <p:spPr bwMode="auto">
          <a:xfrm rot="10800000" flipV="1">
            <a:off x="6535853" y="9924095"/>
            <a:ext cx="2129845" cy="2730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Всемирный день городов          (с </a:t>
            </a:r>
            <a:r>
              <a:rPr lang="ru-RU" altLang="ru-RU" sz="1100" b="1" dirty="0" smtClean="0"/>
              <a:t>2013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59" name="Text Box 13613"/>
          <p:cNvSpPr txBox="1">
            <a:spLocks noChangeArrowheads="1"/>
          </p:cNvSpPr>
          <p:nvPr/>
        </p:nvSpPr>
        <p:spPr bwMode="auto">
          <a:xfrm rot="10800000" flipV="1">
            <a:off x="6505069" y="1589377"/>
            <a:ext cx="2143398" cy="88764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11.00-12.00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Торжественное открытие Центра оказания услуг «Мой бизнес»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г. Тверь, пр-т Победы, д. 14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Егоров И.И.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err="1" smtClean="0">
                <a:solidFill>
                  <a:schemeClr val="tx1"/>
                </a:solidFill>
                <a:cs typeface="Arial" charset="0"/>
              </a:rPr>
              <a:t>СМИ+пресс-служба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5" name="Text Box 13613"/>
          <p:cNvSpPr txBox="1">
            <a:spLocks noChangeArrowheads="1"/>
          </p:cNvSpPr>
          <p:nvPr/>
        </p:nvSpPr>
        <p:spPr bwMode="auto">
          <a:xfrm rot="10800000" flipV="1">
            <a:off x="4343774" y="1648221"/>
            <a:ext cx="2130045" cy="88127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11.00-12.00</a:t>
            </a:r>
            <a:endParaRPr lang="ru-RU" altLang="ru-RU" b="1" dirty="0" smtClean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Селекторное совещание с главами МО </a:t>
            </a: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ТО, тема: «О начале отопительного сезона»</a:t>
            </a:r>
            <a:endParaRPr lang="ru-RU" altLang="ru-RU" dirty="0" smtClean="0">
              <a:solidFill>
                <a:srgbClr val="3333CC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Жарлицына Т.Л.,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Цветков А.И., Задумова С.Ю.,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пресс-служба)</a:t>
            </a:r>
          </a:p>
        </p:txBody>
      </p:sp>
      <p:sp>
        <p:nvSpPr>
          <p:cNvPr id="56" name="Text Box 13613"/>
          <p:cNvSpPr txBox="1">
            <a:spLocks noChangeArrowheads="1"/>
          </p:cNvSpPr>
          <p:nvPr/>
        </p:nvSpPr>
        <p:spPr bwMode="auto">
          <a:xfrm rot="10800000" flipV="1">
            <a:off x="6504389" y="3675183"/>
            <a:ext cx="2174942" cy="108089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16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.00-17.00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</a:t>
            </a:r>
            <a:r>
              <a:rPr lang="ru-RU" dirty="0"/>
              <a:t>Содействие занятости населения </a:t>
            </a:r>
            <a:r>
              <a:rPr lang="ru-RU" dirty="0" smtClean="0"/>
              <a:t>ТО </a:t>
            </a:r>
            <a:r>
              <a:rPr lang="ru-RU" dirty="0"/>
              <a:t>на 2017 - 2022 </a:t>
            </a:r>
            <a:r>
              <a:rPr lang="ru-RU" dirty="0" smtClean="0"/>
              <a:t>гг.»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Жарлицына Т.Л.,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Исаев С.А.</a:t>
            </a:r>
            <a:r>
              <a:rPr lang="ru-RU" altLang="ru-RU" sz="1100" noProof="0" dirty="0" smtClean="0">
                <a:solidFill>
                  <a:srgbClr val="000000"/>
                </a:solidFill>
              </a:rPr>
              <a:t>,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Егоров </a:t>
            </a:r>
            <a:r>
              <a:rPr lang="ru-RU" altLang="ru-RU" sz="1100" i="1" dirty="0">
                <a:solidFill>
                  <a:srgbClr val="000000"/>
                </a:solidFill>
              </a:rPr>
              <a:t>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60" name="Text Box 13613"/>
          <p:cNvSpPr txBox="1">
            <a:spLocks noChangeArrowheads="1"/>
          </p:cNvSpPr>
          <p:nvPr/>
        </p:nvSpPr>
        <p:spPr bwMode="auto">
          <a:xfrm rot="10800000" flipV="1">
            <a:off x="4348293" y="2641437"/>
            <a:ext cx="2130045" cy="77366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14.00-15.00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Заседание </a:t>
            </a:r>
            <a:r>
              <a:rPr lang="ru-RU" altLang="ru-RU" dirty="0" smtClean="0">
                <a:solidFill>
                  <a:srgbClr val="3333CC"/>
                </a:solidFill>
                <a:cs typeface="Arial" charset="0"/>
              </a:rPr>
              <a:t>Градостроительного Совета 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к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аб. 305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А.Н., </a:t>
            </a:r>
            <a:endParaRPr lang="ru-RU" altLang="ru-RU" sz="1100" b="1" i="1" dirty="0" smtClean="0">
              <a:solidFill>
                <a:schemeClr val="tx1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Таланина 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Л.А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., пресс-служба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)</a:t>
            </a:r>
          </a:p>
        </p:txBody>
      </p:sp>
      <p:sp>
        <p:nvSpPr>
          <p:cNvPr id="61" name="Text Box 13613"/>
          <p:cNvSpPr txBox="1">
            <a:spLocks noChangeArrowheads="1"/>
          </p:cNvSpPr>
          <p:nvPr/>
        </p:nvSpPr>
        <p:spPr bwMode="auto">
          <a:xfrm rot="10800000" flipV="1">
            <a:off x="8681850" y="1100240"/>
            <a:ext cx="2081068" cy="47572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sz="1000" b="1">
                <a:solidFill>
                  <a:srgbClr val="FF3300"/>
                </a:solidFill>
              </a:defRPr>
            </a:lvl1pPr>
          </a:lstStyle>
          <a:p>
            <a:r>
              <a:rPr lang="ru-RU" sz="1200" dirty="0" smtClean="0">
                <a:solidFill>
                  <a:schemeClr val="tx1"/>
                </a:solidFill>
              </a:rPr>
              <a:t>09.00-09.30 </a:t>
            </a:r>
          </a:p>
          <a:p>
            <a:r>
              <a:rPr lang="ru-RU" sz="1200" b="0" dirty="0" smtClean="0"/>
              <a:t>Работа </a:t>
            </a:r>
            <a:r>
              <a:rPr lang="ru-RU" sz="1200" b="0" dirty="0"/>
              <a:t>с документами</a:t>
            </a:r>
          </a:p>
          <a:p>
            <a:pPr algn="r"/>
            <a:r>
              <a:rPr lang="ru-RU" altLang="ru-RU" b="0" i="1" dirty="0">
                <a:solidFill>
                  <a:schemeClr val="tx1"/>
                </a:solidFill>
              </a:rPr>
              <a:t>каб. 302</a:t>
            </a:r>
            <a:r>
              <a:rPr lang="en-US" altLang="ru-RU" b="0" i="1" dirty="0">
                <a:solidFill>
                  <a:schemeClr val="tx1"/>
                </a:solidFill>
              </a:rPr>
              <a:t> </a:t>
            </a:r>
            <a:r>
              <a:rPr lang="ru-RU" altLang="ru-RU" b="0" i="1" dirty="0">
                <a:solidFill>
                  <a:schemeClr val="tx1"/>
                </a:solidFill>
              </a:rPr>
              <a:t>(отв. </a:t>
            </a:r>
            <a:r>
              <a:rPr lang="ru-RU" altLang="ru-RU" i="1" dirty="0">
                <a:solidFill>
                  <a:schemeClr val="tx1"/>
                </a:solidFill>
              </a:rPr>
              <a:t>Орлов А.В.</a:t>
            </a:r>
            <a:r>
              <a:rPr lang="ru-RU" altLang="ru-RU" b="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2" name="Text Box 13613"/>
          <p:cNvSpPr txBox="1">
            <a:spLocks noChangeArrowheads="1"/>
          </p:cNvSpPr>
          <p:nvPr/>
        </p:nvSpPr>
        <p:spPr bwMode="auto">
          <a:xfrm rot="10800000" flipV="1">
            <a:off x="309970" y="3323484"/>
            <a:ext cx="1880960" cy="136178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14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.00-15.00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</a:t>
            </a:r>
            <a:r>
              <a:rPr lang="ru-RU" dirty="0"/>
              <a:t>«Физическая культура и спорт </a:t>
            </a:r>
            <a:r>
              <a:rPr lang="ru-RU" dirty="0" smtClean="0"/>
              <a:t>ТО на </a:t>
            </a:r>
            <a:r>
              <a:rPr lang="ru-RU" dirty="0"/>
              <a:t>2017 - 2022 </a:t>
            </a:r>
            <a:r>
              <a:rPr lang="ru-RU" dirty="0" smtClean="0"/>
              <a:t>гг.»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noProof="0" dirty="0" smtClean="0">
                <a:solidFill>
                  <a:srgbClr val="000000"/>
                </a:solidFill>
              </a:rPr>
              <a:t>206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Белоцерковский А.В.,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Решетов А.А.</a:t>
            </a:r>
            <a:endParaRPr lang="ru-RU" altLang="ru-RU" sz="1100" noProof="0" dirty="0">
              <a:solidFill>
                <a:srgbClr val="000000"/>
              </a:solidFill>
            </a:endParaRP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Егоров </a:t>
            </a:r>
            <a:r>
              <a:rPr lang="ru-RU" altLang="ru-RU" sz="1100" i="1" dirty="0">
                <a:solidFill>
                  <a:srgbClr val="000000"/>
                </a:solidFill>
              </a:rPr>
              <a:t>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64" name="Text Box 13613"/>
          <p:cNvSpPr txBox="1">
            <a:spLocks noChangeArrowheads="1"/>
          </p:cNvSpPr>
          <p:nvPr/>
        </p:nvSpPr>
        <p:spPr bwMode="auto">
          <a:xfrm rot="10800000" flipV="1">
            <a:off x="311885" y="4663668"/>
            <a:ext cx="1880960" cy="136178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16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.00-17.00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</a:t>
            </a:r>
            <a:r>
              <a:rPr lang="ru-RU" dirty="0"/>
              <a:t>«Молодежь </a:t>
            </a:r>
            <a:r>
              <a:rPr lang="ru-RU" dirty="0" err="1" smtClean="0"/>
              <a:t>Верхневолжья</a:t>
            </a:r>
            <a:r>
              <a:rPr lang="ru-RU" dirty="0" smtClean="0"/>
              <a:t>» </a:t>
            </a:r>
            <a:r>
              <a:rPr lang="ru-RU" dirty="0"/>
              <a:t>на 2017 - 2022 </a:t>
            </a:r>
            <a:r>
              <a:rPr lang="ru-RU" dirty="0" smtClean="0"/>
              <a:t>гг.»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206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Белоцерковский А.В.,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Решетов А.А.</a:t>
            </a:r>
            <a:endParaRPr lang="ru-RU" altLang="ru-RU" sz="1100" noProof="0" dirty="0">
              <a:solidFill>
                <a:srgbClr val="000000"/>
              </a:solidFill>
            </a:endParaRP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</a:t>
            </a:r>
            <a:endParaRPr lang="ru-RU" altLang="ru-RU" sz="1100" i="1" dirty="0" smtClean="0">
              <a:solidFill>
                <a:srgbClr val="000000"/>
              </a:solidFill>
            </a:endParaRP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Егоров </a:t>
            </a:r>
            <a:r>
              <a:rPr lang="ru-RU" altLang="ru-RU" sz="1100" i="1" dirty="0">
                <a:solidFill>
                  <a:srgbClr val="000000"/>
                </a:solidFill>
              </a:rPr>
              <a:t>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66" name="Text Box 13613"/>
          <p:cNvSpPr txBox="1">
            <a:spLocks noChangeArrowheads="1"/>
          </p:cNvSpPr>
          <p:nvPr/>
        </p:nvSpPr>
        <p:spPr bwMode="auto">
          <a:xfrm rot="10800000" flipV="1">
            <a:off x="2192977" y="4556707"/>
            <a:ext cx="2165409" cy="120405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17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.30-18.30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</a:t>
            </a:r>
            <a:r>
              <a:rPr lang="ru-RU" dirty="0"/>
              <a:t>«Развитие транспортного комплекса и дорожного хозяйства </a:t>
            </a:r>
            <a:r>
              <a:rPr lang="ru-RU" dirty="0" smtClean="0"/>
              <a:t>ТО </a:t>
            </a:r>
            <a:r>
              <a:rPr lang="ru-RU" dirty="0"/>
              <a:t>на 2020 - 2028 </a:t>
            </a:r>
            <a:r>
              <a:rPr lang="ru-RU" dirty="0" smtClean="0"/>
              <a:t>гг.»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206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Жарлицына Т.Л.,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Насибуллин Д.И.,</a:t>
            </a:r>
            <a:endParaRPr lang="ru-RU" altLang="ru-RU" sz="1100" noProof="0" dirty="0">
              <a:solidFill>
                <a:srgbClr val="000000"/>
              </a:solidFill>
            </a:endParaRP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Егоров </a:t>
            </a:r>
            <a:r>
              <a:rPr lang="ru-RU" altLang="ru-RU" sz="1100" i="1" dirty="0">
                <a:solidFill>
                  <a:srgbClr val="000000"/>
                </a:solidFill>
              </a:rPr>
              <a:t>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67" name="Text Box 13613"/>
          <p:cNvSpPr txBox="1">
            <a:spLocks noChangeArrowheads="1"/>
          </p:cNvSpPr>
          <p:nvPr/>
        </p:nvSpPr>
        <p:spPr bwMode="auto">
          <a:xfrm rot="10800000" flipV="1">
            <a:off x="4355173" y="3490448"/>
            <a:ext cx="2146089" cy="150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16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.00-17.00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</a:t>
            </a:r>
            <a:r>
              <a:rPr lang="ru-RU" dirty="0" smtClean="0"/>
              <a:t>госпрограмме ТО «</a:t>
            </a:r>
            <a:r>
              <a:rPr lang="ru-RU" dirty="0" smtClean="0"/>
              <a:t>Сохранение</a:t>
            </a:r>
            <a:r>
              <a:rPr lang="ru-RU" dirty="0"/>
              <a:t>, популяризация и государственная охрана культурного наследия </a:t>
            </a:r>
            <a:r>
              <a:rPr lang="ru-RU" dirty="0" smtClean="0"/>
              <a:t>ТО на </a:t>
            </a:r>
            <a:r>
              <a:rPr lang="ru-RU" dirty="0"/>
              <a:t>2018 – 2023 </a:t>
            </a:r>
            <a:r>
              <a:rPr lang="ru-RU" dirty="0" smtClean="0"/>
              <a:t>гг.»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206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Белоцерковский А.В.,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Смирнов М.Ю., Ефремов Д.А., Тарасов С.В.,</a:t>
            </a:r>
            <a:r>
              <a:rPr lang="ru-RU" altLang="ru-RU" sz="1100" dirty="0" smtClean="0">
                <a:solidFill>
                  <a:srgbClr val="000000"/>
                </a:solidFill>
              </a:rPr>
              <a:t>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</a:t>
            </a:r>
            <a:endParaRPr lang="ru-RU" altLang="ru-RU" sz="1100" i="1" dirty="0" smtClean="0">
              <a:solidFill>
                <a:srgbClr val="000000"/>
              </a:solidFill>
            </a:endParaRP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Егоров </a:t>
            </a:r>
            <a:r>
              <a:rPr lang="ru-RU" altLang="ru-RU" sz="1100" i="1" dirty="0">
                <a:solidFill>
                  <a:srgbClr val="000000"/>
                </a:solidFill>
              </a:rPr>
              <a:t>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68" name="Text Box 13613"/>
          <p:cNvSpPr txBox="1">
            <a:spLocks noChangeArrowheads="1"/>
          </p:cNvSpPr>
          <p:nvPr/>
        </p:nvSpPr>
        <p:spPr bwMode="auto">
          <a:xfrm rot="10800000" flipV="1">
            <a:off x="6468998" y="2520348"/>
            <a:ext cx="2174942" cy="128262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14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.00-15.00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«Обеспечение взаимодействия с ОМСУ Тверской области» на 2017-2021 гг.»</a:t>
            </a:r>
            <a:endParaRPr lang="ru-RU" dirty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Ищенко А.Н..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Задумова</a:t>
            </a:r>
            <a:r>
              <a:rPr kumimoji="0" lang="ru-RU" altLang="ru-RU" sz="110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С.Ю</a:t>
            </a:r>
            <a:r>
              <a:rPr lang="ru-RU" altLang="ru-RU" sz="1100" dirty="0">
                <a:solidFill>
                  <a:srgbClr val="000000"/>
                </a:solidFill>
              </a:rPr>
              <a:t>., </a:t>
            </a:r>
            <a:endParaRPr lang="ru-RU" altLang="ru-RU" sz="1100" dirty="0" smtClean="0">
              <a:solidFill>
                <a:srgbClr val="000000"/>
              </a:solidFill>
            </a:endParaRP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Егоров </a:t>
            </a:r>
            <a:r>
              <a:rPr lang="ru-RU" altLang="ru-RU" sz="1100" i="1" dirty="0">
                <a:solidFill>
                  <a:srgbClr val="000000"/>
                </a:solidFill>
              </a:rPr>
              <a:t>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69" name="Text Box 13613"/>
          <p:cNvSpPr txBox="1">
            <a:spLocks noChangeArrowheads="1"/>
          </p:cNvSpPr>
          <p:nvPr/>
        </p:nvSpPr>
        <p:spPr bwMode="auto">
          <a:xfrm rot="10800000" flipV="1">
            <a:off x="8650112" y="2372435"/>
            <a:ext cx="2097313" cy="116229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14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.00-15.00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</a:t>
            </a:r>
            <a:r>
              <a:rPr lang="ru-RU" dirty="0"/>
              <a:t>«Обеспечение правопорядка и безопасности населения </a:t>
            </a:r>
            <a:r>
              <a:rPr lang="ru-RU" dirty="0" smtClean="0"/>
              <a:t>ТО </a:t>
            </a:r>
            <a:r>
              <a:rPr lang="ru-RU" dirty="0"/>
              <a:t>на 2017 - 2022 </a:t>
            </a:r>
            <a:r>
              <a:rPr lang="ru-RU" dirty="0" smtClean="0"/>
              <a:t>гг.»</a:t>
            </a:r>
            <a:endParaRPr lang="ru-RU" dirty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Попенко В.И.,</a:t>
            </a:r>
            <a:endParaRPr lang="ru-RU" altLang="ru-RU" sz="1100" dirty="0" smtClean="0">
              <a:solidFill>
                <a:srgbClr val="000000"/>
              </a:solidFill>
            </a:endParaRP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Егоров </a:t>
            </a:r>
            <a:r>
              <a:rPr lang="ru-RU" altLang="ru-RU" sz="1100" i="1" dirty="0">
                <a:solidFill>
                  <a:srgbClr val="000000"/>
                </a:solidFill>
              </a:rPr>
              <a:t>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70" name="Text Box 13613"/>
          <p:cNvSpPr txBox="1">
            <a:spLocks noChangeArrowheads="1"/>
          </p:cNvSpPr>
          <p:nvPr/>
        </p:nvSpPr>
        <p:spPr bwMode="auto">
          <a:xfrm rot="10800000" flipV="1">
            <a:off x="8665605" y="3662621"/>
            <a:ext cx="2097313" cy="12466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16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.00-17.00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</a:t>
            </a:r>
            <a:r>
              <a:rPr lang="ru-RU" dirty="0" smtClean="0"/>
              <a:t>«</a:t>
            </a:r>
            <a:r>
              <a:rPr lang="ru-RU" dirty="0"/>
              <a:t>Управление общественными финансами и совершенствование региональной налоговой политики на 2017 - 2022 </a:t>
            </a:r>
            <a:r>
              <a:rPr lang="ru-RU" dirty="0" smtClean="0"/>
              <a:t>гг.»</a:t>
            </a:r>
            <a:endParaRPr lang="ru-RU" dirty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Жарлицына Т.Л.,</a:t>
            </a:r>
            <a:endParaRPr lang="ru-RU" altLang="ru-RU" sz="1100" dirty="0" smtClean="0">
              <a:solidFill>
                <a:srgbClr val="000000"/>
              </a:solidFill>
            </a:endParaRP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Егоров </a:t>
            </a:r>
            <a:r>
              <a:rPr lang="ru-RU" altLang="ru-RU" sz="1100" i="1" dirty="0">
                <a:solidFill>
                  <a:srgbClr val="000000"/>
                </a:solidFill>
              </a:rPr>
              <a:t>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71" name="Text Box 13613"/>
          <p:cNvSpPr txBox="1">
            <a:spLocks noChangeArrowheads="1"/>
          </p:cNvSpPr>
          <p:nvPr/>
        </p:nvSpPr>
        <p:spPr bwMode="auto">
          <a:xfrm rot="10800000" flipV="1">
            <a:off x="8655091" y="1466426"/>
            <a:ext cx="2097313" cy="98166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10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.00-11.30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</a:t>
            </a:r>
            <a:r>
              <a:rPr lang="ru-RU" dirty="0" smtClean="0"/>
              <a:t>программе газификации на 2020 г. и плановый	 период 2021-2022 гг.»</a:t>
            </a:r>
            <a:endParaRPr lang="ru-RU" dirty="0"/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Жарлицына Т.Л.,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Цветков А.И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  <p:sp>
        <p:nvSpPr>
          <p:cNvPr id="72" name="Text Box 13613"/>
          <p:cNvSpPr txBox="1">
            <a:spLocks noChangeArrowheads="1"/>
          </p:cNvSpPr>
          <p:nvPr/>
        </p:nvSpPr>
        <p:spPr bwMode="auto">
          <a:xfrm rot="10800000" flipV="1">
            <a:off x="6489690" y="4784195"/>
            <a:ext cx="2154249" cy="95172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>
                <a:solidFill>
                  <a:srgbClr val="3333CC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000000"/>
                </a:solidFill>
              </a:rPr>
              <a:t>17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.30-18.30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defTabSz="914400" latinLnBrk="0"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Совещание</a:t>
            </a:r>
            <a:r>
              <a:rPr lang="ru-RU" dirty="0"/>
              <a:t>, </a:t>
            </a:r>
            <a:r>
              <a:rPr lang="ru-RU" dirty="0" smtClean="0"/>
              <a:t> тема: «О госпрограмме ТО </a:t>
            </a:r>
            <a:r>
              <a:rPr lang="ru-RU" dirty="0"/>
              <a:t>«Культура </a:t>
            </a:r>
            <a:r>
              <a:rPr lang="ru-RU" dirty="0" smtClean="0"/>
              <a:t>ТО </a:t>
            </a:r>
            <a:r>
              <a:rPr lang="ru-RU" dirty="0"/>
              <a:t>на 2017 – 2022 </a:t>
            </a:r>
            <a:r>
              <a:rPr lang="ru-RU" dirty="0" smtClean="0"/>
              <a:t>гг..»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аб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ru-RU" altLang="ru-RU" sz="1100" i="1" noProof="0" dirty="0" smtClean="0">
                <a:solidFill>
                  <a:srgbClr val="000000"/>
                </a:solidFill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Белоцерковский А.В.,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Репина И.А.,</a:t>
            </a:r>
            <a:r>
              <a:rPr lang="ru-RU" altLang="ru-RU" sz="1100" dirty="0" smtClean="0">
                <a:solidFill>
                  <a:srgbClr val="000000"/>
                </a:solidFill>
              </a:rPr>
              <a:t> 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Подтихова </a:t>
            </a:r>
            <a:r>
              <a:rPr lang="ru-RU" altLang="ru-RU" sz="1100" i="1" dirty="0">
                <a:solidFill>
                  <a:srgbClr val="000000"/>
                </a:solidFill>
              </a:rPr>
              <a:t>М.И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., </a:t>
            </a:r>
          </a:p>
          <a:p>
            <a:pPr marL="0" marR="0" lvl="0" indent="0" algn="r" defTabSz="914400" latinLnBrk="0"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</a:rPr>
              <a:t>Егоров </a:t>
            </a:r>
            <a:r>
              <a:rPr lang="ru-RU" altLang="ru-RU" sz="1100" i="1" dirty="0">
                <a:solidFill>
                  <a:srgbClr val="000000"/>
                </a:solidFill>
              </a:rPr>
              <a:t>И.И</a:t>
            </a:r>
            <a:r>
              <a:rPr lang="ru-RU" altLang="ru-RU" sz="1100" i="1" dirty="0" smtClean="0">
                <a:solidFill>
                  <a:srgbClr val="000000"/>
                </a:solidFill>
              </a:rPr>
              <a:t>.)</a:t>
            </a:r>
            <a:endParaRPr lang="ru-RU" altLang="ru-RU" sz="11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овая презентация">
  <a:themeElements>
    <a:clrScheme name="Новая презентаци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Новая презентаци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Новая презентаци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Новая презентация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Office\Шаблоны\Новая презентация.pot</Template>
  <TotalTime>406081</TotalTime>
  <Words>3906</Words>
  <Application>Microsoft Office PowerPoint</Application>
  <PresentationFormat>Произвольный</PresentationFormat>
  <Paragraphs>654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Новая презентация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Larisa</dc:creator>
  <cp:lastModifiedBy>Петрова Анна Валерьевна</cp:lastModifiedBy>
  <cp:revision>17580</cp:revision>
  <cp:lastPrinted>2019-10-04T12:54:08Z</cp:lastPrinted>
  <dcterms:created xsi:type="dcterms:W3CDTF">2001-06-09T10:32:19Z</dcterms:created>
  <dcterms:modified xsi:type="dcterms:W3CDTF">2019-10-04T16:11:16Z</dcterms:modified>
</cp:coreProperties>
</file>