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6BE4-6FB4-47BB-B477-8B7ABA95C563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DAF3-CDC4-4B62-9650-4299739EA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92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6BE4-6FB4-47BB-B477-8B7ABA95C563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DAF3-CDC4-4B62-9650-4299739EA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30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6BE4-6FB4-47BB-B477-8B7ABA95C563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DAF3-CDC4-4B62-9650-4299739EA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20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6BE4-6FB4-47BB-B477-8B7ABA95C563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DAF3-CDC4-4B62-9650-4299739EA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97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6BE4-6FB4-47BB-B477-8B7ABA95C563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DAF3-CDC4-4B62-9650-4299739EA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93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6BE4-6FB4-47BB-B477-8B7ABA95C563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DAF3-CDC4-4B62-9650-4299739EA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53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6BE4-6FB4-47BB-B477-8B7ABA95C563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DAF3-CDC4-4B62-9650-4299739EA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17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6BE4-6FB4-47BB-B477-8B7ABA95C563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DAF3-CDC4-4B62-9650-4299739EA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43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6BE4-6FB4-47BB-B477-8B7ABA95C563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DAF3-CDC4-4B62-9650-4299739EA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83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6BE4-6FB4-47BB-B477-8B7ABA95C563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DAF3-CDC4-4B62-9650-4299739EA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35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6BE4-6FB4-47BB-B477-8B7ABA95C563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DAF3-CDC4-4B62-9650-4299739EA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76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E6BE4-6FB4-47BB-B477-8B7ABA95C563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0DAF3-CDC4-4B62-9650-4299739EA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33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6686" y="148046"/>
            <a:ext cx="10781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Территория вблизи нового здания Арбитражного суда</a:t>
            </a:r>
          </a:p>
          <a:p>
            <a:pPr algn="ctr"/>
            <a:r>
              <a:rPr lang="ru-RU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(сведения представлены в соответствии с выписками из ЕГРН по состоянию на 27.09.2019) </a:t>
            </a:r>
            <a:endParaRPr lang="ru-RU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973798"/>
              </p:ext>
            </p:extLst>
          </p:nvPr>
        </p:nvGraphicFramePr>
        <p:xfrm>
          <a:off x="7175863" y="1689677"/>
          <a:ext cx="4685212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908"/>
                <a:gridCol w="740229"/>
                <a:gridCol w="27170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Площадь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Правообладатель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69:40:0400047:3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 га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Земли до разграничения.</a:t>
                      </a:r>
                      <a:r>
                        <a:rPr lang="ru-RU" sz="1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Свободный от зарегистрированных прав. Распоряжается администрация г. Твери.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69:40:0400048:179</a:t>
                      </a:r>
                    </a:p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0093">
                            <a:tint val="66000"/>
                            <a:satMod val="160000"/>
                          </a:srgbClr>
                        </a:gs>
                        <a:gs pos="50000">
                          <a:srgbClr val="D60093">
                            <a:tint val="44500"/>
                            <a:satMod val="160000"/>
                          </a:srgbClr>
                        </a:gs>
                        <a:gs pos="100000">
                          <a:srgbClr val="D60093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0,02 га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0093">
                            <a:tint val="66000"/>
                            <a:satMod val="160000"/>
                          </a:srgbClr>
                        </a:gs>
                        <a:gs pos="50000">
                          <a:srgbClr val="D60093">
                            <a:tint val="44500"/>
                            <a:satMod val="160000"/>
                          </a:srgbClr>
                        </a:gs>
                        <a:gs pos="100000">
                          <a:srgbClr val="D60093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Земли до разграничения. Постоянное</a:t>
                      </a:r>
                      <a:r>
                        <a:rPr lang="ru-RU" sz="1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(бессрочное) пользование у Арбитражного суда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0093">
                            <a:tint val="66000"/>
                            <a:satMod val="160000"/>
                          </a:srgbClr>
                        </a:gs>
                        <a:gs pos="50000">
                          <a:srgbClr val="D60093">
                            <a:tint val="44500"/>
                            <a:satMod val="160000"/>
                          </a:srgbClr>
                        </a:gs>
                        <a:gs pos="100000">
                          <a:srgbClr val="D60093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</a:tr>
              <a:tr h="529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69:40:0400048:178</a:t>
                      </a:r>
                    </a:p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0093">
                            <a:tint val="66000"/>
                            <a:satMod val="160000"/>
                          </a:srgbClr>
                        </a:gs>
                        <a:gs pos="50000">
                          <a:srgbClr val="D60093">
                            <a:tint val="44500"/>
                            <a:satMod val="160000"/>
                          </a:srgbClr>
                        </a:gs>
                        <a:gs pos="100000">
                          <a:srgbClr val="D60093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0,07 га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0093">
                            <a:tint val="66000"/>
                            <a:satMod val="160000"/>
                          </a:srgbClr>
                        </a:gs>
                        <a:gs pos="50000">
                          <a:srgbClr val="D60093">
                            <a:tint val="44500"/>
                            <a:satMod val="160000"/>
                          </a:srgbClr>
                        </a:gs>
                        <a:gs pos="100000">
                          <a:srgbClr val="D60093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Земли до разграничения. Постоянное</a:t>
                      </a:r>
                      <a:r>
                        <a:rPr lang="ru-RU" sz="1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(бессрочное) пользование у Арбитражного суда 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0093">
                            <a:tint val="66000"/>
                            <a:satMod val="160000"/>
                          </a:srgbClr>
                        </a:gs>
                        <a:gs pos="50000">
                          <a:srgbClr val="D60093">
                            <a:tint val="44500"/>
                            <a:satMod val="160000"/>
                          </a:srgbClr>
                        </a:gs>
                        <a:gs pos="100000">
                          <a:srgbClr val="D60093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69:40:0400048:6</a:t>
                      </a:r>
                    </a:p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0093">
                            <a:tint val="66000"/>
                            <a:satMod val="160000"/>
                          </a:srgbClr>
                        </a:gs>
                        <a:gs pos="50000">
                          <a:srgbClr val="D60093">
                            <a:tint val="44500"/>
                            <a:satMod val="160000"/>
                          </a:srgbClr>
                        </a:gs>
                        <a:gs pos="100000">
                          <a:srgbClr val="D60093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 га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0093">
                            <a:tint val="66000"/>
                            <a:satMod val="160000"/>
                          </a:srgbClr>
                        </a:gs>
                        <a:gs pos="50000">
                          <a:srgbClr val="D60093">
                            <a:tint val="44500"/>
                            <a:satMod val="160000"/>
                          </a:srgbClr>
                        </a:gs>
                        <a:gs pos="100000">
                          <a:srgbClr val="D60093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Земли до разграничения. Постоянное</a:t>
                      </a:r>
                      <a:r>
                        <a:rPr lang="ru-RU" sz="1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(бессрочное) пользование у Арбитражного суда 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0093">
                            <a:tint val="66000"/>
                            <a:satMod val="160000"/>
                          </a:srgbClr>
                        </a:gs>
                        <a:gs pos="50000">
                          <a:srgbClr val="D60093">
                            <a:tint val="44500"/>
                            <a:satMod val="160000"/>
                          </a:srgbClr>
                        </a:gs>
                        <a:gs pos="100000">
                          <a:srgbClr val="D60093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69:40:0400048:8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0093">
                            <a:tint val="66000"/>
                            <a:satMod val="160000"/>
                          </a:srgbClr>
                        </a:gs>
                        <a:gs pos="50000">
                          <a:srgbClr val="D60093">
                            <a:tint val="44500"/>
                            <a:satMod val="160000"/>
                          </a:srgbClr>
                        </a:gs>
                        <a:gs pos="100000">
                          <a:srgbClr val="D60093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 га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0093">
                            <a:tint val="66000"/>
                            <a:satMod val="160000"/>
                          </a:srgbClr>
                        </a:gs>
                        <a:gs pos="50000">
                          <a:srgbClr val="D60093">
                            <a:tint val="44500"/>
                            <a:satMod val="160000"/>
                          </a:srgbClr>
                        </a:gs>
                        <a:gs pos="100000">
                          <a:srgbClr val="D60093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Земли до разграничения. Постоянное</a:t>
                      </a:r>
                      <a:r>
                        <a:rPr lang="ru-RU" sz="1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(бессрочное) пользование у Арбитражного суда 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0093">
                            <a:tint val="66000"/>
                            <a:satMod val="160000"/>
                          </a:srgbClr>
                        </a:gs>
                        <a:gs pos="50000">
                          <a:srgbClr val="D60093">
                            <a:tint val="44500"/>
                            <a:satMod val="160000"/>
                          </a:srgbClr>
                        </a:gs>
                        <a:gs pos="100000">
                          <a:srgbClr val="D60093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95" y="1057123"/>
            <a:ext cx="6528299" cy="51171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36352" y="2753696"/>
            <a:ext cx="120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 smtClean="0">
                <a:solidFill>
                  <a:schemeClr val="bg1"/>
                </a:solidFill>
              </a:rPr>
              <a:t>Новое здание Арбитражного суда</a:t>
            </a:r>
            <a:endParaRPr lang="ru-RU" sz="9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9289842">
            <a:off x="1645920" y="1915886"/>
            <a:ext cx="189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у</a:t>
            </a:r>
            <a:r>
              <a:rPr lang="ru-RU" b="1" dirty="0" smtClean="0">
                <a:solidFill>
                  <a:schemeClr val="bg1"/>
                </a:solidFill>
              </a:rPr>
              <a:t>л. Брагина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2729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108</Words>
  <Application>Microsoft Office PowerPoint</Application>
  <PresentationFormat>Широкоэкранный</PresentationFormat>
  <Paragraphs>22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Семёнова Наталья Михайловна</dc:creator>
  <cp:lastModifiedBy>Семёнова Наталья Михайловна</cp:lastModifiedBy>
  <cp:revision>16</cp:revision>
  <cp:lastPrinted>2019-09-27T13:07:20Z</cp:lastPrinted>
  <dcterms:created xsi:type="dcterms:W3CDTF">2019-09-27T08:58:52Z</dcterms:created>
  <dcterms:modified xsi:type="dcterms:W3CDTF">2019-09-30T11:34:57Z</dcterms:modified>
</cp:coreProperties>
</file>