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</p:sldMasterIdLst>
  <p:notesMasterIdLst>
    <p:notesMasterId r:id="rId17"/>
  </p:notesMasterIdLst>
  <p:sldIdLst>
    <p:sldId id="256" r:id="rId2"/>
    <p:sldId id="283" r:id="rId3"/>
    <p:sldId id="285" r:id="rId4"/>
    <p:sldId id="289" r:id="rId5"/>
    <p:sldId id="290" r:id="rId6"/>
    <p:sldId id="292" r:id="rId7"/>
    <p:sldId id="287" r:id="rId8"/>
    <p:sldId id="293" r:id="rId9"/>
    <p:sldId id="294" r:id="rId10"/>
    <p:sldId id="296" r:id="rId11"/>
    <p:sldId id="297" r:id="rId12"/>
    <p:sldId id="295" r:id="rId13"/>
    <p:sldId id="298" r:id="rId14"/>
    <p:sldId id="300" r:id="rId15"/>
    <p:sldId id="301" r:id="rId16"/>
  </p:sldIdLst>
  <p:sldSz cx="9144000" cy="6858000" type="screen4x3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корый Алексей Владимирович" initials="САВ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349" autoAdjust="0"/>
  </p:normalViewPr>
  <p:slideViewPr>
    <p:cSldViewPr>
      <p:cViewPr varScale="1">
        <p:scale>
          <a:sx n="107" d="100"/>
          <a:sy n="107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CB98-D1AF-4DB4-84A0-37C4F6128585}" type="datetimeFigureOut">
              <a:rPr lang="ru-RU" smtClean="0"/>
              <a:t>08.08.2019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8B50-B783-4FEC-B914-3D5AD6732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0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18B50-B783-4FEC-B914-3D5AD6732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1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18B50-B783-4FEC-B914-3D5AD6732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9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B5200D-E8A0-45C7-A6FC-3F94098B048B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559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8C16-12CE-4139-8DE5-4CEF07A4DA64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EE86-7326-4B53-A711-163406306227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7B98-8677-470F-82F8-1BEFC1B9D208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2956F-2797-47EA-AEE9-E298D15CF3B9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878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C3EF-882F-4D04-B43E-2D52639FC32E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E95-B224-4565-8D98-E51FC0618E2D}" type="datetime1">
              <a:rPr lang="ru-RU" smtClean="0"/>
              <a:t>08.08.2019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A372-83FA-462B-8DEB-A77F7D2E5B83}" type="datetime1">
              <a:rPr lang="ru-RU" smtClean="0"/>
              <a:t>08.08.2019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1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603E-A89B-4A12-8A7E-29AB404D2CDA}" type="datetime1">
              <a:rPr lang="ru-RU" smtClean="0"/>
              <a:t>08.08.2019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1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CF95D-B2DF-4396-BEEC-1B0EF4902C3F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9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DCEEAF-41DA-4BB6-9774-99678A7E6CA1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68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975B945F-FB61-489F-9AF0-1B90F6F2BB24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7275ABD-26AA-4C83-8A8D-1B447BEFB0E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8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hdr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428487" cy="708688"/>
          </a:xfrm>
        </p:spPr>
        <p:txBody>
          <a:bodyPr>
            <a:noAutofit/>
          </a:bodyPr>
          <a:lstStyle/>
          <a:p>
            <a:pPr indent="538163" algn="ctr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Строительство Детской областной клинической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больницы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>
                <a:solidFill>
                  <a:schemeClr val="bg1"/>
                </a:solidFill>
              </a:rPr>
              <a:pPr/>
              <a:t>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C6A0FD-D944-4F6D-9B20-AA22FEF6C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4274"/>
            <a:ext cx="8208912" cy="43650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11560" y="5949280"/>
            <a:ext cx="7428487" cy="70868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538163"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Петербургское шоссе, 115к4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7272808" cy="288032"/>
          </a:xfrm>
        </p:spPr>
        <p:txBody>
          <a:bodyPr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решения проблемы несоответствия реальной стоимости и планируемых средств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285205"/>
              </p:ext>
            </p:extLst>
          </p:nvPr>
        </p:nvGraphicFramePr>
        <p:xfrm>
          <a:off x="611560" y="548680"/>
          <a:ext cx="8352928" cy="600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11">
                  <a:extLst>
                    <a:ext uri="{9D8B030D-6E8A-4147-A177-3AD203B41FA5}">
                      <a16:colId xmlns:a16="http://schemas.microsoft.com/office/drawing/2014/main" val="2531666456"/>
                    </a:ext>
                  </a:extLst>
                </a:gridCol>
                <a:gridCol w="1959337">
                  <a:extLst>
                    <a:ext uri="{9D8B030D-6E8A-4147-A177-3AD203B41FA5}">
                      <a16:colId xmlns:a16="http://schemas.microsoft.com/office/drawing/2014/main" val="2361368982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8178147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7940875"/>
                    </a:ext>
                  </a:extLst>
                </a:gridCol>
              </a:tblGrid>
              <a:tr h="483115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  <a:endParaRPr lang="ru-RU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действий</a:t>
                      </a:r>
                      <a:endParaRPr lang="ru-RU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Ориентировочные сроки</a:t>
                      </a:r>
                      <a:endParaRPr lang="ru-RU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9443"/>
                  </a:ext>
                </a:extLst>
              </a:tr>
              <a:tr h="2838303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закупка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мед.оборудования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разных программ финансирования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(объем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финансирования в 5,492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Распоряжение ПРФ по единому поставщику и заключение соглашения,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гос.контракта</a:t>
                      </a:r>
                      <a:endParaRPr lang="ru-RU" sz="13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строительства (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земл.работы+каркас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0,850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Корректировка проектно-сметной документации в части:  - стоимости неучтенных работ и материалов (0,848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 - формирования перечня необходимого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мед.оборудования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рамках ранее запланированной суммы расходов 1,35–0,848=0,5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+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раб.док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Экспертиза проектно-сметной документации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Доп.соглашение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 добавлении неучтенных в проекте работ, оборудования и их стоимости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Закупка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мед.оборудования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(1,7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 рамках других программ Минздрава ТО)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в эксплуатацию 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 01.09.19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3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01.10.19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15.11.19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3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01.04.20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01.05.20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01.04.22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b="1" u="sn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01.10.22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32440"/>
                  </a:ext>
                </a:extLst>
              </a:tr>
              <a:tr h="2655245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между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Ростехом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Правительством Тверской области </a:t>
                      </a:r>
                      <a:r>
                        <a:rPr lang="ru-RU" sz="13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договора концессии</a:t>
                      </a:r>
                    </a:p>
                    <a:p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3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Петропавл</a:t>
                      </a:r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.-Камчатский – строительство за счет средств </a:t>
                      </a:r>
                      <a:r>
                        <a:rPr lang="ru-RU" sz="13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Ростеха</a:t>
                      </a:r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(кредит) возврат в течении 5 лет</a:t>
                      </a:r>
                    </a:p>
                    <a:p>
                      <a:r>
                        <a:rPr lang="ru-RU" sz="13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млрд.=6,0 ФБ+3,0 Фонда развития ДВ+3,0 ОМС)</a:t>
                      </a:r>
                      <a:endParaRPr lang="ru-RU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Распоряжение ПРФ по единому поставщику и заключение договора концессии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строительства (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земл.работы+каркас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0,850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Корректировка проектно-сметной документации +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раб.док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Экспертиза проектно-сметной документации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соглашения между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Ростехом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Здравоохранением о дополнительном финансировании (+1,748 </a:t>
                      </a: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Доп.соглашение</a:t>
                      </a: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 добавлении неучтенных в проекте работ, оборудования и их стоимости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в эксплуатацию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01.09.19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01.10.19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15.11.19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01.04.19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01.06.19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15.06.19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3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300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01.10.22</a:t>
                      </a:r>
                      <a:endParaRPr lang="ru-RU" sz="13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27786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82CA-70F9-42D2-843F-A25A1370C062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2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 ГК «РОСТЕХ»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управления проектом –  Тип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приступать к СМР после корректировки проекта и прохождения экспертизы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III-IV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квартал 2020 года), сдача объекта в 2023 году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дополнительное финансирование (+1,9 млрд)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Приоритетная форма реализации объекта – концессионное соглашение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BE2C-CD81-4F99-9075-3E30239127F5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9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015008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стоимости разработки проекта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(необходимо учитывать, что используется проект повторного применения!)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162490"/>
              </p:ext>
            </p:extLst>
          </p:nvPr>
        </p:nvGraphicFramePr>
        <p:xfrm>
          <a:off x="827584" y="2060848"/>
          <a:ext cx="7920882" cy="2544219"/>
        </p:xfrm>
        <a:graphic>
          <a:graphicData uri="http://schemas.openxmlformats.org/drawingml/2006/table">
            <a:tbl>
              <a:tblPr/>
              <a:tblGrid>
                <a:gridCol w="3100810">
                  <a:extLst>
                    <a:ext uri="{9D8B030D-6E8A-4147-A177-3AD203B41FA5}">
                      <a16:colId xmlns:a16="http://schemas.microsoft.com/office/drawing/2014/main" val="3264996382"/>
                    </a:ext>
                  </a:extLst>
                </a:gridCol>
                <a:gridCol w="1135940">
                  <a:extLst>
                    <a:ext uri="{9D8B030D-6E8A-4147-A177-3AD203B41FA5}">
                      <a16:colId xmlns:a16="http://schemas.microsoft.com/office/drawing/2014/main" val="2144407950"/>
                    </a:ext>
                  </a:extLst>
                </a:gridCol>
                <a:gridCol w="1842066">
                  <a:extLst>
                    <a:ext uri="{9D8B030D-6E8A-4147-A177-3AD203B41FA5}">
                      <a16:colId xmlns:a16="http://schemas.microsoft.com/office/drawing/2014/main" val="3265912679"/>
                    </a:ext>
                  </a:extLst>
                </a:gridCol>
                <a:gridCol w="1842066">
                  <a:extLst>
                    <a:ext uri="{9D8B030D-6E8A-4147-A177-3AD203B41FA5}">
                      <a16:colId xmlns:a16="http://schemas.microsoft.com/office/drawing/2014/main" val="2515135089"/>
                    </a:ext>
                  </a:extLst>
                </a:gridCol>
              </a:tblGrid>
              <a:tr h="9214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Виды работ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Норматив стоимости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Расчет 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Правительства 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Тверской области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Расчет Проектировщика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70113"/>
                  </a:ext>
                </a:extLst>
              </a:tr>
              <a:tr h="44668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Разработка проекта стадии "П" с защитой в экспертизе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15 000 000,00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15 000 000,00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351482"/>
                  </a:ext>
                </a:extLst>
              </a:tr>
              <a:tr h="38000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Разработка проекта стадии "П" - дополнительные работы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5 481 996,00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21 966 300,00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76355"/>
                  </a:ext>
                </a:extLst>
              </a:tr>
              <a:tr h="226168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 проектная документация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20 481 996,00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36 966 300,00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94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Рабочая документация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30 722 994,00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48 296 460,00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382506"/>
                  </a:ext>
                </a:extLst>
              </a:tr>
              <a:tr h="307156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ИТОГО: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100%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51 204 990,00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85 262 760,00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5733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444208" y="2780928"/>
            <a:ext cx="1296144" cy="360040"/>
          </a:xfrm>
          <a:prstGeom prst="wedgeRectCallout">
            <a:avLst>
              <a:gd name="adj1" fmla="val -45041"/>
              <a:gd name="adj2" fmla="val 82419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>
                <a:latin typeface="Times New Roman" panose="02020603050405020304" pitchFamily="18" charset="0"/>
                <a:cs typeface="Times New Roman" panose="02020603050405020304" pitchFamily="18" charset="0"/>
              </a:rPr>
              <a:t>По договору 01/18 от 15.03.2018</a:t>
            </a: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4355976" y="3140968"/>
            <a:ext cx="1080120" cy="504056"/>
          </a:xfrm>
          <a:prstGeom prst="wedgeRectCallout">
            <a:avLst>
              <a:gd name="adj1" fmla="val 53864"/>
              <a:gd name="adj2" fmla="val 76015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сметного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расчета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5868144" y="4725144"/>
            <a:ext cx="1152128" cy="504056"/>
          </a:xfrm>
          <a:prstGeom prst="wedgeRectCallout">
            <a:avLst>
              <a:gd name="adj1" fmla="val 77989"/>
              <a:gd name="adj2" fmla="val -255469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Необоснованное увеличение стоимости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15616" y="5229200"/>
            <a:ext cx="7200900" cy="1015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основана на двух ранее реализованных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 (Многопрофильная клиническая больница,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п.Коммунарка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Москва + Перинатальный центр, Севастопольский бульвар, Москва (компания «ЭНКА»)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распечатки 1 экземпляра проекта стадии «П» в копир. центре – 190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3EA5-B2C7-42FA-B54B-3965DA226136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200900" cy="51095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Учесть при корректировке проекта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743732"/>
              </p:ext>
            </p:extLst>
          </p:nvPr>
        </p:nvGraphicFramePr>
        <p:xfrm>
          <a:off x="659112" y="620688"/>
          <a:ext cx="8233368" cy="58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Лист" r:id="rId3" imgW="9734677" imgH="6448438" progId="Excel.Sheet.12">
                  <p:embed/>
                </p:oleObj>
              </mc:Choice>
              <mc:Fallback>
                <p:oleObj name="Лист" r:id="rId3" imgW="9734677" imgH="64484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112" y="620688"/>
                        <a:ext cx="8233368" cy="5832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4221-6B17-47AB-80A4-C32325643997}" type="datetime1">
              <a:rPr lang="ru-RU" smtClean="0"/>
              <a:t>08.08.2019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73393"/>
              </p:ext>
            </p:extLst>
          </p:nvPr>
        </p:nvGraphicFramePr>
        <p:xfrm>
          <a:off x="683568" y="260648"/>
          <a:ext cx="8280920" cy="633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Лист" r:id="rId3" imgW="9734677" imgH="9296427" progId="Excel.Sheet.12">
                  <p:embed/>
                </p:oleObj>
              </mc:Choice>
              <mc:Fallback>
                <p:oleObj name="Лист" r:id="rId3" imgW="9734677" imgH="92964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60648"/>
                        <a:ext cx="8280920" cy="633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CF27-6ED0-488F-9B12-E6EBAC50DB5C}" type="datetime1">
              <a:rPr lang="ru-RU" smtClean="0"/>
              <a:t>08.08.2019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7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200900" cy="60224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"Дирекция по строительству ДОКБ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59E-11FE-4D56-8F57-D974D13C6B02}" type="datetime1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08.08.2019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ГКУ "Дирекция по строительству ДОКБ". Для служебного использования.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7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9970"/>
              </p:ext>
            </p:extLst>
          </p:nvPr>
        </p:nvGraphicFramePr>
        <p:xfrm>
          <a:off x="1115616" y="1052736"/>
          <a:ext cx="7612912" cy="440704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62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40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ru-RU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258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258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измерения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258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258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Этажность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этаж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(5 надземных + 1 подземный)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 земельного участка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kumimoji="0" lang="ru-RU" sz="1600" u="none" strike="noStrike" cap="none" normalizeH="0" baseline="33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1600" b="0" i="0" u="none" strike="noStrike" cap="none" normalizeH="0" baseline="3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52 238,0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площадь здания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kumimoji="0" lang="ru-RU" sz="1600" u="none" strike="noStrike" cap="none" normalizeH="0" baseline="33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1600" b="0" i="0" u="none" strike="noStrike" cap="none" normalizeH="0" baseline="3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57 510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Строительный объем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kumimoji="0" lang="ru-RU" sz="1600" u="none" strike="noStrike" cap="none" normalizeH="0" baseline="33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1600" b="0" i="0" u="none" strike="noStrike" cap="none" normalizeH="0" baseline="3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ru-RU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275 157,0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ru-RU" sz="2000" u="none" strike="noStrike" cap="none" normalizeH="0" baseline="3300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2000" u="none" strike="noStrike" cap="none" normalizeH="0" baseline="330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койко-мест</a:t>
                      </a:r>
                      <a:endParaRPr kumimoji="0" lang="ru-RU" sz="2000" b="0" i="0" u="none" strike="noStrike" cap="none" normalizeH="0" baseline="33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92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Нормативная продолжительность строительства,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т. ч. подготовительный период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5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Сметная стоимость проекта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 руб.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,492 </a:t>
                      </a: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22">
                <a:tc gridSpan="4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2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Положительное заключение по проектной документации от 6.02.19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ru-RU" sz="1200" b="1" i="1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Положительное заключение по сметной стоимости 8.05.19</a:t>
                      </a:r>
                      <a:endParaRPr kumimoji="0" lang="ru-RU" sz="12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ru-RU" sz="14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ru-RU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ru-RU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Microsoft YaHei" charset="-122"/>
                        <a:cs typeface="Times New Roman" pitchFamily="18" charset="0"/>
                      </a:endParaRPr>
                    </a:p>
                  </a:txBody>
                  <a:tcPr marL="90000" marR="90000" marT="39636" marB="351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19647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43608" y="260648"/>
            <a:ext cx="7708605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6000"/>
              </a:lnSpc>
              <a:spcAft>
                <a:spcPct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Технико-экономические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показатели </a:t>
            </a:r>
          </a:p>
        </p:txBody>
      </p:sp>
      <p:sp>
        <p:nvSpPr>
          <p:cNvPr id="11" name="Заголовок 20"/>
          <p:cNvSpPr txBox="1">
            <a:spLocks/>
          </p:cNvSpPr>
          <p:nvPr/>
        </p:nvSpPr>
        <p:spPr>
          <a:xfrm>
            <a:off x="1091867" y="1107495"/>
            <a:ext cx="7704856" cy="51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1066533">
              <a:spcBef>
                <a:spcPct val="0"/>
              </a:spcBef>
              <a:defRPr/>
            </a:pPr>
            <a:endParaRPr lang="ru-RU" altLang="ru-RU" sz="2200" b="1" dirty="0">
              <a:solidFill>
                <a:srgbClr val="BA9A3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3E3D-08B1-4BC9-BA21-C4582C81612D}" type="datetime1">
              <a:rPr lang="ru-RU" smtClean="0"/>
              <a:t>08.08.2019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348648"/>
          </a:xfrm>
        </p:spPr>
        <p:txBody>
          <a:bodyPr>
            <a:no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строительство детской областной клинической больницы в г. Твери с учетом перехода, котельной, дизель-генератора, кислородной станции и БРП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(Затраты учтенные сводным сметным расчетом (ССР), получившим положительное заключение в </a:t>
            </a:r>
            <a:r>
              <a:rPr lang="ru-RU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ФАУ </a:t>
            </a:r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0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Главгосэкспертиза</a:t>
            </a:r>
            <a:r>
              <a:rPr 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России" в ценах на I квартал 2019г</a:t>
            </a:r>
            <a:r>
              <a:rPr lang="ru-RU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122617"/>
              </p:ext>
            </p:extLst>
          </p:nvPr>
        </p:nvGraphicFramePr>
        <p:xfrm>
          <a:off x="611560" y="1750270"/>
          <a:ext cx="8280920" cy="463105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3975077141"/>
                    </a:ext>
                  </a:extLst>
                </a:gridCol>
                <a:gridCol w="4860004">
                  <a:extLst>
                    <a:ext uri="{9D8B030D-6E8A-4147-A177-3AD203B41FA5}">
                      <a16:colId xmlns:a16="http://schemas.microsoft.com/office/drawing/2014/main" val="3140059825"/>
                    </a:ext>
                  </a:extLst>
                </a:gridCol>
                <a:gridCol w="1406526">
                  <a:extLst>
                    <a:ext uri="{9D8B030D-6E8A-4147-A177-3AD203B41FA5}">
                      <a16:colId xmlns:a16="http://schemas.microsoft.com/office/drawing/2014/main" val="3133458542"/>
                    </a:ext>
                  </a:extLst>
                </a:gridCol>
                <a:gridCol w="1582342">
                  <a:extLst>
                    <a:ext uri="{9D8B030D-6E8A-4147-A177-3AD203B41FA5}">
                      <a16:colId xmlns:a16="http://schemas.microsoft.com/office/drawing/2014/main" val="214767154"/>
                    </a:ext>
                  </a:extLst>
                </a:gridCol>
              </a:tblGrid>
              <a:tr h="66554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видов затрат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с НДС (тыс. руб.)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НДС (тыс. руб.)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19217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Строительно-монтажные работы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3 000 622,42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500 103,74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1171749408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Внутриплощадочные и внеплощадочные инженерные сети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0418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Средства  на  возведение временных  зданий  и  сооружений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70405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Инженерное оборудование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885 542,30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135 264,17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024779044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Медицинское оборудование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1 350 872,00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509,50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773347990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Прочие затраты, в том числе: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255 341,23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42 556,87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1633546961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Пусконаладочные работы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10 202,43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1 700,41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2714857285"/>
                  </a:ext>
                </a:extLst>
              </a:tr>
              <a:tr h="4825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Плата за подключение к сетям инженерно-технологического присоединения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223 875,31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37 312,55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336300606"/>
                  </a:ext>
                </a:extLst>
              </a:tr>
              <a:tr h="4825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Плата за выбросы загрязняющих веществ в а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тмосферный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воздух и плата за размещение отходов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1892528290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Авторский надзор за строительством 0,2%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10 689,42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1 781,57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492894769"/>
                  </a:ext>
                </a:extLst>
              </a:tr>
              <a:tr h="4825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Экспертиза проектной документации и инженерных изысканий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3 869,32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644,89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927679510"/>
                  </a:ext>
                </a:extLst>
              </a:tr>
              <a:tr h="24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Резерв средств на непредвиденные работы и затраты - 2%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113 302,32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18 883,72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387542299"/>
                  </a:ext>
                </a:extLst>
              </a:tr>
              <a:tr h="3094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по сводному сметному расчету: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5 492 377,95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678 434,28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" marR="7328" marT="7328" marB="0" anchor="ctr"/>
                </a:tc>
                <a:extLst>
                  <a:ext uri="{0D108BD9-81ED-4DB2-BD59-A6C34878D82A}">
                    <a16:rowId xmlns:a16="http://schemas.microsoft.com/office/drawing/2014/main" val="361112563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7CA3-8457-48DA-9ECF-786F3309CB22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Выноска 2 28"/>
          <p:cNvSpPr/>
          <p:nvPr/>
        </p:nvSpPr>
        <p:spPr>
          <a:xfrm>
            <a:off x="7740352" y="4794394"/>
            <a:ext cx="1080120" cy="230832"/>
          </a:xfrm>
          <a:prstGeom prst="borderCallout2">
            <a:avLst>
              <a:gd name="adj1" fmla="val -462289"/>
              <a:gd name="adj2" fmla="val -13520"/>
              <a:gd name="adj3" fmla="val -85732"/>
              <a:gd name="adj4" fmla="val 112186"/>
              <a:gd name="adj5" fmla="val 49689"/>
              <a:gd name="adj6" fmla="val 103765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поставки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Выноска 2 29"/>
          <p:cNvSpPr/>
          <p:nvPr/>
        </p:nvSpPr>
        <p:spPr>
          <a:xfrm>
            <a:off x="6588224" y="4725144"/>
            <a:ext cx="1080120" cy="369332"/>
          </a:xfrm>
          <a:prstGeom prst="borderCallout2">
            <a:avLst>
              <a:gd name="adj1" fmla="val 53750"/>
              <a:gd name="adj2" fmla="val -6051"/>
              <a:gd name="adj3" fmla="val 6117"/>
              <a:gd name="adj4" fmla="val -18120"/>
              <a:gd name="adj5" fmla="val -272263"/>
              <a:gd name="adj6" fmla="val -199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Договора субподряда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6984776" cy="351795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труктура управления проектом </a:t>
            </a:r>
            <a:r>
              <a:rPr lang="ru-RU" sz="1800" b="1" dirty="0">
                <a:solidFill>
                  <a:srgbClr val="C00000"/>
                </a:solidFill>
              </a:rPr>
              <a:t>Тип </a:t>
            </a:r>
            <a:r>
              <a:rPr lang="en-US" sz="1800" b="1" dirty="0">
                <a:solidFill>
                  <a:srgbClr val="C00000"/>
                </a:solidFill>
              </a:rPr>
              <a:t>I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51521" y="1495531"/>
            <a:ext cx="3672407" cy="462017"/>
          </a:xfrm>
          <a:custGeom>
            <a:avLst/>
            <a:gdLst>
              <a:gd name="connsiteX0" fmla="*/ 0 w 8667053"/>
              <a:gd name="connsiteY0" fmla="*/ 46202 h 462017"/>
              <a:gd name="connsiteX1" fmla="*/ 46202 w 8667053"/>
              <a:gd name="connsiteY1" fmla="*/ 0 h 462017"/>
              <a:gd name="connsiteX2" fmla="*/ 8620851 w 8667053"/>
              <a:gd name="connsiteY2" fmla="*/ 0 h 462017"/>
              <a:gd name="connsiteX3" fmla="*/ 8667053 w 8667053"/>
              <a:gd name="connsiteY3" fmla="*/ 46202 h 462017"/>
              <a:gd name="connsiteX4" fmla="*/ 8667053 w 8667053"/>
              <a:gd name="connsiteY4" fmla="*/ 415815 h 462017"/>
              <a:gd name="connsiteX5" fmla="*/ 8620851 w 8667053"/>
              <a:gd name="connsiteY5" fmla="*/ 462017 h 462017"/>
              <a:gd name="connsiteX6" fmla="*/ 46202 w 8667053"/>
              <a:gd name="connsiteY6" fmla="*/ 462017 h 462017"/>
              <a:gd name="connsiteX7" fmla="*/ 0 w 8667053"/>
              <a:gd name="connsiteY7" fmla="*/ 415815 h 462017"/>
              <a:gd name="connsiteX8" fmla="*/ 0 w 8667053"/>
              <a:gd name="connsiteY8" fmla="*/ 46202 h 46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053" h="462017">
                <a:moveTo>
                  <a:pt x="0" y="46202"/>
                </a:moveTo>
                <a:cubicBezTo>
                  <a:pt x="0" y="20685"/>
                  <a:pt x="20685" y="0"/>
                  <a:pt x="46202" y="0"/>
                </a:cubicBezTo>
                <a:lnTo>
                  <a:pt x="8620851" y="0"/>
                </a:lnTo>
                <a:cubicBezTo>
                  <a:pt x="8646368" y="0"/>
                  <a:pt x="8667053" y="20685"/>
                  <a:pt x="8667053" y="46202"/>
                </a:cubicBezTo>
                <a:lnTo>
                  <a:pt x="8667053" y="415815"/>
                </a:lnTo>
                <a:cubicBezTo>
                  <a:pt x="8667053" y="441332"/>
                  <a:pt x="8646368" y="462017"/>
                  <a:pt x="8620851" y="462017"/>
                </a:cubicBezTo>
                <a:lnTo>
                  <a:pt x="46202" y="462017"/>
                </a:lnTo>
                <a:cubicBezTo>
                  <a:pt x="20685" y="462017"/>
                  <a:pt x="0" y="441332"/>
                  <a:pt x="0" y="415815"/>
                </a:cubicBezTo>
                <a:lnTo>
                  <a:pt x="0" y="462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112" tIns="82112" rIns="82112" bIns="8211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Тверской области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5364088" y="1628800"/>
            <a:ext cx="3198720" cy="1965481"/>
          </a:xfrm>
          <a:custGeom>
            <a:avLst/>
            <a:gdLst>
              <a:gd name="connsiteX0" fmla="*/ 0 w 3198720"/>
              <a:gd name="connsiteY0" fmla="*/ 196548 h 1965481"/>
              <a:gd name="connsiteX1" fmla="*/ 196548 w 3198720"/>
              <a:gd name="connsiteY1" fmla="*/ 0 h 1965481"/>
              <a:gd name="connsiteX2" fmla="*/ 3002172 w 3198720"/>
              <a:gd name="connsiteY2" fmla="*/ 0 h 1965481"/>
              <a:gd name="connsiteX3" fmla="*/ 3198720 w 3198720"/>
              <a:gd name="connsiteY3" fmla="*/ 196548 h 1965481"/>
              <a:gd name="connsiteX4" fmla="*/ 3198720 w 3198720"/>
              <a:gd name="connsiteY4" fmla="*/ 1768933 h 1965481"/>
              <a:gd name="connsiteX5" fmla="*/ 3002172 w 3198720"/>
              <a:gd name="connsiteY5" fmla="*/ 1965481 h 1965481"/>
              <a:gd name="connsiteX6" fmla="*/ 196548 w 3198720"/>
              <a:gd name="connsiteY6" fmla="*/ 1965481 h 1965481"/>
              <a:gd name="connsiteX7" fmla="*/ 0 w 3198720"/>
              <a:gd name="connsiteY7" fmla="*/ 1768933 h 1965481"/>
              <a:gd name="connsiteX8" fmla="*/ 0 w 3198720"/>
              <a:gd name="connsiteY8" fmla="*/ 196548 h 196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8720" h="1965481">
                <a:moveTo>
                  <a:pt x="0" y="196548"/>
                </a:moveTo>
                <a:cubicBezTo>
                  <a:pt x="0" y="87998"/>
                  <a:pt x="87998" y="0"/>
                  <a:pt x="196548" y="0"/>
                </a:cubicBezTo>
                <a:lnTo>
                  <a:pt x="3002172" y="0"/>
                </a:lnTo>
                <a:cubicBezTo>
                  <a:pt x="3110722" y="0"/>
                  <a:pt x="3198720" y="87998"/>
                  <a:pt x="3198720" y="196548"/>
                </a:cubicBezTo>
                <a:lnTo>
                  <a:pt x="3198720" y="1768933"/>
                </a:lnTo>
                <a:cubicBezTo>
                  <a:pt x="3198720" y="1877483"/>
                  <a:pt x="3110722" y="1965481"/>
                  <a:pt x="3002172" y="1965481"/>
                </a:cubicBezTo>
                <a:lnTo>
                  <a:pt x="196548" y="1965481"/>
                </a:lnTo>
                <a:cubicBezTo>
                  <a:pt x="87998" y="1965481"/>
                  <a:pt x="0" y="1877483"/>
                  <a:pt x="0" y="1768933"/>
                </a:cubicBezTo>
                <a:lnTo>
                  <a:pt x="0" y="19654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87" tIns="103287" rIns="103287" bIns="103287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ГЕНЕРАЛЬНЫЙ ПОДРЯДЧИК 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(ГК «РОСТЕХ»)</a:t>
            </a:r>
            <a:endParaRPr lang="ru-RU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строительного процесса, содержание строительной площадки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деятельности  субподрядчиков, контроль за выполнением работ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исполнительной документации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Закупка, поставка и монтаж оборудования  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5322128" y="3917424"/>
            <a:ext cx="1566464" cy="74132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600" h="21600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1600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1600" fill="none" stroke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16352"/>
                </a:lnTo>
                <a:cubicBezTo>
                  <a:pt x="18595" y="16352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10" tIns="168039" rIns="259837" bIns="69984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Субподрядные организации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6992740" y="3911312"/>
            <a:ext cx="1566464" cy="74132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600" h="21600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1600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1600" fill="none" stroke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16352"/>
                </a:lnTo>
                <a:cubicBezTo>
                  <a:pt x="18595" y="16352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10" tIns="168039" rIns="259837" bIns="69984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Поставщики оборудования</a:t>
            </a:r>
            <a:endParaRPr lang="ru-RU" sz="1050" dirty="0"/>
          </a:p>
        </p:txBody>
      </p:sp>
      <p:sp>
        <p:nvSpPr>
          <p:cNvPr id="11" name="Полилиния 10"/>
          <p:cNvSpPr/>
          <p:nvPr/>
        </p:nvSpPr>
        <p:spPr>
          <a:xfrm>
            <a:off x="179512" y="5733256"/>
            <a:ext cx="1223016" cy="864096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33" tIns="67433" rIns="67433" bIns="6743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 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(авторский надзор)</a:t>
            </a:r>
          </a:p>
        </p:txBody>
      </p:sp>
      <p:sp>
        <p:nvSpPr>
          <p:cNvPr id="12" name="Полилиния 11"/>
          <p:cNvSpPr/>
          <p:nvPr/>
        </p:nvSpPr>
        <p:spPr>
          <a:xfrm>
            <a:off x="251521" y="2035477"/>
            <a:ext cx="1224135" cy="734641"/>
          </a:xfrm>
          <a:custGeom>
            <a:avLst/>
            <a:gdLst>
              <a:gd name="connsiteX0" fmla="*/ 0 w 1285196"/>
              <a:gd name="connsiteY0" fmla="*/ 74133 h 741327"/>
              <a:gd name="connsiteX1" fmla="*/ 74133 w 1285196"/>
              <a:gd name="connsiteY1" fmla="*/ 0 h 741327"/>
              <a:gd name="connsiteX2" fmla="*/ 1211063 w 1285196"/>
              <a:gd name="connsiteY2" fmla="*/ 0 h 741327"/>
              <a:gd name="connsiteX3" fmla="*/ 1285196 w 1285196"/>
              <a:gd name="connsiteY3" fmla="*/ 74133 h 741327"/>
              <a:gd name="connsiteX4" fmla="*/ 1285196 w 1285196"/>
              <a:gd name="connsiteY4" fmla="*/ 667194 h 741327"/>
              <a:gd name="connsiteX5" fmla="*/ 1211063 w 1285196"/>
              <a:gd name="connsiteY5" fmla="*/ 741327 h 741327"/>
              <a:gd name="connsiteX6" fmla="*/ 74133 w 1285196"/>
              <a:gd name="connsiteY6" fmla="*/ 741327 h 741327"/>
              <a:gd name="connsiteX7" fmla="*/ 0 w 1285196"/>
              <a:gd name="connsiteY7" fmla="*/ 667194 h 741327"/>
              <a:gd name="connsiteX8" fmla="*/ 0 w 128519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19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211063" y="0"/>
                </a:lnTo>
                <a:cubicBezTo>
                  <a:pt x="1252006" y="0"/>
                  <a:pt x="1285196" y="33190"/>
                  <a:pt x="1285196" y="74133"/>
                </a:cubicBezTo>
                <a:lnTo>
                  <a:pt x="1285196" y="667194"/>
                </a:lnTo>
                <a:cubicBezTo>
                  <a:pt x="1285196" y="708137"/>
                  <a:pt x="1252006" y="741327"/>
                  <a:pt x="121106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33" tIns="67433" rIns="67433" bIns="6743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Минстрой ТО </a:t>
            </a:r>
            <a:endParaRPr lang="ru-RU" sz="1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198171" y="2851801"/>
            <a:ext cx="3293710" cy="2809447"/>
          </a:xfrm>
          <a:custGeom>
            <a:avLst/>
            <a:gdLst>
              <a:gd name="connsiteX0" fmla="*/ 0 w 3953625"/>
              <a:gd name="connsiteY0" fmla="*/ 221631 h 2216309"/>
              <a:gd name="connsiteX1" fmla="*/ 221631 w 3953625"/>
              <a:gd name="connsiteY1" fmla="*/ 0 h 2216309"/>
              <a:gd name="connsiteX2" fmla="*/ 3731994 w 3953625"/>
              <a:gd name="connsiteY2" fmla="*/ 0 h 2216309"/>
              <a:gd name="connsiteX3" fmla="*/ 3953625 w 3953625"/>
              <a:gd name="connsiteY3" fmla="*/ 221631 h 2216309"/>
              <a:gd name="connsiteX4" fmla="*/ 3953625 w 3953625"/>
              <a:gd name="connsiteY4" fmla="*/ 1994678 h 2216309"/>
              <a:gd name="connsiteX5" fmla="*/ 3731994 w 3953625"/>
              <a:gd name="connsiteY5" fmla="*/ 2216309 h 2216309"/>
              <a:gd name="connsiteX6" fmla="*/ 221631 w 3953625"/>
              <a:gd name="connsiteY6" fmla="*/ 2216309 h 2216309"/>
              <a:gd name="connsiteX7" fmla="*/ 0 w 3953625"/>
              <a:gd name="connsiteY7" fmla="*/ 1994678 h 2216309"/>
              <a:gd name="connsiteX8" fmla="*/ 0 w 3953625"/>
              <a:gd name="connsiteY8" fmla="*/ 221631 h 2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3625" h="2216309">
                <a:moveTo>
                  <a:pt x="0" y="221631"/>
                </a:moveTo>
                <a:cubicBezTo>
                  <a:pt x="0" y="99228"/>
                  <a:pt x="99228" y="0"/>
                  <a:pt x="221631" y="0"/>
                </a:cubicBezTo>
                <a:lnTo>
                  <a:pt x="3731994" y="0"/>
                </a:lnTo>
                <a:cubicBezTo>
                  <a:pt x="3854397" y="0"/>
                  <a:pt x="3953625" y="99228"/>
                  <a:pt x="3953625" y="221631"/>
                </a:cubicBezTo>
                <a:lnTo>
                  <a:pt x="3953625" y="1994678"/>
                </a:lnTo>
                <a:cubicBezTo>
                  <a:pt x="3953625" y="2117081"/>
                  <a:pt x="3854397" y="2216309"/>
                  <a:pt x="3731994" y="2216309"/>
                </a:cubicBezTo>
                <a:lnTo>
                  <a:pt x="221631" y="2216309"/>
                </a:lnTo>
                <a:cubicBezTo>
                  <a:pt x="99228" y="2216309"/>
                  <a:pt x="0" y="2117081"/>
                  <a:pt x="0" y="1994678"/>
                </a:cubicBezTo>
                <a:lnTo>
                  <a:pt x="0" y="2216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013" tIns="103013" rIns="103013" bIns="103013" numCol="1" spcCol="1270" anchor="ctr" anchorCtr="0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ДИРЕКЦИЯ (ЗАКАЗЧИК)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Приемка рабочей документации;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соответствием объёмов, качества и стоимости СМР: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проектной и рабочей документации;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результатам инженерных изысканий;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 градостроительного плана земельного участка 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 технических регламентов, соблюдением норм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правил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технических условий выполнения и приёмки СМР; 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Технический контроль;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Согласование  подрядчиков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поставщиков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риемка выполненных работ по форме КС2, КС3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Заключение и сопровождение договоров технического присоединения с сетям.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Полилиния 13"/>
          <p:cNvSpPr/>
          <p:nvPr/>
        </p:nvSpPr>
        <p:spPr>
          <a:xfrm>
            <a:off x="1475656" y="2035477"/>
            <a:ext cx="1224136" cy="741327"/>
          </a:xfrm>
          <a:custGeom>
            <a:avLst/>
            <a:gdLst>
              <a:gd name="connsiteX0" fmla="*/ 0 w 1132770"/>
              <a:gd name="connsiteY0" fmla="*/ 74133 h 741327"/>
              <a:gd name="connsiteX1" fmla="*/ 74133 w 1132770"/>
              <a:gd name="connsiteY1" fmla="*/ 0 h 741327"/>
              <a:gd name="connsiteX2" fmla="*/ 1058637 w 1132770"/>
              <a:gd name="connsiteY2" fmla="*/ 0 h 741327"/>
              <a:gd name="connsiteX3" fmla="*/ 1132770 w 1132770"/>
              <a:gd name="connsiteY3" fmla="*/ 74133 h 741327"/>
              <a:gd name="connsiteX4" fmla="*/ 1132770 w 1132770"/>
              <a:gd name="connsiteY4" fmla="*/ 667194 h 741327"/>
              <a:gd name="connsiteX5" fmla="*/ 1058637 w 1132770"/>
              <a:gd name="connsiteY5" fmla="*/ 741327 h 741327"/>
              <a:gd name="connsiteX6" fmla="*/ 74133 w 1132770"/>
              <a:gd name="connsiteY6" fmla="*/ 741327 h 741327"/>
              <a:gd name="connsiteX7" fmla="*/ 0 w 1132770"/>
              <a:gd name="connsiteY7" fmla="*/ 667194 h 741327"/>
              <a:gd name="connsiteX8" fmla="*/ 0 w 1132770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2770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058637" y="0"/>
                </a:lnTo>
                <a:cubicBezTo>
                  <a:pt x="1099580" y="0"/>
                  <a:pt x="1132770" y="33190"/>
                  <a:pt x="1132770" y="74133"/>
                </a:cubicBezTo>
                <a:lnTo>
                  <a:pt x="1132770" y="667194"/>
                </a:lnTo>
                <a:cubicBezTo>
                  <a:pt x="1132770" y="708137"/>
                  <a:pt x="1099580" y="741327"/>
                  <a:pt x="1058637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23" tIns="63623" rIns="63623" bIns="63623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Минздрав ТО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6012160" y="5733256"/>
            <a:ext cx="1440160" cy="864096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87" tIns="103287" rIns="103287" bIns="103287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</a:t>
            </a:r>
            <a:r>
              <a:rPr lang="ru-RU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рабочей документации</a:t>
            </a:r>
          </a:p>
          <a:p>
            <a:pPr marL="171450" indent="-17145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ru-RU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2699792" y="2028790"/>
            <a:ext cx="1224136" cy="741327"/>
          </a:xfrm>
          <a:custGeom>
            <a:avLst/>
            <a:gdLst>
              <a:gd name="connsiteX0" fmla="*/ 0 w 1132770"/>
              <a:gd name="connsiteY0" fmla="*/ 74133 h 741327"/>
              <a:gd name="connsiteX1" fmla="*/ 74133 w 1132770"/>
              <a:gd name="connsiteY1" fmla="*/ 0 h 741327"/>
              <a:gd name="connsiteX2" fmla="*/ 1058637 w 1132770"/>
              <a:gd name="connsiteY2" fmla="*/ 0 h 741327"/>
              <a:gd name="connsiteX3" fmla="*/ 1132770 w 1132770"/>
              <a:gd name="connsiteY3" fmla="*/ 74133 h 741327"/>
              <a:gd name="connsiteX4" fmla="*/ 1132770 w 1132770"/>
              <a:gd name="connsiteY4" fmla="*/ 667194 h 741327"/>
              <a:gd name="connsiteX5" fmla="*/ 1058637 w 1132770"/>
              <a:gd name="connsiteY5" fmla="*/ 741327 h 741327"/>
              <a:gd name="connsiteX6" fmla="*/ 74133 w 1132770"/>
              <a:gd name="connsiteY6" fmla="*/ 741327 h 741327"/>
              <a:gd name="connsiteX7" fmla="*/ 0 w 1132770"/>
              <a:gd name="connsiteY7" fmla="*/ 667194 h 741327"/>
              <a:gd name="connsiteX8" fmla="*/ 0 w 1132770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2770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058637" y="0"/>
                </a:lnTo>
                <a:cubicBezTo>
                  <a:pt x="1099580" y="0"/>
                  <a:pt x="1132770" y="33190"/>
                  <a:pt x="1132770" y="74133"/>
                </a:cubicBezTo>
                <a:lnTo>
                  <a:pt x="1132770" y="667194"/>
                </a:lnTo>
                <a:cubicBezTo>
                  <a:pt x="1132770" y="708137"/>
                  <a:pt x="1099580" y="741327"/>
                  <a:pt x="1058637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23" tIns="63623" rIns="63623" bIns="63623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Минфин 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491880" y="2780928"/>
            <a:ext cx="1872208" cy="144016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372200" y="364502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596336" y="364502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940152" y="3573016"/>
            <a:ext cx="576064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6" idx="3"/>
          </p:cNvCxnSpPr>
          <p:nvPr/>
        </p:nvCxnSpPr>
        <p:spPr>
          <a:xfrm flipH="1">
            <a:off x="3563888" y="3645024"/>
            <a:ext cx="2376264" cy="243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Выноска 2 27"/>
          <p:cNvSpPr/>
          <p:nvPr/>
        </p:nvSpPr>
        <p:spPr>
          <a:xfrm>
            <a:off x="3995936" y="2348880"/>
            <a:ext cx="1080120" cy="369332"/>
          </a:xfrm>
          <a:prstGeom prst="borderCallout2">
            <a:avLst>
              <a:gd name="adj1" fmla="val 27050"/>
              <a:gd name="adj2" fmla="val 98526"/>
              <a:gd name="adj3" fmla="val 67217"/>
              <a:gd name="adj4" fmla="val 119655"/>
              <a:gd name="adj5" fmla="val 149797"/>
              <a:gd name="adj6" fmla="val 112896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контракт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Прямая со стрелкой 31"/>
          <p:cNvCxnSpPr>
            <a:stCxn id="6" idx="7"/>
          </p:cNvCxnSpPr>
          <p:nvPr/>
        </p:nvCxnSpPr>
        <p:spPr>
          <a:xfrm flipH="1">
            <a:off x="3491880" y="3397733"/>
            <a:ext cx="1872208" cy="1471427"/>
          </a:xfrm>
          <a:prstGeom prst="straightConnector1">
            <a:avLst/>
          </a:prstGeom>
          <a:ln w="44450" cmpd="dbl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3491880" y="3068960"/>
            <a:ext cx="1872208" cy="1440160"/>
          </a:xfrm>
          <a:prstGeom prst="straightConnector1">
            <a:avLst/>
          </a:prstGeom>
          <a:ln w="41275" cmpd="dbl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Выноска 2 34"/>
          <p:cNvSpPr/>
          <p:nvPr/>
        </p:nvSpPr>
        <p:spPr>
          <a:xfrm>
            <a:off x="3563888" y="2924944"/>
            <a:ext cx="1080120" cy="369332"/>
          </a:xfrm>
          <a:prstGeom prst="borderCallout2">
            <a:avLst>
              <a:gd name="adj1" fmla="val 27050"/>
              <a:gd name="adj2" fmla="val 98526"/>
              <a:gd name="adj3" fmla="val 47799"/>
              <a:gd name="adj4" fmla="val 114676"/>
              <a:gd name="adj5" fmla="val 169215"/>
              <a:gd name="adj6" fmla="val 107086"/>
            </a:avLst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Денежные средства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олилиния 35"/>
          <p:cNvSpPr/>
          <p:nvPr/>
        </p:nvSpPr>
        <p:spPr>
          <a:xfrm>
            <a:off x="1475656" y="6021288"/>
            <a:ext cx="2088232" cy="620688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33" tIns="67433" rIns="67433" bIns="6743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Аутсорсинговая</a:t>
            </a:r>
            <a:r>
              <a:rPr lang="ru-RU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компания </a:t>
            </a:r>
            <a:endParaRPr lang="ru-RU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(строительный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надзор)</a:t>
            </a:r>
          </a:p>
        </p:txBody>
      </p:sp>
      <p:sp>
        <p:nvSpPr>
          <p:cNvPr id="46" name="Выноска 2 45"/>
          <p:cNvSpPr/>
          <p:nvPr/>
        </p:nvSpPr>
        <p:spPr>
          <a:xfrm>
            <a:off x="3779912" y="4963352"/>
            <a:ext cx="2088232" cy="655564"/>
          </a:xfrm>
          <a:prstGeom prst="borderCallout2">
            <a:avLst>
              <a:gd name="adj1" fmla="val 32520"/>
              <a:gd name="adj2" fmla="val -3217"/>
              <a:gd name="adj3" fmla="val 6775"/>
              <a:gd name="adj4" fmla="val -6814"/>
              <a:gd name="adj5" fmla="val -61676"/>
              <a:gd name="adj6" fmla="val 5952"/>
            </a:avLst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КС-2,  КС-3 Согласование </a:t>
            </a:r>
            <a:r>
              <a:rPr lang="ru-RU" sz="12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аутсорсинговой</a:t>
            </a:r>
            <a:r>
              <a:rPr lang="ru-RU" sz="1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компанией </a:t>
            </a:r>
            <a:endParaRPr lang="ru-RU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(строительный надзор)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4FE2-7D54-4BB9-9258-14B0452C8856}" type="datetime1">
              <a:rPr lang="ru-RU" smtClean="0"/>
              <a:t>08.08.2019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5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Выноска 2 28"/>
          <p:cNvSpPr/>
          <p:nvPr/>
        </p:nvSpPr>
        <p:spPr>
          <a:xfrm>
            <a:off x="7884368" y="5589240"/>
            <a:ext cx="1080120" cy="230832"/>
          </a:xfrm>
          <a:prstGeom prst="borderCallout2">
            <a:avLst>
              <a:gd name="adj1" fmla="val 62449"/>
              <a:gd name="adj2" fmla="val -26215"/>
              <a:gd name="adj3" fmla="val 55904"/>
              <a:gd name="adj4" fmla="val -11069"/>
              <a:gd name="adj5" fmla="val 49689"/>
              <a:gd name="adj6" fmla="val -768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поставки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Выноска 2 29"/>
          <p:cNvSpPr/>
          <p:nvPr/>
        </p:nvSpPr>
        <p:spPr>
          <a:xfrm>
            <a:off x="3635896" y="5373216"/>
            <a:ext cx="1656184" cy="230832"/>
          </a:xfrm>
          <a:prstGeom prst="borderCallout2">
            <a:avLst>
              <a:gd name="adj1" fmla="val 160533"/>
              <a:gd name="adj2" fmla="val 169665"/>
              <a:gd name="adj3" fmla="val 119856"/>
              <a:gd name="adj4" fmla="val 129769"/>
              <a:gd name="adj5" fmla="val 93912"/>
              <a:gd name="adj6" fmla="val 9961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Договора субподряда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6912768" cy="351795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труктура управления проектом </a:t>
            </a:r>
            <a:r>
              <a:rPr lang="ru-RU" sz="1800" b="1" dirty="0">
                <a:solidFill>
                  <a:srgbClr val="C00000"/>
                </a:solidFill>
              </a:rPr>
              <a:t>Тип </a:t>
            </a:r>
            <a:r>
              <a:rPr lang="en-US" sz="1800" b="1" dirty="0" smtClean="0">
                <a:solidFill>
                  <a:srgbClr val="C00000"/>
                </a:solidFill>
              </a:rPr>
              <a:t>II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B3B04-0604-4940-833E-F1728FF0D1D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51521" y="1495531"/>
            <a:ext cx="3672407" cy="462017"/>
          </a:xfrm>
          <a:custGeom>
            <a:avLst/>
            <a:gdLst>
              <a:gd name="connsiteX0" fmla="*/ 0 w 8667053"/>
              <a:gd name="connsiteY0" fmla="*/ 46202 h 462017"/>
              <a:gd name="connsiteX1" fmla="*/ 46202 w 8667053"/>
              <a:gd name="connsiteY1" fmla="*/ 0 h 462017"/>
              <a:gd name="connsiteX2" fmla="*/ 8620851 w 8667053"/>
              <a:gd name="connsiteY2" fmla="*/ 0 h 462017"/>
              <a:gd name="connsiteX3" fmla="*/ 8667053 w 8667053"/>
              <a:gd name="connsiteY3" fmla="*/ 46202 h 462017"/>
              <a:gd name="connsiteX4" fmla="*/ 8667053 w 8667053"/>
              <a:gd name="connsiteY4" fmla="*/ 415815 h 462017"/>
              <a:gd name="connsiteX5" fmla="*/ 8620851 w 8667053"/>
              <a:gd name="connsiteY5" fmla="*/ 462017 h 462017"/>
              <a:gd name="connsiteX6" fmla="*/ 46202 w 8667053"/>
              <a:gd name="connsiteY6" fmla="*/ 462017 h 462017"/>
              <a:gd name="connsiteX7" fmla="*/ 0 w 8667053"/>
              <a:gd name="connsiteY7" fmla="*/ 415815 h 462017"/>
              <a:gd name="connsiteX8" fmla="*/ 0 w 8667053"/>
              <a:gd name="connsiteY8" fmla="*/ 46202 h 46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053" h="462017">
                <a:moveTo>
                  <a:pt x="0" y="46202"/>
                </a:moveTo>
                <a:cubicBezTo>
                  <a:pt x="0" y="20685"/>
                  <a:pt x="20685" y="0"/>
                  <a:pt x="46202" y="0"/>
                </a:cubicBezTo>
                <a:lnTo>
                  <a:pt x="8620851" y="0"/>
                </a:lnTo>
                <a:cubicBezTo>
                  <a:pt x="8646368" y="0"/>
                  <a:pt x="8667053" y="20685"/>
                  <a:pt x="8667053" y="46202"/>
                </a:cubicBezTo>
                <a:lnTo>
                  <a:pt x="8667053" y="415815"/>
                </a:lnTo>
                <a:cubicBezTo>
                  <a:pt x="8667053" y="441332"/>
                  <a:pt x="8646368" y="462017"/>
                  <a:pt x="8620851" y="462017"/>
                </a:cubicBezTo>
                <a:lnTo>
                  <a:pt x="46202" y="462017"/>
                </a:lnTo>
                <a:cubicBezTo>
                  <a:pt x="20685" y="462017"/>
                  <a:pt x="0" y="441332"/>
                  <a:pt x="0" y="415815"/>
                </a:cubicBezTo>
                <a:lnTo>
                  <a:pt x="0" y="4620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112" tIns="82112" rIns="82112" bIns="8211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Тверской области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5436096" y="627088"/>
            <a:ext cx="3600400" cy="3155552"/>
          </a:xfrm>
          <a:custGeom>
            <a:avLst/>
            <a:gdLst>
              <a:gd name="connsiteX0" fmla="*/ 0 w 3198720"/>
              <a:gd name="connsiteY0" fmla="*/ 196548 h 1965481"/>
              <a:gd name="connsiteX1" fmla="*/ 196548 w 3198720"/>
              <a:gd name="connsiteY1" fmla="*/ 0 h 1965481"/>
              <a:gd name="connsiteX2" fmla="*/ 3002172 w 3198720"/>
              <a:gd name="connsiteY2" fmla="*/ 0 h 1965481"/>
              <a:gd name="connsiteX3" fmla="*/ 3198720 w 3198720"/>
              <a:gd name="connsiteY3" fmla="*/ 196548 h 1965481"/>
              <a:gd name="connsiteX4" fmla="*/ 3198720 w 3198720"/>
              <a:gd name="connsiteY4" fmla="*/ 1768933 h 1965481"/>
              <a:gd name="connsiteX5" fmla="*/ 3002172 w 3198720"/>
              <a:gd name="connsiteY5" fmla="*/ 1965481 h 1965481"/>
              <a:gd name="connsiteX6" fmla="*/ 196548 w 3198720"/>
              <a:gd name="connsiteY6" fmla="*/ 1965481 h 1965481"/>
              <a:gd name="connsiteX7" fmla="*/ 0 w 3198720"/>
              <a:gd name="connsiteY7" fmla="*/ 1768933 h 1965481"/>
              <a:gd name="connsiteX8" fmla="*/ 0 w 3198720"/>
              <a:gd name="connsiteY8" fmla="*/ 196548 h 196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8720" h="1965481">
                <a:moveTo>
                  <a:pt x="0" y="196548"/>
                </a:moveTo>
                <a:cubicBezTo>
                  <a:pt x="0" y="87998"/>
                  <a:pt x="87998" y="0"/>
                  <a:pt x="196548" y="0"/>
                </a:cubicBezTo>
                <a:lnTo>
                  <a:pt x="3002172" y="0"/>
                </a:lnTo>
                <a:cubicBezTo>
                  <a:pt x="3110722" y="0"/>
                  <a:pt x="3198720" y="87998"/>
                  <a:pt x="3198720" y="196548"/>
                </a:cubicBezTo>
                <a:lnTo>
                  <a:pt x="3198720" y="1768933"/>
                </a:lnTo>
                <a:cubicBezTo>
                  <a:pt x="3198720" y="1877483"/>
                  <a:pt x="3110722" y="1965481"/>
                  <a:pt x="3002172" y="1965481"/>
                </a:cubicBezTo>
                <a:lnTo>
                  <a:pt x="196548" y="1965481"/>
                </a:lnTo>
                <a:cubicBezTo>
                  <a:pt x="87998" y="1965481"/>
                  <a:pt x="0" y="1877483"/>
                  <a:pt x="0" y="1768933"/>
                </a:cubicBezTo>
                <a:lnTo>
                  <a:pt x="0" y="19654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87" tIns="103287" rIns="103287" bIns="103287" numCol="1" spcCol="1270" anchor="ctr" anchorCtr="0">
            <a:sp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</a:t>
            </a:r>
          </a:p>
          <a:p>
            <a:pPr algn="ctr">
              <a:spcBef>
                <a:spcPct val="0"/>
              </a:spcBef>
              <a:defRPr/>
            </a:pPr>
            <a:r>
              <a:rPr lang="ru-RU" sz="1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(ГК «РОСТЕХ») 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Приемка рабочей документации;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Контроль за соответствием объёмов, качества и стоимости СМР: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проектной и рабочей документации;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результатам инженерных изысканий;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требованиям градостроительного плана земельного участка 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требованиям технических регламентов, соблюдением норм,  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 и технических условий выполнения и приёмки СМР; 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Технический контроль;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Согласование  подрядчиков и поставщиков;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Приемка выполненных работ;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Заключение и сопровождение договоров технического присоединения с сетям.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5724128" y="5949280"/>
            <a:ext cx="1566464" cy="74132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600" h="21600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1600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1600" fill="none" stroke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16352"/>
                </a:lnTo>
                <a:cubicBezTo>
                  <a:pt x="18595" y="16352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10" tIns="168039" rIns="259837" bIns="69984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Субподрядные организации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7236296" y="5949280"/>
            <a:ext cx="1566464" cy="74132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600" h="21600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1600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1600" fill="none" stroke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16352"/>
                </a:lnTo>
                <a:cubicBezTo>
                  <a:pt x="18595" y="16352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910" tIns="168039" rIns="259837" bIns="69984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Поставщики оборудования</a:t>
            </a:r>
            <a:endParaRPr lang="ru-RU" sz="1050" dirty="0"/>
          </a:p>
        </p:txBody>
      </p:sp>
      <p:sp>
        <p:nvSpPr>
          <p:cNvPr id="11" name="Полилиния 10"/>
          <p:cNvSpPr/>
          <p:nvPr/>
        </p:nvSpPr>
        <p:spPr>
          <a:xfrm>
            <a:off x="251520" y="5805264"/>
            <a:ext cx="1223016" cy="864096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33" tIns="67433" rIns="67433" bIns="6743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 </a:t>
            </a: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(авторский надзор)</a:t>
            </a:r>
          </a:p>
        </p:txBody>
      </p:sp>
      <p:sp>
        <p:nvSpPr>
          <p:cNvPr id="12" name="Полилиния 11"/>
          <p:cNvSpPr/>
          <p:nvPr/>
        </p:nvSpPr>
        <p:spPr>
          <a:xfrm>
            <a:off x="251521" y="2035477"/>
            <a:ext cx="1224135" cy="734641"/>
          </a:xfrm>
          <a:custGeom>
            <a:avLst/>
            <a:gdLst>
              <a:gd name="connsiteX0" fmla="*/ 0 w 1285196"/>
              <a:gd name="connsiteY0" fmla="*/ 74133 h 741327"/>
              <a:gd name="connsiteX1" fmla="*/ 74133 w 1285196"/>
              <a:gd name="connsiteY1" fmla="*/ 0 h 741327"/>
              <a:gd name="connsiteX2" fmla="*/ 1211063 w 1285196"/>
              <a:gd name="connsiteY2" fmla="*/ 0 h 741327"/>
              <a:gd name="connsiteX3" fmla="*/ 1285196 w 1285196"/>
              <a:gd name="connsiteY3" fmla="*/ 74133 h 741327"/>
              <a:gd name="connsiteX4" fmla="*/ 1285196 w 1285196"/>
              <a:gd name="connsiteY4" fmla="*/ 667194 h 741327"/>
              <a:gd name="connsiteX5" fmla="*/ 1211063 w 1285196"/>
              <a:gd name="connsiteY5" fmla="*/ 741327 h 741327"/>
              <a:gd name="connsiteX6" fmla="*/ 74133 w 1285196"/>
              <a:gd name="connsiteY6" fmla="*/ 741327 h 741327"/>
              <a:gd name="connsiteX7" fmla="*/ 0 w 1285196"/>
              <a:gd name="connsiteY7" fmla="*/ 667194 h 741327"/>
              <a:gd name="connsiteX8" fmla="*/ 0 w 128519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19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211063" y="0"/>
                </a:lnTo>
                <a:cubicBezTo>
                  <a:pt x="1252006" y="0"/>
                  <a:pt x="1285196" y="33190"/>
                  <a:pt x="1285196" y="74133"/>
                </a:cubicBezTo>
                <a:lnTo>
                  <a:pt x="1285196" y="667194"/>
                </a:lnTo>
                <a:cubicBezTo>
                  <a:pt x="1285196" y="708137"/>
                  <a:pt x="1252006" y="741327"/>
                  <a:pt x="121106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33" tIns="67433" rIns="67433" bIns="6743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Минстрой ТО </a:t>
            </a:r>
            <a:endParaRPr lang="ru-RU" sz="1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лилиния 12"/>
          <p:cNvSpPr/>
          <p:nvPr/>
        </p:nvSpPr>
        <p:spPr>
          <a:xfrm>
            <a:off x="251519" y="2776804"/>
            <a:ext cx="3315531" cy="2885579"/>
          </a:xfrm>
          <a:custGeom>
            <a:avLst/>
            <a:gdLst>
              <a:gd name="connsiteX0" fmla="*/ 0 w 3953625"/>
              <a:gd name="connsiteY0" fmla="*/ 221631 h 2216309"/>
              <a:gd name="connsiteX1" fmla="*/ 221631 w 3953625"/>
              <a:gd name="connsiteY1" fmla="*/ 0 h 2216309"/>
              <a:gd name="connsiteX2" fmla="*/ 3731994 w 3953625"/>
              <a:gd name="connsiteY2" fmla="*/ 0 h 2216309"/>
              <a:gd name="connsiteX3" fmla="*/ 3953625 w 3953625"/>
              <a:gd name="connsiteY3" fmla="*/ 221631 h 2216309"/>
              <a:gd name="connsiteX4" fmla="*/ 3953625 w 3953625"/>
              <a:gd name="connsiteY4" fmla="*/ 1994678 h 2216309"/>
              <a:gd name="connsiteX5" fmla="*/ 3731994 w 3953625"/>
              <a:gd name="connsiteY5" fmla="*/ 2216309 h 2216309"/>
              <a:gd name="connsiteX6" fmla="*/ 221631 w 3953625"/>
              <a:gd name="connsiteY6" fmla="*/ 2216309 h 2216309"/>
              <a:gd name="connsiteX7" fmla="*/ 0 w 3953625"/>
              <a:gd name="connsiteY7" fmla="*/ 1994678 h 2216309"/>
              <a:gd name="connsiteX8" fmla="*/ 0 w 3953625"/>
              <a:gd name="connsiteY8" fmla="*/ 221631 h 2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3625" h="2216309">
                <a:moveTo>
                  <a:pt x="0" y="221631"/>
                </a:moveTo>
                <a:cubicBezTo>
                  <a:pt x="0" y="99228"/>
                  <a:pt x="99228" y="0"/>
                  <a:pt x="221631" y="0"/>
                </a:cubicBezTo>
                <a:lnTo>
                  <a:pt x="3731994" y="0"/>
                </a:lnTo>
                <a:cubicBezTo>
                  <a:pt x="3854397" y="0"/>
                  <a:pt x="3953625" y="99228"/>
                  <a:pt x="3953625" y="221631"/>
                </a:cubicBezTo>
                <a:lnTo>
                  <a:pt x="3953625" y="1994678"/>
                </a:lnTo>
                <a:cubicBezTo>
                  <a:pt x="3953625" y="2117081"/>
                  <a:pt x="3854397" y="2216309"/>
                  <a:pt x="3731994" y="2216309"/>
                </a:cubicBezTo>
                <a:lnTo>
                  <a:pt x="221631" y="2216309"/>
                </a:lnTo>
                <a:cubicBezTo>
                  <a:pt x="99228" y="2216309"/>
                  <a:pt x="0" y="2117081"/>
                  <a:pt x="0" y="1994678"/>
                </a:cubicBezTo>
                <a:lnTo>
                  <a:pt x="0" y="2216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013" tIns="103013" rIns="103013" bIns="103013" numCol="1" spcCol="1270" anchor="ctr" anchorCtr="0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ДИРЕКЦИЯ (Контроль)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Приемка рабочей документации;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соответствием объёмов, качества и стоимости СМР: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проектной и рабочей документации;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результатам инженерных изысканий;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 градостроительного плана земельного участка ;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требованиям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регламентов, соблюдением норм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правил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технических условий выполнения и приёмки СМР; </a:t>
            </a:r>
          </a:p>
          <a:p>
            <a:pPr>
              <a:spcBef>
                <a:spcPct val="0"/>
              </a:spcBef>
              <a:defRPr/>
            </a:pPr>
            <a:r>
              <a:rPr lang="ru-RU" sz="1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Технический контроль;</a:t>
            </a:r>
            <a:endParaRPr lang="ru-RU" sz="10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Согласование  подрядчиков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поставщиков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ru-RU" sz="1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0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риемка выполненных работ по форме КС2, КС3;</a:t>
            </a:r>
          </a:p>
          <a:p>
            <a:pPr>
              <a:spcBef>
                <a:spcPct val="0"/>
              </a:spcBef>
              <a:defRPr/>
            </a:pPr>
            <a:r>
              <a:rPr lang="ru-RU" sz="10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Заключение и сопровождение договоров технического присоединения с сетям.</a:t>
            </a:r>
          </a:p>
          <a:p>
            <a:pPr>
              <a:spcBef>
                <a:spcPct val="0"/>
              </a:spcBef>
              <a:defRPr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Акцептование КС2, КС3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Полилиния 13"/>
          <p:cNvSpPr/>
          <p:nvPr/>
        </p:nvSpPr>
        <p:spPr>
          <a:xfrm>
            <a:off x="1475656" y="2035477"/>
            <a:ext cx="1224136" cy="741327"/>
          </a:xfrm>
          <a:custGeom>
            <a:avLst/>
            <a:gdLst>
              <a:gd name="connsiteX0" fmla="*/ 0 w 1132770"/>
              <a:gd name="connsiteY0" fmla="*/ 74133 h 741327"/>
              <a:gd name="connsiteX1" fmla="*/ 74133 w 1132770"/>
              <a:gd name="connsiteY1" fmla="*/ 0 h 741327"/>
              <a:gd name="connsiteX2" fmla="*/ 1058637 w 1132770"/>
              <a:gd name="connsiteY2" fmla="*/ 0 h 741327"/>
              <a:gd name="connsiteX3" fmla="*/ 1132770 w 1132770"/>
              <a:gd name="connsiteY3" fmla="*/ 74133 h 741327"/>
              <a:gd name="connsiteX4" fmla="*/ 1132770 w 1132770"/>
              <a:gd name="connsiteY4" fmla="*/ 667194 h 741327"/>
              <a:gd name="connsiteX5" fmla="*/ 1058637 w 1132770"/>
              <a:gd name="connsiteY5" fmla="*/ 741327 h 741327"/>
              <a:gd name="connsiteX6" fmla="*/ 74133 w 1132770"/>
              <a:gd name="connsiteY6" fmla="*/ 741327 h 741327"/>
              <a:gd name="connsiteX7" fmla="*/ 0 w 1132770"/>
              <a:gd name="connsiteY7" fmla="*/ 667194 h 741327"/>
              <a:gd name="connsiteX8" fmla="*/ 0 w 1132770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2770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058637" y="0"/>
                </a:lnTo>
                <a:cubicBezTo>
                  <a:pt x="1099580" y="0"/>
                  <a:pt x="1132770" y="33190"/>
                  <a:pt x="1132770" y="74133"/>
                </a:cubicBezTo>
                <a:lnTo>
                  <a:pt x="1132770" y="667194"/>
                </a:lnTo>
                <a:cubicBezTo>
                  <a:pt x="1132770" y="708137"/>
                  <a:pt x="1099580" y="741327"/>
                  <a:pt x="1058637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23" tIns="63623" rIns="63623" bIns="63623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Минздрав ТО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3923928" y="5949280"/>
            <a:ext cx="1512168" cy="576064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87" tIns="103287" rIns="103287" bIns="103287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</a:t>
            </a:r>
            <a:r>
              <a:rPr lang="ru-RU" sz="1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рабочей документации</a:t>
            </a:r>
          </a:p>
          <a:p>
            <a:pPr marL="171450" indent="-17145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ru-RU" sz="1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endParaRPr lang="ru-RU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олилиния 17"/>
          <p:cNvSpPr/>
          <p:nvPr/>
        </p:nvSpPr>
        <p:spPr>
          <a:xfrm>
            <a:off x="2699792" y="2028790"/>
            <a:ext cx="1224136" cy="741327"/>
          </a:xfrm>
          <a:custGeom>
            <a:avLst/>
            <a:gdLst>
              <a:gd name="connsiteX0" fmla="*/ 0 w 1132770"/>
              <a:gd name="connsiteY0" fmla="*/ 74133 h 741327"/>
              <a:gd name="connsiteX1" fmla="*/ 74133 w 1132770"/>
              <a:gd name="connsiteY1" fmla="*/ 0 h 741327"/>
              <a:gd name="connsiteX2" fmla="*/ 1058637 w 1132770"/>
              <a:gd name="connsiteY2" fmla="*/ 0 h 741327"/>
              <a:gd name="connsiteX3" fmla="*/ 1132770 w 1132770"/>
              <a:gd name="connsiteY3" fmla="*/ 74133 h 741327"/>
              <a:gd name="connsiteX4" fmla="*/ 1132770 w 1132770"/>
              <a:gd name="connsiteY4" fmla="*/ 667194 h 741327"/>
              <a:gd name="connsiteX5" fmla="*/ 1058637 w 1132770"/>
              <a:gd name="connsiteY5" fmla="*/ 741327 h 741327"/>
              <a:gd name="connsiteX6" fmla="*/ 74133 w 1132770"/>
              <a:gd name="connsiteY6" fmla="*/ 741327 h 741327"/>
              <a:gd name="connsiteX7" fmla="*/ 0 w 1132770"/>
              <a:gd name="connsiteY7" fmla="*/ 667194 h 741327"/>
              <a:gd name="connsiteX8" fmla="*/ 0 w 1132770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2770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058637" y="0"/>
                </a:lnTo>
                <a:cubicBezTo>
                  <a:pt x="1099580" y="0"/>
                  <a:pt x="1132770" y="33190"/>
                  <a:pt x="1132770" y="74133"/>
                </a:cubicBezTo>
                <a:lnTo>
                  <a:pt x="1132770" y="667194"/>
                </a:lnTo>
                <a:cubicBezTo>
                  <a:pt x="1132770" y="708137"/>
                  <a:pt x="1099580" y="741327"/>
                  <a:pt x="1058637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623" tIns="63623" rIns="63623" bIns="63623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Минфин 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</a:p>
        </p:txBody>
      </p:sp>
      <p:cxnSp>
        <p:nvCxnSpPr>
          <p:cNvPr id="7" name="Прямая со стрелкой 6"/>
          <p:cNvCxnSpPr>
            <a:stCxn id="5" idx="4"/>
          </p:cNvCxnSpPr>
          <p:nvPr/>
        </p:nvCxnSpPr>
        <p:spPr>
          <a:xfrm>
            <a:off x="3923928" y="1911346"/>
            <a:ext cx="1512168" cy="54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804248" y="37890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596336" y="55892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6"/>
          </p:cNvCxnSpPr>
          <p:nvPr/>
        </p:nvCxnSpPr>
        <p:spPr>
          <a:xfrm flipH="1">
            <a:off x="2771800" y="3782640"/>
            <a:ext cx="2885526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Выноска 2 27"/>
          <p:cNvSpPr/>
          <p:nvPr/>
        </p:nvSpPr>
        <p:spPr>
          <a:xfrm>
            <a:off x="4067944" y="905962"/>
            <a:ext cx="1080120" cy="230832"/>
          </a:xfrm>
          <a:prstGeom prst="borderCallout2">
            <a:avLst>
              <a:gd name="adj1" fmla="val 27050"/>
              <a:gd name="adj2" fmla="val 98526"/>
              <a:gd name="adj3" fmla="val 47799"/>
              <a:gd name="adj4" fmla="val 114676"/>
              <a:gd name="adj5" fmla="val 438388"/>
              <a:gd name="adj6" fmla="val 109358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Соглашение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3923928" y="2348880"/>
            <a:ext cx="1512168" cy="542141"/>
          </a:xfrm>
          <a:prstGeom prst="straightConnector1">
            <a:avLst/>
          </a:prstGeom>
          <a:ln w="41275" cmpd="dbl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Выноска 2 34"/>
          <p:cNvSpPr/>
          <p:nvPr/>
        </p:nvSpPr>
        <p:spPr>
          <a:xfrm>
            <a:off x="4139952" y="1988840"/>
            <a:ext cx="1080120" cy="369332"/>
          </a:xfrm>
          <a:prstGeom prst="borderCallout2">
            <a:avLst>
              <a:gd name="adj1" fmla="val 27050"/>
              <a:gd name="adj2" fmla="val 98526"/>
              <a:gd name="adj3" fmla="val 47799"/>
              <a:gd name="adj4" fmla="val 114676"/>
              <a:gd name="adj5" fmla="val 203841"/>
              <a:gd name="adj6" fmla="val 93365"/>
            </a:avLst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Денежные средства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олилиния 35"/>
          <p:cNvSpPr/>
          <p:nvPr/>
        </p:nvSpPr>
        <p:spPr>
          <a:xfrm>
            <a:off x="1547664" y="6021288"/>
            <a:ext cx="2088232" cy="620688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33" tIns="67433" rIns="67433" bIns="6743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Аутсорсинговая</a:t>
            </a:r>
            <a:r>
              <a:rPr lang="ru-RU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компания </a:t>
            </a:r>
            <a:endParaRPr lang="ru-RU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(строительный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надзор)</a:t>
            </a:r>
          </a:p>
        </p:txBody>
      </p:sp>
      <p:sp>
        <p:nvSpPr>
          <p:cNvPr id="37" name="Полилиния 36"/>
          <p:cNvSpPr/>
          <p:nvPr/>
        </p:nvSpPr>
        <p:spPr>
          <a:xfrm>
            <a:off x="5508104" y="4007822"/>
            <a:ext cx="3384376" cy="1570503"/>
          </a:xfrm>
          <a:custGeom>
            <a:avLst/>
            <a:gdLst>
              <a:gd name="connsiteX0" fmla="*/ 0 w 1223016"/>
              <a:gd name="connsiteY0" fmla="*/ 74133 h 741327"/>
              <a:gd name="connsiteX1" fmla="*/ 74133 w 1223016"/>
              <a:gd name="connsiteY1" fmla="*/ 0 h 741327"/>
              <a:gd name="connsiteX2" fmla="*/ 1148883 w 1223016"/>
              <a:gd name="connsiteY2" fmla="*/ 0 h 741327"/>
              <a:gd name="connsiteX3" fmla="*/ 1223016 w 1223016"/>
              <a:gd name="connsiteY3" fmla="*/ 74133 h 741327"/>
              <a:gd name="connsiteX4" fmla="*/ 1223016 w 1223016"/>
              <a:gd name="connsiteY4" fmla="*/ 667194 h 741327"/>
              <a:gd name="connsiteX5" fmla="*/ 1148883 w 1223016"/>
              <a:gd name="connsiteY5" fmla="*/ 741327 h 741327"/>
              <a:gd name="connsiteX6" fmla="*/ 74133 w 1223016"/>
              <a:gd name="connsiteY6" fmla="*/ 741327 h 741327"/>
              <a:gd name="connsiteX7" fmla="*/ 0 w 1223016"/>
              <a:gd name="connsiteY7" fmla="*/ 667194 h 741327"/>
              <a:gd name="connsiteX8" fmla="*/ 0 w 1223016"/>
              <a:gd name="connsiteY8" fmla="*/ 74133 h 74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16" h="741327">
                <a:moveTo>
                  <a:pt x="0" y="74133"/>
                </a:moveTo>
                <a:cubicBezTo>
                  <a:pt x="0" y="33190"/>
                  <a:pt x="33190" y="0"/>
                  <a:pt x="74133" y="0"/>
                </a:cubicBezTo>
                <a:lnTo>
                  <a:pt x="1148883" y="0"/>
                </a:lnTo>
                <a:cubicBezTo>
                  <a:pt x="1189826" y="0"/>
                  <a:pt x="1223016" y="33190"/>
                  <a:pt x="1223016" y="74133"/>
                </a:cubicBezTo>
                <a:lnTo>
                  <a:pt x="1223016" y="667194"/>
                </a:lnTo>
                <a:cubicBezTo>
                  <a:pt x="1223016" y="708137"/>
                  <a:pt x="1189826" y="741327"/>
                  <a:pt x="1148883" y="741327"/>
                </a:cubicBezTo>
                <a:lnTo>
                  <a:pt x="74133" y="741327"/>
                </a:lnTo>
                <a:cubicBezTo>
                  <a:pt x="33190" y="741327"/>
                  <a:pt x="0" y="708137"/>
                  <a:pt x="0" y="667194"/>
                </a:cubicBezTo>
                <a:lnTo>
                  <a:pt x="0" y="7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87" tIns="103287" rIns="103287" bIns="103287" numCol="1" spcCol="1270" anchor="ctr" anchorCtr="0">
            <a:sp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ГЕНЕРАЛЬНЫЙ ПОДРЯДЧИК</a:t>
            </a:r>
            <a:endParaRPr lang="ru-RU" sz="1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строительного процесса,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строительной площадки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деятельности  субподрядчиков, контроль за выполнением работ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исполнительной документации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Закупка, поставка и монтаж оборудования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оснащение объекта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/>
          <p:cNvCxnSpPr>
            <a:stCxn id="6" idx="6"/>
          </p:cNvCxnSpPr>
          <p:nvPr/>
        </p:nvCxnSpPr>
        <p:spPr>
          <a:xfrm flipH="1">
            <a:off x="5004048" y="3782640"/>
            <a:ext cx="653278" cy="216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1475656" y="3789040"/>
            <a:ext cx="4182790" cy="210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6444208" y="558924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516216" y="3789040"/>
            <a:ext cx="0" cy="288032"/>
          </a:xfrm>
          <a:prstGeom prst="straightConnector1">
            <a:avLst/>
          </a:prstGeom>
          <a:ln w="41275" cmpd="dbl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7020272" y="5589240"/>
            <a:ext cx="0" cy="305919"/>
          </a:xfrm>
          <a:prstGeom prst="straightConnector1">
            <a:avLst/>
          </a:prstGeom>
          <a:ln w="44450" cmpd="dbl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6804248" y="5589240"/>
            <a:ext cx="0" cy="270145"/>
          </a:xfrm>
          <a:prstGeom prst="straightConnector1">
            <a:avLst/>
          </a:prstGeom>
          <a:ln w="44450" cmpd="dbl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28184" y="3789040"/>
            <a:ext cx="0" cy="288032"/>
          </a:xfrm>
          <a:prstGeom prst="straightConnector1">
            <a:avLst/>
          </a:prstGeom>
          <a:ln w="44450" cmpd="dbl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Выноска 2 64"/>
          <p:cNvSpPr/>
          <p:nvPr/>
        </p:nvSpPr>
        <p:spPr>
          <a:xfrm>
            <a:off x="3563888" y="4437112"/>
            <a:ext cx="1872208" cy="624604"/>
          </a:xfrm>
          <a:prstGeom prst="borderCallout2">
            <a:avLst>
              <a:gd name="adj1" fmla="val -88"/>
              <a:gd name="adj2" fmla="val 81446"/>
              <a:gd name="adj3" fmla="val -51615"/>
              <a:gd name="adj4" fmla="val 100074"/>
              <a:gd name="adj5" fmla="val -65032"/>
              <a:gd name="adj6" fmla="val 141724"/>
            </a:avLst>
          </a:prstGeom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КС-2,  КС-3 Согласование </a:t>
            </a:r>
            <a:r>
              <a:rPr lang="ru-RU" sz="11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аутсорсинговой</a:t>
            </a:r>
            <a:r>
              <a:rPr lang="ru-RU" sz="11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компанией </a:t>
            </a:r>
            <a:endParaRPr lang="ru-RU" sz="11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(строительный надзор)</a:t>
            </a:r>
          </a:p>
        </p:txBody>
      </p:sp>
      <p:sp>
        <p:nvSpPr>
          <p:cNvPr id="83" name="Выноска 2 82"/>
          <p:cNvSpPr/>
          <p:nvPr/>
        </p:nvSpPr>
        <p:spPr>
          <a:xfrm>
            <a:off x="7308304" y="3789040"/>
            <a:ext cx="1656184" cy="230832"/>
          </a:xfrm>
          <a:prstGeom prst="borderCallout2">
            <a:avLst>
              <a:gd name="adj1" fmla="val 46860"/>
              <a:gd name="adj2" fmla="val 190"/>
              <a:gd name="adj3" fmla="val 57852"/>
              <a:gd name="adj4" fmla="val -16660"/>
              <a:gd name="adj5" fmla="val 66356"/>
              <a:gd name="adj6" fmla="val -2953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генподряда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Выноска 2 38"/>
          <p:cNvSpPr/>
          <p:nvPr/>
        </p:nvSpPr>
        <p:spPr>
          <a:xfrm>
            <a:off x="3923928" y="1268760"/>
            <a:ext cx="1080120" cy="369332"/>
          </a:xfrm>
          <a:prstGeom prst="borderCallout2">
            <a:avLst>
              <a:gd name="adj1" fmla="val 27050"/>
              <a:gd name="adj2" fmla="val 98526"/>
              <a:gd name="adj3" fmla="val 47799"/>
              <a:gd name="adj4" fmla="val 114676"/>
              <a:gd name="adj5" fmla="val 168960"/>
              <a:gd name="adj6" fmla="val 106038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ru-RU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 о субсидиях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C9B6-91C3-4C7B-A213-0B02463E95A8}" type="datetime1">
              <a:rPr lang="ru-RU" smtClean="0"/>
              <a:t>08.08.2019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899592" y="116632"/>
            <a:ext cx="7813376" cy="50405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SWOT-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Объект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434458"/>
              </p:ext>
            </p:extLst>
          </p:nvPr>
        </p:nvGraphicFramePr>
        <p:xfrm>
          <a:off x="611560" y="692696"/>
          <a:ext cx="8352928" cy="58197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07875">
                  <a:extLst>
                    <a:ext uri="{9D8B030D-6E8A-4147-A177-3AD203B41FA5}">
                      <a16:colId xmlns:a16="http://schemas.microsoft.com/office/drawing/2014/main" val="3223273802"/>
                    </a:ext>
                  </a:extLst>
                </a:gridCol>
                <a:gridCol w="3468589">
                  <a:extLst>
                    <a:ext uri="{9D8B030D-6E8A-4147-A177-3AD203B41FA5}">
                      <a16:colId xmlns:a16="http://schemas.microsoft.com/office/drawing/2014/main" val="514264084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656476903"/>
                    </a:ext>
                  </a:extLst>
                </a:gridCol>
              </a:tblGrid>
              <a:tr h="45843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Структура управления проектом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11221"/>
                  </a:ext>
                </a:extLst>
              </a:tr>
              <a:tr h="25242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непосредственный контроль графика строительства;</a:t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контроль за рациональным использованием финансовых ресурсов (деньги=выполненный объем);</a:t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Юрид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сопровод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оперативная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договорами технического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присоединения;</a:t>
                      </a:r>
                    </a:p>
                    <a:p>
                      <a:pPr algn="l" fontAlgn="t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 –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над проектированием, выбранными материалами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оборудованием.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Деньги, кадры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коррупциогенность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(подписание невыполненных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 инженерами Дирекции);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отставание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 графика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случае отказа согласования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субподрядчика;</a:t>
                      </a:r>
                    </a:p>
                    <a:p>
                      <a:pPr algn="l" fontAlgn="t"/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r>
                        <a:rPr lang="ru-RU" sz="1400" b="1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sz="1400" b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отставание от графика в случае несогласованности действий (удаленность офисов Дирекции и Генподрядчика);</a:t>
                      </a:r>
                      <a:endParaRPr lang="ru-RU" sz="1400" b="0" u="none" strike="noStrike" baseline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–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отставание от графика с случае отказа от подписания КС Дирекцией</a:t>
                      </a:r>
                    </a:p>
                    <a:p>
                      <a:pPr algn="l" fontAlgn="t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отказ от подписания контракта до корректировки проекта и увеличения стоимости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50953736"/>
                  </a:ext>
                </a:extLst>
              </a:tr>
              <a:tr h="27059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использования оборотных средств 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Ростеха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опыт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реализации подобных объектов;</a:t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сокращение расходов на дирекцию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t"/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 – </a:t>
                      </a:r>
                      <a:r>
                        <a:rPr lang="ru-RU" sz="14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над</a:t>
                      </a:r>
                      <a:r>
                        <a:rPr lang="ru-RU" sz="1400" b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проектированием;</a:t>
                      </a:r>
                      <a:r>
                        <a:rPr lang="ru-RU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 – </a:t>
                      </a:r>
                      <a:r>
                        <a:rPr lang="ru-RU" sz="14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содействие в получении</a:t>
                      </a:r>
                      <a:r>
                        <a:rPr lang="ru-RU" sz="1400" b="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дополнительного финансировани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 (предоставление обоснования - «технический и ценовой аудит проекта»);</a:t>
                      </a:r>
                    </a:p>
                    <a:p>
                      <a:pPr algn="l" fontAlgn="t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–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параллельное строительство и корректировка проекта.</a:t>
                      </a:r>
                      <a:endParaRPr lang="ru-RU" sz="1400" b="1" u="none" strike="noStrike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раздувание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смет по материалам и обор.;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влияние иной деятельности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заказчика 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строительство больницы (перетекание финансовых и строительных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ресурсов, напр., Иркутская обл.);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расходы на дополнительную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структуру (услуги 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тех.заказчика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Деньги, кадры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подписание невыполненных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работ;</a:t>
                      </a:r>
                    </a:p>
                    <a:p>
                      <a:pPr algn="l" fontAlgn="t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</a:t>
                      </a:r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контроля над проектированием, выбранными материалами и оборудованием;</a:t>
                      </a:r>
                    </a:p>
                    <a:p>
                      <a:pPr algn="l" fontAlgn="t"/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Юридическое сопровождение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отсутствие контроля над субподрядными организациями со</a:t>
                      </a:r>
                      <a:r>
                        <a:rPr lang="ru-RU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стороны Правительства ТО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7687780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BE4B-7902-4D08-A1BA-79503C5EC0FD}" type="datetime1">
              <a:rPr lang="ru-RU" smtClean="0"/>
              <a:t>08.08.2019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05800" cy="420656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изменения стоимость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строительства, тыс. руб.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2338843"/>
              </p:ext>
            </p:extLst>
          </p:nvPr>
        </p:nvGraphicFramePr>
        <p:xfrm>
          <a:off x="611561" y="1341438"/>
          <a:ext cx="8532638" cy="381462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781416655"/>
                    </a:ext>
                  </a:extLst>
                </a:gridCol>
                <a:gridCol w="1511223">
                  <a:extLst>
                    <a:ext uri="{9D8B030D-6E8A-4147-A177-3AD203B41FA5}">
                      <a16:colId xmlns:a16="http://schemas.microsoft.com/office/drawing/2014/main" val="2356262974"/>
                    </a:ext>
                  </a:extLst>
                </a:gridCol>
                <a:gridCol w="1025642">
                  <a:extLst>
                    <a:ext uri="{9D8B030D-6E8A-4147-A177-3AD203B41FA5}">
                      <a16:colId xmlns:a16="http://schemas.microsoft.com/office/drawing/2014/main" val="83140105"/>
                    </a:ext>
                  </a:extLst>
                </a:gridCol>
                <a:gridCol w="967253">
                  <a:extLst>
                    <a:ext uri="{9D8B030D-6E8A-4147-A177-3AD203B41FA5}">
                      <a16:colId xmlns:a16="http://schemas.microsoft.com/office/drawing/2014/main" val="1213011291"/>
                    </a:ext>
                  </a:extLst>
                </a:gridCol>
                <a:gridCol w="406194">
                  <a:extLst>
                    <a:ext uri="{9D8B030D-6E8A-4147-A177-3AD203B41FA5}">
                      <a16:colId xmlns:a16="http://schemas.microsoft.com/office/drawing/2014/main" val="164704388"/>
                    </a:ext>
                  </a:extLst>
                </a:gridCol>
                <a:gridCol w="964714">
                  <a:extLst>
                    <a:ext uri="{9D8B030D-6E8A-4147-A177-3AD203B41FA5}">
                      <a16:colId xmlns:a16="http://schemas.microsoft.com/office/drawing/2014/main" val="2107583049"/>
                    </a:ext>
                  </a:extLst>
                </a:gridCol>
                <a:gridCol w="964714">
                  <a:extLst>
                    <a:ext uri="{9D8B030D-6E8A-4147-A177-3AD203B41FA5}">
                      <a16:colId xmlns:a16="http://schemas.microsoft.com/office/drawing/2014/main" val="2689573211"/>
                    </a:ext>
                  </a:extLst>
                </a:gridCol>
                <a:gridCol w="405793">
                  <a:extLst>
                    <a:ext uri="{9D8B030D-6E8A-4147-A177-3AD203B41FA5}">
                      <a16:colId xmlns:a16="http://schemas.microsoft.com/office/drawing/2014/main" val="95672858"/>
                    </a:ext>
                  </a:extLst>
                </a:gridCol>
                <a:gridCol w="795022">
                  <a:extLst>
                    <a:ext uri="{9D8B030D-6E8A-4147-A177-3AD203B41FA5}">
                      <a16:colId xmlns:a16="http://schemas.microsoft.com/office/drawing/2014/main" val="747885830"/>
                    </a:ext>
                  </a:extLst>
                </a:gridCol>
                <a:gridCol w="555980">
                  <a:extLst>
                    <a:ext uri="{9D8B030D-6E8A-4147-A177-3AD203B41FA5}">
                      <a16:colId xmlns:a16="http://schemas.microsoft.com/office/drawing/2014/main" val="692811493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Первоначальная стоимость от </a:t>
                      </a:r>
                      <a:r>
                        <a:rPr lang="ru-RU" sz="12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Проектировщика до </a:t>
                      </a:r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захода в ФАУ "</a:t>
                      </a:r>
                      <a:r>
                        <a:rPr lang="ru-RU" sz="12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ГлавГосЭкспертиза</a:t>
                      </a:r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указанная в положительном заключении </a:t>
                      </a:r>
                      <a:endParaRPr lang="ru-RU" sz="1200" b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ru-RU" sz="12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ФАУ </a:t>
                      </a:r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2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ГлавГосЭкспертиза</a:t>
                      </a:r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предлагаемая </a:t>
                      </a:r>
                      <a:r>
                        <a:rPr lang="ru-RU" sz="1200" b="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Ростехом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Сравнение первоначальной стоимости </a:t>
                      </a:r>
                      <a:r>
                        <a:rPr lang="ru-RU" sz="12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Проектировщика </a:t>
                      </a:r>
                      <a:r>
                        <a:rPr lang="ru-RU" sz="12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РОСТЕХА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2237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занижено 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на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тыс.руб.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33080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СМР, без оборудования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3 712 977,4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3 000 622,4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712 355,0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3 276 582,4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275 960,0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- 436 395,0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494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Инженерное оборудование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1 483 739,9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914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301,0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569 438,9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1 764 313,6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850 012,6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280 573,7  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901337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Медицинское 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и</a:t>
                      </a:r>
                      <a:r>
                        <a:rPr lang="ru-RU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ТХ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2 466 537,4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1 322 113,3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1 144 424,1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2 200 000,0  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877 886,7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- 266 537,4  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-11%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835699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7 663 254,7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5 237 036,7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-2 426 218,0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7 240 896,0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2 003 859,2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- 422 358,8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-6%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48" marR="7348" marT="734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37823"/>
                  </a:ext>
                </a:extLst>
              </a:tr>
            </a:tbl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8D16-274D-4599-8BB7-EC0C4DD64385}" type="datetime1">
              <a:rPr lang="ru-RU" smtClean="0"/>
              <a:t>08.08.2019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351795"/>
          </a:xfrm>
        </p:spPr>
        <p:txBody>
          <a:bodyPr>
            <a:normAutofit/>
          </a:bodyPr>
          <a:lstStyle/>
          <a:p>
            <a:pPr algn="ctr"/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анализа проектно-сметной документации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56110"/>
              </p:ext>
            </p:extLst>
          </p:nvPr>
        </p:nvGraphicFramePr>
        <p:xfrm>
          <a:off x="611560" y="836712"/>
          <a:ext cx="8280920" cy="529510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7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6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00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Вопросы </a:t>
                      </a:r>
                      <a:r>
                        <a:rPr lang="ru-RU" sz="1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ГК «</a:t>
                      </a:r>
                      <a:r>
                        <a:rPr lang="ru-RU" sz="11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</a:t>
                      </a:r>
                      <a:r>
                        <a:rPr lang="ru-RU" sz="1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и Дирекции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</a:t>
                      </a:r>
                      <a:r>
                        <a:rPr lang="ru-RU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 недочет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расходы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Позиция Правительства Тверской области 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Предложение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Неучтенные сметой СМР и 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материалы (фасады,</a:t>
                      </a:r>
                      <a:r>
                        <a:rPr lang="ru-RU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различные работы и материалы)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+166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508,00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Принимается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Учесть при корректировке проекта с подбором оптимальных по стоимости материалов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Заниженная стоимость СМР и материалов в сметах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Проектировщик, Минстрой, </a:t>
                      </a:r>
                      <a:r>
                        <a:rPr lang="ru-R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Тверьоблстройзаказчик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Дирекция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±277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685,00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принимается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Учесть при корректировке проекта с подбором оптимальных по стоимости материалов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998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Заниженная стоимость </a:t>
                      </a:r>
                      <a:r>
                        <a:rPr lang="ru-R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инж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оборудования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Проектировщик, Минстрой, </a:t>
                      </a:r>
                      <a:r>
                        <a:rPr lang="ru-R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Тверьоблстройзаказчик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Дирекция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±404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326,00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принимается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Учесть при корректировке проекта с подбором оптимальных по стоимости материалов</a:t>
                      </a:r>
                      <a:b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 оптимальных решений в части источников 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холодоснабжения и системы</a:t>
                      </a:r>
                      <a:r>
                        <a:rPr lang="ru-RU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вентиляции</a:t>
                      </a: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Неучтенное сметой тех. оборудование (мебель, оснащение)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Проектировщик, </a:t>
                      </a:r>
                      <a:r>
                        <a:rPr lang="ru-R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Главгосэкспертиза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+150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000,00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Принимается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Финансировать</a:t>
                      </a:r>
                      <a:r>
                        <a:rPr lang="ru-RU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 других программ Минздрава ТО 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подбором оптимальных по стоимости 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73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Заниженная стоимость мед. оборудования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Проектировщик, Минстрой, </a:t>
                      </a:r>
                      <a:r>
                        <a:rPr lang="ru-R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Тверьоблстройзаказчик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Дирекция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+751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000,00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Принимается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Учесть при корректировке проекта с подбором оптимальных по стоимости материалов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166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Индексация стоимости по годам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Принимается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 </a:t>
                      </a:r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индекс-дефлятора в</a:t>
                      </a:r>
                      <a:r>
                        <a:rPr lang="ru-RU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соответствии с законодательством РФ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082"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тыс. руб.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±1 749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519,00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63" marR="4663" marT="466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8B72-70C2-46A0-B998-379686500072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206896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решения проблемы несоответствия реальной стоимости и планируемых средств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091345"/>
              </p:ext>
            </p:extLst>
          </p:nvPr>
        </p:nvGraphicFramePr>
        <p:xfrm>
          <a:off x="611560" y="764704"/>
          <a:ext cx="835292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11">
                  <a:extLst>
                    <a:ext uri="{9D8B030D-6E8A-4147-A177-3AD203B41FA5}">
                      <a16:colId xmlns:a16="http://schemas.microsoft.com/office/drawing/2014/main" val="2531666456"/>
                    </a:ext>
                  </a:extLst>
                </a:gridCol>
                <a:gridCol w="1781088">
                  <a:extLst>
                    <a:ext uri="{9D8B030D-6E8A-4147-A177-3AD203B41FA5}">
                      <a16:colId xmlns:a16="http://schemas.microsoft.com/office/drawing/2014/main" val="2361368982"/>
                    </a:ext>
                  </a:extLst>
                </a:gridCol>
                <a:gridCol w="4570737">
                  <a:extLst>
                    <a:ext uri="{9D8B030D-6E8A-4147-A177-3AD203B41FA5}">
                      <a16:colId xmlns:a16="http://schemas.microsoft.com/office/drawing/2014/main" val="81781472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794087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действий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Ориентировочные сроки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9443"/>
                  </a:ext>
                </a:extLst>
              </a:tr>
              <a:tr h="155522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сметной стоимости за счет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дополнительного финансирования из ФБ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(объем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финансирования 5,492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+ 1,748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  <a:endParaRPr lang="ru-RU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технического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ценового аудита от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Ростеха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обоснованием дополнительного объема работ и стоимости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Распоряжение ПРФ по единому поставщику и заключение соглашения,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гос.контракта</a:t>
                      </a: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строительства (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земл.работы+каркас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0,850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Корректировка проектно-сметной документации +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раб.док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Экспертиза проектно-сметной документации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доп.финансирования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 ФБ (+ 1,748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Доп.соглашение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 добавлении неучтенных в проекте работ, оборудования и их стоимости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в эксплуатацию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15.08.19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15.09.19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  01.10.19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15.11.19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01.04.20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="0" i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01.05.20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="1" u="sn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="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01.06.20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="1" u="sng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01.10.22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80148"/>
                  </a:ext>
                </a:extLst>
              </a:tr>
              <a:tr h="8686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Уменьшение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сметной стоимости за счет сокращения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количества мест с 420 до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(объем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финансирования в 5,492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млрд.руб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Корректировка проектно-сметной документации +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раб.док</a:t>
                      </a: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Экспертиза проектно-сметной документации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Распоряжение ПРФ по единому поставщику и заключение соглашения, </a:t>
                      </a:r>
                      <a:r>
                        <a:rPr lang="ru-RU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гос.контракта</a:t>
                      </a: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Начало строительства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 в эксплуатацию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30.12.19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01.06.20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01.07.20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ru-RU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01.08.20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ru-RU" sz="1400" b="1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01.08.23</a:t>
                      </a:r>
                      <a:endParaRPr lang="ru-RU" sz="14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0262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5ABD-26AA-4C83-8A8D-1B447BEFB0E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85D6-9A32-487B-A6AF-006C9868F4F6}" type="datetime1">
              <a:rPr lang="ru-RU" smtClean="0"/>
              <a:t>08.08.2019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ГКУ "Дирекция по строительству ДОКБ". Для служебного использования.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5523</TotalTime>
  <Words>1902</Words>
  <Application>Microsoft Office PowerPoint</Application>
  <PresentationFormat>Экран (4:3)</PresentationFormat>
  <Paragraphs>481</Paragraphs>
  <Slides>15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Microsoft YaHei</vt:lpstr>
      <vt:lpstr>Arial</vt:lpstr>
      <vt:lpstr>Calibri</vt:lpstr>
      <vt:lpstr>Franklin Gothic Book</vt:lpstr>
      <vt:lpstr>Times New Roman</vt:lpstr>
      <vt:lpstr>Crop</vt:lpstr>
      <vt:lpstr>Лист Microsoft Excel</vt:lpstr>
      <vt:lpstr>Строительство Детской областной клинической больницы </vt:lpstr>
      <vt:lpstr>Презентация PowerPoint</vt:lpstr>
      <vt:lpstr>Затраты на строительство детской областной клинической больницы в г. Твери с учетом перехода, котельной, дизель-генератора, кислородной станции и БРП. (Затраты учтенные сводным сметным расчетом (ССР), получившим положительное заключение в  ФАУ "Главгосэкспертиза России" в ценах на I квартал 2019г.)</vt:lpstr>
      <vt:lpstr>Структура управления проектом Тип I</vt:lpstr>
      <vt:lpstr>Структура управления проектом Тип II</vt:lpstr>
      <vt:lpstr>SWOT-анализ</vt:lpstr>
      <vt:lpstr>Анализ изменения стоимость строительства, тыс. руб.</vt:lpstr>
      <vt:lpstr>Результаты анализа проектно-сметной документации</vt:lpstr>
      <vt:lpstr>Варианты решения проблемы несоответствия реальной стоимости и планируемых средств</vt:lpstr>
      <vt:lpstr>Варианты решения проблемы несоответствия реальной стоимости и планируемых средств</vt:lpstr>
      <vt:lpstr>Основные определения ГК «РОСТЕХ» </vt:lpstr>
      <vt:lpstr>Анализ стоимости разработки проекта  (необходимо учитывать, что используется проект повторного применения!) </vt:lpstr>
      <vt:lpstr>Учесть при корректировке проекта</vt:lpstr>
      <vt:lpstr>Презентация PowerPoint</vt:lpstr>
      <vt:lpstr>        ГКУ "Дирекция по строительству ДОКБ"</vt:lpstr>
    </vt:vector>
  </TitlesOfParts>
  <Company>Maksproekt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ООО «Дельта Строй»</dc:title>
  <dc:creator>Kanavin</dc:creator>
  <cp:lastModifiedBy>Скорый Алексей Владимирович</cp:lastModifiedBy>
  <cp:revision>323</cp:revision>
  <cp:lastPrinted>2019-07-12T09:00:36Z</cp:lastPrinted>
  <dcterms:created xsi:type="dcterms:W3CDTF">2012-03-31T04:00:08Z</dcterms:created>
  <dcterms:modified xsi:type="dcterms:W3CDTF">2019-08-08T14:38:44Z</dcterms:modified>
</cp:coreProperties>
</file>