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5"/>
  </p:notesMasterIdLst>
  <p:sldIdLst>
    <p:sldId id="302" r:id="rId2"/>
    <p:sldId id="327" r:id="rId3"/>
    <p:sldId id="317" r:id="rId4"/>
    <p:sldId id="338" r:id="rId5"/>
    <p:sldId id="342" r:id="rId6"/>
    <p:sldId id="341" r:id="rId7"/>
    <p:sldId id="343" r:id="rId8"/>
    <p:sldId id="335" r:id="rId9"/>
    <p:sldId id="322" r:id="rId10"/>
    <p:sldId id="325" r:id="rId11"/>
    <p:sldId id="332" r:id="rId12"/>
    <p:sldId id="319" r:id="rId13"/>
    <p:sldId id="336" r:id="rId14"/>
  </p:sldIdLst>
  <p:sldSz cx="9144000" cy="5143500" type="screen16x9"/>
  <p:notesSz cx="6761163" cy="9942513"/>
  <p:defaultTextStyle>
    <a:defPPr>
      <a:defRPr lang="ru-RU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C93A"/>
    <a:srgbClr val="75A16B"/>
    <a:srgbClr val="0CB4A0"/>
    <a:srgbClr val="EBFECE"/>
    <a:srgbClr val="AFD3A9"/>
    <a:srgbClr val="9AC793"/>
    <a:srgbClr val="6AAD5F"/>
    <a:srgbClr val="FFD9B9"/>
    <a:srgbClr val="B5FC84"/>
    <a:srgbClr val="F1F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46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0" y="2"/>
            <a:ext cx="2929837" cy="498852"/>
          </a:xfrm>
          <a:prstGeom prst="rect">
            <a:avLst/>
          </a:prstGeom>
        </p:spPr>
        <p:txBody>
          <a:bodyPr vert="horz" lIns="91251" tIns="45625" rIns="91251" bIns="45625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770" y="2"/>
            <a:ext cx="2929837" cy="498852"/>
          </a:xfrm>
          <a:prstGeom prst="rect">
            <a:avLst/>
          </a:prstGeom>
        </p:spPr>
        <p:txBody>
          <a:bodyPr vert="horz" lIns="91251" tIns="45625" rIns="91251" bIns="45625" rtlCol="0"/>
          <a:lstStyle>
            <a:lvl1pPr algn="r">
              <a:defRPr sz="1200"/>
            </a:lvl1pPr>
          </a:lstStyle>
          <a:p>
            <a:fld id="{0FD48D7B-6586-4AB3-ADB9-A6596FB7F94C}" type="datetimeFigureOut">
              <a:rPr lang="ru-RU" smtClean="0"/>
              <a:pPr/>
              <a:t>13.08.2019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1239838"/>
            <a:ext cx="5970587" cy="335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51" tIns="45625" rIns="91251" bIns="45625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117" y="4784841"/>
            <a:ext cx="5408930" cy="3914865"/>
          </a:xfrm>
          <a:prstGeom prst="rect">
            <a:avLst/>
          </a:prstGeom>
        </p:spPr>
        <p:txBody>
          <a:bodyPr vert="horz" lIns="91251" tIns="45625" rIns="91251" bIns="45625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0" y="9443663"/>
            <a:ext cx="2929837" cy="498851"/>
          </a:xfrm>
          <a:prstGeom prst="rect">
            <a:avLst/>
          </a:prstGeom>
        </p:spPr>
        <p:txBody>
          <a:bodyPr vert="horz" lIns="91251" tIns="45625" rIns="91251" bIns="45625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770" y="9443663"/>
            <a:ext cx="2929837" cy="498851"/>
          </a:xfrm>
          <a:prstGeom prst="rect">
            <a:avLst/>
          </a:prstGeom>
        </p:spPr>
        <p:txBody>
          <a:bodyPr vert="horz" lIns="91251" tIns="45625" rIns="91251" bIns="45625" rtlCol="0" anchor="b"/>
          <a:lstStyle>
            <a:lvl1pPr algn="r">
              <a:defRPr sz="1200"/>
            </a:lvl1pPr>
          </a:lstStyle>
          <a:p>
            <a:fld id="{33506EE2-9C76-41B0-9538-25836FDE32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885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95288" y="1239838"/>
            <a:ext cx="5970587" cy="33591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B7DAD-EDB5-4B04-B333-E7960631A105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953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866545" y="9566059"/>
            <a:ext cx="2955188" cy="503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766" tIns="46889" rIns="93766" bIns="46889" anchor="b"/>
          <a:lstStyle>
            <a:lvl1pPr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defTabSz="919776" eaLnBrk="1" hangingPunct="1">
              <a:spcBef>
                <a:spcPct val="0"/>
              </a:spcBef>
              <a:defRPr/>
            </a:pPr>
            <a:fld id="{0D8B9692-409D-4C6F-9AF1-A77C7D56AAAD}" type="slidenum">
              <a:rPr lang="ru-RU" alt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algn="r" defTabSz="919776" eaLnBrk="1" hangingPunct="1">
                <a:spcBef>
                  <a:spcPct val="0"/>
                </a:spcBef>
                <a:defRPr/>
              </a:pPr>
              <a:t>2</a:t>
            </a:fld>
            <a:endParaRPr lang="ru-RU" altLang="ru-RU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0325" y="758825"/>
            <a:ext cx="6710363" cy="37750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2340" y="4783912"/>
            <a:ext cx="5458647" cy="453036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766" tIns="46889" rIns="93766" bIns="4688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939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866545" y="9566059"/>
            <a:ext cx="2955188" cy="503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766" tIns="46889" rIns="93766" bIns="46889" anchor="b"/>
          <a:lstStyle>
            <a:lvl1pPr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defTabSz="919776" eaLnBrk="1" hangingPunct="1">
              <a:spcBef>
                <a:spcPct val="0"/>
              </a:spcBef>
              <a:defRPr/>
            </a:pPr>
            <a:fld id="{0D8B9692-409D-4C6F-9AF1-A77C7D56AAAD}" type="slidenum">
              <a:rPr lang="ru-RU" alt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algn="r" defTabSz="919776" eaLnBrk="1" hangingPunct="1">
                <a:spcBef>
                  <a:spcPct val="0"/>
                </a:spcBef>
                <a:defRPr/>
              </a:pPr>
              <a:t>3</a:t>
            </a:fld>
            <a:endParaRPr lang="ru-RU" altLang="ru-RU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0325" y="758825"/>
            <a:ext cx="6710363" cy="37750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2340" y="4783912"/>
            <a:ext cx="5458647" cy="453036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766" tIns="46889" rIns="93766" bIns="4688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460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71475" y="1241425"/>
            <a:ext cx="5981700" cy="33655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B7DAD-EDB5-4B04-B333-E7960631A105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241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06B909-A12E-4202-B5B9-AA49A8407391}" type="slidenum">
              <a:rPr lang="ru-RU" smtClean="0"/>
              <a:pPr/>
              <a:t>12</a:t>
            </a:fld>
            <a:endParaRPr lang="ru-RU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53918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5" y="1597832"/>
            <a:ext cx="7772401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2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9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9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9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9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9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98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98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2FDF7B-7E58-4945-B65D-37ADB212784E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522581-FCDC-41C9-822B-D42157705E82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9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73E341-BB29-405C-B4E0-91285299CBE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D5450A-15DD-44DA-960C-E2B8118BAE6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45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92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6" y="205992"/>
            <a:ext cx="6019801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B66F14-97A6-4BF2-B6F8-2E2114C6F327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DB6FB0-308A-4B80-9B80-D5EB934B7D4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3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1BE5EE-2615-413B-9818-3550719A10BC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77745" y="4842455"/>
            <a:ext cx="2133600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F93B3B04-0604-4940-833E-F1728FF0D1D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29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7" y="3305188"/>
            <a:ext cx="7772401" cy="1021556"/>
          </a:xfrm>
        </p:spPr>
        <p:txBody>
          <a:bodyPr anchor="t"/>
          <a:lstStyle>
            <a:lvl1pPr algn="l">
              <a:defRPr sz="3498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7" y="2180035"/>
            <a:ext cx="7772401" cy="1125140"/>
          </a:xfrm>
        </p:spPr>
        <p:txBody>
          <a:bodyPr anchor="b"/>
          <a:lstStyle>
            <a:lvl1pPr marL="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1pPr>
            <a:lvl2pPr marL="399856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997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9570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4pPr>
            <a:lvl5pPr marL="1599427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5pPr>
            <a:lvl6pPr marL="1999284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6pPr>
            <a:lvl7pPr marL="2399141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7pPr>
            <a:lvl8pPr marL="2798998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8pPr>
            <a:lvl9pPr marL="3198855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45DCD3-B728-4CCC-83D8-BBCA6F9C2BC5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77745" y="4842455"/>
            <a:ext cx="2133600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F93B3B04-0604-4940-833E-F1728FF0D1D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7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4" y="1200155"/>
            <a:ext cx="4038600" cy="3394472"/>
          </a:xfrm>
        </p:spPr>
        <p:txBody>
          <a:bodyPr/>
          <a:lstStyle>
            <a:lvl1pPr>
              <a:defRPr sz="2449"/>
            </a:lvl1pPr>
            <a:lvl2pPr>
              <a:defRPr sz="2099"/>
            </a:lvl2pPr>
            <a:lvl3pPr>
              <a:defRPr sz="175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2" y="1200155"/>
            <a:ext cx="4038600" cy="3394472"/>
          </a:xfrm>
        </p:spPr>
        <p:txBody>
          <a:bodyPr/>
          <a:lstStyle>
            <a:lvl1pPr>
              <a:defRPr sz="2449"/>
            </a:lvl1pPr>
            <a:lvl2pPr>
              <a:defRPr sz="2099"/>
            </a:lvl2pPr>
            <a:lvl3pPr>
              <a:defRPr sz="175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89658F-10BE-4023-AA4E-7953215B016B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77745" y="4842455"/>
            <a:ext cx="2133600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F93B3B04-0604-4940-833E-F1728FF0D1D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01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5" y="1151335"/>
            <a:ext cx="4040187" cy="479822"/>
          </a:xfrm>
        </p:spPr>
        <p:txBody>
          <a:bodyPr anchor="b"/>
          <a:lstStyle>
            <a:lvl1pPr marL="0" indent="0">
              <a:buNone/>
              <a:defRPr sz="2099" b="1"/>
            </a:lvl1pPr>
            <a:lvl2pPr marL="399856" indent="0">
              <a:buNone/>
              <a:defRPr sz="1750" b="1"/>
            </a:lvl2pPr>
            <a:lvl3pPr marL="799714" indent="0">
              <a:buNone/>
              <a:defRPr sz="1575" b="1"/>
            </a:lvl3pPr>
            <a:lvl4pPr marL="1199570" indent="0">
              <a:buNone/>
              <a:defRPr sz="1400" b="1"/>
            </a:lvl4pPr>
            <a:lvl5pPr marL="1599427" indent="0">
              <a:buNone/>
              <a:defRPr sz="1400" b="1"/>
            </a:lvl5pPr>
            <a:lvl6pPr marL="1999284" indent="0">
              <a:buNone/>
              <a:defRPr sz="1400" b="1"/>
            </a:lvl6pPr>
            <a:lvl7pPr marL="2399141" indent="0">
              <a:buNone/>
              <a:defRPr sz="1400" b="1"/>
            </a:lvl7pPr>
            <a:lvl8pPr marL="2798998" indent="0">
              <a:buNone/>
              <a:defRPr sz="1400" b="1"/>
            </a:lvl8pPr>
            <a:lvl9pPr marL="3198855" indent="0">
              <a:buNone/>
              <a:defRPr sz="14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5" y="1631156"/>
            <a:ext cx="4040187" cy="2963466"/>
          </a:xfrm>
        </p:spPr>
        <p:txBody>
          <a:bodyPr/>
          <a:lstStyle>
            <a:lvl1pPr>
              <a:defRPr sz="2099"/>
            </a:lvl1pPr>
            <a:lvl2pPr>
              <a:defRPr sz="1750"/>
            </a:lvl2pPr>
            <a:lvl3pPr>
              <a:defRPr sz="1575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099" b="1"/>
            </a:lvl1pPr>
            <a:lvl2pPr marL="399856" indent="0">
              <a:buNone/>
              <a:defRPr sz="1750" b="1"/>
            </a:lvl2pPr>
            <a:lvl3pPr marL="799714" indent="0">
              <a:buNone/>
              <a:defRPr sz="1575" b="1"/>
            </a:lvl3pPr>
            <a:lvl4pPr marL="1199570" indent="0">
              <a:buNone/>
              <a:defRPr sz="1400" b="1"/>
            </a:lvl4pPr>
            <a:lvl5pPr marL="1599427" indent="0">
              <a:buNone/>
              <a:defRPr sz="1400" b="1"/>
            </a:lvl5pPr>
            <a:lvl6pPr marL="1999284" indent="0">
              <a:buNone/>
              <a:defRPr sz="1400" b="1"/>
            </a:lvl6pPr>
            <a:lvl7pPr marL="2399141" indent="0">
              <a:buNone/>
              <a:defRPr sz="1400" b="1"/>
            </a:lvl7pPr>
            <a:lvl8pPr marL="2798998" indent="0">
              <a:buNone/>
              <a:defRPr sz="1400" b="1"/>
            </a:lvl8pPr>
            <a:lvl9pPr marL="3198855" indent="0">
              <a:buNone/>
              <a:defRPr sz="14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099"/>
            </a:lvl1pPr>
            <a:lvl2pPr>
              <a:defRPr sz="1750"/>
            </a:lvl2pPr>
            <a:lvl3pPr>
              <a:defRPr sz="1575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2111B7-6D08-4C2E-A49E-6063D6FFA4F9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77745" y="4842455"/>
            <a:ext cx="2133600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F93B3B04-0604-4940-833E-F1728FF0D1D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47BFA9-EA94-4B01-BAC6-7DB28B58250C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77745" y="4842455"/>
            <a:ext cx="2133600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F93B3B04-0604-4940-833E-F1728FF0D1D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67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F10C9-3F39-48E8-B599-91519AB016B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77745" y="4842455"/>
            <a:ext cx="2133600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F93B3B04-0604-4940-833E-F1728FF0D1D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72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4" cy="871538"/>
          </a:xfrm>
        </p:spPr>
        <p:txBody>
          <a:bodyPr anchor="b"/>
          <a:lstStyle>
            <a:lvl1pPr algn="l">
              <a:defRPr sz="175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3" y="204801"/>
            <a:ext cx="5111750" cy="4389835"/>
          </a:xfrm>
        </p:spPr>
        <p:txBody>
          <a:bodyPr/>
          <a:lstStyle>
            <a:lvl1pPr>
              <a:defRPr sz="2798"/>
            </a:lvl1pPr>
            <a:lvl2pPr>
              <a:defRPr sz="2449"/>
            </a:lvl2pPr>
            <a:lvl3pPr>
              <a:defRPr sz="2099"/>
            </a:lvl3pPr>
            <a:lvl4pPr>
              <a:defRPr sz="1750"/>
            </a:lvl4pPr>
            <a:lvl5pPr>
              <a:defRPr sz="1750"/>
            </a:lvl5pPr>
            <a:lvl6pPr>
              <a:defRPr sz="1750"/>
            </a:lvl6pPr>
            <a:lvl7pPr>
              <a:defRPr sz="1750"/>
            </a:lvl7pPr>
            <a:lvl8pPr>
              <a:defRPr sz="1750"/>
            </a:lvl8pPr>
            <a:lvl9pPr>
              <a:defRPr sz="175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3" y="1076328"/>
            <a:ext cx="3008314" cy="3518297"/>
          </a:xfrm>
        </p:spPr>
        <p:txBody>
          <a:bodyPr/>
          <a:lstStyle>
            <a:lvl1pPr marL="0" indent="0">
              <a:buNone/>
              <a:defRPr sz="1225"/>
            </a:lvl1pPr>
            <a:lvl2pPr marL="399856" indent="0">
              <a:buNone/>
              <a:defRPr sz="1050"/>
            </a:lvl2pPr>
            <a:lvl3pPr marL="799714" indent="0">
              <a:buNone/>
              <a:defRPr sz="874"/>
            </a:lvl3pPr>
            <a:lvl4pPr marL="1199570" indent="0">
              <a:buNone/>
              <a:defRPr sz="788"/>
            </a:lvl4pPr>
            <a:lvl5pPr marL="1599427" indent="0">
              <a:buNone/>
              <a:defRPr sz="788"/>
            </a:lvl5pPr>
            <a:lvl6pPr marL="1999284" indent="0">
              <a:buNone/>
              <a:defRPr sz="788"/>
            </a:lvl6pPr>
            <a:lvl7pPr marL="2399141" indent="0">
              <a:buNone/>
              <a:defRPr sz="788"/>
            </a:lvl7pPr>
            <a:lvl8pPr marL="2798998" indent="0">
              <a:buNone/>
              <a:defRPr sz="788"/>
            </a:lvl8pPr>
            <a:lvl9pPr marL="3198855" indent="0">
              <a:buNone/>
              <a:defRPr sz="788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36A797-05DC-4FC7-8374-8678CA27C64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77745" y="4842455"/>
            <a:ext cx="2133600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F93B3B04-0604-4940-833E-F1728FF0D1D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66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75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798"/>
            </a:lvl1pPr>
            <a:lvl2pPr marL="399856" indent="0">
              <a:buNone/>
              <a:defRPr sz="2449"/>
            </a:lvl2pPr>
            <a:lvl3pPr marL="799714" indent="0">
              <a:buNone/>
              <a:defRPr sz="2099"/>
            </a:lvl3pPr>
            <a:lvl4pPr marL="1199570" indent="0">
              <a:buNone/>
              <a:defRPr sz="1750"/>
            </a:lvl4pPr>
            <a:lvl5pPr marL="1599427" indent="0">
              <a:buNone/>
              <a:defRPr sz="1750"/>
            </a:lvl5pPr>
            <a:lvl6pPr marL="1999284" indent="0">
              <a:buNone/>
              <a:defRPr sz="1750"/>
            </a:lvl6pPr>
            <a:lvl7pPr marL="2399141" indent="0">
              <a:buNone/>
              <a:defRPr sz="1750"/>
            </a:lvl7pPr>
            <a:lvl8pPr marL="2798998" indent="0">
              <a:buNone/>
              <a:defRPr sz="1750"/>
            </a:lvl8pPr>
            <a:lvl9pPr marL="3198855" indent="0">
              <a:buNone/>
              <a:defRPr sz="175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225"/>
            </a:lvl1pPr>
            <a:lvl2pPr marL="399856" indent="0">
              <a:buNone/>
              <a:defRPr sz="1050"/>
            </a:lvl2pPr>
            <a:lvl3pPr marL="799714" indent="0">
              <a:buNone/>
              <a:defRPr sz="874"/>
            </a:lvl3pPr>
            <a:lvl4pPr marL="1199570" indent="0">
              <a:buNone/>
              <a:defRPr sz="788"/>
            </a:lvl4pPr>
            <a:lvl5pPr marL="1599427" indent="0">
              <a:buNone/>
              <a:defRPr sz="788"/>
            </a:lvl5pPr>
            <a:lvl6pPr marL="1999284" indent="0">
              <a:buNone/>
              <a:defRPr sz="788"/>
            </a:lvl6pPr>
            <a:lvl7pPr marL="2399141" indent="0">
              <a:buNone/>
              <a:defRPr sz="788"/>
            </a:lvl7pPr>
            <a:lvl8pPr marL="2798998" indent="0">
              <a:buNone/>
              <a:defRPr sz="788"/>
            </a:lvl8pPr>
            <a:lvl9pPr marL="3198855" indent="0">
              <a:buNone/>
              <a:defRPr sz="788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552E41-FD87-4852-88D4-0F6D313D5AAE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7983A3-5310-42EB-8B88-09E0EC1FFB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41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200155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4" y="476727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FEA7B4-4BBD-4906-B9F7-0E37D747C72D}" type="datetime1">
              <a:rPr lang="ru-RU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13.08.2019</a:t>
            </a:fld>
            <a:endParaRPr lang="ru-RU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2" y="476727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4" y="476727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C926C0-738E-4B1E-88C6-AC445093ED09}" type="slidenum">
              <a:rPr lang="ru-RU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09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799714" rtl="0" eaLnBrk="1" latinLnBrk="0" hangingPunct="1">
        <a:spcBef>
          <a:spcPct val="0"/>
        </a:spcBef>
        <a:buNone/>
        <a:defRPr sz="3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893" indent="-299893" algn="l" defTabSz="799714" rtl="0" eaLnBrk="1" latinLnBrk="0" hangingPunct="1">
        <a:spcBef>
          <a:spcPct val="20000"/>
        </a:spcBef>
        <a:buFont typeface="Arial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49768" indent="-249911" algn="l" defTabSz="799714" rtl="0" eaLnBrk="1" latinLnBrk="0" hangingPunct="1">
        <a:spcBef>
          <a:spcPct val="20000"/>
        </a:spcBef>
        <a:buFont typeface="Arial" pitchFamily="34" charset="0"/>
        <a:buChar char="–"/>
        <a:defRPr sz="2449" kern="1200">
          <a:solidFill>
            <a:schemeClr val="tx1"/>
          </a:solidFill>
          <a:latin typeface="+mn-lt"/>
          <a:ea typeface="+mn-ea"/>
          <a:cs typeface="+mn-cs"/>
        </a:defRPr>
      </a:lvl2pPr>
      <a:lvl3pPr marL="999642" indent="-199929" algn="l" defTabSz="799714" rtl="0" eaLnBrk="1" latinLnBrk="0" hangingPunct="1">
        <a:spcBef>
          <a:spcPct val="20000"/>
        </a:spcBef>
        <a:buFont typeface="Arial" pitchFamily="34" charset="0"/>
        <a:buChar char="•"/>
        <a:defRPr sz="2099" kern="1200">
          <a:solidFill>
            <a:schemeClr val="tx1"/>
          </a:solidFill>
          <a:latin typeface="+mn-lt"/>
          <a:ea typeface="+mn-ea"/>
          <a:cs typeface="+mn-cs"/>
        </a:defRPr>
      </a:lvl3pPr>
      <a:lvl4pPr marL="1399499" indent="-199929" algn="l" defTabSz="799714" rtl="0" eaLnBrk="1" latinLnBrk="0" hangingPunct="1">
        <a:spcBef>
          <a:spcPct val="20000"/>
        </a:spcBef>
        <a:buFont typeface="Arial" pitchFamily="34" charset="0"/>
        <a:buChar char="–"/>
        <a:defRPr sz="1750" kern="1200">
          <a:solidFill>
            <a:schemeClr val="tx1"/>
          </a:solidFill>
          <a:latin typeface="+mn-lt"/>
          <a:ea typeface="+mn-ea"/>
          <a:cs typeface="+mn-cs"/>
        </a:defRPr>
      </a:lvl4pPr>
      <a:lvl5pPr marL="1799356" indent="-199929" algn="l" defTabSz="799714" rtl="0" eaLnBrk="1" latinLnBrk="0" hangingPunct="1">
        <a:spcBef>
          <a:spcPct val="20000"/>
        </a:spcBef>
        <a:buFont typeface="Arial" pitchFamily="34" charset="0"/>
        <a:buChar char="»"/>
        <a:defRPr sz="1750" kern="1200">
          <a:solidFill>
            <a:schemeClr val="tx1"/>
          </a:solidFill>
          <a:latin typeface="+mn-lt"/>
          <a:ea typeface="+mn-ea"/>
          <a:cs typeface="+mn-cs"/>
        </a:defRPr>
      </a:lvl5pPr>
      <a:lvl6pPr marL="2199212" indent="-199929" algn="l" defTabSz="799714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6pPr>
      <a:lvl7pPr marL="2599071" indent="-199929" algn="l" defTabSz="799714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7pPr>
      <a:lvl8pPr marL="2998927" indent="-199929" algn="l" defTabSz="799714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8pPr>
      <a:lvl9pPr marL="3398784" indent="-199929" algn="l" defTabSz="799714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99714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99856" algn="l" defTabSz="799714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799714" algn="l" defTabSz="799714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199570" algn="l" defTabSz="799714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599427" algn="l" defTabSz="799714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1999284" algn="l" defTabSz="799714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399141" algn="l" defTabSz="799714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798998" algn="l" defTabSz="799714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198855" algn="l" defTabSz="799714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14453" y="192927"/>
            <a:ext cx="5812462" cy="49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ГЛАВНОЕ УПРАВЛЕНИЕ ПО ТРУДУ </a:t>
            </a: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                                  И ЗАНЯТОСТИ </a:t>
            </a:r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НАСЕЛЕНИЯ </a:t>
            </a:r>
            <a:endParaRPr lang="ru-RU" sz="1800" b="1" dirty="0" smtClean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ТВЕРСКОЙ </a:t>
            </a:r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ОБЛАСТИ </a:t>
            </a:r>
          </a:p>
          <a:p>
            <a:pPr>
              <a:defRPr/>
            </a:pPr>
            <a:endParaRPr lang="ru-RU" sz="1013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одержимое 4"/>
          <p:cNvSpPr txBox="1">
            <a:spLocks/>
          </p:cNvSpPr>
          <p:nvPr/>
        </p:nvSpPr>
        <p:spPr>
          <a:xfrm>
            <a:off x="831904" y="1559195"/>
            <a:ext cx="7924746" cy="1834159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О реорганизации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государственных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казенных учреждений Тверской области центров занятости населения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169497" y="4335321"/>
            <a:ext cx="500502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None/>
              <a:defRPr/>
            </a:pPr>
            <a:r>
              <a:rPr lang="ru-RU" sz="16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>
              <a:buNone/>
              <a:defRPr/>
            </a:pPr>
            <a:r>
              <a:rPr lang="ru-RU" sz="16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 августа 2019 </a:t>
            </a:r>
            <a:r>
              <a:rPr lang="ru-RU" sz="16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года</a:t>
            </a:r>
          </a:p>
        </p:txBody>
      </p:sp>
      <p:pic>
        <p:nvPicPr>
          <p:cNvPr id="9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10397" y="106451"/>
            <a:ext cx="720000" cy="893794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7571936" y="106451"/>
            <a:ext cx="1283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Приложение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9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569313" y="163245"/>
            <a:ext cx="6320480" cy="387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325"/>
              </a:lnSpc>
              <a:defRPr/>
            </a:pPr>
            <a:endParaRPr lang="ru-RU" sz="1500" b="1" dirty="0">
              <a:solidFill>
                <a:srgbClr val="A88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6" name="Заголовок 15"/>
          <p:cNvSpPr>
            <a:spLocks noGrp="1"/>
          </p:cNvSpPr>
          <p:nvPr>
            <p:ph type="title"/>
          </p:nvPr>
        </p:nvSpPr>
        <p:spPr>
          <a:xfrm>
            <a:off x="930398" y="176062"/>
            <a:ext cx="8095616" cy="46592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ИНФОРМАЦИЯ ПО РЕОРГАНИЗАЦИИ ЦЕНТРОВ ЗАНЯТОСТИ</a:t>
            </a:r>
            <a:endParaRPr lang="ru-RU" sz="1800" b="1" dirty="0">
              <a:solidFill>
                <a:srgbClr val="A8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10397" y="106451"/>
            <a:ext cx="720000" cy="893794"/>
          </a:xfrm>
          <a:prstGeom prst="rect">
            <a:avLst/>
          </a:prstGeom>
          <a:noFill/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492340"/>
              </p:ext>
            </p:extLst>
          </p:nvPr>
        </p:nvGraphicFramePr>
        <p:xfrm>
          <a:off x="930397" y="815927"/>
          <a:ext cx="8008982" cy="37905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35746"/>
                <a:gridCol w="1477107"/>
                <a:gridCol w="1425953"/>
                <a:gridCol w="1170176"/>
              </a:tblGrid>
              <a:tr h="48593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показателя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Действующая структура 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После реорганизации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Отклонение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5959">
                <a:tc>
                  <a:txBody>
                    <a:bodyPr/>
                    <a:lstStyle/>
                    <a:p>
                      <a:pPr algn="l" fontAlgn="ctr">
                        <a:lnSpc>
                          <a:spcPts val="1500"/>
                        </a:lnSpc>
                      </a:pP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учреждений, ед.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</a:pPr>
                      <a:r>
                        <a:rPr lang="ru-RU" sz="16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 </a:t>
                      </a:r>
                      <a:r>
                        <a:rPr lang="ru-RU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ГКУ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</a:pPr>
                      <a:r>
                        <a:rPr lang="ru-RU" sz="16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ru-RU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ГКУ и 33 филиала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</a:pP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736">
                <a:tc>
                  <a:txBody>
                    <a:bodyPr/>
                    <a:lstStyle/>
                    <a:p>
                      <a:pPr algn="l" fontAlgn="ctr">
                        <a:lnSpc>
                          <a:spcPts val="1500"/>
                        </a:lnSpc>
                      </a:pP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Штатная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численность,  ед., </a:t>
                      </a:r>
                    </a:p>
                    <a:p>
                      <a:pPr algn="l" fontAlgn="ctr">
                        <a:lnSpc>
                          <a:spcPts val="1500"/>
                        </a:lnSpc>
                      </a:pP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т. ч. по должностям: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346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2" marR="7912" marT="791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2" marR="7912" marT="791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-64</a:t>
                      </a:r>
                      <a:endParaRPr lang="ru-RU" sz="16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2" marR="7912" marT="791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580">
                <a:tc>
                  <a:txBody>
                    <a:bodyPr/>
                    <a:lstStyle/>
                    <a:p>
                      <a:pPr algn="l" fontAlgn="ctr">
                        <a:lnSpc>
                          <a:spcPts val="1500"/>
                        </a:lnSpc>
                      </a:pP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директор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2" marR="7912" marT="791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2" marR="7912" marT="791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-32</a:t>
                      </a:r>
                      <a:endParaRPr lang="ru-RU" sz="16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2" marR="7912" marT="791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943">
                <a:tc>
                  <a:txBody>
                    <a:bodyPr/>
                    <a:lstStyle/>
                    <a:p>
                      <a:pPr algn="l" fontAlgn="ctr">
                        <a:lnSpc>
                          <a:spcPts val="1500"/>
                        </a:lnSpc>
                      </a:pP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заместитель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директора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2" marR="7912" marT="791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2" marR="7912" marT="791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</a:t>
                      </a:r>
                      <a:endParaRPr lang="ru-RU" sz="16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2" marR="7912" marT="791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086">
                <a:tc>
                  <a:txBody>
                    <a:bodyPr/>
                    <a:lstStyle/>
                    <a:p>
                      <a:pPr algn="l" fontAlgn="ctr">
                        <a:lnSpc>
                          <a:spcPts val="1500"/>
                        </a:lnSpc>
                      </a:pP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заведующий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филиалом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2" marR="7912" marT="791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2" marR="7912" marT="791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+33</a:t>
                      </a:r>
                      <a:endParaRPr lang="ru-RU" sz="16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2" marR="7912" marT="791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0537">
                <a:tc>
                  <a:txBody>
                    <a:bodyPr/>
                    <a:lstStyle/>
                    <a:p>
                      <a:pPr algn="l" fontAlgn="ctr">
                        <a:lnSpc>
                          <a:spcPts val="1500"/>
                        </a:lnSpc>
                      </a:pP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главный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бухгалтер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2" marR="7912" marT="791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2" marR="7912" marT="791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-31</a:t>
                      </a:r>
                      <a:endParaRPr lang="ru-RU" sz="16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2" marR="7912" marT="791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115">
                <a:tc>
                  <a:txBody>
                    <a:bodyPr/>
                    <a:lstStyle/>
                    <a:p>
                      <a:pPr algn="l" fontAlgn="ctr">
                        <a:lnSpc>
                          <a:spcPts val="1500"/>
                        </a:lnSpc>
                      </a:pP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заместитель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главного бухгалтера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2" marR="7912" marT="791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2" marR="7912" marT="791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ru-RU" sz="16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2" marR="7912" marT="791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876">
                <a:tc>
                  <a:txBody>
                    <a:bodyPr/>
                    <a:lstStyle/>
                    <a:p>
                      <a:pPr algn="l" fontAlgn="ctr">
                        <a:lnSpc>
                          <a:spcPts val="1500"/>
                        </a:lnSpc>
                      </a:pP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начальник отдела (</a:t>
                      </a:r>
                      <a:r>
                        <a:rPr lang="ru-RU" sz="16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зам.начальника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отдела)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2" marR="7912" marT="791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2" marR="7912" marT="791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-23</a:t>
                      </a:r>
                      <a:endParaRPr lang="ru-RU" sz="16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2" marR="7912" marT="791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058">
                <a:tc>
                  <a:txBody>
                    <a:bodyPr/>
                    <a:lstStyle/>
                    <a:p>
                      <a:pPr algn="l" fontAlgn="ctr">
                        <a:lnSpc>
                          <a:spcPts val="1500"/>
                        </a:lnSpc>
                      </a:pPr>
                      <a:r>
                        <a:rPr lang="ru-RU" sz="16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с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пециалисты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(инспектора)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2" marR="7912" marT="791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2" marR="7912" marT="791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ru-RU" sz="16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2" marR="7912" marT="791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0537">
                <a:tc>
                  <a:txBody>
                    <a:bodyPr/>
                    <a:lstStyle/>
                    <a:p>
                      <a:pPr algn="l" fontAlgn="ctr">
                        <a:lnSpc>
                          <a:spcPts val="1500"/>
                        </a:lnSpc>
                      </a:pP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водитель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2" marR="7912" marT="791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2" marR="7912" marT="791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2" marR="7912" marT="791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Номер слайда 2"/>
          <p:cNvSpPr txBox="1">
            <a:spLocks/>
          </p:cNvSpPr>
          <p:nvPr/>
        </p:nvSpPr>
        <p:spPr>
          <a:xfrm>
            <a:off x="7482964" y="4761639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685800" rtl="0" eaLnBrk="1" latinLnBrk="0" hangingPunct="1">
              <a:defRPr sz="105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/>
              <a:t>10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8717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91381" y="131529"/>
            <a:ext cx="7728154" cy="49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ru-RU" sz="18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КАДРОВЫЙ СОСТАВ РАБОТНИКОВ, ПОДЛЕЖАЩИХ СОКРАЩЕНИЮ</a:t>
            </a:r>
            <a:endParaRPr lang="ru-RU" sz="18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959269" y="912846"/>
            <a:ext cx="7992377" cy="3967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Подлежат </a:t>
            </a:r>
            <a:r>
              <a:rPr lang="ru-RU" sz="1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сокращению </a:t>
            </a:r>
            <a:r>
              <a:rPr lang="ru-RU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70</a:t>
            </a:r>
            <a:r>
              <a:rPr lang="ru-RU" sz="1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работников</a:t>
            </a:r>
            <a:endParaRPr lang="ru-RU" sz="18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Заголовок 1"/>
          <p:cNvSpPr txBox="1">
            <a:spLocks/>
          </p:cNvSpPr>
          <p:nvPr/>
        </p:nvSpPr>
        <p:spPr>
          <a:xfrm>
            <a:off x="3663995" y="1645692"/>
            <a:ext cx="2195612" cy="11701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135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600"/>
              </a:lnSpc>
            </a:pPr>
            <a:r>
              <a:rPr lang="ru-RU" sz="1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Главный </a:t>
            </a:r>
            <a:r>
              <a:rPr lang="ru-RU" sz="1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бухгалтер</a:t>
            </a:r>
          </a:p>
          <a:p>
            <a:pPr>
              <a:lnSpc>
                <a:spcPts val="1600"/>
              </a:lnSpc>
            </a:pPr>
            <a:r>
              <a:rPr lang="ru-RU" sz="1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600"/>
              </a:lnSpc>
            </a:pPr>
            <a:endParaRPr lang="ru-RU" sz="18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600"/>
              </a:lnSpc>
            </a:pPr>
            <a:r>
              <a:rPr lang="ru-RU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26 </a:t>
            </a:r>
            <a:r>
              <a:rPr lang="ru-RU" sz="1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чел.</a:t>
            </a:r>
          </a:p>
          <a:p>
            <a:r>
              <a:rPr lang="ru-RU" sz="1350" dirty="0" smtClean="0"/>
              <a:t> </a:t>
            </a:r>
            <a:endParaRPr lang="ru-RU" sz="1350" dirty="0"/>
          </a:p>
        </p:txBody>
      </p:sp>
      <p:sp>
        <p:nvSpPr>
          <p:cNvPr id="27" name="Заголовок 1"/>
          <p:cNvSpPr txBox="1">
            <a:spLocks/>
          </p:cNvSpPr>
          <p:nvPr/>
        </p:nvSpPr>
        <p:spPr>
          <a:xfrm>
            <a:off x="1091381" y="1630372"/>
            <a:ext cx="2244437" cy="11854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1600"/>
              </a:lnSpc>
            </a:pPr>
            <a:r>
              <a:rPr lang="ru-RU" sz="1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Административный персонал</a:t>
            </a:r>
          </a:p>
          <a:p>
            <a:pPr>
              <a:lnSpc>
                <a:spcPts val="1600"/>
              </a:lnSpc>
            </a:pPr>
            <a:endParaRPr lang="ru-RU" sz="18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600"/>
              </a:lnSpc>
            </a:pPr>
            <a:r>
              <a:rPr lang="ru-RU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ru-RU" sz="1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чел. </a:t>
            </a:r>
            <a:endParaRPr lang="ru-RU" sz="18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6187784" y="1645691"/>
            <a:ext cx="2284803" cy="11836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1600"/>
              </a:lnSpc>
            </a:pPr>
            <a:r>
              <a:rPr lang="ru-RU" sz="1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Специалисты  </a:t>
            </a:r>
          </a:p>
          <a:p>
            <a:pPr>
              <a:lnSpc>
                <a:spcPts val="1600"/>
              </a:lnSpc>
            </a:pPr>
            <a:endParaRPr lang="ru-RU" sz="18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600"/>
              </a:lnSpc>
            </a:pPr>
            <a:endParaRPr lang="ru-RU" sz="18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600"/>
              </a:lnSpc>
            </a:pPr>
            <a:r>
              <a:rPr lang="ru-RU" sz="1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39</a:t>
            </a:r>
            <a:r>
              <a:rPr lang="ru-RU" sz="1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чел.</a:t>
            </a:r>
          </a:p>
        </p:txBody>
      </p:sp>
      <p:sp>
        <p:nvSpPr>
          <p:cNvPr id="3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642554" y="4794717"/>
            <a:ext cx="372397" cy="273844"/>
          </a:xfrm>
        </p:spPr>
        <p:txBody>
          <a:bodyPr/>
          <a:lstStyle/>
          <a:p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959268" y="3467510"/>
            <a:ext cx="8021248" cy="12089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135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1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Планируется </a:t>
            </a:r>
            <a:r>
              <a:rPr lang="ru-RU" sz="1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трудоустройство лиц, подлежащих сокращению,  </a:t>
            </a:r>
            <a:r>
              <a:rPr lang="ru-RU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59</a:t>
            </a:r>
            <a:r>
              <a:rPr lang="ru-RU" sz="1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чел.</a:t>
            </a:r>
          </a:p>
          <a:p>
            <a:r>
              <a:rPr lang="ru-RU" sz="1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Пенсионеров – </a:t>
            </a:r>
            <a:r>
              <a:rPr lang="ru-RU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11 </a:t>
            </a:r>
            <a:r>
              <a:rPr lang="ru-RU" sz="1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чел.</a:t>
            </a:r>
            <a:endParaRPr lang="ru-RU" sz="18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15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Стрелка вниз 13"/>
          <p:cNvSpPr/>
          <p:nvPr/>
        </p:nvSpPr>
        <p:spPr>
          <a:xfrm>
            <a:off x="1809955" y="1360918"/>
            <a:ext cx="158354" cy="21550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013"/>
          </a:p>
        </p:txBody>
      </p:sp>
      <p:sp>
        <p:nvSpPr>
          <p:cNvPr id="16" name="Стрелка вниз 15"/>
          <p:cNvSpPr/>
          <p:nvPr/>
        </p:nvSpPr>
        <p:spPr>
          <a:xfrm>
            <a:off x="4761801" y="1357111"/>
            <a:ext cx="158354" cy="21550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013"/>
          </a:p>
        </p:txBody>
      </p:sp>
      <p:sp>
        <p:nvSpPr>
          <p:cNvPr id="17" name="Стрелка вниз 16"/>
          <p:cNvSpPr/>
          <p:nvPr/>
        </p:nvSpPr>
        <p:spPr>
          <a:xfrm>
            <a:off x="7251008" y="1369878"/>
            <a:ext cx="158354" cy="21550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013"/>
          </a:p>
        </p:txBody>
      </p:sp>
      <p:sp>
        <p:nvSpPr>
          <p:cNvPr id="3" name="Левая фигурная скобка 2"/>
          <p:cNvSpPr/>
          <p:nvPr/>
        </p:nvSpPr>
        <p:spPr>
          <a:xfrm rot="5400000" flipH="1">
            <a:off x="4507506" y="-265225"/>
            <a:ext cx="508590" cy="6858100"/>
          </a:xfrm>
          <a:prstGeom prst="leftBrace">
            <a:avLst>
              <a:gd name="adj1" fmla="val 43925"/>
              <a:gd name="adj2" fmla="val 49234"/>
            </a:avLst>
          </a:prstGeom>
          <a:ln>
            <a:solidFill>
              <a:srgbClr val="6AAD5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101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10397" y="106451"/>
            <a:ext cx="720000" cy="8937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581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816215" y="808042"/>
            <a:ext cx="5172164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ru-RU" sz="1013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7" name="Прямоугольник 13"/>
          <p:cNvSpPr>
            <a:spLocks noChangeArrowheads="1"/>
          </p:cNvSpPr>
          <p:nvPr/>
        </p:nvSpPr>
        <p:spPr bwMode="auto">
          <a:xfrm>
            <a:off x="1904609" y="3246834"/>
            <a:ext cx="5360994" cy="1079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18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013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143002" y="658963"/>
            <a:ext cx="138564" cy="22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013"/>
          </a:p>
        </p:txBody>
      </p:sp>
      <p:sp>
        <p:nvSpPr>
          <p:cNvPr id="9" name="Прямоугольник 8"/>
          <p:cNvSpPr/>
          <p:nvPr/>
        </p:nvSpPr>
        <p:spPr>
          <a:xfrm>
            <a:off x="930397" y="105124"/>
            <a:ext cx="8117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ДЕЙСТВУЮЩЕЙ СИСТЕМЫ ОПЛАТЫ  ТРУДА СОТРУДНИКОВ ЦЕНТРОВ ЗАНЯТОСТИ </a:t>
            </a:r>
            <a: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ГАУ МФЦ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369792"/>
              </p:ext>
            </p:extLst>
          </p:nvPr>
        </p:nvGraphicFramePr>
        <p:xfrm>
          <a:off x="1013525" y="808042"/>
          <a:ext cx="7951431" cy="3947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6334"/>
                <a:gridCol w="3306918"/>
                <a:gridCol w="1768179"/>
              </a:tblGrid>
              <a:tr h="3180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Сотрудники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ЦЗН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Сотрудники ГАУ МФЦ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Отклонение (+ -)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71820">
                <a:tc gridSpan="3">
                  <a:txBody>
                    <a:bodyPr/>
                    <a:lstStyle/>
                    <a:p>
                      <a:pPr marL="0" marR="0" lvl="0" indent="0" algn="ctr" defTabSz="914217" rtl="0" eaLnBrk="1" fontAlgn="ctr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ДОЛЖНОСТНОЙ ОКЛАД (руб.)</a:t>
                      </a:r>
                      <a:endParaRPr lang="ru-RU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37173">
                <a:tc>
                  <a:txBody>
                    <a:bodyPr/>
                    <a:lstStyle/>
                    <a:p>
                      <a:pPr marL="0" marR="0" lvl="0" indent="0" algn="ctr" defTabSz="914217" rtl="0" eaLnBrk="1" fontAlgn="ctr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директор </a:t>
                      </a:r>
                    </a:p>
                    <a:p>
                      <a:pPr marL="0" marR="0" lvl="0" indent="0" algn="ctr" defTabSz="914217" rtl="0" eaLnBrk="1" fontAlgn="ctr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11 080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217" rtl="0" eaLnBrk="1" fontAlgn="ctr" latinLnBrk="0" hangingPunct="1">
                        <a:lnSpc>
                          <a:spcPts val="1400"/>
                        </a:lnSpc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директор ГАУ МФЦ </a:t>
                      </a:r>
                    </a:p>
                    <a:p>
                      <a:pPr marL="0" algn="ctr" defTabSz="914217" rtl="0" eaLnBrk="1" fontAlgn="ctr" latinLnBrk="0" hangingPunct="1">
                        <a:lnSpc>
                          <a:spcPts val="1400"/>
                        </a:lnSpc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24 368</a:t>
                      </a:r>
                      <a:r>
                        <a:rPr lang="ru-RU" sz="16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ru-RU" sz="16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217" rtl="0" eaLnBrk="1" fontAlgn="ctr" latinLnBrk="0" hangingPunct="1">
                        <a:lnSpc>
                          <a:spcPts val="1400"/>
                        </a:lnSpc>
                      </a:pPr>
                      <a:endParaRPr lang="ru-RU" sz="1600" b="1" dirty="0" smtClean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algn="ctr" defTabSz="914217" rtl="0" eaLnBrk="1" fontAlgn="ctr" latinLnBrk="0" hangingPunct="1">
                        <a:lnSpc>
                          <a:spcPts val="1400"/>
                        </a:lnSpc>
                      </a:pPr>
                      <a:r>
                        <a:rPr lang="ru-RU" sz="16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-13</a:t>
                      </a:r>
                      <a:r>
                        <a:rPr lang="ru-RU" sz="1600" b="1" baseline="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288</a:t>
                      </a:r>
                      <a:endParaRPr lang="ru-RU" sz="16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4331">
                <a:tc>
                  <a:txBody>
                    <a:bodyPr/>
                    <a:lstStyle/>
                    <a:p>
                      <a:pPr marL="0" marR="0" lvl="0" indent="0" algn="ctr" defTabSz="914217" rtl="0" eaLnBrk="1" fontAlgn="ctr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зам. директора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ctr" defTabSz="914217" rtl="0" eaLnBrk="1" fontAlgn="ctr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9 700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ctr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зам. директора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ГАУ МФЦ </a:t>
                      </a:r>
                    </a:p>
                    <a:p>
                      <a:pPr marL="0" marR="0" lvl="0" indent="0" algn="ctr" defTabSz="914217" rtl="0" eaLnBrk="1" fontAlgn="ctr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6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19 495 </a:t>
                      </a:r>
                      <a:endParaRPr lang="ru-RU" sz="16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217" rtl="0" eaLnBrk="1" fontAlgn="ctr" latinLnBrk="0" hangingPunct="1">
                        <a:lnSpc>
                          <a:spcPts val="1400"/>
                        </a:lnSpc>
                      </a:pPr>
                      <a:endParaRPr lang="ru-RU" sz="1600" b="1" dirty="0" smtClean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algn="ctr" defTabSz="914217" rtl="0" eaLnBrk="1" fontAlgn="ctr" latinLnBrk="0" hangingPunct="1">
                        <a:lnSpc>
                          <a:spcPts val="1400"/>
                        </a:lnSpc>
                      </a:pPr>
                      <a:r>
                        <a:rPr lang="ru-RU" sz="16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- 9 795</a:t>
                      </a:r>
                      <a:endParaRPr lang="ru-RU" sz="16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7883">
                <a:tc>
                  <a:txBody>
                    <a:bodyPr/>
                    <a:lstStyle/>
                    <a:p>
                      <a:pPr marL="0" marR="0" lvl="0" indent="0" algn="ctr" defTabSz="914217" rtl="0" eaLnBrk="1" fontAlgn="ctr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главный бухгалтер </a:t>
                      </a:r>
                    </a:p>
                    <a:p>
                      <a:pPr marL="0" marR="0" lvl="0" indent="0" algn="ctr" defTabSz="914217" rtl="0" eaLnBrk="1" fontAlgn="ctr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6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8 600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ctr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главный бухгалтер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ГАУ МФЦ </a:t>
                      </a:r>
                    </a:p>
                    <a:p>
                      <a:pPr marL="0" marR="0" lvl="0" indent="0" algn="ctr" defTabSz="914217" rtl="0" eaLnBrk="1" fontAlgn="ctr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6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17 058 </a:t>
                      </a:r>
                      <a:endParaRPr lang="ru-RU" sz="16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217" rtl="0" eaLnBrk="1" fontAlgn="ctr" latinLnBrk="0" hangingPunct="1">
                        <a:lnSpc>
                          <a:spcPts val="1400"/>
                        </a:lnSpc>
                      </a:pPr>
                      <a:endParaRPr lang="ru-RU" sz="1600" b="1" dirty="0" smtClean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algn="ctr" defTabSz="914217" rtl="0" eaLnBrk="1" fontAlgn="ctr" latinLnBrk="0" hangingPunct="1">
                        <a:lnSpc>
                          <a:spcPts val="1400"/>
                        </a:lnSpc>
                      </a:pPr>
                      <a:r>
                        <a:rPr lang="ru-RU" sz="16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- 9</a:t>
                      </a:r>
                      <a:r>
                        <a:rPr lang="ru-RU" sz="1600" b="1" baseline="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406</a:t>
                      </a:r>
                      <a:endParaRPr lang="ru-RU" sz="16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5858">
                <a:tc>
                  <a:txBody>
                    <a:bodyPr/>
                    <a:lstStyle/>
                    <a:p>
                      <a:pPr marL="0" algn="ctr" defTabSz="914217" rtl="0" eaLnBrk="1" fontAlgn="ctr" latinLnBrk="0" hangingPunct="1">
                        <a:lnSpc>
                          <a:spcPts val="1400"/>
                        </a:lnSpc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начальник отдела </a:t>
                      </a:r>
                    </a:p>
                    <a:p>
                      <a:pPr marL="0" algn="ctr" defTabSz="914217" rtl="0" eaLnBrk="1" fontAlgn="ctr" latinLnBrk="0" hangingPunct="1">
                        <a:lnSpc>
                          <a:spcPts val="1400"/>
                        </a:lnSpc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7 652 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начальник отдела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r>
                        <a:rPr lang="ru-RU" sz="16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094</a:t>
                      </a:r>
                      <a:r>
                        <a:rPr lang="ru-RU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dirty="0" smtClean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- 442</a:t>
                      </a:r>
                      <a:endParaRPr lang="ru-RU" sz="16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7777">
                <a:tc>
                  <a:txBody>
                    <a:bodyPr/>
                    <a:lstStyle/>
                    <a:p>
                      <a:pPr marL="0" algn="ctr" defTabSz="914217" rtl="0" eaLnBrk="1" fontAlgn="ctr" latinLnBrk="0" hangingPunct="1">
                        <a:lnSpc>
                          <a:spcPts val="1400"/>
                        </a:lnSpc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инспектора </a:t>
                      </a:r>
                    </a:p>
                    <a:p>
                      <a:pPr marL="0" algn="ctr" defTabSz="914217" rtl="0" eaLnBrk="1" fontAlgn="ctr" latinLnBrk="0" hangingPunct="1">
                        <a:lnSpc>
                          <a:spcPts val="1400"/>
                        </a:lnSpc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7 100 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специалисты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7 400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dirty="0" smtClean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- 300</a:t>
                      </a:r>
                      <a:endParaRPr lang="ru-RU" sz="16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825">
                <a:tc gridSpan="3">
                  <a:txBody>
                    <a:bodyPr/>
                    <a:lstStyle/>
                    <a:p>
                      <a:pPr marL="0" algn="ctr" defTabSz="914217" rtl="0" eaLnBrk="1" fontAlgn="ctr" latinLnBrk="0" hangingPunct="1">
                        <a:lnSpc>
                          <a:spcPts val="1400"/>
                        </a:lnSpc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ФОНД ОПЛАТЫ ТРУДА (окладов)</a:t>
                      </a:r>
                      <a:endParaRPr lang="ru-RU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73487">
                <a:tc>
                  <a:txBody>
                    <a:bodyPr/>
                    <a:lstStyle/>
                    <a:p>
                      <a:pPr marL="0" algn="ctr" defTabSz="914217" rtl="0" eaLnBrk="1" fontAlgn="ctr" latinLnBrk="0" hangingPunct="1">
                        <a:lnSpc>
                          <a:spcPts val="1400"/>
                        </a:lnSpc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6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7339">
                <a:tc gridSpan="3">
                  <a:txBody>
                    <a:bodyPr/>
                    <a:lstStyle/>
                    <a:p>
                      <a:pPr marL="0" marR="0" lvl="0" indent="0" algn="ctr" defTabSz="91421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СРЕДНЕМЕСЯЧНАЯ ЗАРАБОТНАЯ ПЛАТА (руб.)</a:t>
                      </a:r>
                      <a:endParaRPr lang="ru-RU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marR="0" indent="-28575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ru-RU" sz="16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3487">
                <a:tc>
                  <a:txBody>
                    <a:bodyPr/>
                    <a:lstStyle/>
                    <a:p>
                      <a:pPr marL="0" algn="ctr" defTabSz="914217" rtl="0" eaLnBrk="1" fontAlgn="ctr" latinLnBrk="0" hangingPunct="1">
                        <a:lnSpc>
                          <a:spcPts val="1400"/>
                        </a:lnSpc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18 100</a:t>
                      </a:r>
                      <a:endParaRPr lang="ru-RU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26 000</a:t>
                      </a:r>
                      <a:endParaRPr lang="ru-RU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7 900</a:t>
                      </a:r>
                      <a:endParaRPr lang="ru-RU" sz="16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8733249" y="4800165"/>
            <a:ext cx="10523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alt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u-RU" alt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10397" y="106451"/>
            <a:ext cx="720000" cy="8937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375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8"/>
          <p:cNvSpPr>
            <a:spLocks noGrp="1"/>
          </p:cNvSpPr>
          <p:nvPr>
            <p:ph type="title"/>
          </p:nvPr>
        </p:nvSpPr>
        <p:spPr>
          <a:xfrm>
            <a:off x="1002889" y="106451"/>
            <a:ext cx="7883013" cy="753265"/>
          </a:xfrm>
        </p:spPr>
        <p:txBody>
          <a:bodyPr>
            <a:noAutofit/>
          </a:bodyPr>
          <a:lstStyle/>
          <a:p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ОЦЕНКА ФИНАНСОВЫХ ПОСЛЕДСТВИЙ РЕОРГАНИЗАЦИИ ЦЕНТРОВ ЗАНЯТОСТИ НАСЕЛЕНИЯ                                                                                                                </a:t>
            </a:r>
            <a:endParaRPr lang="ru-RU" sz="1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869723" y="4747178"/>
            <a:ext cx="2133600" cy="273844"/>
          </a:xfrm>
        </p:spPr>
        <p:txBody>
          <a:bodyPr/>
          <a:lstStyle/>
          <a:p>
            <a:pPr>
              <a:defRPr/>
            </a:pPr>
            <a:fld id="{724FB384-82C9-4574-8C72-8927ABD9F809}" type="slidenum">
              <a:rPr lang="ru-RU" altLang="ru-RU" sz="1400" smtClean="0"/>
              <a:pPr>
                <a:defRPr/>
              </a:pPr>
              <a:t>13</a:t>
            </a:fld>
            <a:endParaRPr lang="ru-RU" altLang="ru-RU" sz="1400" dirty="0"/>
          </a:p>
        </p:txBody>
      </p:sp>
      <p:sp>
        <p:nvSpPr>
          <p:cNvPr id="9" name="Номер слайда 2"/>
          <p:cNvSpPr txBox="1">
            <a:spLocks/>
          </p:cNvSpPr>
          <p:nvPr/>
        </p:nvSpPr>
        <p:spPr>
          <a:xfrm>
            <a:off x="5973161" y="1741134"/>
            <a:ext cx="1637643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ru-RU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altLang="ru-RU" sz="1200" dirty="0"/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10397" y="106451"/>
            <a:ext cx="720000" cy="893794"/>
          </a:xfrm>
          <a:prstGeom prst="rect">
            <a:avLst/>
          </a:prstGeom>
          <a:noFill/>
        </p:spPr>
      </p:pic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264699"/>
              </p:ext>
            </p:extLst>
          </p:nvPr>
        </p:nvGraphicFramePr>
        <p:xfrm>
          <a:off x="812800" y="1089734"/>
          <a:ext cx="8135816" cy="1277931"/>
        </p:xfrm>
        <a:graphic>
          <a:graphicData uri="http://schemas.openxmlformats.org/drawingml/2006/table">
            <a:tbl>
              <a:tblPr/>
              <a:tblGrid>
                <a:gridCol w="4181231">
                  <a:extLst>
                    <a:ext uri="{9D8B030D-6E8A-4147-A177-3AD203B41FA5}"/>
                  </a:extLst>
                </a:gridCol>
                <a:gridCol w="2321169"/>
                <a:gridCol w="1633416"/>
              </a:tblGrid>
              <a:tr h="405111">
                <a:tc>
                  <a:txBody>
                    <a:bodyPr/>
                    <a:lstStyle/>
                    <a:p>
                      <a:pPr marL="399856" lvl="1" indent="0" algn="ctr" fontAlgn="ctr">
                        <a:lnSpc>
                          <a:spcPts val="1600"/>
                        </a:lnSpc>
                        <a:buNone/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Показатели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2" marR="8062" marT="7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9714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Действующая структура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2" marR="8062" marT="7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ts val="1600"/>
                        </a:lnSpc>
                        <a:buNone/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Новая структура 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2" marR="8062" marT="7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290940">
                <a:tc>
                  <a:txBody>
                    <a:bodyPr/>
                    <a:lstStyle/>
                    <a:p>
                      <a:pPr lvl="0" algn="l" fontAlgn="b">
                        <a:lnSpc>
                          <a:spcPts val="16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Штатная численность, чел.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2" marR="8062" marT="7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>
                        <a:lnSpc>
                          <a:spcPts val="16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346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2" marR="8062" marT="7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16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282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5" marR="5415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90940">
                <a:tc>
                  <a:txBody>
                    <a:bodyPr/>
                    <a:lstStyle/>
                    <a:p>
                      <a:pPr lvl="0" algn="l" fontAlgn="b">
                        <a:lnSpc>
                          <a:spcPts val="16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Фонд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оплаты труда 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(с начислениями), млн руб.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2" marR="8062" marT="7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>
                        <a:lnSpc>
                          <a:spcPts val="16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110,0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2" marR="8062" marT="7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16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114,4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5" marR="5415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90940">
                <a:tc>
                  <a:txBody>
                    <a:bodyPr/>
                    <a:lstStyle/>
                    <a:p>
                      <a:pPr lvl="0" algn="l" fontAlgn="b">
                        <a:lnSpc>
                          <a:spcPts val="16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 заработная плата, тыс. руб.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2" marR="8062" marT="7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>
                        <a:lnSpc>
                          <a:spcPts val="16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18,1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2" marR="8062" marT="71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16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26,0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15" marR="5415" marT="56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Скругленный прямоугольник 1"/>
          <p:cNvSpPr/>
          <p:nvPr/>
        </p:nvSpPr>
        <p:spPr>
          <a:xfrm>
            <a:off x="930397" y="2829171"/>
            <a:ext cx="1976926" cy="178190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Дополнительная потребность</a:t>
            </a:r>
          </a:p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4,4 млн руб.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40369" y="2829170"/>
            <a:ext cx="5408247" cy="7346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799714" fontAlgn="b">
              <a:lnSpc>
                <a:spcPts val="1600"/>
              </a:lnSpc>
              <a:defRPr/>
            </a:pPr>
            <a:r>
              <a:rPr lang="ru-RU" sz="17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Экономия </a:t>
            </a:r>
            <a:r>
              <a:rPr lang="ru-RU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 на обеспечение деятельности центров занятости в связи с </a:t>
            </a:r>
            <a:r>
              <a:rPr lang="ru-RU" sz="17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реорганизацией – </a:t>
            </a:r>
            <a:r>
              <a:rPr lang="ru-RU" sz="1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3,4 млн руб.</a:t>
            </a:r>
            <a:endParaRPr lang="ru-RU" sz="1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540369" y="3759199"/>
            <a:ext cx="5408247" cy="8518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">
              <a:lnSpc>
                <a:spcPts val="1600"/>
              </a:lnSpc>
            </a:pP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Сокращение штатной численности Главного управления по труду и занятости населения Тверской области (2 ед</a:t>
            </a:r>
            <a:r>
              <a:rPr lang="ru-RU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 – 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1,0 млн руб.</a:t>
            </a:r>
            <a:endPara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Стрелка вправо 4"/>
          <p:cNvSpPr/>
          <p:nvPr/>
        </p:nvSpPr>
        <p:spPr>
          <a:xfrm rot="10800000">
            <a:off x="3001105" y="3133969"/>
            <a:ext cx="445477" cy="31261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 rot="10800000">
            <a:off x="3001106" y="4028829"/>
            <a:ext cx="445477" cy="31261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17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619222" y="4869656"/>
            <a:ext cx="333046" cy="273844"/>
          </a:xfrm>
        </p:spPr>
        <p:txBody>
          <a:bodyPr/>
          <a:lstStyle/>
          <a:p>
            <a:pPr defTabSz="58066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sz="1400" dirty="0"/>
              <a:t>2</a:t>
            </a:r>
          </a:p>
        </p:txBody>
      </p:sp>
      <p:sp>
        <p:nvSpPr>
          <p:cNvPr id="8" name="Прямоугольник 12"/>
          <p:cNvSpPr>
            <a:spLocks noChangeArrowheads="1"/>
          </p:cNvSpPr>
          <p:nvPr/>
        </p:nvSpPr>
        <p:spPr bwMode="auto">
          <a:xfrm>
            <a:off x="1017637" y="80739"/>
            <a:ext cx="79346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ГОСУДАРСТВЕННЫХ ГАРАНТИЙ В ОБЛАСТИ СОДЕЙСТВИЯ ЗАНЯТОСТИ НАСЕЛЕНИЯ </a:t>
            </a:r>
          </a:p>
        </p:txBody>
      </p:sp>
      <p:sp>
        <p:nvSpPr>
          <p:cNvPr id="2" name="TextBox 1"/>
          <p:cNvSpPr txBox="1"/>
          <p:nvPr/>
        </p:nvSpPr>
        <p:spPr>
          <a:xfrm flipV="1">
            <a:off x="6624228" y="4801888"/>
            <a:ext cx="822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40209" y="776342"/>
            <a:ext cx="8079676" cy="6186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95000"/>
              </a:lnSpc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 Российской Федерации от 19.04.1991 № 1032-1 </a:t>
            </a:r>
          </a:p>
          <a:p>
            <a:pPr algn="ctr">
              <a:lnSpc>
                <a:spcPct val="95000"/>
              </a:lnSpc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«О занятости населения в Российской Федерации»</a:t>
            </a:r>
            <a:endParaRPr lang="ru-RU" sz="1800" b="1" dirty="0">
              <a:solidFill>
                <a:srgbClr val="0028A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930397" y="1493517"/>
            <a:ext cx="8089488" cy="3378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Оказание государственных услуг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14313" indent="-214313">
              <a:lnSpc>
                <a:spcPts val="1600"/>
              </a:lnSpc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содействие гражданам в поиске подходящей работы, а работодателям в подборе необходимых работников;</a:t>
            </a:r>
          </a:p>
          <a:p>
            <a:pPr marL="214313" indent="-214313">
              <a:lnSpc>
                <a:spcPts val="1600"/>
              </a:lnSpc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информирование о положении на рынке труда;</a:t>
            </a:r>
          </a:p>
          <a:p>
            <a:pPr marL="214313" indent="-214313">
              <a:lnSpc>
                <a:spcPts val="1600"/>
              </a:lnSpc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профессиональная ориентация граждан;</a:t>
            </a:r>
          </a:p>
          <a:p>
            <a:pPr marL="214313" indent="-214313">
              <a:lnSpc>
                <a:spcPts val="1600"/>
              </a:lnSpc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психологическая поддержка и социальная адаптация на рынке труда безработных граждан;</a:t>
            </a:r>
          </a:p>
          <a:p>
            <a:pPr marL="214313" indent="-214313">
              <a:lnSpc>
                <a:spcPts val="1600"/>
              </a:lnSpc>
              <a:buFont typeface="Wingdings" panose="05000000000000000000" pitchFamily="2" charset="2"/>
              <a:buChar char="Ø"/>
            </a:pP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профобучение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дополнительное профессиональное образование безработных граждан;</a:t>
            </a:r>
          </a:p>
          <a:p>
            <a:pPr marL="214313" indent="-214313">
              <a:lnSpc>
                <a:spcPts val="1600"/>
              </a:lnSpc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проведения оплачиваемых общественных работ;</a:t>
            </a:r>
          </a:p>
          <a:p>
            <a:pPr marL="214313" indent="-214313">
              <a:lnSpc>
                <a:spcPts val="1600"/>
              </a:lnSpc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временного трудоустройства несовершеннолетних граждан в свободное от учебы время, а также безработных граждан, испытывающих трудности в поиске работы;</a:t>
            </a:r>
          </a:p>
          <a:p>
            <a:pPr marL="214313" indent="-214313">
              <a:lnSpc>
                <a:spcPts val="1600"/>
              </a:lnSpc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содействие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самозанятости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безработных граждан;</a:t>
            </a:r>
          </a:p>
          <a:p>
            <a:pPr marL="214313" indent="-214313">
              <a:lnSpc>
                <a:spcPts val="1600"/>
              </a:lnSpc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содействие безработным гражданам в переезде и безработным гражданам и членам их семей в переселении в другую местность для трудоустройства</a:t>
            </a:r>
          </a:p>
        </p:txBody>
      </p:sp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10397" y="106451"/>
            <a:ext cx="720000" cy="8937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77530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619222" y="4869656"/>
            <a:ext cx="333046" cy="273844"/>
          </a:xfrm>
        </p:spPr>
        <p:txBody>
          <a:bodyPr/>
          <a:lstStyle/>
          <a:p>
            <a:pPr defTabSz="58066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sz="1400" dirty="0" smtClean="0"/>
              <a:t>3</a:t>
            </a:r>
            <a:endParaRPr lang="ru-RU" altLang="ru-RU" sz="1400" dirty="0"/>
          </a:p>
        </p:txBody>
      </p:sp>
      <p:sp>
        <p:nvSpPr>
          <p:cNvPr id="8" name="Прямоугольник 12"/>
          <p:cNvSpPr>
            <a:spLocks noChangeArrowheads="1"/>
          </p:cNvSpPr>
          <p:nvPr/>
        </p:nvSpPr>
        <p:spPr bwMode="auto">
          <a:xfrm>
            <a:off x="1017635" y="132331"/>
            <a:ext cx="79346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ГОСУДАРСТВЕННЫХ ГАРАНТИЙ В ОБЛАСТИ СОДЕЙСТВИЯ ЗАНЯТОСТИ НАСЕЛЕНИЯ </a:t>
            </a:r>
            <a: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(продолжение)</a:t>
            </a:r>
            <a:endParaRPr lang="ru-RU" sz="1800" b="1" dirty="0">
              <a:solidFill>
                <a:srgbClr val="A8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 flipV="1">
            <a:off x="6624228" y="4801888"/>
            <a:ext cx="822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62780" y="1180031"/>
            <a:ext cx="8089487" cy="1477328"/>
          </a:xfrm>
          <a:prstGeom prst="rect">
            <a:avLst/>
          </a:prstGeom>
          <a:solidFill>
            <a:srgbClr val="FFFFE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Дополнительные мероприятия: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работодателям субсидии для организации трудоустройства инвалидов и стажировки выпускников образовательных организаций;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профобучение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женщин в период отпуска по уходу за ребенком до достижения им возраста трех лет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862779" y="2990959"/>
            <a:ext cx="8089487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Новые полномочия с 01.01.2019: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сопровождения при содействии занятости инвалидов;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профессионального обучения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дополнительного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профессионального образования лиц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предпенсионного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возраста (нацпроект «Демография»)  </a:t>
            </a:r>
          </a:p>
        </p:txBody>
      </p:sp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10397" y="106451"/>
            <a:ext cx="720000" cy="8937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20285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/>
          <p:cNvSpPr txBox="1">
            <a:spLocks/>
          </p:cNvSpPr>
          <p:nvPr/>
        </p:nvSpPr>
        <p:spPr>
          <a:xfrm>
            <a:off x="864588" y="187168"/>
            <a:ext cx="8316416" cy="36410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НАПРАВЛЕНИЯ РАЗВИТИЯ СЛУЖБЫ ЗАНЯТОСТИ 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2409245" y="717616"/>
            <a:ext cx="5311471" cy="4206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itchFamily="2" charset="2"/>
              <a:buChar char="Ø"/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 подведомственной сети</a:t>
            </a: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082076" y="2254175"/>
            <a:ext cx="7002760" cy="5442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65137" indent="-285750">
              <a:buFont typeface="Wingdings" pitchFamily="2" charset="2"/>
              <a:buChar char="ü"/>
            </a:pP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переход </a:t>
            </a:r>
            <a:r>
              <a:rPr lang="ru-RU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аутсорсинг по уборке помещений </a:t>
            </a:r>
          </a:p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Блок-схема: задержка 4"/>
          <p:cNvSpPr/>
          <p:nvPr/>
        </p:nvSpPr>
        <p:spPr>
          <a:xfrm>
            <a:off x="864588" y="2034144"/>
            <a:ext cx="1425388" cy="504056"/>
          </a:xfrm>
          <a:prstGeom prst="flowChartDelay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2018 год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10397" y="106451"/>
            <a:ext cx="720000" cy="893794"/>
          </a:xfrm>
          <a:prstGeom prst="rect">
            <a:avLst/>
          </a:prstGeom>
          <a:noFill/>
        </p:spPr>
      </p:pic>
      <p:sp>
        <p:nvSpPr>
          <p:cNvPr id="13" name="Прямоугольник 12"/>
          <p:cNvSpPr/>
          <p:nvPr/>
        </p:nvSpPr>
        <p:spPr>
          <a:xfrm>
            <a:off x="8244408" y="4803998"/>
            <a:ext cx="72008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082073" y="3448195"/>
            <a:ext cx="7002760" cy="5844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65137" indent="-285750">
              <a:buFont typeface="Wingdings" pitchFamily="2" charset="2"/>
              <a:buChar char="ü"/>
            </a:pP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внедрение </a:t>
            </a:r>
            <a:r>
              <a:rPr lang="ru-RU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проактивного</a:t>
            </a:r>
            <a:r>
              <a:rPr lang="ru-RU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подхода в работе с инвалидами</a:t>
            </a:r>
          </a:p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530377" y="2667662"/>
            <a:ext cx="5554457" cy="6281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58775" indent="-179388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исключение из штата «</a:t>
            </a:r>
            <a:r>
              <a:rPr lang="ru-RU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мротников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»;</a:t>
            </a:r>
          </a:p>
          <a:p>
            <a:pPr marL="358775" indent="-179388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сокращение 45 единиц</a:t>
            </a:r>
          </a:p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530376" y="3898874"/>
            <a:ext cx="5554457" cy="9051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58775" indent="-179388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инициативное информирование об услугах;</a:t>
            </a:r>
          </a:p>
          <a:p>
            <a:pPr marL="358775" indent="-179388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вовлечение в трудовую деятельность;</a:t>
            </a:r>
          </a:p>
          <a:p>
            <a:pPr marL="358775" indent="-179388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сопровождаемое содействие при трудоустройстве</a:t>
            </a:r>
          </a:p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2409245" y="1270944"/>
            <a:ext cx="5311471" cy="4206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itchFamily="2" charset="2"/>
              <a:buChar char="Ø"/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Модернизация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службы </a:t>
            </a: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занятости населения</a:t>
            </a: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69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/>
          <p:cNvSpPr txBox="1">
            <a:spLocks/>
          </p:cNvSpPr>
          <p:nvPr/>
        </p:nvSpPr>
        <p:spPr>
          <a:xfrm>
            <a:off x="864588" y="187168"/>
            <a:ext cx="8316416" cy="60001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НАПРАВЛЕНИЯ РАЗВИТИЯ СЛУЖБЫ ЗАНЯТОСТИ</a:t>
            </a:r>
          </a:p>
          <a:p>
            <a: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(продолжение)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082077" y="828863"/>
            <a:ext cx="7002760" cy="5442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65137" indent="-285750">
              <a:buFont typeface="Wingdings" pitchFamily="2" charset="2"/>
              <a:buChar char="ü"/>
            </a:pPr>
            <a:r>
              <a:rPr lang="ru-RU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реорганизация подведомственных учреждений </a:t>
            </a:r>
          </a:p>
        </p:txBody>
      </p:sp>
      <p:sp>
        <p:nvSpPr>
          <p:cNvPr id="5" name="Блок-схема: задержка 4"/>
          <p:cNvSpPr/>
          <p:nvPr/>
        </p:nvSpPr>
        <p:spPr>
          <a:xfrm>
            <a:off x="930397" y="652235"/>
            <a:ext cx="1425388" cy="504056"/>
          </a:xfrm>
          <a:prstGeom prst="flowChartDelay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2019 год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10397" y="106451"/>
            <a:ext cx="720000" cy="893794"/>
          </a:xfrm>
          <a:prstGeom prst="rect">
            <a:avLst/>
          </a:prstGeom>
          <a:noFill/>
        </p:spPr>
      </p:pic>
      <p:sp>
        <p:nvSpPr>
          <p:cNvPr id="13" name="Прямоугольник 12"/>
          <p:cNvSpPr/>
          <p:nvPr/>
        </p:nvSpPr>
        <p:spPr>
          <a:xfrm>
            <a:off x="8244408" y="4803998"/>
            <a:ext cx="72008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082077" y="3052064"/>
            <a:ext cx="7002760" cy="5844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65137" indent="-285750">
              <a:buFont typeface="Wingdings" pitchFamily="2" charset="2"/>
              <a:buChar char="ü"/>
            </a:pPr>
            <a:r>
              <a:rPr lang="ru-RU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расширение возможностей цифровых сервисов службы </a:t>
            </a: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2973786" y="1269538"/>
            <a:ext cx="6111049" cy="17201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58775" indent="-179388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одобрение Комиссий по административной реформе и повышению эффективности бюджетных расходов;</a:t>
            </a:r>
          </a:p>
          <a:p>
            <a:pPr marL="358775" indent="-179388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подготовка проектов НПА;</a:t>
            </a:r>
          </a:p>
          <a:p>
            <a:pPr marL="358775" indent="-179388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одно </a:t>
            </a:r>
            <a:r>
              <a:rPr lang="ru-RU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юрлицо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 централизованным АУП-функционалом;</a:t>
            </a:r>
          </a:p>
          <a:p>
            <a:pPr marL="358775" indent="-179388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фронт-офисные функции в филиалах (аналог МФЦ);</a:t>
            </a:r>
          </a:p>
          <a:p>
            <a:pPr marL="358775" indent="-179388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сокращение 64 единиц; повышение зарплаты</a:t>
            </a:r>
          </a:p>
          <a:p>
            <a:pPr marL="358775" indent="-179388">
              <a:buFont typeface="Arial" panose="020B0604020202020204" pitchFamily="34" charset="0"/>
              <a:buChar char="•"/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973784" y="3451205"/>
            <a:ext cx="6111049" cy="13887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58775" indent="-179388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азвитие интерактивного портала (услуги в э/виде);</a:t>
            </a:r>
          </a:p>
          <a:p>
            <a:pPr marL="358775" indent="-179388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инновационные возможности портала «Работа в России» и сети делового общения «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SkillsNet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 (резюме, целевой подбор вакансий, проверка трудового договора);</a:t>
            </a:r>
          </a:p>
          <a:p>
            <a:pPr marL="358775" indent="-179388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инициативное создание </a:t>
            </a:r>
            <a:r>
              <a:rPr lang="ru-RU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акаунтов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клиентов</a:t>
            </a:r>
          </a:p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43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/>
          <p:cNvSpPr txBox="1">
            <a:spLocks/>
          </p:cNvSpPr>
          <p:nvPr/>
        </p:nvSpPr>
        <p:spPr>
          <a:xfrm>
            <a:off x="864588" y="187168"/>
            <a:ext cx="8316416" cy="36410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НАПРАВЛЕНИЯ РАЗВИТИЯ СЛУЖБЫ ЗАНЯТОСТИ 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082076" y="1084591"/>
            <a:ext cx="7002760" cy="5865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65137" indent="-285750">
              <a:buFont typeface="Wingdings" pitchFamily="2" charset="2"/>
              <a:buChar char="ü"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функционирование единого центра занятости</a:t>
            </a:r>
          </a:p>
          <a:p>
            <a:pPr indent="447675"/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10397" y="106451"/>
            <a:ext cx="720000" cy="893794"/>
          </a:xfrm>
          <a:prstGeom prst="rect">
            <a:avLst/>
          </a:prstGeom>
          <a:noFill/>
        </p:spPr>
      </p:pic>
      <p:sp>
        <p:nvSpPr>
          <p:cNvPr id="21" name="Блок-схема: задержка 20"/>
          <p:cNvSpPr/>
          <p:nvPr/>
        </p:nvSpPr>
        <p:spPr>
          <a:xfrm>
            <a:off x="930396" y="787179"/>
            <a:ext cx="1425389" cy="864096"/>
          </a:xfrm>
          <a:prstGeom prst="flowChartDelay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2020-2024 годы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244408" y="4803998"/>
            <a:ext cx="72008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864588" y="187168"/>
            <a:ext cx="8316416" cy="60001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НАПРАВЛЕНИЯ РАЗВИТИЯ СЛУЖБЫ ЗАНЯТОСТИ</a:t>
            </a:r>
          </a:p>
          <a:p>
            <a: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(продолжение) 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2876064" y="1524164"/>
            <a:ext cx="6208772" cy="6139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58775" indent="-179388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отработка технологии работы с филиальной сетью;</a:t>
            </a:r>
          </a:p>
          <a:p>
            <a:pPr marL="358775" indent="-179388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внедрение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СЭД 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8775" indent="-179388">
              <a:buFont typeface="Arial" panose="020B0604020202020204" pitchFamily="34" charset="0"/>
              <a:buChar char="•"/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071761" y="2309453"/>
            <a:ext cx="7002760" cy="7945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63550" indent="-285750">
              <a:buFont typeface="Wingdings" pitchFamily="2" charset="2"/>
              <a:buChar char="ü"/>
            </a:pP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модернизация и </a:t>
            </a:r>
            <a:r>
              <a:rPr lang="ru-RU" sz="1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ребрендинг</a:t>
            </a: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 рамках </a:t>
            </a:r>
            <a:r>
              <a:rPr lang="ru-RU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нацпроекта </a:t>
            </a:r>
            <a:endParaRPr lang="ru-RU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387"/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«Производительность </a:t>
            </a:r>
            <a:r>
              <a:rPr lang="ru-RU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труда и </a:t>
            </a: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поддержка занятости» </a:t>
            </a:r>
            <a:endParaRPr lang="ru-RU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7675"/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2876062" y="3003312"/>
            <a:ext cx="6198459" cy="17772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58775" indent="-179388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внедрение принципов </a:t>
            </a:r>
            <a:r>
              <a:rPr lang="ru-RU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проактивности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клиентоориентированности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организационных </a:t>
            </a: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технологический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инноваций (профилирование клиентов, опережающее обучение с привлечением работодателей);</a:t>
            </a:r>
          </a:p>
          <a:p>
            <a:pPr marL="358775" indent="-179388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многоканальность получения услуг (цифровые сервисы);</a:t>
            </a:r>
          </a:p>
          <a:p>
            <a:pPr marL="358775" indent="-179388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фирменный стиль «Работа в России»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58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/>
          <p:cNvSpPr txBox="1">
            <a:spLocks/>
          </p:cNvSpPr>
          <p:nvPr/>
        </p:nvSpPr>
        <p:spPr>
          <a:xfrm>
            <a:off x="864588" y="187168"/>
            <a:ext cx="8316416" cy="36410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НАПРАВЛЕНИЯ РАЗВИТИЯ СЛУЖБЫ ЗАНЯТОСТИ 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082075" y="1708949"/>
            <a:ext cx="7002760" cy="8301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65137" indent="-285750">
              <a:buFont typeface="Wingdings" pitchFamily="2" charset="2"/>
              <a:buChar char="ü"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«пилот» по вопросу квотирования рабочих мест для </a:t>
            </a: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инвалидов (срок эксперимента - 6 лет / 6 регионов)</a:t>
            </a:r>
            <a:endParaRPr lang="en-US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10397" y="106451"/>
            <a:ext cx="720000" cy="893794"/>
          </a:xfrm>
          <a:prstGeom prst="rect">
            <a:avLst/>
          </a:prstGeom>
          <a:noFill/>
        </p:spPr>
      </p:pic>
      <p:sp>
        <p:nvSpPr>
          <p:cNvPr id="21" name="Блок-схема: задержка 20"/>
          <p:cNvSpPr/>
          <p:nvPr/>
        </p:nvSpPr>
        <p:spPr>
          <a:xfrm>
            <a:off x="930397" y="1099795"/>
            <a:ext cx="1425389" cy="864096"/>
          </a:xfrm>
          <a:prstGeom prst="flowChartDelay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2021-2026 годы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244408" y="4803998"/>
            <a:ext cx="72008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864588" y="187168"/>
            <a:ext cx="8316416" cy="60001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НАПРАВЛЕНИЯ РАЗВИТИЯ СЛУЖБЫ ЗАНЯТОСТИ</a:t>
            </a:r>
          </a:p>
          <a:p>
            <a: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(продолжение) 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2886375" y="2456235"/>
            <a:ext cx="6198459" cy="15296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58775" indent="-179388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разработка и принятие НПА;</a:t>
            </a:r>
          </a:p>
          <a:p>
            <a:pPr marL="358775" indent="-179388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создание фонда содействия трудоустройству и занятости инвалидов;</a:t>
            </a:r>
          </a:p>
          <a:p>
            <a:pPr marL="358775" indent="-179388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взаимодействие с работодателями;</a:t>
            </a:r>
          </a:p>
          <a:p>
            <a:pPr marL="358775" indent="-179388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контрольно-надзорная деятельность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89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/>
          <p:cNvSpPr txBox="1">
            <a:spLocks/>
          </p:cNvSpPr>
          <p:nvPr/>
        </p:nvSpPr>
        <p:spPr>
          <a:xfrm>
            <a:off x="930397" y="325892"/>
            <a:ext cx="8316416" cy="36410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РАЗВИТИЯ СЛУЖБЫ ЗАНЯТОСТИ 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870983" y="1000246"/>
            <a:ext cx="8180560" cy="15759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структуры, централизация функций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Сокращение численности;</a:t>
            </a:r>
          </a:p>
          <a:p>
            <a:pPr marL="285750" indent="-285750" algn="l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Сокращение операционных расходов;</a:t>
            </a:r>
          </a:p>
          <a:p>
            <a:pPr marL="285750" indent="-285750" algn="l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заработной платы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244408" y="4803998"/>
            <a:ext cx="72008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10397" y="106451"/>
            <a:ext cx="720000" cy="893794"/>
          </a:xfrm>
          <a:prstGeom prst="rect">
            <a:avLst/>
          </a:prstGeom>
          <a:noFill/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870983" y="2727004"/>
            <a:ext cx="8180560" cy="20119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эффективности управления процессами на рынке труда;</a:t>
            </a:r>
          </a:p>
          <a:p>
            <a:pPr marL="285750" indent="-285750" algn="l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Цифровая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трансформация сферы государственных услуг в сфере занятости;</a:t>
            </a:r>
          </a:p>
          <a:p>
            <a:pPr marL="285750" indent="-285750" algn="l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Качественное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удовлетворение потребностей клиентов в области содействия занятости;</a:t>
            </a:r>
          </a:p>
          <a:p>
            <a:pPr marL="285750" indent="-285750" algn="l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профессиональных навыков граждан (цифровые компетенции)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8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569313" y="163245"/>
            <a:ext cx="6320480" cy="387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325"/>
              </a:lnSpc>
              <a:defRPr/>
            </a:pPr>
            <a:endParaRPr lang="ru-RU" sz="1500" b="1" dirty="0">
              <a:solidFill>
                <a:srgbClr val="A88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6" name="Заголовок 15"/>
          <p:cNvSpPr>
            <a:spLocks noGrp="1"/>
          </p:cNvSpPr>
          <p:nvPr>
            <p:ph type="title"/>
          </p:nvPr>
        </p:nvSpPr>
        <p:spPr>
          <a:xfrm>
            <a:off x="1895374" y="69223"/>
            <a:ext cx="5668358" cy="465926"/>
          </a:xfrm>
        </p:spPr>
        <p:txBody>
          <a:bodyPr>
            <a:noAutofit/>
          </a:bodyPr>
          <a:lstStyle/>
          <a:p>
            <a:pPr defTabSz="685800"/>
            <a:r>
              <a:rPr lang="ru-RU" altLang="ru-RU" sz="15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15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С РЕГИОНАМИ ЦФО</a:t>
            </a:r>
            <a:b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altLang="ru-RU" sz="1800" b="1" dirty="0">
              <a:solidFill>
                <a:srgbClr val="A8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712158" y="4869656"/>
            <a:ext cx="1431842" cy="273844"/>
          </a:xfrm>
        </p:spPr>
        <p:txBody>
          <a:bodyPr/>
          <a:lstStyle/>
          <a:p>
            <a:r>
              <a:rPr lang="ru-RU" sz="1400" dirty="0" smtClean="0"/>
              <a:t>9</a:t>
            </a:r>
            <a:endParaRPr lang="ru-RU" sz="1400" dirty="0"/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10397" y="106451"/>
            <a:ext cx="720000" cy="893794"/>
          </a:xfrm>
          <a:prstGeom prst="rect">
            <a:avLst/>
          </a:prstGeom>
          <a:noFill/>
        </p:spPr>
      </p:pic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564770"/>
              </p:ext>
            </p:extLst>
          </p:nvPr>
        </p:nvGraphicFramePr>
        <p:xfrm>
          <a:off x="991132" y="500698"/>
          <a:ext cx="7913088" cy="43419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959"/>
                <a:gridCol w="1764857"/>
                <a:gridCol w="1182965"/>
                <a:gridCol w="1003922"/>
                <a:gridCol w="1055077"/>
                <a:gridCol w="1355614"/>
                <a:gridCol w="1275694"/>
              </a:tblGrid>
              <a:tr h="663084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ru-RU" sz="1400" b="1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1400" b="1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Субъект РФ</a:t>
                      </a:r>
                      <a:endParaRPr lang="ru-RU" sz="1400" b="1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100"/>
                        </a:lnSpc>
                      </a:pPr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ГУ ЦЗН, </a:t>
                      </a:r>
                      <a:b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(ед.)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100"/>
                        </a:lnSpc>
                      </a:pPr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Площадь региона,</a:t>
                      </a:r>
                      <a:b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(кв. км.)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100"/>
                        </a:lnSpc>
                      </a:pPr>
                      <a:r>
                        <a:rPr lang="ru-RU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Числ-ть</a:t>
                      </a: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ЦЗН/МОП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100"/>
                        </a:lnSpc>
                      </a:pPr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Численность населения региона на </a:t>
                      </a:r>
                      <a:r>
                        <a:rPr lang="ru-RU" sz="1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01.01.2019,</a:t>
                      </a:r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(чел.)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100"/>
                        </a:lnSpc>
                      </a:pP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Штатная обеспеченность ЦЗН,</a:t>
                      </a:r>
                      <a:r>
                        <a:rPr lang="ru-RU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норматив/факт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7071"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10925"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Московская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44 379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1 050,5/0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596 336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5,0/2,4</a:t>
                      </a:r>
                      <a:r>
                        <a:rPr lang="ru-RU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10925"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Курская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29 997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249/23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</a:t>
                      </a:r>
                      <a:r>
                        <a:rPr lang="ru-RU" sz="14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945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4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5,0/3,4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92845"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Белгородская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27 134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336/47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547</a:t>
                      </a:r>
                      <a:r>
                        <a:rPr lang="ru-RU" sz="14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788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4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5,0/3,4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92845"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Воронежская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52 216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558/88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327 703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4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5,0/3,5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8794"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900"/>
                        </a:lnSpc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Тульская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область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(24)                       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25 679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334/51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478</a:t>
                      </a:r>
                      <a:r>
                        <a:rPr lang="ru-RU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777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5,0/3,6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11016"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Рязанская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(26)               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39 605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307/90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</a:t>
                      </a:r>
                      <a:r>
                        <a:rPr lang="ru-RU" sz="14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312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5,0/3,7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98226"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Калужская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29 777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308/63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009</a:t>
                      </a:r>
                      <a:r>
                        <a:rPr lang="ru-RU" sz="14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996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4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5,0/4,3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12603"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Липецкая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24 047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350/60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  <a:r>
                        <a:rPr lang="ru-RU" sz="14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749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4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5,0/4,4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12603"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900"/>
                        </a:lnSpc>
                      </a:pPr>
                      <a:r>
                        <a:rPr lang="ru-RU" sz="14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</a:t>
                      </a:r>
                      <a:r>
                        <a:rPr lang="ru-RU" sz="14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область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33*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84 201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346/34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ru-RU" sz="14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269</a:t>
                      </a:r>
                      <a:r>
                        <a:rPr lang="ru-RU" sz="14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182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5,0/4,5/</a:t>
                      </a:r>
                      <a:r>
                        <a:rPr lang="ru-RU" sz="1400" b="1" u="none" strike="noStrike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3,6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2845"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Ярославская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36 177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385/72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259</a:t>
                      </a:r>
                      <a:r>
                        <a:rPr lang="ru-RU" sz="14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935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4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6,0/4,7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92845"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Орловская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24 652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248/60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739</a:t>
                      </a:r>
                      <a:r>
                        <a:rPr lang="ru-RU" sz="14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327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4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5,1/5,1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92845"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Брянская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34 857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400/90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</a:t>
                      </a:r>
                      <a:r>
                        <a:rPr lang="ru-RU" sz="14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951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4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5,4/5,5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35866"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Смоленская область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(19)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49 779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339/66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942</a:t>
                      </a:r>
                      <a:r>
                        <a:rPr lang="ru-RU" sz="14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786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4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5,4/5,5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14173"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Тамбовская область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(18)                 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34 462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373/72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015</a:t>
                      </a:r>
                      <a:r>
                        <a:rPr lang="ru-RU" sz="14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369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5,4/5,5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19617"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Костромская область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60 211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260/70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637</a:t>
                      </a:r>
                      <a:r>
                        <a:rPr lang="ru-RU" sz="14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145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4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5,3/5,6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5061"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Владимирская область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29 084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528/92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365</a:t>
                      </a:r>
                      <a:r>
                        <a:rPr lang="ru-RU" sz="14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384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4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6,0/6,1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7268"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Ивановская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21 437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438/119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003</a:t>
                      </a:r>
                      <a:r>
                        <a:rPr lang="ru-RU" sz="14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835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00"/>
                        </a:lnSpc>
                      </a:pPr>
                      <a:r>
                        <a:rPr lang="ru-RU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4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6,0/6,1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1" marR="5051" marT="50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Номер слайда 2"/>
          <p:cNvSpPr txBox="1">
            <a:spLocks/>
          </p:cNvSpPr>
          <p:nvPr/>
        </p:nvSpPr>
        <p:spPr>
          <a:xfrm>
            <a:off x="965850" y="4790972"/>
            <a:ext cx="713312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685800" rtl="0" eaLnBrk="1" latinLnBrk="0" hangingPunct="1">
              <a:defRPr sz="105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300" b="1" dirty="0" smtClean="0"/>
              <a:t>* Обслуживают 43 МО (удаленные рабочие места и выездное обслуживание)</a:t>
            </a:r>
            <a:endParaRPr lang="ru-RU" sz="1300" b="1" dirty="0"/>
          </a:p>
        </p:txBody>
      </p:sp>
    </p:spTree>
    <p:extLst>
      <p:ext uri="{BB962C8B-B14F-4D97-AF65-F5344CB8AC3E}">
        <p14:creationId xmlns:p14="http://schemas.microsoft.com/office/powerpoint/2010/main" val="32913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8987</TotalTime>
  <Words>1139</Words>
  <Application>Microsoft Office PowerPoint</Application>
  <PresentationFormat>Экран (16:9)</PresentationFormat>
  <Paragraphs>372</Paragraphs>
  <Slides>13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ＭＳ Ｐゴシック</vt:lpstr>
      <vt:lpstr>Arial</vt:lpstr>
      <vt:lpstr>Calibri</vt:lpstr>
      <vt:lpstr>Times New Roman</vt:lpstr>
      <vt:lpstr>Wingdings</vt:lpstr>
      <vt:lpstr>2_Тема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СРАВНЕНИЕ С РЕГИОНАМИ ЦФО </vt:lpstr>
      <vt:lpstr>ИНФОРМАЦИЯ ПО РЕОРГАНИЗАЦИИ ЦЕНТРОВ ЗАНЯТОСТИ</vt:lpstr>
      <vt:lpstr>Презентация PowerPoint</vt:lpstr>
      <vt:lpstr>Презентация PowerPoint</vt:lpstr>
      <vt:lpstr>ОЦЕНКА ФИНАНСОВЫХ ПОСЛЕДСТВИЙ РЕОРГАНИЗАЦИИ ЦЕНТРОВ ЗАНЯТОСТИ НАСЕЛЕНИЯ                                                                                                               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Начальник ОСПСД</dc:creator>
  <cp:lastModifiedBy>Лукина Людмила Владимировна</cp:lastModifiedBy>
  <cp:revision>660</cp:revision>
  <cp:lastPrinted>2019-08-13T10:35:14Z</cp:lastPrinted>
  <dcterms:created xsi:type="dcterms:W3CDTF">2017-01-12T09:05:11Z</dcterms:created>
  <dcterms:modified xsi:type="dcterms:W3CDTF">2019-08-13T12:28:22Z</dcterms:modified>
</cp:coreProperties>
</file>