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10" r:id="rId2"/>
    <p:sldId id="385" r:id="rId3"/>
    <p:sldId id="352" r:id="rId4"/>
    <p:sldId id="386" r:id="rId5"/>
    <p:sldId id="387" r:id="rId6"/>
    <p:sldId id="388" r:id="rId7"/>
    <p:sldId id="366" r:id="rId8"/>
    <p:sldId id="407" r:id="rId9"/>
    <p:sldId id="408" r:id="rId10"/>
    <p:sldId id="409" r:id="rId11"/>
    <p:sldId id="412" r:id="rId12"/>
    <p:sldId id="400" r:id="rId13"/>
    <p:sldId id="398" r:id="rId14"/>
    <p:sldId id="401" r:id="rId15"/>
    <p:sldId id="411" r:id="rId16"/>
    <p:sldId id="395" r:id="rId17"/>
    <p:sldId id="396" r:id="rId18"/>
    <p:sldId id="383" r:id="rId19"/>
    <p:sldId id="380" r:id="rId20"/>
    <p:sldId id="391" r:id="rId21"/>
  </p:sldIdLst>
  <p:sldSz cx="9144000" cy="6858000" type="screen4x3"/>
  <p:notesSz cx="6735763" cy="98694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осякова" initials="С. А.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BFDDF"/>
    <a:srgbClr val="E0E9C9"/>
    <a:srgbClr val="E7EED6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7" autoAdjust="0"/>
    <p:restoredTop sz="94687" autoAdjust="0"/>
  </p:normalViewPr>
  <p:slideViewPr>
    <p:cSldViewPr>
      <p:cViewPr varScale="1">
        <p:scale>
          <a:sx n="98" d="100"/>
          <a:sy n="98" d="100"/>
        </p:scale>
        <p:origin x="9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18830" cy="493475"/>
          </a:xfrm>
          <a:prstGeom prst="rect">
            <a:avLst/>
          </a:prstGeom>
        </p:spPr>
        <p:txBody>
          <a:bodyPr vert="horz" lIns="90422" tIns="45210" rIns="90422" bIns="4521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80" y="0"/>
            <a:ext cx="2918830" cy="493475"/>
          </a:xfrm>
          <a:prstGeom prst="rect">
            <a:avLst/>
          </a:prstGeom>
        </p:spPr>
        <p:txBody>
          <a:bodyPr vert="horz" lIns="90422" tIns="45210" rIns="90422" bIns="45210" rtlCol="0"/>
          <a:lstStyle>
            <a:lvl1pPr algn="r">
              <a:defRPr sz="1200"/>
            </a:lvl1pPr>
          </a:lstStyle>
          <a:p>
            <a:fld id="{166236F6-9031-425A-AE4B-D3D14BCE2E4E}" type="datetimeFigureOut">
              <a:rPr lang="ru-RU" smtClean="0"/>
              <a:pPr/>
              <a:t>09.07.2019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41363"/>
            <a:ext cx="4935537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22" tIns="45210" rIns="90422" bIns="4521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8013"/>
            <a:ext cx="5388610" cy="4441270"/>
          </a:xfrm>
          <a:prstGeom prst="rect">
            <a:avLst/>
          </a:prstGeom>
        </p:spPr>
        <p:txBody>
          <a:bodyPr vert="horz" lIns="90422" tIns="45210" rIns="90422" bIns="4521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374301"/>
            <a:ext cx="2918830" cy="493475"/>
          </a:xfrm>
          <a:prstGeom prst="rect">
            <a:avLst/>
          </a:prstGeom>
        </p:spPr>
        <p:txBody>
          <a:bodyPr vert="horz" lIns="90422" tIns="45210" rIns="90422" bIns="4521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80" y="9374301"/>
            <a:ext cx="2918830" cy="493475"/>
          </a:xfrm>
          <a:prstGeom prst="rect">
            <a:avLst/>
          </a:prstGeom>
        </p:spPr>
        <p:txBody>
          <a:bodyPr vert="horz" lIns="90422" tIns="45210" rIns="90422" bIns="45210" rtlCol="0" anchor="b"/>
          <a:lstStyle>
            <a:lvl1pPr algn="r">
              <a:defRPr sz="1200"/>
            </a:lvl1pPr>
          </a:lstStyle>
          <a:p>
            <a:fld id="{CF22F5D9-2829-4FE8-B92D-4253DED0A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2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6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8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3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2F5D9-2829-4FE8-B92D-4253DED0A495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2BC9BD-59E7-48F0-931E-FF7C75297378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89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476-38C1-4956-9231-ABD457EFE00B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4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E02-4AB3-4C0E-A7BC-1EAEA0034170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A656-D5EC-4EA7-A665-62558CD2C22F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0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CCE8-638C-4178-861C-AFEB8924B293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EAA-073E-4782-B84A-66B6EB1B2424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83D-6B3C-4CB8-B498-D680974B8B39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6134-BD82-495E-AA4D-88C4BFE51020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09F4-3E9C-4593-9B28-D2D14485A030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3135-4125-4D27-B3CD-93A85543D43E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91BC-7A3C-4BCE-AE59-F19E2AFE7118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45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F923-844F-4503-BFFF-068A1EAEF073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7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F51E-2B0D-4268-A5C0-46869033A598}" type="datetime1">
              <a:rPr lang="ru-RU" smtClean="0"/>
              <a:pPr/>
              <a:t>09.07.2019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12" Type="http://schemas.openxmlformats.org/officeDocument/2006/relationships/image" Target="../media/image13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jpe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4"/>
          <p:cNvSpPr txBox="1">
            <a:spLocks/>
          </p:cNvSpPr>
          <p:nvPr/>
        </p:nvSpPr>
        <p:spPr>
          <a:xfrm>
            <a:off x="1259632" y="2780928"/>
            <a:ext cx="6921398" cy="10801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ru-RU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ВНЕДРЕНИЕ СОЦИАЛЬНОЙ КАРТЫ </a:t>
            </a:r>
            <a:br>
              <a:rPr lang="ru-RU" altLang="ru-RU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ЖИТЕЛЯ ТВЕРСКОЙ ОБЛАСТИ</a:t>
            </a:r>
            <a:endParaRPr lang="ru-RU" altLang="ru-RU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69902" y="265787"/>
            <a:ext cx="6897291" cy="73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20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МИНИСТЕРСТВАО СОЦИАЛЬНОЙ ЗАЩИТЫ НАСЕЛЕНИЯ ТВЕРСКОЙ </a:t>
            </a: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ОБЛАСТИ</a:t>
            </a:r>
          </a:p>
        </p:txBody>
      </p:sp>
      <p:sp>
        <p:nvSpPr>
          <p:cNvPr id="5" name="Прямоугольник 5"/>
          <p:cNvSpPr>
            <a:spLocks noChangeArrowheads="1"/>
          </p:cNvSpPr>
          <p:nvPr/>
        </p:nvSpPr>
        <p:spPr bwMode="auto">
          <a:xfrm>
            <a:off x="2053331" y="5877272"/>
            <a:ext cx="5334000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altLang="ru-RU" sz="1600" b="1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июля 2019 года</a:t>
            </a:r>
            <a:endParaRPr lang="ru-RU" altLang="ru-RU" sz="16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3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6146560" y="1010653"/>
            <a:ext cx="0" cy="495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Скругленный прямоугольник 125"/>
          <p:cNvSpPr/>
          <p:nvPr/>
        </p:nvSpPr>
        <p:spPr>
          <a:xfrm>
            <a:off x="3657663" y="3566514"/>
            <a:ext cx="2135388" cy="2035215"/>
          </a:xfrm>
          <a:prstGeom prst="roundRect">
            <a:avLst>
              <a:gd name="adj" fmla="val 538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endParaRPr lang="ru-RU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Гражданин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 hidden="1">
            <a:extLst>
              <a:ext uri="{FF2B5EF4-FFF2-40B4-BE49-F238E27FC236}">
                <a16:creationId xmlns="" xmlns:a16="http://schemas.microsoft.com/office/drawing/2014/main" id="{F3073208-326B-4FAA-A91D-90EEDBC2F7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7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64013" y="198144"/>
            <a:ext cx="82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ЭТАП ВНЕДРЕНИЯ СОЦИАЛЬНОЙ КАРТЫ.</a:t>
            </a:r>
          </a:p>
          <a:p>
            <a:pPr algn="ctr"/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КАРТА ЖИТЕЛЯ ТВЕРСКОЙ ОБЛАСТИ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1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69902" y="2455584"/>
            <a:ext cx="2325233" cy="2594211"/>
          </a:xfrm>
          <a:prstGeom prst="roundRect">
            <a:avLst>
              <a:gd name="adj" fmla="val 538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Региональные ИС: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защита населения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Здравоохранение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Культура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Физкультура 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</a:t>
            </a:r>
          </a:p>
          <a:p>
            <a:pPr algn="ctr">
              <a:lnSpc>
                <a:spcPts val="1600"/>
              </a:lnSpc>
            </a:pP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603694" y="1172839"/>
            <a:ext cx="2181115" cy="1738184"/>
          </a:xfrm>
          <a:prstGeom prst="roundRect">
            <a:avLst>
              <a:gd name="adj" fmla="val 538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1511300">
              <a:lnSpc>
                <a:spcPts val="17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государственной информационной системы </a:t>
            </a:r>
            <a:b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«Карта жителя Тверской области»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631457" y="1176287"/>
            <a:ext cx="1985320" cy="459581"/>
          </a:xfrm>
          <a:prstGeom prst="roundRect">
            <a:avLst>
              <a:gd name="adj" fmla="val 538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 </a:t>
            </a:r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631457" y="1875871"/>
            <a:ext cx="1985321" cy="604413"/>
          </a:xfrm>
          <a:prstGeom prst="roundRect">
            <a:avLst>
              <a:gd name="adj" fmla="val 538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Медицинские организации</a:t>
            </a:r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6474941" y="2706974"/>
            <a:ext cx="2237997" cy="573050"/>
          </a:xfrm>
          <a:prstGeom prst="roundRect">
            <a:avLst>
              <a:gd name="adj" fmla="val 538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организации</a:t>
            </a:r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6631457" y="3496734"/>
            <a:ext cx="1985321" cy="560592"/>
          </a:xfrm>
          <a:prstGeom prst="roundRect">
            <a:avLst>
              <a:gd name="adj" fmla="val 538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культуры 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727617" y="4226904"/>
            <a:ext cx="1985321" cy="757209"/>
          </a:xfrm>
          <a:prstGeom prst="roundRect">
            <a:avLst>
              <a:gd name="adj" fmla="val 538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физкультуры и спорта</a:t>
            </a: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631457" y="5210841"/>
            <a:ext cx="1985321" cy="757209"/>
          </a:xfrm>
          <a:prstGeom prst="roundRect">
            <a:avLst>
              <a:gd name="adj" fmla="val 538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Торговые организации и аптеки</a:t>
            </a:r>
          </a:p>
        </p:txBody>
      </p:sp>
      <p:sp>
        <p:nvSpPr>
          <p:cNvPr id="10" name="Стрелка углом 9"/>
          <p:cNvSpPr/>
          <p:nvPr/>
        </p:nvSpPr>
        <p:spPr>
          <a:xfrm>
            <a:off x="2081551" y="1331232"/>
            <a:ext cx="1383957" cy="997277"/>
          </a:xfrm>
          <a:prstGeom prst="bentArrow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Двойная стрелка влево/вправо 21"/>
          <p:cNvSpPr/>
          <p:nvPr/>
        </p:nvSpPr>
        <p:spPr>
          <a:xfrm>
            <a:off x="5793051" y="1875871"/>
            <a:ext cx="665411" cy="298918"/>
          </a:xfrm>
          <a:prstGeom prst="leftRightArrow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войная стрелка влево/вправо 53"/>
          <p:cNvSpPr/>
          <p:nvPr/>
        </p:nvSpPr>
        <p:spPr>
          <a:xfrm>
            <a:off x="5784814" y="4285203"/>
            <a:ext cx="665411" cy="298918"/>
          </a:xfrm>
          <a:prstGeom prst="leftRightArrow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4538778" y="2911023"/>
            <a:ext cx="387179" cy="655491"/>
          </a:xfrm>
          <a:prstGeom prst="downArrow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1944" y="1530906"/>
            <a:ext cx="554784" cy="1091279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689" y="3921431"/>
            <a:ext cx="554784" cy="10912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1063" y="4210040"/>
            <a:ext cx="1980787" cy="12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Прямоугольник 12"/>
          <p:cNvSpPr>
            <a:spLocks noChangeArrowheads="1"/>
          </p:cNvSpPr>
          <p:nvPr/>
        </p:nvSpPr>
        <p:spPr bwMode="auto">
          <a:xfrm>
            <a:off x="524307" y="3140968"/>
            <a:ext cx="8244408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sz="24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ПРИЛОЖЕНИЕ</a:t>
            </a:r>
            <a:endParaRPr lang="ru-RU" altLang="ru-RU" sz="24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Прямоугольник 12"/>
          <p:cNvSpPr>
            <a:spLocks noChangeArrowheads="1"/>
          </p:cNvSpPr>
          <p:nvPr/>
        </p:nvSpPr>
        <p:spPr bwMode="auto">
          <a:xfrm>
            <a:off x="1285852" y="289224"/>
            <a:ext cx="764386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ДОРОЖНАЯ КАРТА ПО ВНЕДРЕНИЮ 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СОЦИАЛЬНОЙ КАРТЫ</a:t>
            </a:r>
            <a:endParaRPr lang="ru-RU" altLang="ru-RU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03732"/>
              </p:ext>
            </p:extLst>
          </p:nvPr>
        </p:nvGraphicFramePr>
        <p:xfrm>
          <a:off x="969902" y="1052736"/>
          <a:ext cx="7856109" cy="5328592"/>
        </p:xfrm>
        <a:graphic>
          <a:graphicData uri="http://schemas.openxmlformats.org/drawingml/2006/table">
            <a:tbl>
              <a:tblPr/>
              <a:tblGrid>
                <a:gridCol w="357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80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98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10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293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indent="20638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20638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943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just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72000" marT="36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3247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638" algn="just" defTabSz="6858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положения о социальной карте жителя Тверской области:</a:t>
                      </a:r>
                    </a:p>
                    <a:p>
                      <a:pPr marL="285750" marR="0" lvl="0" indent="-285750" algn="just" defTabSz="6858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 порядке отбора кредитных организаций-эмитентов социальных карт;</a:t>
                      </a:r>
                    </a:p>
                    <a:p>
                      <a:pPr marL="285750" marR="0" lvl="0" indent="-285750" algn="just" defTabSz="6858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 порядке выпуска, выдачи и обслуживании социальных карт;</a:t>
                      </a:r>
                    </a:p>
                    <a:p>
                      <a:pPr marL="285750" marR="0" lvl="0" indent="-285750" algn="just" defTabSz="6858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 порядке предоставления услуг по карте (льготного проезда, торговых скидок).</a:t>
                      </a:r>
                    </a:p>
                  </a:txBody>
                  <a:tcPr marL="36000" marR="72000" marT="36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Июль – сентябрь 2019 года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социальной защиты населения Тверской области ;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экономического развития Тверской области;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транспорта Тверской области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0547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638" algn="just" defTabSz="6858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Отбор кредитных организаций  (комиссия при Правительстве области – опыт Санкт-Петербурга)     и заключение соглашения</a:t>
                      </a:r>
                    </a:p>
                  </a:txBody>
                  <a:tcPr marL="36000" marR="72000" marT="36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Октябрь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года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Комиссия при Правительстве Тверской области  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Прямоугольник 12"/>
          <p:cNvSpPr>
            <a:spLocks noChangeArrowheads="1"/>
          </p:cNvSpPr>
          <p:nvPr/>
        </p:nvSpPr>
        <p:spPr bwMode="auto">
          <a:xfrm>
            <a:off x="801420" y="436173"/>
            <a:ext cx="8244408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ДОРОЖНАЯ КАРТА ПО ВНЕДРЕНИЮ 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 СОЦИАЛЬНОЙ КАРТЫ</a:t>
            </a:r>
            <a:r>
              <a:rPr lang="en-US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продолжение)</a:t>
            </a:r>
            <a:endParaRPr lang="ru-RU" altLang="ru-RU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9834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90692"/>
              </p:ext>
            </p:extLst>
          </p:nvPr>
        </p:nvGraphicFramePr>
        <p:xfrm>
          <a:off x="945624" y="1472315"/>
          <a:ext cx="7956000" cy="4909013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6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719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indent="20638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20638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</a:p>
                  </a:txBody>
                  <a:tcPr marL="0" marR="0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1662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638" algn="just" defTabSz="6858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работы по предоставлению  торговых скидок по карте:</a:t>
                      </a:r>
                    </a:p>
                    <a:p>
                      <a:pPr marL="285750" marR="0" lvl="0" indent="-285750" algn="just" defTabSz="6858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привлечение к проекту через муниципальные образования области представителей торговых сетей; </a:t>
                      </a:r>
                    </a:p>
                    <a:p>
                      <a:pPr marL="285750" marR="0" lvl="0" indent="-285750" algn="just" defTabSz="6858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информирование населения о карте через региональные СМИ, учреждения социальной защиты населения, ПФР,  МФЦ.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Август - октябрь </a:t>
                      </a:r>
                      <a:b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года 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социальной защиты населения Тверской  области, Министерство промышленности и торговли Тверской области Министерство территориальных образований Тверской области.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льготного проезда по социальной карте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Январь 2020 года 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транспорта Тверской области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Министерство; социальной защиты населения Тверской области.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Прямоугольник 12"/>
          <p:cNvSpPr>
            <a:spLocks noChangeArrowheads="1"/>
          </p:cNvSpPr>
          <p:nvPr/>
        </p:nvSpPr>
        <p:spPr bwMode="auto">
          <a:xfrm>
            <a:off x="899592" y="485841"/>
            <a:ext cx="824440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ДОРОЖНАЯ КАРТА ПО 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ВНЕДРЕНИЮ СОЦИАЛЬНОЙ КАРТЫ</a:t>
            </a:r>
            <a:endParaRPr lang="ru-RU" altLang="ru-RU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19956"/>
              </p:ext>
            </p:extLst>
          </p:nvPr>
        </p:nvGraphicFramePr>
        <p:xfrm>
          <a:off x="930180" y="1494200"/>
          <a:ext cx="8052760" cy="4630786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464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indent="20638"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20638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мероприятия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исполнения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288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860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32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0400" indent="4572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исполнитель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0724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этап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20638" algn="just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654" marR="31654" marT="36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654" marR="31654" marT="36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9134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638" algn="just" defTabSz="6858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Создание 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ГКУ - организации-оператора  единой информационной системы «Социальная карта жителя Тверской области»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654" marR="31654" marT="36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 – июнь </a:t>
                      </a:r>
                      <a:b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года</a:t>
                      </a:r>
                    </a:p>
                  </a:txBody>
                  <a:tcPr marL="31654" marR="31654" marT="3600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экономического развития Тверской области, Министерство социальной защиты населения Тверской области  </a:t>
                      </a:r>
                    </a:p>
                  </a:txBody>
                  <a:tcPr marL="31654" marR="31654" marT="36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6288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0638" algn="just" defTabSz="6858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Предоставление по социальной карте услуг в сфере  здравоохранения, образования, культуры, спорта</a:t>
                      </a:r>
                    </a:p>
                  </a:txBody>
                  <a:tcPr marL="36000" marR="72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2021 года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- оператор, Министерство  здравоохранения Тверской  области, Министерство образования Тверской области, другие исполнительные органы власти Тверской области</a:t>
                      </a:r>
                    </a:p>
                  </a:txBody>
                  <a:tcPr marL="31654" marR="3165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0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Прямоугольник 12"/>
          <p:cNvSpPr>
            <a:spLocks noChangeArrowheads="1"/>
          </p:cNvSpPr>
          <p:nvPr/>
        </p:nvSpPr>
        <p:spPr bwMode="auto">
          <a:xfrm>
            <a:off x="323528" y="3140968"/>
            <a:ext cx="8244408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sz="24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СПРАВОЧНАЯ ИНФОРМАЦИЯ</a:t>
            </a:r>
            <a:endParaRPr lang="ru-RU" altLang="ru-RU" sz="24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2"/>
          <p:cNvSpPr>
            <a:spLocks noChangeArrowheads="1"/>
          </p:cNvSpPr>
          <p:nvPr/>
        </p:nvSpPr>
        <p:spPr bwMode="auto">
          <a:xfrm>
            <a:off x="872947" y="113776"/>
            <a:ext cx="8244408" cy="104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ts val="1900"/>
              </a:lnSpc>
            </a:pPr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УЧЕТ ВСЕХ МЕР СОЦИАЛЬНОЙ ЗАЩИТЫ (ПОДДЕРЖКИ), ПРЕДОСТАВЛЕННЫХ </a:t>
            </a:r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ГРАЖДАНИНУ 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ЗА СЧЕТ СРЕДСТВ ФЕДЕРАЛЬНОГО БЮДЖЕТА, БЮДЖЕТОВ </a:t>
            </a:r>
            <a:b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СУБЪЕКТОВ РОССИЙСКОЙ ФЕДЕРАЦИИ И МЕСТНЫХ БЮДЖЕТОВ</a:t>
            </a:r>
            <a:endParaRPr lang="ru-RU" altLang="ru-RU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83755" y="6480742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лилиния: фигура 22">
            <a:extLst>
              <a:ext uri="{FF2B5EF4-FFF2-40B4-BE49-F238E27FC236}">
                <a16:creationId xmlns="" xmlns:a16="http://schemas.microsoft.com/office/drawing/2014/main" id="{DCD4B4CD-C9B5-4F14-958F-E3100F0443C0}"/>
              </a:ext>
            </a:extLst>
          </p:cNvPr>
          <p:cNvSpPr/>
          <p:nvPr/>
        </p:nvSpPr>
        <p:spPr>
          <a:xfrm>
            <a:off x="969901" y="1336300"/>
            <a:ext cx="7935718" cy="593853"/>
          </a:xfrm>
          <a:custGeom>
            <a:avLst/>
            <a:gdLst>
              <a:gd name="connsiteX0" fmla="*/ 0 w 1511084"/>
              <a:gd name="connsiteY0" fmla="*/ 60091 h 600908"/>
              <a:gd name="connsiteX1" fmla="*/ 60091 w 1511084"/>
              <a:gd name="connsiteY1" fmla="*/ 0 h 600908"/>
              <a:gd name="connsiteX2" fmla="*/ 1450993 w 1511084"/>
              <a:gd name="connsiteY2" fmla="*/ 0 h 600908"/>
              <a:gd name="connsiteX3" fmla="*/ 1511084 w 1511084"/>
              <a:gd name="connsiteY3" fmla="*/ 60091 h 600908"/>
              <a:gd name="connsiteX4" fmla="*/ 1511084 w 1511084"/>
              <a:gd name="connsiteY4" fmla="*/ 540817 h 600908"/>
              <a:gd name="connsiteX5" fmla="*/ 1450993 w 1511084"/>
              <a:gd name="connsiteY5" fmla="*/ 600908 h 600908"/>
              <a:gd name="connsiteX6" fmla="*/ 60091 w 1511084"/>
              <a:gd name="connsiteY6" fmla="*/ 600908 h 600908"/>
              <a:gd name="connsiteX7" fmla="*/ 0 w 1511084"/>
              <a:gd name="connsiteY7" fmla="*/ 540817 h 600908"/>
              <a:gd name="connsiteX8" fmla="*/ 0 w 1511084"/>
              <a:gd name="connsiteY8" fmla="*/ 60091 h 60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1084" h="600908">
                <a:moveTo>
                  <a:pt x="0" y="60091"/>
                </a:moveTo>
                <a:cubicBezTo>
                  <a:pt x="0" y="26904"/>
                  <a:pt x="26904" y="0"/>
                  <a:pt x="60091" y="0"/>
                </a:cubicBezTo>
                <a:lnTo>
                  <a:pt x="1450993" y="0"/>
                </a:lnTo>
                <a:cubicBezTo>
                  <a:pt x="1484180" y="0"/>
                  <a:pt x="1511084" y="26904"/>
                  <a:pt x="1511084" y="60091"/>
                </a:cubicBezTo>
                <a:lnTo>
                  <a:pt x="1511084" y="540817"/>
                </a:lnTo>
                <a:cubicBezTo>
                  <a:pt x="1511084" y="574004"/>
                  <a:pt x="1484180" y="600908"/>
                  <a:pt x="1450993" y="600908"/>
                </a:cubicBezTo>
                <a:lnTo>
                  <a:pt x="60091" y="600908"/>
                </a:lnTo>
                <a:cubicBezTo>
                  <a:pt x="26904" y="600908"/>
                  <a:pt x="0" y="574004"/>
                  <a:pt x="0" y="540817"/>
                </a:cubicBezTo>
                <a:lnTo>
                  <a:pt x="0" y="60091"/>
                </a:lnTo>
                <a:close/>
              </a:path>
            </a:pathLst>
          </a:cu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370" tIns="60780" rIns="82370" bIns="60780" numCol="1" spcCol="1270" anchor="ctr" anchorCtr="0">
            <a:noAutofit/>
          </a:bodyPr>
          <a:lstStyle/>
          <a:p>
            <a:pPr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государственная информационная система социального обеспечения (ЕГИССО</a:t>
            </a:r>
            <a:r>
              <a:rPr lang="ru-RU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969902" y="2243133"/>
            <a:ext cx="3569039" cy="1418207"/>
          </a:xfrm>
          <a:prstGeom prst="roundRect">
            <a:avLst>
              <a:gd name="adj" fmla="val 5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Органы государственной власти и организации, находящиеся </a:t>
            </a:r>
            <a:r>
              <a:rPr lang="ru-RU" dirty="0"/>
              <a:t>в ведении органов государственной власти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35191" y="2243132"/>
            <a:ext cx="2348564" cy="1418207"/>
          </a:xfrm>
          <a:prstGeom prst="roundRect">
            <a:avLst>
              <a:gd name="adj" fmla="val 5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Государственные внебюджетные фонды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080005" y="2243578"/>
            <a:ext cx="1921864" cy="1418207"/>
          </a:xfrm>
          <a:prstGeom prst="roundRect">
            <a:avLst>
              <a:gd name="adj" fmla="val 5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Органы местного </a:t>
            </a:r>
            <a:r>
              <a:rPr lang="ru-RU" dirty="0"/>
              <a:t>самоуправления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69901" y="3856951"/>
            <a:ext cx="4169990" cy="2623792"/>
          </a:xfrm>
          <a:prstGeom prst="roundRect">
            <a:avLst>
              <a:gd name="adj" fmla="val 38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/>
              <a:t>Министерство социальной защиты населения Тверской области;</a:t>
            </a:r>
          </a:p>
          <a:p>
            <a:pPr marL="285750" indent="-285750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Министерство </a:t>
            </a:r>
            <a:r>
              <a:rPr lang="ru-RU" sz="1600" dirty="0" smtClean="0"/>
              <a:t>здравоохранения </a:t>
            </a:r>
            <a:r>
              <a:rPr lang="ru-RU" sz="1600" dirty="0"/>
              <a:t>Тверской </a:t>
            </a:r>
            <a:r>
              <a:rPr lang="ru-RU" sz="1600" dirty="0" smtClean="0"/>
              <a:t>области;</a:t>
            </a:r>
          </a:p>
          <a:p>
            <a:pPr marL="285750" indent="-285750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Министерство образования </a:t>
            </a:r>
            <a:r>
              <a:rPr lang="ru-RU" sz="1600" dirty="0" smtClean="0"/>
              <a:t>Тверской </a:t>
            </a:r>
            <a:r>
              <a:rPr lang="ru-RU" sz="1600" dirty="0"/>
              <a:t>области;</a:t>
            </a:r>
          </a:p>
          <a:p>
            <a:pPr marL="285750" indent="-285750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/>
              <a:t>Главное управление по труду и занятости населения Тверской области;</a:t>
            </a:r>
          </a:p>
          <a:p>
            <a:pPr marL="285750" indent="-285750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/>
              <a:t>другие ИОГВ.</a:t>
            </a:r>
            <a:endParaRPr lang="ru-RU" sz="16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330442" y="3856950"/>
            <a:ext cx="3306626" cy="2252470"/>
          </a:xfrm>
          <a:prstGeom prst="roundRect">
            <a:avLst>
              <a:gd name="adj" fmla="val 58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Пенсионный фонд Российской Федерации (ПФР</a:t>
            </a:r>
            <a:r>
              <a:rPr lang="ru-RU" sz="1600" dirty="0" smtClean="0">
                <a:solidFill>
                  <a:schemeClr val="tx1"/>
                </a:solidFill>
              </a:rPr>
              <a:t>);</a:t>
            </a:r>
          </a:p>
          <a:p>
            <a:pPr marL="285750" indent="-285750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Фонд социального страхования Российской Федерации (ФСС</a:t>
            </a:r>
            <a:r>
              <a:rPr lang="ru-RU" sz="1600" dirty="0" smtClean="0"/>
              <a:t>);</a:t>
            </a:r>
          </a:p>
          <a:p>
            <a:pPr marL="285750" indent="-285750">
              <a:lnSpc>
                <a:spcPts val="1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Федеральный фонд обязательного медицинского </a:t>
            </a:r>
            <a:r>
              <a:rPr lang="ru-RU" sz="1600" dirty="0" smtClean="0"/>
              <a:t>страхования</a:t>
            </a:r>
            <a:r>
              <a:rPr lang="ru-RU" sz="1600" dirty="0"/>
              <a:t> (ФФОМС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sp>
        <p:nvSpPr>
          <p:cNvPr id="5" name="Двойная стрелка влево/вправо 4"/>
          <p:cNvSpPr/>
          <p:nvPr/>
        </p:nvSpPr>
        <p:spPr>
          <a:xfrm rot="16200000">
            <a:off x="2662758" y="1646972"/>
            <a:ext cx="183327" cy="893490"/>
          </a:xfrm>
          <a:prstGeom prst="leftRightArrow">
            <a:avLst>
              <a:gd name="adj1" fmla="val 48989"/>
              <a:gd name="adj2" fmla="val 3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23"/>
          <p:cNvSpPr/>
          <p:nvPr/>
        </p:nvSpPr>
        <p:spPr>
          <a:xfrm rot="16200000">
            <a:off x="5817475" y="1646973"/>
            <a:ext cx="183327" cy="893490"/>
          </a:xfrm>
          <a:prstGeom prst="leftRightArrow">
            <a:avLst>
              <a:gd name="adj1" fmla="val 48989"/>
              <a:gd name="adj2" fmla="val 3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войная стрелка влево/вправо 24"/>
          <p:cNvSpPr/>
          <p:nvPr/>
        </p:nvSpPr>
        <p:spPr>
          <a:xfrm rot="16200000">
            <a:off x="7958892" y="1646972"/>
            <a:ext cx="183327" cy="893490"/>
          </a:xfrm>
          <a:prstGeom prst="leftRightArrow">
            <a:avLst>
              <a:gd name="adj1" fmla="val 48989"/>
              <a:gd name="adj2" fmla="val 3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2" idx="2"/>
            <a:endCxn id="22" idx="0"/>
          </p:cNvCxnSpPr>
          <p:nvPr/>
        </p:nvCxnSpPr>
        <p:spPr>
          <a:xfrm>
            <a:off x="2754422" y="3661340"/>
            <a:ext cx="300474" cy="195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2"/>
            <a:endCxn id="23" idx="0"/>
          </p:cNvCxnSpPr>
          <p:nvPr/>
        </p:nvCxnSpPr>
        <p:spPr>
          <a:xfrm>
            <a:off x="5809473" y="3661339"/>
            <a:ext cx="1174282" cy="195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" idx="2"/>
          </p:cNvCxnSpPr>
          <p:nvPr/>
        </p:nvCxnSpPr>
        <p:spPr>
          <a:xfrm flipH="1">
            <a:off x="2088436" y="3661340"/>
            <a:ext cx="665986" cy="195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8" idx="2"/>
          </p:cNvCxnSpPr>
          <p:nvPr/>
        </p:nvCxnSpPr>
        <p:spPr>
          <a:xfrm>
            <a:off x="5809473" y="3661339"/>
            <a:ext cx="27734" cy="255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" idx="2"/>
          </p:cNvCxnSpPr>
          <p:nvPr/>
        </p:nvCxnSpPr>
        <p:spPr>
          <a:xfrm>
            <a:off x="2754422" y="3661340"/>
            <a:ext cx="1834418" cy="195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8" idx="2"/>
          </p:cNvCxnSpPr>
          <p:nvPr/>
        </p:nvCxnSpPr>
        <p:spPr>
          <a:xfrm>
            <a:off x="5809473" y="3661339"/>
            <a:ext cx="2121085" cy="195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7010400" y="6598191"/>
            <a:ext cx="2133601" cy="241099"/>
          </a:xfrm>
        </p:spPr>
        <p:txBody>
          <a:bodyPr/>
          <a:lstStyle/>
          <a:p>
            <a:pPr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17341" y="1858933"/>
            <a:ext cx="3888260" cy="7899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21917" tIns="60958" rIns="121917" bIns="60958">
            <a:spAutoFit/>
          </a:bodyPr>
          <a:lstStyle/>
          <a:p>
            <a:pPr algn="ctr">
              <a:lnSpc>
                <a:spcPts val="2599"/>
              </a:lnSpc>
              <a:buSzPct val="100000"/>
              <a:tabLst>
                <a:tab pos="0" algn="l"/>
                <a:tab pos="1066285" algn="l"/>
                <a:tab pos="2132569" algn="l"/>
                <a:tab pos="3198855" algn="l"/>
                <a:tab pos="4265140" algn="l"/>
                <a:tab pos="5331425" algn="l"/>
                <a:tab pos="6397711" algn="l"/>
                <a:tab pos="7463996" algn="l"/>
                <a:tab pos="8530280" algn="l"/>
                <a:tab pos="9596564" algn="l"/>
                <a:tab pos="10662851" algn="l"/>
                <a:tab pos="11729136" algn="l"/>
              </a:tabLst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Всего получателей</a:t>
            </a:r>
          </a:p>
          <a:p>
            <a:pPr algn="ctr">
              <a:lnSpc>
                <a:spcPts val="2599"/>
              </a:lnSpc>
              <a:buSzPct val="100000"/>
              <a:tabLst>
                <a:tab pos="0" algn="l"/>
                <a:tab pos="1066285" algn="l"/>
                <a:tab pos="2132569" algn="l"/>
                <a:tab pos="3198855" algn="l"/>
                <a:tab pos="4265140" algn="l"/>
                <a:tab pos="5331425" algn="l"/>
                <a:tab pos="6397711" algn="l"/>
                <a:tab pos="7463996" algn="l"/>
                <a:tab pos="8530280" algn="l"/>
                <a:tab pos="9596564" algn="l"/>
                <a:tab pos="10662851" algn="l"/>
                <a:tab pos="11729136" algn="l"/>
              </a:tabLst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458 806 кол-во чел.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90545" y="52176"/>
            <a:ext cx="828531" cy="10287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26757" y="2944602"/>
            <a:ext cx="255373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ФГУП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«Почта России»</a:t>
            </a:r>
          </a:p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156 501 чел. (34,1%)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4292" y="2940907"/>
            <a:ext cx="416834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Кредитные организации</a:t>
            </a:r>
          </a:p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302 305 чел.</a:t>
            </a:r>
          </a:p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(65,9 %)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063" y="4044776"/>
            <a:ext cx="2232456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ПАО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«Сбербанк» России</a:t>
            </a:r>
          </a:p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290 298 чел.</a:t>
            </a:r>
          </a:p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(96,0%)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4003586"/>
            <a:ext cx="208417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ПАО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«Почта Банк»</a:t>
            </a:r>
          </a:p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2 203 чел. (0,73%)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9752" y="5502876"/>
            <a:ext cx="341046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Другие кредитные организации</a:t>
            </a: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              9 804  чел.</a:t>
            </a:r>
          </a:p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(3,24%)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19076" y="62781"/>
            <a:ext cx="4624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SzPct val="100000"/>
              <a:defRPr/>
            </a:pP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СОЦИАЛЬНОЙ ЗАЩИТЫ НАСЕЛЕНИЯ 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2529016" y="2644347"/>
            <a:ext cx="321277" cy="288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664411" y="2611394"/>
            <a:ext cx="362465" cy="337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540476" y="1023490"/>
            <a:ext cx="698568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количестве получателей пособий, компенсаций и других социальных выплат по способам получения  </a:t>
            </a:r>
            <a:endParaRPr lang="ru-RU" sz="1800" b="1" spc="1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5453449" y="3880022"/>
            <a:ext cx="82378" cy="164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14" idx="0"/>
          </p:cNvCxnSpPr>
          <p:nvPr/>
        </p:nvCxnSpPr>
        <p:spPr>
          <a:xfrm rot="16200000" flipH="1">
            <a:off x="7642656" y="3898555"/>
            <a:ext cx="123564" cy="8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1" idx="2"/>
          </p:cNvCxnSpPr>
          <p:nvPr/>
        </p:nvCxnSpPr>
        <p:spPr>
          <a:xfrm>
            <a:off x="6458465" y="3864237"/>
            <a:ext cx="24713" cy="1655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10400" y="6460709"/>
            <a:ext cx="2133600" cy="365125"/>
          </a:xfrm>
        </p:spPr>
        <p:txBody>
          <a:bodyPr/>
          <a:lstStyle/>
          <a:p>
            <a:fld id="{20C744D8-5D24-40B5-8211-596EBBEF60D4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20534" y="60265"/>
            <a:ext cx="828675" cy="1028700"/>
          </a:xfrm>
          <a:prstGeom prst="rect">
            <a:avLst/>
          </a:prstGeom>
          <a:noFill/>
        </p:spPr>
      </p:pic>
      <p:sp>
        <p:nvSpPr>
          <p:cNvPr id="47" name="Заголовок 46"/>
          <p:cNvSpPr txBox="1">
            <a:spLocks noGrp="1"/>
          </p:cNvSpPr>
          <p:nvPr>
            <p:ph type="title"/>
          </p:nvPr>
        </p:nvSpPr>
        <p:spPr>
          <a:xfrm>
            <a:off x="949325" y="231611"/>
            <a:ext cx="806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СРЕДНЕМЕСЯЧНАЯ РЕАЛИЗАЦИЯ ЕСПБ В РАЗРЕЗЕ МУНИЦИПАЛЬНЫХ ОБРАЗОВАНИЙ  ТВЕРСКОЙ ОБЛАСТИ</a:t>
            </a: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45" y="1960515"/>
            <a:ext cx="5794618" cy="4492821"/>
          </a:xfrm>
        </p:spPr>
      </p:pic>
      <p:sp>
        <p:nvSpPr>
          <p:cNvPr id="51" name="Прямоугольник 50"/>
          <p:cNvSpPr/>
          <p:nvPr/>
        </p:nvSpPr>
        <p:spPr>
          <a:xfrm>
            <a:off x="7780909" y="2388346"/>
            <a:ext cx="646578" cy="190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44</a:t>
            </a:r>
            <a:endParaRPr lang="ru-RU" sz="16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6991872" y="1089261"/>
            <a:ext cx="373025" cy="1657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7280641" y="2654610"/>
            <a:ext cx="513946" cy="1657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567707" y="2934296"/>
            <a:ext cx="364736" cy="198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888199" y="2826456"/>
            <a:ext cx="500939" cy="10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7972225" y="2254315"/>
            <a:ext cx="599998" cy="132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932443" y="3677328"/>
            <a:ext cx="422244" cy="14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104198" y="3925865"/>
            <a:ext cx="443226" cy="23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8530873" y="4225652"/>
            <a:ext cx="522237" cy="23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375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794587" y="4345899"/>
            <a:ext cx="713230" cy="111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4684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7459409" y="3518845"/>
            <a:ext cx="547103" cy="207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6964015" y="2824308"/>
            <a:ext cx="273553" cy="157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041387" y="3471659"/>
            <a:ext cx="422763" cy="215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7332940" y="4129965"/>
            <a:ext cx="513946" cy="207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6332269" y="3074518"/>
            <a:ext cx="522236" cy="165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483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7268208" y="4935608"/>
            <a:ext cx="859118" cy="208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2543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6697532" y="4071863"/>
            <a:ext cx="660526" cy="123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6629965" y="3677346"/>
            <a:ext cx="389604" cy="2072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5694009" y="3041092"/>
            <a:ext cx="513947" cy="207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644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912065" y="3746697"/>
            <a:ext cx="632879" cy="23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4995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53486" y="3955126"/>
            <a:ext cx="630000" cy="263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5563738" y="3830769"/>
            <a:ext cx="439342" cy="23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5882012" y="4426280"/>
            <a:ext cx="526381" cy="23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6228504" y="4476222"/>
            <a:ext cx="657430" cy="23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6388748" y="5177641"/>
            <a:ext cx="571973" cy="2072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174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6174091" y="5658802"/>
            <a:ext cx="455921" cy="190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617499" y="5175480"/>
            <a:ext cx="688025" cy="2072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4153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5162250" y="4790168"/>
            <a:ext cx="613419" cy="227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4955903" y="3997561"/>
            <a:ext cx="580262" cy="207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755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4461774" y="4258784"/>
            <a:ext cx="497368" cy="247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124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4119202" y="4630902"/>
            <a:ext cx="571973" cy="2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219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4756316" y="5233928"/>
            <a:ext cx="530526" cy="190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5246034" y="5553420"/>
            <a:ext cx="509803" cy="256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5002043" y="5966983"/>
            <a:ext cx="563682" cy="190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3669712" y="4766522"/>
            <a:ext cx="613420" cy="2818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943269" y="5597224"/>
            <a:ext cx="558145" cy="256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370822" y="5666220"/>
            <a:ext cx="499757" cy="2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7136118" y="4591220"/>
            <a:ext cx="870394" cy="1989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2487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6506937" y="3658953"/>
            <a:ext cx="1342894" cy="198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latin typeface="+mj-lt"/>
                <a:cs typeface="Times New Roman" panose="02020603050405020304" pitchFamily="18" charset="0"/>
              </a:rPr>
              <a:t>Калинински</a:t>
            </a:r>
            <a:r>
              <a:rPr lang="ru-RU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6927776" y="4980127"/>
            <a:ext cx="634228" cy="2088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2092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42976" y="1000108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Среднемесячная реализация в 2018 году 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50 152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ЕСПБ  или 14% от численности имеющих право на льготный проезд  ( 350 тыс.чел.)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" name="Таблица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01973"/>
              </p:ext>
            </p:extLst>
          </p:nvPr>
        </p:nvGraphicFramePr>
        <p:xfrm>
          <a:off x="1152016" y="2060848"/>
          <a:ext cx="3564000" cy="166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8745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 и Калининский р-н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26 963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8000" marB="360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383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Вышний Волочек, Кимры, Ржев, Торжок, Конаковский р-н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18 174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8000" marB="360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Другие муниципальные образования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B="360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5 015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8000" marB="360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5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1000100" y="428603"/>
            <a:ext cx="7929618" cy="50006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ФУНКЦИИ  ОПЕРАТОРА ЕДИНОЙ ИНФОРМАЦИОННОЙ СИСТЕМЫ</a:t>
            </a:r>
            <a:b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(ГКУ  ИЛИ ГУП)</a:t>
            </a:r>
            <a:b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43608" y="1647039"/>
            <a:ext cx="7760260" cy="4158225"/>
          </a:xfrm>
          <a:prstGeom prst="roundRect">
            <a:avLst>
              <a:gd name="adj" fmla="val 2940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ctr" anchorCtr="0"/>
          <a:lstStyle/>
          <a:p>
            <a:pPr marL="342900" indent="-342900">
              <a:lnSpc>
                <a:spcPts val="17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технических требований к социальной карте, </a:t>
            </a:r>
          </a:p>
          <a:p>
            <a:pPr marL="342900" indent="-342900">
              <a:lnSpc>
                <a:spcPts val="17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 выпуска,  обслуживания и выдачи  карты ; </a:t>
            </a:r>
          </a:p>
          <a:p>
            <a:pPr marL="342900" indent="-342900">
              <a:lnSpc>
                <a:spcPts val="17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 единой информационной системы в целях  интеграции информационных  систем кредитной организации  и государственных систем социальной защиты населения, транспорта, здравоохранения, образования; </a:t>
            </a:r>
          </a:p>
          <a:p>
            <a:pPr marL="342900" indent="-342900">
              <a:lnSpc>
                <a:spcPts val="17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Сбор, хранение, обработка и представление информации для расчетов с организациями, предоставляющими услуги по карте  (например, в отрасли транспорта);</a:t>
            </a:r>
          </a:p>
          <a:p>
            <a:pPr marL="342900" indent="-342900">
              <a:lnSpc>
                <a:spcPts val="17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единого регистра социальных карт, проведение регулярной сверки сведений о гражданах- держателях карты  в целях подтверждения права на получение   льготных услуг по карте;</a:t>
            </a:r>
          </a:p>
          <a:p>
            <a:pPr marL="342900" indent="-342900">
              <a:lnSpc>
                <a:spcPts val="17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защиты информации, в том числе персональных данных;</a:t>
            </a:r>
          </a:p>
          <a:p>
            <a:pPr marL="342900" indent="-342900">
              <a:lnSpc>
                <a:spcPts val="17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правомерным использованием социальной карты.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68413" y="-639590"/>
            <a:ext cx="8427307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100"/>
              </a:lnSpc>
              <a:defRPr/>
            </a:pP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62120" y="6424594"/>
            <a:ext cx="2133600" cy="365125"/>
          </a:xfrm>
        </p:spPr>
        <p:txBody>
          <a:bodyPr/>
          <a:lstStyle/>
          <a:p>
            <a:fld id="{F93B3B04-0604-4940-833E-F1728FF0D1D2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64144" y="1500379"/>
            <a:ext cx="7715304" cy="4643470"/>
          </a:xfrm>
          <a:prstGeom prst="roundRect">
            <a:avLst>
              <a:gd name="adj" fmla="val 320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ts val="2500"/>
              </a:lnSpc>
              <a:spcAft>
                <a:spcPts val="1200"/>
              </a:spcAft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Социальная карта – электронная карта, являющаяся  средством: </a:t>
            </a:r>
          </a:p>
          <a:p>
            <a:pPr marL="457200" indent="-457200" algn="just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идентификации гражданина,</a:t>
            </a:r>
          </a:p>
          <a:p>
            <a:pPr marL="457200" indent="-457200" algn="just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подтверждения его социального статуса и принадлежности к льготной категории граждан;</a:t>
            </a:r>
          </a:p>
          <a:p>
            <a:pPr marL="457200" indent="-457200" algn="just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получения государственных услуг в области здравоохранения, транспорта, социальной защиты населения, образования,  культуры (при условии оснащения соответствующими информационными ресурсами учреждений отрасли);</a:t>
            </a:r>
          </a:p>
          <a:p>
            <a:pPr marL="457200" indent="-457200" algn="just">
              <a:lnSpc>
                <a:spcPts val="2500"/>
              </a:lnSpc>
              <a:spcAft>
                <a:spcPts val="1200"/>
              </a:spcAft>
              <a:buFontTx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учета 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объема оказанных услуг в единой информационной системе.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25546" y="105267"/>
            <a:ext cx="828675" cy="1028700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99592" y="318778"/>
            <a:ext cx="8244408" cy="53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СОЦИАЛЬНАЯ 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КАРТА </a:t>
            </a:r>
            <a:endParaRPr lang="ru-RU" sz="2000" b="1" dirty="0"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881063" y="136253"/>
            <a:ext cx="8262937" cy="901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alt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КРИТЕРИИ ОТБОРА  КРЕДИТНЫХ ОРГАНИЗАЦИЙ-ЭМИТЕНТОВ ЭЛЕКТРОННЫХ КАРТ</a:t>
            </a:r>
            <a:endParaRPr lang="ru-RU" alt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6948264" y="6484158"/>
            <a:ext cx="2133600" cy="37943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B5FBD03-1F82-437A-90E0-FF4736D31F94}" type="slidenum">
              <a:rPr lang="ru-RU" alt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ru-RU" altLang="ru-RU" sz="1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69900" y="1176548"/>
            <a:ext cx="7922580" cy="5411076"/>
          </a:xfrm>
          <a:prstGeom prst="roundRect">
            <a:avLst>
              <a:gd name="adj" fmla="val 232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/>
          <a:lstStyle/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лицензии Центробанка, отсутствие процедуры ликвидации, банкротства, ограничения (приостановления) деятельности;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системе обязательного страхования вкладов;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 национальной системе платежных карт;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не менее одного офиса  для выдачи и обслуживания карт обслуживания в каждом муниципальном образовании  Тверской области, широкой и доступной сети банкоматов;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заявителю счета без первоначального взноса, возможности получения заявителями доходов от сбережений;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зачисление социальных выплат на карту без оплаты  банковских услуг за счет бюджетных средств;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и персонализация социальных карт за счет банка;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программного обеспечения для систем удаленного доступа;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технических требований  к карте и требований к графическому дизайну социальной карты;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размещения на карте электронных приложений  (транспортного, социального, медицинского);</a:t>
            </a:r>
          </a:p>
          <a:p>
            <a:pPr marL="342900" indent="-342900">
              <a:lnSpc>
                <a:spcPts val="1600"/>
              </a:lnSpc>
              <a:spcAft>
                <a:spcPts val="4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собственного  удостоверяющего центра, осуществляющего функции по созданию и выдаче сертификатов проверки электронных подписей;</a:t>
            </a:r>
          </a:p>
          <a:p>
            <a:pPr marL="342900" indent="-342900">
              <a:lnSpc>
                <a:spcPts val="1600"/>
              </a:lnSpc>
              <a:spcAft>
                <a:spcPts val="200"/>
              </a:spcAft>
              <a:buFont typeface="+mj-lt"/>
              <a:buAutoNum type="arabicParenR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программного обеспечения возможности  интеграции и взаимодействия с государственными информационными системами Тверской области.</a:t>
            </a:r>
          </a:p>
          <a:p>
            <a:pPr marL="285750" indent="-285750">
              <a:lnSpc>
                <a:spcPts val="16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49" y="59938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9592" y="318778"/>
            <a:ext cx="8244408" cy="53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ВИДЫ СОЦИАЛЬНЫХ КАРТ  В   РЕГИОНАХ ЦФО   </a:t>
            </a:r>
            <a:endParaRPr lang="ru-RU" b="1" dirty="0"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978724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1142984"/>
            <a:ext cx="2357454" cy="1714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ts val="18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</a:t>
            </a:r>
          </a:p>
          <a:p>
            <a:pPr algn="ctr">
              <a:lnSpc>
                <a:spcPts val="1800"/>
              </a:lnSpc>
            </a:pPr>
            <a:endParaRPr lang="en-US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</a:t>
            </a: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карта с торговыми скидками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500430" y="1142985"/>
            <a:ext cx="2643206" cy="1714512"/>
          </a:xfrm>
          <a:prstGeom prst="rect">
            <a:avLst/>
          </a:prstGeom>
          <a:solidFill>
            <a:srgbClr val="E0E9C9"/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>
              <a:lnSpc>
                <a:spcPts val="1800"/>
              </a:lnSpc>
            </a:pPr>
            <a:endParaRPr lang="en-US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вид</a:t>
            </a:r>
          </a:p>
          <a:p>
            <a:pPr algn="ctr">
              <a:lnSpc>
                <a:spcPts val="1800"/>
              </a:lnSpc>
            </a:pPr>
            <a:endParaRPr lang="en-US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</a:t>
            </a: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карта </a:t>
            </a:r>
          </a:p>
          <a:p>
            <a:pPr algn="ctr">
              <a:lnSpc>
                <a:spcPts val="1800"/>
              </a:lnSpc>
            </a:pP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транспортной составляющей или транспортная карта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286512" y="1142984"/>
            <a:ext cx="2571768" cy="1643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ts val="1800"/>
              </a:lnSpc>
            </a:pP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вид</a:t>
            </a:r>
          </a:p>
          <a:p>
            <a:pPr algn="ctr">
              <a:lnSpc>
                <a:spcPts val="1800"/>
              </a:lnSpc>
            </a:pPr>
            <a:endParaRPr lang="en-US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800"/>
              </a:lnSpc>
            </a:pPr>
            <a:r>
              <a:rPr lang="ru-RU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Много-функциональная</a:t>
            </a:r>
            <a:r>
              <a:rPr lang="ru-RU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карта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96034" y="3205661"/>
            <a:ext cx="2357454" cy="1871858"/>
          </a:xfrm>
          <a:prstGeom prst="roundRect">
            <a:avLst>
              <a:gd name="adj" fmla="val 4676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Костромская, 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Рязанская, 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Тульская, 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Ярославская      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500428" y="3206481"/>
            <a:ext cx="2643206" cy="1871280"/>
          </a:xfrm>
          <a:prstGeom prst="roundRect">
            <a:avLst>
              <a:gd name="adj" fmla="val 4603"/>
            </a:avLst>
          </a:prstGeom>
          <a:solidFill>
            <a:srgbClr val="E0E9C9"/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" rtlCol="0" anchor="t" anchorCtr="0"/>
          <a:lstStyle/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Ивановская, 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Курская, 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Липецкая,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Орловская,          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Тамбовская,       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Владимирская 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286512" y="3231519"/>
            <a:ext cx="2615936" cy="1853665"/>
          </a:xfrm>
          <a:prstGeom prst="roundRect">
            <a:avLst>
              <a:gd name="adj" fmla="val 3495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Москва,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Московская область,</a:t>
            </a:r>
          </a:p>
          <a:p>
            <a:pPr indent="72000" defTabSz="68580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Санкт-Петербург </a:t>
            </a:r>
          </a:p>
        </p:txBody>
      </p:sp>
      <p:sp>
        <p:nvSpPr>
          <p:cNvPr id="21" name="Стрелка вниз 20"/>
          <p:cNvSpPr/>
          <p:nvPr/>
        </p:nvSpPr>
        <p:spPr>
          <a:xfrm>
            <a:off x="1998807" y="2755517"/>
            <a:ext cx="360040" cy="437703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4569862" y="2751391"/>
            <a:ext cx="362178" cy="432683"/>
          </a:xfrm>
          <a:prstGeom prst="downArrow">
            <a:avLst/>
          </a:prstGeom>
          <a:solidFill>
            <a:srgbClr val="E0E9C9"/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7414460" y="2769873"/>
            <a:ext cx="360040" cy="43770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404664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ВИД КАРТЫ: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СОЦИАЛЬНАЯ КАРТА С ТОРГОВЫМИ СКИДКАМИ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88249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00938" y="1556793"/>
            <a:ext cx="7963550" cy="428518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18000"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Преимущества карты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00938" y="3537240"/>
            <a:ext cx="7963550" cy="2106338"/>
          </a:xfrm>
          <a:prstGeom prst="roundRect">
            <a:avLst>
              <a:gd name="adj" fmla="val 2137"/>
            </a:avLst>
          </a:prstGeom>
          <a:solidFill>
            <a:srgbClr val="FBFDDF"/>
          </a:solidFill>
          <a:ln w="19050">
            <a:solidFill>
              <a:srgbClr val="EAC0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72000" anchor="ctr"/>
          <a:lstStyle/>
          <a:p>
            <a:pPr algn="ctr">
              <a:lnSpc>
                <a:spcPts val="1600"/>
              </a:lnSpc>
              <a:spcAft>
                <a:spcPts val="4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Реализация проекта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ts val="1600"/>
              </a:lnSpc>
              <a:spcAft>
                <a:spcPts val="400"/>
              </a:spcAft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выпуск, обслуживание и выдача карт за счет банка-эмитента (по результатам отбора банка) на основании соглашения с Правительством области;</a:t>
            </a:r>
          </a:p>
          <a:p>
            <a:pPr marL="179388" indent="-179388" algn="just">
              <a:lnSpc>
                <a:spcPts val="1600"/>
              </a:lnSpc>
              <a:spcAft>
                <a:spcPts val="400"/>
              </a:spcAft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скидки за счет торгующих организаций, направляющих заявки на   участие в проекте в муниципальные образования области, которые ведут реестр  торгующих организаций - участников проекта;</a:t>
            </a:r>
          </a:p>
          <a:p>
            <a:pPr marL="179388" indent="-179388" algn="just">
              <a:lnSpc>
                <a:spcPts val="1600"/>
              </a:lnSpc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уполномоченный орган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власти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ведет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сводный реестр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организаций- 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участников проекта  и  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обеспечивают им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информационную поддержку.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00938" y="2027256"/>
            <a:ext cx="3142434" cy="1404929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0" anchor="t" anchorCtr="0"/>
          <a:lstStyle/>
          <a:p>
            <a:pPr algn="ctr" eaLnBrk="1" hangingPunct="1">
              <a:lnSpc>
                <a:spcPts val="1600"/>
              </a:lnSpc>
              <a:spcAft>
                <a:spcPts val="300"/>
              </a:spcAft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гражданина: </a:t>
            </a:r>
          </a:p>
          <a:p>
            <a:pPr marL="179388" indent="-179388" algn="just">
              <a:lnSpc>
                <a:spcPts val="16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предоставление скидок в торговых организациях;</a:t>
            </a:r>
          </a:p>
          <a:p>
            <a:pPr marL="179388" indent="-179388" algn="just" eaLnBrk="1" hangingPunct="1">
              <a:lnSpc>
                <a:spcPts val="16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осуществление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расчетов по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карте.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286248" y="2027256"/>
            <a:ext cx="2643206" cy="1412002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0" anchor="t" anchorCtr="0"/>
          <a:lstStyle/>
          <a:p>
            <a:pPr algn="ctr" eaLnBrk="1" hangingPunct="1">
              <a:lnSpc>
                <a:spcPts val="1600"/>
              </a:lnSpc>
              <a:spcAft>
                <a:spcPts val="300"/>
              </a:spcAft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региона:</a:t>
            </a:r>
          </a:p>
          <a:p>
            <a:pPr marL="179388" indent="-179388" algn="just" eaLnBrk="1" hangingPunct="1">
              <a:lnSpc>
                <a:spcPts val="16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увеличение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доступности товаров и услуг;</a:t>
            </a:r>
          </a:p>
          <a:p>
            <a:pPr marL="179388" indent="-179388" algn="just" eaLnBrk="1" hangingPunct="1">
              <a:lnSpc>
                <a:spcPts val="1600"/>
              </a:lnSpc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развитие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социального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предпринимательства.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056488" y="2027256"/>
            <a:ext cx="1908000" cy="1404930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0" bIns="0" anchor="t" anchorCtr="0"/>
          <a:lstStyle/>
          <a:p>
            <a:pPr algn="ctr" eaLnBrk="1" hangingPunct="1">
              <a:lnSpc>
                <a:spcPts val="1600"/>
              </a:lnSpc>
              <a:spcAft>
                <a:spcPts val="300"/>
              </a:spcAft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банка и торгующих организаций: </a:t>
            </a:r>
          </a:p>
          <a:p>
            <a:pPr marL="179388" indent="-179388" algn="just" eaLnBrk="1" hangingPunct="1">
              <a:lnSpc>
                <a:spcPts val="1600"/>
              </a:lnSpc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привлечение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дополнительных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клиентов.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00938" y="5811533"/>
            <a:ext cx="7963550" cy="785819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18000"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Координатор: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органы исполнительной власти в сфере экономического развития и социальной защиты населения;</a:t>
            </a:r>
          </a:p>
          <a:p>
            <a:pPr algn="just" eaLnBrk="1" hangingPunct="1">
              <a:lnSpc>
                <a:spcPts val="16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Финансовые затраты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без затрат из бюджета региона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69902" y="1071547"/>
            <a:ext cx="7994586" cy="428627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18000"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Изготовитель карты : кредитная организация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78408" y="214843"/>
            <a:ext cx="8101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ВИД  КАРТЫ: СОЦИАЛЬНАЯ КАРТА С ТРАНСПОРТНОЙ СОСТАВЛЯЮЩЕЙ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13559" y="1437327"/>
            <a:ext cx="7500990" cy="440645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18000"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Преимущества карты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40484" y="4149239"/>
            <a:ext cx="7888379" cy="1851529"/>
          </a:xfrm>
          <a:prstGeom prst="roundRect">
            <a:avLst>
              <a:gd name="adj" fmla="val 2137"/>
            </a:avLst>
          </a:prstGeom>
          <a:solidFill>
            <a:srgbClr val="FBFDDF"/>
          </a:solidFill>
          <a:ln w="19050">
            <a:solidFill>
              <a:srgbClr val="EAC0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72000" anchor="ctr"/>
          <a:lstStyle/>
          <a:p>
            <a:pPr algn="ctr">
              <a:lnSpc>
                <a:spcPts val="1600"/>
              </a:lnSpc>
              <a:spcAft>
                <a:spcPts val="4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Реализация проекта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ts val="1600"/>
              </a:lnSpc>
              <a:spcAft>
                <a:spcPts val="400"/>
              </a:spcAft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автоматизированной системы учета поездок и организации-оператора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системы ( 13,5 млн.руб.) 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ts val="1600"/>
              </a:lnSpc>
              <a:spcAft>
                <a:spcPts val="400"/>
              </a:spcAft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 и обслуживание карты  организацией - оператором за счет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бюджета    (5 млн руб.) 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либо банком-эмитентом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его счет , выдача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карт – через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банк или МФЦ;</a:t>
            </a:r>
          </a:p>
          <a:p>
            <a:pPr marL="179388" indent="-179388" algn="just">
              <a:lnSpc>
                <a:spcPts val="1600"/>
              </a:lnSpc>
              <a:spcAft>
                <a:spcPts val="400"/>
              </a:spcAft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доработка информационной системы социальной защиты населения </a:t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1,5 млн руб.) 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45517" y="1928801"/>
            <a:ext cx="3809200" cy="2148851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0" anchor="t" anchorCtr="0"/>
          <a:lstStyle/>
          <a:p>
            <a:pPr algn="ctr" eaLnBrk="1" hangingPunct="1">
              <a:lnSpc>
                <a:spcPts val="1600"/>
              </a:lnSpc>
              <a:spcAft>
                <a:spcPts val="300"/>
              </a:spcAft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гражданина: </a:t>
            </a:r>
          </a:p>
          <a:p>
            <a:pPr marL="179388" indent="-179388" algn="just">
              <a:lnSpc>
                <a:spcPts val="16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удобная и современная форма предоставления льготного проезда;</a:t>
            </a:r>
          </a:p>
          <a:p>
            <a:pPr marL="179388" indent="-179388" algn="just">
              <a:lnSpc>
                <a:spcPts val="16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предоставление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скидок в торговых организациях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179388" indent="-179388" algn="just">
              <a:lnSpc>
                <a:spcPts val="16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осуществление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расчетов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товары и услуги (если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карта выпущена банком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99773" y="1928801"/>
            <a:ext cx="3929090" cy="2144673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0" anchor="t" anchorCtr="0"/>
          <a:lstStyle/>
          <a:p>
            <a:pPr algn="ctr" eaLnBrk="1" hangingPunct="1">
              <a:lnSpc>
                <a:spcPts val="1600"/>
              </a:lnSpc>
              <a:spcAft>
                <a:spcPts val="300"/>
              </a:spcAft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региона:</a:t>
            </a:r>
          </a:p>
          <a:p>
            <a:pPr marL="179388" indent="-179388" algn="just">
              <a:lnSpc>
                <a:spcPts val="16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создание прозрачного механизма учета льготных поездок 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расходов из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бюджета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области на предоставление льготы;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ts val="1600"/>
              </a:lnSpc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увеличение доступности товаров и услуг, развитие социального предпринимательства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40484" y="6072182"/>
            <a:ext cx="7888379" cy="642966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18000"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Координатор: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органы исполнительной власти в сфере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торговли, социальной защиты населения и транспорта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ts val="16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Финансовые затраты: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 15 до 20 млн руб.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09554" y="932589"/>
            <a:ext cx="7504995" cy="560650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18000"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Изготовитель карты: оператор в отрасли транспорта либо кредитная организация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919065" y="415468"/>
            <a:ext cx="822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ВИД КАРТЫ: МНОГОФУНКЦИОНАЛЬНАЯ СОЦИАЛЬНАЯ КАРТА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56421" y="928669"/>
            <a:ext cx="7658983" cy="483535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18000"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Изготовитель карты: оператор  единой информационной системы </a:t>
            </a:r>
            <a:b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или банк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56420" y="3714752"/>
            <a:ext cx="7658984" cy="2071702"/>
          </a:xfrm>
          <a:prstGeom prst="roundRect">
            <a:avLst>
              <a:gd name="adj" fmla="val 2137"/>
            </a:avLst>
          </a:prstGeom>
          <a:solidFill>
            <a:srgbClr val="FBFDDF"/>
          </a:solidFill>
          <a:ln w="19050">
            <a:solidFill>
              <a:srgbClr val="EAC02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72000" anchor="ctr"/>
          <a:lstStyle/>
          <a:p>
            <a:pPr algn="ctr">
              <a:lnSpc>
                <a:spcPts val="1500"/>
              </a:lnSpc>
              <a:spcAft>
                <a:spcPts val="3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проекта: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ts val="15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создание единой информационной системы, интегрированной с системами органов власти в сфере социальной защиты населения, здравоохранения,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образования, культуры ( от 60 млн.руб.);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ts val="15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создание организации-оператора единой информационной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системы (20 млн.руб. , штатная численность – 17 чел.);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ts val="1500"/>
              </a:lnSpc>
              <a:spcAft>
                <a:spcPts val="300"/>
              </a:spcAft>
              <a:buSzPct val="80000"/>
              <a:buFont typeface="Wingdings" panose="05000000000000000000" pitchFamily="2" charset="2"/>
              <a:buChar char="Ø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 и обслуживание карты  организацией - оператором за счет бюджета    (5 млн.руб.)  либо банком-эмитентом  за его счет , выдача карт – через  банк или МФЦ; 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56420" y="1785927"/>
            <a:ext cx="4015646" cy="1857387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0" anchor="t" anchorCtr="0"/>
          <a:lstStyle/>
          <a:p>
            <a:pPr algn="ctr" eaLnBrk="1" hangingPunct="1">
              <a:lnSpc>
                <a:spcPts val="1500"/>
              </a:lnSpc>
              <a:spcAft>
                <a:spcPts val="200"/>
              </a:spcAft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гражданина: </a:t>
            </a:r>
          </a:p>
          <a:p>
            <a:pPr marL="179388" indent="-179388" algn="just">
              <a:lnSpc>
                <a:spcPts val="1500"/>
              </a:lnSpc>
              <a:spcAft>
                <a:spcPts val="2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предоставление услуг в сфере здравоохранения, образования, культуры, спорта</a:t>
            </a:r>
          </a:p>
          <a:p>
            <a:pPr marL="179388" indent="-179388" algn="just">
              <a:lnSpc>
                <a:spcPts val="1500"/>
              </a:lnSpc>
              <a:spcAft>
                <a:spcPts val="2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предоставление льготного проезда;</a:t>
            </a:r>
          </a:p>
          <a:p>
            <a:pPr marL="179388" indent="-179388" algn="just">
              <a:lnSpc>
                <a:spcPts val="1500"/>
              </a:lnSpc>
              <a:spcAft>
                <a:spcPts val="2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предоставление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скидок в торговых организациях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179388" indent="-179388" algn="just">
              <a:lnSpc>
                <a:spcPts val="1500"/>
              </a:lnSpc>
              <a:spcAft>
                <a:spcPts val="2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осуществление расчетов (при наличии банковского приложения)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79388" indent="-179388" algn="just">
              <a:lnSpc>
                <a:spcPts val="1500"/>
              </a:lnSpc>
              <a:spcAft>
                <a:spcPts val="200"/>
              </a:spcAft>
              <a:buSzPct val="80000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313323" y="1785926"/>
            <a:ext cx="3402081" cy="1928826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0" anchor="t" anchorCtr="0"/>
          <a:lstStyle/>
          <a:p>
            <a:pPr algn="ctr" eaLnBrk="1" hangingPunct="1">
              <a:lnSpc>
                <a:spcPts val="1500"/>
              </a:lnSpc>
              <a:spcAft>
                <a:spcPts val="200"/>
              </a:spcAft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региона:</a:t>
            </a:r>
          </a:p>
          <a:p>
            <a:pPr marL="179388" indent="-179388" algn="just">
              <a:lnSpc>
                <a:spcPts val="1500"/>
              </a:lnSpc>
              <a:spcAft>
                <a:spcPts val="2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обеспечение предоставления  государственных услуг в удобной и современной форме;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ts val="1500"/>
              </a:lnSpc>
              <a:spcAft>
                <a:spcPts val="2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повышение эффективности обслуживания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населения;</a:t>
            </a:r>
          </a:p>
          <a:p>
            <a:pPr marL="179388" indent="-179388" algn="just">
              <a:lnSpc>
                <a:spcPts val="1500"/>
              </a:lnSpc>
              <a:spcAft>
                <a:spcPts val="200"/>
              </a:spcAft>
              <a:buSzPct val="80000"/>
              <a:buFont typeface="Wingdings" panose="05000000000000000000" pitchFamily="2" charset="2"/>
              <a:buChar char="ü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усиление государственного контроля над финансовыми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потоками.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56419" y="5786454"/>
            <a:ext cx="7658985" cy="857256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18000"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Координатор: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департамент информационных технологий (г.Москва),</a:t>
            </a:r>
          </a:p>
          <a:p>
            <a:pPr algn="ctr" eaLnBrk="1" hangingPunct="1">
              <a:lnSpc>
                <a:spcPts val="1600"/>
              </a:lnSpc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Комитет по экономического политике  и стратегическому планированию  (г.Санкт- Петербург),</a:t>
            </a:r>
          </a:p>
          <a:p>
            <a:pPr algn="just" eaLnBrk="1" hangingPunct="1">
              <a:lnSpc>
                <a:spcPts val="1600"/>
              </a:lnSpc>
              <a:defRPr/>
            </a:pP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Финансовые затраты: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 85 млн.руб.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56419" y="1412205"/>
            <a:ext cx="7658985" cy="324227"/>
          </a:xfrm>
          <a:prstGeom prst="roundRect">
            <a:avLst>
              <a:gd name="adj" fmla="val 2652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18000" anchor="ctr"/>
          <a:lstStyle/>
          <a:p>
            <a:pPr algn="ctr" eaLnBrk="1" hangingPunct="1">
              <a:lnSpc>
                <a:spcPts val="1600"/>
              </a:lnSpc>
              <a:defRPr/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Преимущества карты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71538" y="456161"/>
            <a:ext cx="782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ПРЕДЛОЖЕНИЕ : ВНЕДРЕНИЕ  СОЦИАЛЬНОЙ  КАРТЫ ЖИТЕЛЯ  ТВЕРСКОЙ  ОБЛАСТИ  В  2 ЭТАПА</a:t>
            </a:r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214414" y="1428736"/>
            <a:ext cx="7286676" cy="2214578"/>
          </a:xfrm>
          <a:prstGeom prst="roundRect">
            <a:avLst>
              <a:gd name="adj" fmla="val 5985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ts val="1600"/>
              </a:lnSpc>
              <a:defRPr/>
            </a:pPr>
            <a:endParaRPr lang="ru-RU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этап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Внедрение  социальной карты жителя Тверской области  с транспортной составляющей и торговыми скидками</a:t>
            </a:r>
          </a:p>
          <a:p>
            <a:pPr algn="ctr" eaLnBrk="1" hangingPunct="1">
              <a:lnSpc>
                <a:spcPct val="150000"/>
              </a:lnSpc>
              <a:defRPr/>
            </a:pP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42976" y="4071942"/>
            <a:ext cx="7429552" cy="2143140"/>
          </a:xfrm>
          <a:prstGeom prst="roundRect">
            <a:avLst>
              <a:gd name="adj" fmla="val 5985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ts val="1600"/>
              </a:lnSpc>
              <a:defRPr/>
            </a:pPr>
            <a:endParaRPr lang="ru-RU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этап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Предоставление по карте дополнительных государственных услуг в сфере здравоохранения, образования, культуры</a:t>
            </a:r>
          </a:p>
          <a:p>
            <a:pPr algn="ctr" eaLnBrk="1" hangingPunct="1">
              <a:lnSpc>
                <a:spcPct val="150000"/>
              </a:lnSpc>
              <a:defRPr/>
            </a:pP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xmlns="" id="{F3073208-326B-4FAA-A91D-90EEDBC2F7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C38C1DA-F807-47D1-9E62-F40179148F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27" y="1472666"/>
            <a:ext cx="3436011" cy="1976742"/>
          </a:xfrm>
          <a:prstGeom prst="rect">
            <a:avLst/>
          </a:prstGeom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83884" y="60129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Прямоугольник 12"/>
          <p:cNvSpPr>
            <a:spLocks noChangeArrowheads="1"/>
          </p:cNvSpPr>
          <p:nvPr/>
        </p:nvSpPr>
        <p:spPr bwMode="auto">
          <a:xfrm>
            <a:off x="817169" y="304184"/>
            <a:ext cx="8237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alt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ВАРИАНТЫ ИСПОЛНЕНИЯ СОЦИАЛЬНОЙ КАРТЫ</a:t>
            </a:r>
            <a:endParaRPr lang="ru-RU" alt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960973" y="849169"/>
            <a:ext cx="8237512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Изготовление и выпуск карты осуществляется оператором информационной системы учета проезда на транспорте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803782" y="3462966"/>
            <a:ext cx="8237512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Изготовление и выпуск карты </a:t>
            </a: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осуществляется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банком </a:t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по результатам конкурсного отбора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5573008" y="1419337"/>
            <a:ext cx="3319472" cy="2081672"/>
            <a:chOff x="5573008" y="1419337"/>
            <a:chExt cx="3319472" cy="2081672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573008" y="1419337"/>
              <a:ext cx="3319472" cy="2081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Прямоугольник 5"/>
            <p:cNvSpPr/>
            <p:nvPr/>
          </p:nvSpPr>
          <p:spPr>
            <a:xfrm>
              <a:off x="7350141" y="2677884"/>
              <a:ext cx="1071963" cy="392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602931" y="2954956"/>
              <a:ext cx="2175309" cy="208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713215" y="1525496"/>
              <a:ext cx="2175309" cy="104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20"/>
          <p:cNvGrpSpPr/>
          <p:nvPr/>
        </p:nvGrpSpPr>
        <p:grpSpPr>
          <a:xfrm>
            <a:off x="5488894" y="4086214"/>
            <a:ext cx="3655105" cy="2552921"/>
            <a:chOff x="5488894" y="4086214"/>
            <a:chExt cx="3655105" cy="2552921"/>
          </a:xfrm>
        </p:grpSpPr>
        <p:pic>
          <p:nvPicPr>
            <p:cNvPr id="14" name="Рисунок 13" descr="Risunok2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8894" y="4086214"/>
              <a:ext cx="3655105" cy="255292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6602931" y="5970272"/>
              <a:ext cx="2228649" cy="240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602930" y="5418620"/>
              <a:ext cx="1400451" cy="58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0515" y="4813337"/>
            <a:ext cx="438645" cy="387313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1446220" y="4118108"/>
            <a:ext cx="3701844" cy="2374767"/>
            <a:chOff x="1446220" y="4118108"/>
            <a:chExt cx="3701844" cy="2374767"/>
          </a:xfrm>
        </p:grpSpPr>
        <p:pic>
          <p:nvPicPr>
            <p:cNvPr id="12" name="Рисунок 11" descr="Безымянный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46220" y="4118108"/>
              <a:ext cx="3701844" cy="2374767"/>
            </a:xfrm>
            <a:prstGeom prst="rect">
              <a:avLst/>
            </a:prstGeom>
          </p:spPr>
        </p:pic>
        <p:pic>
          <p:nvPicPr>
            <p:cNvPr id="6150" name="Picture 6" descr="http://ks-region69.com/wp-content/uploads/2018/06/staryj-most.jpe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99"/>
            <a:stretch/>
          </p:blipFill>
          <p:spPr bwMode="auto">
            <a:xfrm>
              <a:off x="1457952" y="4143375"/>
              <a:ext cx="3624523" cy="1600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685925" y="5362674"/>
              <a:ext cx="316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  <a:latin typeface="IzvestSC" pitchFamily="2" charset="0"/>
                </a:rPr>
                <a:t>0000 0000 0000 0000</a:t>
              </a:r>
              <a:endParaRPr lang="ru-RU" sz="1600" dirty="0">
                <a:solidFill>
                  <a:schemeClr val="bg1"/>
                </a:solidFill>
                <a:latin typeface="IzvestSC" pitchFamily="2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29559" y="4200613"/>
              <a:ext cx="1219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i="1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Банк</a:t>
              </a:r>
              <a:endParaRPr lang="ru-RU" sz="1600" b="1" i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090" y="4270507"/>
              <a:ext cx="19021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100" b="1" dirty="0" smtClean="0">
                  <a:solidFill>
                    <a:schemeClr val="bg1"/>
                  </a:solidFill>
                </a:rPr>
                <a:t>Социальная карта жителя Тверской области</a:t>
              </a:r>
              <a:endParaRPr lang="ru-RU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8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14"/>
          <p:cNvCxnSpPr/>
          <p:nvPr/>
        </p:nvCxnSpPr>
        <p:spPr>
          <a:xfrm>
            <a:off x="5948413" y="1204156"/>
            <a:ext cx="224" cy="520990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Скругленный прямоугольник 125"/>
          <p:cNvSpPr/>
          <p:nvPr/>
        </p:nvSpPr>
        <p:spPr>
          <a:xfrm>
            <a:off x="3328881" y="3273581"/>
            <a:ext cx="2140381" cy="1210577"/>
          </a:xfrm>
          <a:prstGeom prst="roundRect">
            <a:avLst>
              <a:gd name="adj" fmla="val 538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Гражданин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 hidden="1">
            <a:extLst>
              <a:ext uri="{FF2B5EF4-FFF2-40B4-BE49-F238E27FC236}">
                <a16:creationId xmlns="" xmlns:a16="http://schemas.microsoft.com/office/drawing/2014/main" id="{F3073208-326B-4FAA-A91D-90EEDBC2F7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Рисунок 72">
            <a:extLst>
              <a:ext uri="{FF2B5EF4-FFF2-40B4-BE49-F238E27FC236}">
                <a16:creationId xmlns="" xmlns:a16="http://schemas.microsoft.com/office/drawing/2014/main" id="{E4B53C62-4FAB-4351-BAA8-95E1061C02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33" y="3650245"/>
            <a:ext cx="1419502" cy="740387"/>
          </a:xfrm>
          <a:prstGeom prst="rect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8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/>
          <a:stretch>
            <a:fillRect/>
          </a:stretch>
        </p:blipFill>
        <p:spPr bwMode="auto">
          <a:xfrm>
            <a:off x="127851" y="113776"/>
            <a:ext cx="842051" cy="109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64013" y="198144"/>
            <a:ext cx="82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ЭТАП ВНЕДРЕНИЯ СОЦИАЛЬНОЙ КАРТЫ.</a:t>
            </a:r>
          </a:p>
          <a:p>
            <a:pPr algn="ctr"/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БАНКОВСКАЯ КАРТА С ТРАНСПОРТНЫМ ПРИЛОЖЕНИЕМ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328880" y="1483082"/>
            <a:ext cx="2140381" cy="1267105"/>
          </a:xfrm>
          <a:prstGeom prst="roundRect">
            <a:avLst>
              <a:gd name="adj" fmla="val 538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Банк - эмитент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328882" y="5007552"/>
            <a:ext cx="2140380" cy="1108024"/>
          </a:xfrm>
          <a:prstGeom prst="roundRect">
            <a:avLst>
              <a:gd name="adj" fmla="val 538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6" t="10948" r="4948" b="2316"/>
          <a:stretch/>
        </p:blipFill>
        <p:spPr>
          <a:xfrm>
            <a:off x="3559101" y="1748919"/>
            <a:ext cx="1618666" cy="921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Скругленный прямоугольник 32"/>
          <p:cNvSpPr/>
          <p:nvPr/>
        </p:nvSpPr>
        <p:spPr>
          <a:xfrm>
            <a:off x="1000153" y="2909319"/>
            <a:ext cx="1789775" cy="1959496"/>
          </a:xfrm>
          <a:prstGeom prst="roundRect">
            <a:avLst>
              <a:gd name="adj" fmla="val 538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</a:t>
            </a:r>
          </a:p>
          <a:p>
            <a:pPr algn="ctr">
              <a:lnSpc>
                <a:spcPts val="1600"/>
              </a:lnSpc>
            </a:pP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Реестр</a:t>
            </a:r>
          </a:p>
          <a:p>
            <a:pPr algn="ctr">
              <a:lnSpc>
                <a:spcPts val="1600"/>
              </a:lnSpc>
            </a:pPr>
            <a:endParaRPr lang="ru-RU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льготников</a:t>
            </a:r>
          </a:p>
          <a:p>
            <a:pPr algn="ctr">
              <a:lnSpc>
                <a:spcPts val="1600"/>
              </a:lnSpc>
            </a:pP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2" descr="ÐÐ°ÑÑÐ¸Ð½ÐºÐ¸ Ð¿Ð¾ Ð·Ð°Ð¿ÑÐ¾ÑÑ validator">
            <a:extLst>
              <a:ext uri="{FF2B5EF4-FFF2-40B4-BE49-F238E27FC236}">
                <a16:creationId xmlns="" xmlns:a16="http://schemas.microsoft.com/office/drawing/2014/main" id="{2FBE1598-11BE-4779-AF66-7C7D05C5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6" t="-5146" r="15822" b="3585"/>
          <a:stretch/>
        </p:blipFill>
        <p:spPr bwMode="auto">
          <a:xfrm rot="21367237">
            <a:off x="3577610" y="5008456"/>
            <a:ext cx="483247" cy="10589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75710" y="5076255"/>
            <a:ext cx="1232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ИС учета проездок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85201" y="934040"/>
            <a:ext cx="219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карты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54310" y="946750"/>
            <a:ext cx="219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 </a:t>
            </a:r>
            <a:r>
              <a:rPr 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карты</a:t>
            </a:r>
          </a:p>
        </p:txBody>
      </p:sp>
      <p:sp>
        <p:nvSpPr>
          <p:cNvPr id="19" name="Двойная стрелка вверх/вниз 18"/>
          <p:cNvSpPr/>
          <p:nvPr/>
        </p:nvSpPr>
        <p:spPr>
          <a:xfrm>
            <a:off x="4284331" y="2760780"/>
            <a:ext cx="229477" cy="502080"/>
          </a:xfrm>
          <a:prstGeom prst="upDownArrow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Двойная стрелка вверх/вниз 52"/>
          <p:cNvSpPr/>
          <p:nvPr/>
        </p:nvSpPr>
        <p:spPr>
          <a:xfrm>
            <a:off x="4274345" y="4484158"/>
            <a:ext cx="229477" cy="502080"/>
          </a:xfrm>
          <a:prstGeom prst="upDownArrow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33" idx="0"/>
            <a:endCxn id="29" idx="1"/>
          </p:cNvCxnSpPr>
          <p:nvPr/>
        </p:nvCxnSpPr>
        <p:spPr>
          <a:xfrm flipV="1">
            <a:off x="1895041" y="2116635"/>
            <a:ext cx="1433839" cy="79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3" idx="2"/>
            <a:endCxn id="30" idx="1"/>
          </p:cNvCxnSpPr>
          <p:nvPr/>
        </p:nvCxnSpPr>
        <p:spPr>
          <a:xfrm>
            <a:off x="1895041" y="4868815"/>
            <a:ext cx="1433841" cy="69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Скругленный прямоугольник 69"/>
          <p:cNvSpPr/>
          <p:nvPr/>
        </p:nvSpPr>
        <p:spPr>
          <a:xfrm>
            <a:off x="6397304" y="1812698"/>
            <a:ext cx="2156964" cy="1716129"/>
          </a:xfrm>
          <a:prstGeom prst="roundRect">
            <a:avLst>
              <a:gd name="adj" fmla="val 538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endParaRPr lang="ru-RU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600"/>
              </a:lnSpc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 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Рисунок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07" y="2341760"/>
            <a:ext cx="1949358" cy="1135118"/>
          </a:xfrm>
          <a:prstGeom prst="rect">
            <a:avLst/>
          </a:prstGeom>
        </p:spPr>
      </p:pic>
      <p:sp>
        <p:nvSpPr>
          <p:cNvPr id="72" name="Скругленный прямоугольник 71"/>
          <p:cNvSpPr/>
          <p:nvPr/>
        </p:nvSpPr>
        <p:spPr>
          <a:xfrm>
            <a:off x="6388611" y="4107372"/>
            <a:ext cx="2156964" cy="1892213"/>
          </a:xfrm>
          <a:prstGeom prst="roundRect">
            <a:avLst>
              <a:gd name="adj" fmla="val 538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ts val="1600"/>
              </a:lnSpc>
            </a:pP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Picture 2" descr="ÐÐ°ÑÑÐ¸Ð½ÐºÐ¸ Ð¿Ð¾ Ð·Ð°Ð¿ÑÐ¾ÑÑ validator">
            <a:extLst>
              <a:ext uri="{FF2B5EF4-FFF2-40B4-BE49-F238E27FC236}">
                <a16:creationId xmlns="" xmlns:a16="http://schemas.microsoft.com/office/drawing/2014/main" id="{2FBE1598-11BE-4779-AF66-7C7D05C5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6" t="-5146" r="15822" b="3585"/>
          <a:stretch/>
        </p:blipFill>
        <p:spPr bwMode="auto">
          <a:xfrm rot="21367237">
            <a:off x="6486146" y="1798905"/>
            <a:ext cx="358507" cy="7855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36" y="4748717"/>
            <a:ext cx="1256277" cy="1148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8" name="TextBox 77"/>
          <p:cNvSpPr txBox="1"/>
          <p:nvPr/>
        </p:nvSpPr>
        <p:spPr>
          <a:xfrm>
            <a:off x="6484530" y="4106690"/>
            <a:ext cx="208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Торговые организации и</a:t>
            </a:r>
            <a:endParaRPr 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88829" y="4706923"/>
            <a:ext cx="95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аптеки</a:t>
            </a:r>
          </a:p>
        </p:txBody>
      </p:sp>
      <p:cxnSp>
        <p:nvCxnSpPr>
          <p:cNvPr id="55" name="Прямая со стрелкой 54"/>
          <p:cNvCxnSpPr>
            <a:endCxn id="70" idx="1"/>
          </p:cNvCxnSpPr>
          <p:nvPr/>
        </p:nvCxnSpPr>
        <p:spPr>
          <a:xfrm flipV="1">
            <a:off x="5469259" y="2670763"/>
            <a:ext cx="928045" cy="934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72" idx="1"/>
          </p:cNvCxnSpPr>
          <p:nvPr/>
        </p:nvCxnSpPr>
        <p:spPr>
          <a:xfrm>
            <a:off x="5469259" y="4128686"/>
            <a:ext cx="919352" cy="924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13679</TotalTime>
  <Words>1596</Words>
  <Application>Microsoft Office PowerPoint</Application>
  <PresentationFormat>Экран (4:3)</PresentationFormat>
  <Paragraphs>316</Paragraphs>
  <Slides>20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Aharoni</vt:lpstr>
      <vt:lpstr>Arial</vt:lpstr>
      <vt:lpstr>Arial Black</vt:lpstr>
      <vt:lpstr>Calibri</vt:lpstr>
      <vt:lpstr>IzvestSC</vt:lpstr>
      <vt:lpstr>Times New Roman</vt:lpstr>
      <vt:lpstr>Wingdings</vt:lpstr>
      <vt:lpstr>Тема Office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СРЕДНЕМЕСЯЧНАЯ РЕАЛИЗАЦИЯ ЕСПБ В РАЗРЕЗЕ МУНИЦИПАЛЬНЫХ ОБРАЗОВАНИЙ  ТВЕРСКОЙ ОБЛАСТИ</vt:lpstr>
      <vt:lpstr>  ФУНКЦИИ  ОПЕРАТОРА ЕДИНОЙ ИНФОРМАЦИОННОЙ СИСТЕМЫ  (ГКУ  ИЛИ ГУП)  </vt:lpstr>
      <vt:lpstr>КРИТЕРИИ ОТБОРА  КРЕДИТНЫХ ОРГАНИЗАЦИЙ-ЭМИТЕНТОВ ЭЛЕКТРОННЫХ КАРТ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заместителя Председателя Правительства Тверской области – Министра здравоохранения Тверской области В.А. Синоды</dc:title>
  <dc:creator>PetrovKV</dc:creator>
  <cp:lastModifiedBy>Муравьев</cp:lastModifiedBy>
  <cp:revision>756</cp:revision>
  <cp:lastPrinted>2019-07-09T13:04:42Z</cp:lastPrinted>
  <dcterms:created xsi:type="dcterms:W3CDTF">2018-05-18T11:44:57Z</dcterms:created>
  <dcterms:modified xsi:type="dcterms:W3CDTF">2019-07-09T13:16:30Z</dcterms:modified>
</cp:coreProperties>
</file>