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2" r:id="rId2"/>
    <p:sldId id="401" r:id="rId3"/>
    <p:sldId id="420" r:id="rId4"/>
    <p:sldId id="432" r:id="rId5"/>
    <p:sldId id="434" r:id="rId6"/>
    <p:sldId id="416" r:id="rId7"/>
    <p:sldId id="404" r:id="rId8"/>
    <p:sldId id="437" r:id="rId9"/>
    <p:sldId id="436" r:id="rId10"/>
    <p:sldId id="400" r:id="rId11"/>
    <p:sldId id="399" r:id="rId12"/>
    <p:sldId id="428" r:id="rId13"/>
    <p:sldId id="435" r:id="rId14"/>
    <p:sldId id="426" r:id="rId15"/>
    <p:sldId id="387" r:id="rId16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DCE2E7"/>
    <a:srgbClr val="E4465A"/>
    <a:srgbClr val="415F87"/>
    <a:srgbClr val="66BFC8"/>
    <a:srgbClr val="3D9EA8"/>
    <a:srgbClr val="0291A0"/>
    <a:srgbClr val="009E47"/>
    <a:srgbClr val="2442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6948" autoAdjust="0"/>
  </p:normalViewPr>
  <p:slideViewPr>
    <p:cSldViewPr snapToGrid="0">
      <p:cViewPr varScale="1">
        <p:scale>
          <a:sx n="112" d="100"/>
          <a:sy n="112" d="100"/>
        </p:scale>
        <p:origin x="7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a-dubovik-pc\Creative\_&#1055;&#1088;&#1077;&#1079;&#1077;&#1085;&#1090;&#1072;&#1094;&#1080;&#1080;\&#1056;&#1058;&#1057;-&#1090;&#1077;&#1085;&#1076;&#1077;&#1088;\&#1056;&#1058;&#1057;%20&#1054;&#1073;&#1097;&#1072;&#1103;\&#1044;&#1083;&#1103;%20&#1087;&#1088;&#1077;&#1079;&#1077;&#1085;&#1090;&#1072;&#1094;&#1080;&#1080;%20-%20&#1089;&#1090;&#1072;&#1090;&#1080;&#1089;&#1090;&#1080;&#1082;&#1072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-dubovik-pc\Creative\_&#1055;&#1088;&#1077;&#1079;&#1077;&#1085;&#1090;&#1072;&#1094;&#1080;&#1080;\&#1056;&#1058;&#1057;-&#1090;&#1077;&#1085;&#1076;&#1077;&#1088;\&#1056;&#1058;&#1057;%20&#1054;&#1073;&#1097;&#1072;&#1103;\&#1044;&#1083;&#1103;%20&#1087;&#1088;&#1077;&#1079;&#1077;&#1085;&#1090;&#1072;&#1094;&#1080;&#1080;%20-%20&#1089;&#1090;&#1072;&#1090;&#1080;&#1089;&#1090;&#1080;&#1082;&#1072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1177065787437"/>
          <c:y val="0.137618886955678"/>
          <c:w val="0.61644537481068884"/>
          <c:h val="0.47887809084032928"/>
        </c:manualLayout>
      </c:layout>
      <c:lineChart>
        <c:grouping val="standard"/>
        <c:varyColors val="0"/>
        <c:ser>
          <c:idx val="0"/>
          <c:order val="0"/>
          <c:tx>
            <c:strRef>
              <c:f>'223 Лоты'!$C$100</c:f>
              <c:strCache>
                <c:ptCount val="1"/>
                <c:pt idx="0">
                  <c:v>РТС-тендер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'223 Лоты'!$B$101:$B$112</c:f>
              <c:strCache>
                <c:ptCount val="12"/>
                <c:pt idx="0">
                  <c:v>Январь 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 </c:v>
                </c:pt>
                <c:pt idx="11">
                  <c:v>Декабрь</c:v>
                </c:pt>
              </c:strCache>
            </c:strRef>
          </c:cat>
          <c:val>
            <c:numRef>
              <c:f>'223 Лоты'!$C$101:$C$112</c:f>
              <c:numCache>
                <c:formatCode>###\ ###\ ###\ ###\ ##0;\-###\ ###\ ###\ ###\ ##0</c:formatCode>
                <c:ptCount val="12"/>
                <c:pt idx="0">
                  <c:v>3566</c:v>
                </c:pt>
                <c:pt idx="1">
                  <c:v>6067</c:v>
                </c:pt>
                <c:pt idx="2">
                  <c:v>7201</c:v>
                </c:pt>
                <c:pt idx="3">
                  <c:v>7310</c:v>
                </c:pt>
                <c:pt idx="4">
                  <c:v>7112</c:v>
                </c:pt>
                <c:pt idx="5">
                  <c:v>7870</c:v>
                </c:pt>
                <c:pt idx="6">
                  <c:v>6893</c:v>
                </c:pt>
                <c:pt idx="7">
                  <c:v>8667</c:v>
                </c:pt>
                <c:pt idx="8">
                  <c:v>7667</c:v>
                </c:pt>
                <c:pt idx="9">
                  <c:v>14442</c:v>
                </c:pt>
                <c:pt idx="10">
                  <c:v>17629</c:v>
                </c:pt>
                <c:pt idx="11">
                  <c:v>16338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'223 Лоты'!$D$100</c:f>
              <c:strCache>
                <c:ptCount val="1"/>
                <c:pt idx="0">
                  <c:v>ЕЭТП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'223 Лоты'!$B$101:$B$112</c:f>
              <c:strCache>
                <c:ptCount val="12"/>
                <c:pt idx="0">
                  <c:v>Январь 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 </c:v>
                </c:pt>
                <c:pt idx="11">
                  <c:v>Декабрь</c:v>
                </c:pt>
              </c:strCache>
            </c:strRef>
          </c:cat>
          <c:val>
            <c:numRef>
              <c:f>'223 Лоты'!$D$101:$D$112</c:f>
              <c:numCache>
                <c:formatCode>###\ ###\ ###\ ###\ ##0;\-###\ ###\ ###\ ###\ ##0</c:formatCode>
                <c:ptCount val="12"/>
                <c:pt idx="0">
                  <c:v>5178</c:v>
                </c:pt>
                <c:pt idx="1">
                  <c:v>8171</c:v>
                </c:pt>
                <c:pt idx="2">
                  <c:v>8055</c:v>
                </c:pt>
                <c:pt idx="3">
                  <c:v>8969</c:v>
                </c:pt>
                <c:pt idx="4">
                  <c:v>8368</c:v>
                </c:pt>
                <c:pt idx="5">
                  <c:v>8970</c:v>
                </c:pt>
                <c:pt idx="6">
                  <c:v>7176</c:v>
                </c:pt>
                <c:pt idx="7">
                  <c:v>8649</c:v>
                </c:pt>
                <c:pt idx="8">
                  <c:v>7428</c:v>
                </c:pt>
                <c:pt idx="9">
                  <c:v>13326</c:v>
                </c:pt>
                <c:pt idx="10">
                  <c:v>13611</c:v>
                </c:pt>
                <c:pt idx="11">
                  <c:v>13721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'223 Лоты'!$E$100</c:f>
              <c:strCache>
                <c:ptCount val="1"/>
                <c:pt idx="0">
                  <c:v>Сбербанк-АСТ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'223 Лоты'!$B$101:$B$112</c:f>
              <c:strCache>
                <c:ptCount val="12"/>
                <c:pt idx="0">
                  <c:v>Январь 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 </c:v>
                </c:pt>
                <c:pt idx="11">
                  <c:v>Декабрь</c:v>
                </c:pt>
              </c:strCache>
            </c:strRef>
          </c:cat>
          <c:val>
            <c:numRef>
              <c:f>'223 Лоты'!$E$101:$E$112</c:f>
              <c:numCache>
                <c:formatCode>###\ ###\ ###\ ###\ ##0;\-###\ ###\ ###\ ###\ ##0</c:formatCode>
                <c:ptCount val="12"/>
                <c:pt idx="0">
                  <c:v>1613</c:v>
                </c:pt>
                <c:pt idx="1">
                  <c:v>3424</c:v>
                </c:pt>
                <c:pt idx="2">
                  <c:v>5081</c:v>
                </c:pt>
                <c:pt idx="3">
                  <c:v>5066</c:v>
                </c:pt>
                <c:pt idx="4">
                  <c:v>5179</c:v>
                </c:pt>
                <c:pt idx="5">
                  <c:v>5292</c:v>
                </c:pt>
                <c:pt idx="6">
                  <c:v>4366</c:v>
                </c:pt>
                <c:pt idx="7">
                  <c:v>5632</c:v>
                </c:pt>
                <c:pt idx="8">
                  <c:v>4555</c:v>
                </c:pt>
                <c:pt idx="9">
                  <c:v>7731</c:v>
                </c:pt>
                <c:pt idx="10">
                  <c:v>9400</c:v>
                </c:pt>
                <c:pt idx="11">
                  <c:v>8365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'223 Лоты'!$F$100</c:f>
              <c:strCache>
                <c:ptCount val="1"/>
                <c:pt idx="0">
                  <c:v>ETP-RF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'223 Лоты'!$B$101:$B$112</c:f>
              <c:strCache>
                <c:ptCount val="12"/>
                <c:pt idx="0">
                  <c:v>Январь 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 </c:v>
                </c:pt>
                <c:pt idx="11">
                  <c:v>Декабрь</c:v>
                </c:pt>
              </c:strCache>
            </c:strRef>
          </c:cat>
          <c:val>
            <c:numRef>
              <c:f>'223 Лоты'!$F$101:$F$112</c:f>
              <c:numCache>
                <c:formatCode>###\ ###\ ###\ ###\ ##0;\-###\ ###\ ###\ ###\ ##0</c:formatCode>
                <c:ptCount val="12"/>
                <c:pt idx="0">
                  <c:v>1769</c:v>
                </c:pt>
                <c:pt idx="1">
                  <c:v>3936</c:v>
                </c:pt>
                <c:pt idx="2">
                  <c:v>4558</c:v>
                </c:pt>
                <c:pt idx="3">
                  <c:v>5229</c:v>
                </c:pt>
                <c:pt idx="4">
                  <c:v>4538</c:v>
                </c:pt>
                <c:pt idx="5">
                  <c:v>4404</c:v>
                </c:pt>
                <c:pt idx="6">
                  <c:v>4560</c:v>
                </c:pt>
                <c:pt idx="7">
                  <c:v>4326</c:v>
                </c:pt>
                <c:pt idx="8">
                  <c:v>3675</c:v>
                </c:pt>
                <c:pt idx="9">
                  <c:v>3176</c:v>
                </c:pt>
                <c:pt idx="10">
                  <c:v>2822</c:v>
                </c:pt>
                <c:pt idx="11">
                  <c:v>3135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6928432"/>
        <c:axId val="1528527456"/>
      </c:lineChart>
      <c:catAx>
        <c:axId val="134692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ru-RU"/>
          </a:p>
        </c:txPr>
        <c:crossAx val="1528527456"/>
        <c:crosses val="autoZero"/>
        <c:auto val="1"/>
        <c:lblAlgn val="ctr"/>
        <c:lblOffset val="100"/>
        <c:noMultiLvlLbl val="0"/>
      </c:catAx>
      <c:valAx>
        <c:axId val="1528527456"/>
        <c:scaling>
          <c:orientation val="minMax"/>
          <c:max val="2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\ ###\ ###\ ###\ ##0;\-###\ ###\ ###\ ###\ 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ru-RU"/>
          </a:p>
        </c:txPr>
        <c:crossAx val="1346928432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70220481505325"/>
          <c:y val="0.8336338998449756"/>
          <c:w val="0.53003607221675875"/>
          <c:h val="0.1439614357508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2580927384078"/>
          <c:y val="3.8871469827293031E-2"/>
          <c:w val="0.63250003123137599"/>
          <c:h val="0.55629514416618953"/>
        </c:manualLayout>
      </c:layout>
      <c:lineChart>
        <c:grouping val="standard"/>
        <c:varyColors val="0"/>
        <c:ser>
          <c:idx val="0"/>
          <c:order val="0"/>
          <c:tx>
            <c:strRef>
              <c:f>'223 Заказчики'!$C$96</c:f>
              <c:strCache>
                <c:ptCount val="1"/>
                <c:pt idx="0">
                  <c:v>РТС-тендер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'223 Заказчики'!$B$97:$B$108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 </c:v>
                </c:pt>
                <c:pt idx="4">
                  <c:v>Май</c:v>
                </c:pt>
                <c:pt idx="5">
                  <c:v>Июнь</c:v>
                </c:pt>
                <c:pt idx="6">
                  <c:v>Июль 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 </c:v>
                </c:pt>
                <c:pt idx="11">
                  <c:v>Декабрь </c:v>
                </c:pt>
              </c:strCache>
            </c:strRef>
          </c:cat>
          <c:val>
            <c:numRef>
              <c:f>'223 Заказчики'!$C$97:$C$108</c:f>
              <c:numCache>
                <c:formatCode>###\ ###\ ###\ ###\ ##0;\-###\ ###\ ###\ ###\ ##0</c:formatCode>
                <c:ptCount val="12"/>
                <c:pt idx="0">
                  <c:v>686</c:v>
                </c:pt>
                <c:pt idx="1">
                  <c:v>1028</c:v>
                </c:pt>
                <c:pt idx="2">
                  <c:v>1178</c:v>
                </c:pt>
                <c:pt idx="3">
                  <c:v>1251</c:v>
                </c:pt>
                <c:pt idx="4">
                  <c:v>1265</c:v>
                </c:pt>
                <c:pt idx="5">
                  <c:v>1333</c:v>
                </c:pt>
                <c:pt idx="6">
                  <c:v>1236</c:v>
                </c:pt>
                <c:pt idx="7">
                  <c:v>1510</c:v>
                </c:pt>
                <c:pt idx="8">
                  <c:v>1483</c:v>
                </c:pt>
                <c:pt idx="9">
                  <c:v>1695</c:v>
                </c:pt>
                <c:pt idx="10">
                  <c:v>1969</c:v>
                </c:pt>
                <c:pt idx="11">
                  <c:v>1902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'223 Заказчики'!$D$96</c:f>
              <c:strCache>
                <c:ptCount val="1"/>
                <c:pt idx="0">
                  <c:v>ЕЭТП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'223 Заказчики'!$B$97:$B$108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 </c:v>
                </c:pt>
                <c:pt idx="4">
                  <c:v>Май</c:v>
                </c:pt>
                <c:pt idx="5">
                  <c:v>Июнь</c:v>
                </c:pt>
                <c:pt idx="6">
                  <c:v>Июль 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 </c:v>
                </c:pt>
                <c:pt idx="11">
                  <c:v>Декабрь </c:v>
                </c:pt>
              </c:strCache>
            </c:strRef>
          </c:cat>
          <c:val>
            <c:numRef>
              <c:f>'223 Заказчики'!$D$97:$D$108</c:f>
              <c:numCache>
                <c:formatCode>###\ ###\ ###\ ###\ ##0;\-###\ ###\ ###\ ###\ ##0</c:formatCode>
                <c:ptCount val="12"/>
                <c:pt idx="0">
                  <c:v>746</c:v>
                </c:pt>
                <c:pt idx="1">
                  <c:v>1011</c:v>
                </c:pt>
                <c:pt idx="2">
                  <c:v>1057</c:v>
                </c:pt>
                <c:pt idx="3">
                  <c:v>1115</c:v>
                </c:pt>
                <c:pt idx="4">
                  <c:v>1066</c:v>
                </c:pt>
                <c:pt idx="5">
                  <c:v>1095</c:v>
                </c:pt>
                <c:pt idx="6">
                  <c:v>1024</c:v>
                </c:pt>
                <c:pt idx="7">
                  <c:v>1108</c:v>
                </c:pt>
                <c:pt idx="8">
                  <c:v>1083</c:v>
                </c:pt>
                <c:pt idx="9">
                  <c:v>1254</c:v>
                </c:pt>
                <c:pt idx="10">
                  <c:v>1428</c:v>
                </c:pt>
                <c:pt idx="11">
                  <c:v>1342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'223 Заказчики'!$E$96</c:f>
              <c:strCache>
                <c:ptCount val="1"/>
                <c:pt idx="0">
                  <c:v>Сбербанк-АСТ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'223 Заказчики'!$B$97:$B$108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 </c:v>
                </c:pt>
                <c:pt idx="4">
                  <c:v>Май</c:v>
                </c:pt>
                <c:pt idx="5">
                  <c:v>Июнь</c:v>
                </c:pt>
                <c:pt idx="6">
                  <c:v>Июль 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 </c:v>
                </c:pt>
                <c:pt idx="11">
                  <c:v>Декабрь </c:v>
                </c:pt>
              </c:strCache>
            </c:strRef>
          </c:cat>
          <c:val>
            <c:numRef>
              <c:f>'223 Заказчики'!$E$97:$E$108</c:f>
              <c:numCache>
                <c:formatCode>###\ ###\ ###\ ###\ ##0;\-###\ ###\ ###\ ###\ ##0</c:formatCode>
                <c:ptCount val="12"/>
                <c:pt idx="0">
                  <c:v>465</c:v>
                </c:pt>
                <c:pt idx="1">
                  <c:v>697</c:v>
                </c:pt>
                <c:pt idx="2">
                  <c:v>787</c:v>
                </c:pt>
                <c:pt idx="3">
                  <c:v>817</c:v>
                </c:pt>
                <c:pt idx="4">
                  <c:v>884</c:v>
                </c:pt>
                <c:pt idx="5">
                  <c:v>831</c:v>
                </c:pt>
                <c:pt idx="6">
                  <c:v>770</c:v>
                </c:pt>
                <c:pt idx="7">
                  <c:v>829</c:v>
                </c:pt>
                <c:pt idx="8">
                  <c:v>803</c:v>
                </c:pt>
                <c:pt idx="9">
                  <c:v>994</c:v>
                </c:pt>
                <c:pt idx="10">
                  <c:v>1187</c:v>
                </c:pt>
                <c:pt idx="11">
                  <c:v>1070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'223 Заказчики'!$F$96</c:f>
              <c:strCache>
                <c:ptCount val="1"/>
                <c:pt idx="0">
                  <c:v>OTC-tender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'223 Заказчики'!$B$97:$B$108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 </c:v>
                </c:pt>
                <c:pt idx="4">
                  <c:v>Май</c:v>
                </c:pt>
                <c:pt idx="5">
                  <c:v>Июнь</c:v>
                </c:pt>
                <c:pt idx="6">
                  <c:v>Июль 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 </c:v>
                </c:pt>
                <c:pt idx="11">
                  <c:v>Декабрь </c:v>
                </c:pt>
              </c:strCache>
            </c:strRef>
          </c:cat>
          <c:val>
            <c:numRef>
              <c:f>'223 Заказчики'!$F$97:$F$108</c:f>
              <c:numCache>
                <c:formatCode>###\ ###\ ###\ ###\ ##0;\-###\ ###\ ###\ ###\ ##0</c:formatCode>
                <c:ptCount val="12"/>
                <c:pt idx="0">
                  <c:v>612</c:v>
                </c:pt>
                <c:pt idx="1">
                  <c:v>741</c:v>
                </c:pt>
                <c:pt idx="2">
                  <c:v>788</c:v>
                </c:pt>
                <c:pt idx="3">
                  <c:v>782</c:v>
                </c:pt>
                <c:pt idx="4">
                  <c:v>775</c:v>
                </c:pt>
                <c:pt idx="5">
                  <c:v>748</c:v>
                </c:pt>
                <c:pt idx="6">
                  <c:v>665</c:v>
                </c:pt>
                <c:pt idx="7">
                  <c:v>672</c:v>
                </c:pt>
                <c:pt idx="8">
                  <c:v>629</c:v>
                </c:pt>
                <c:pt idx="9">
                  <c:v>675</c:v>
                </c:pt>
                <c:pt idx="10">
                  <c:v>831</c:v>
                </c:pt>
                <c:pt idx="11">
                  <c:v>694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526368"/>
        <c:axId val="1528523648"/>
      </c:lineChart>
      <c:catAx>
        <c:axId val="152852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ru-RU"/>
          </a:p>
        </c:txPr>
        <c:crossAx val="1528523648"/>
        <c:crosses val="autoZero"/>
        <c:auto val="1"/>
        <c:lblAlgn val="ctr"/>
        <c:lblOffset val="100"/>
        <c:noMultiLvlLbl val="0"/>
      </c:catAx>
      <c:valAx>
        <c:axId val="152852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\ ###\ ###\ ###\ ##0;\-###\ ###\ ###\ ###\ 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ru-RU"/>
          </a:p>
        </c:txPr>
        <c:crossAx val="152852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54649004649923"/>
          <c:y val="0.82721173120843716"/>
          <c:w val="0.62841496725114654"/>
          <c:h val="0.115934750712516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708176362851229"/>
          <c:y val="0.16895673726117175"/>
          <c:w val="0.32468097145494884"/>
          <c:h val="0.4685620623770586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spPr>
              <a:solidFill>
                <a:srgbClr val="0291A0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6BFC8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E4465A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Лист1!$A$2:$A$6</c:f>
              <c:strCache>
                <c:ptCount val="5"/>
                <c:pt idx="0">
                  <c:v>АГЗ РТ</c:v>
                </c:pt>
                <c:pt idx="1">
                  <c:v>АО «ЕЭТП»</c:v>
                </c:pt>
                <c:pt idx="2">
                  <c:v>ЗАО «Сбербанк-АСТ»</c:v>
                </c:pt>
                <c:pt idx="3">
                  <c:v>РТС-тендер</c:v>
                </c:pt>
                <c:pt idx="4">
                  <c:v>ЭТП НЭП</c:v>
                </c:pt>
              </c:strCache>
            </c:strRef>
          </c:cat>
          <c:val>
            <c:numRef>
              <c:f>Лист1!$B$2:$B$6</c:f>
              <c:numCache>
                <c:formatCode>#,##0</c:formatCode>
                <c:ptCount val="5"/>
                <c:pt idx="0">
                  <c:v>2343</c:v>
                </c:pt>
                <c:pt idx="1">
                  <c:v>100314</c:v>
                </c:pt>
                <c:pt idx="2">
                  <c:v>113223</c:v>
                </c:pt>
                <c:pt idx="3">
                  <c:v>210290</c:v>
                </c:pt>
                <c:pt idx="4">
                  <c:v>28777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5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708176362851229"/>
          <c:y val="0.15531113451636411"/>
          <c:w val="0.32468097145494884"/>
          <c:h val="0.4685620623770586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spPr>
              <a:solidFill>
                <a:srgbClr val="0291A0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6BFC8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E4465A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Лист1!$A$2:$A$6</c:f>
              <c:strCache>
                <c:ptCount val="5"/>
                <c:pt idx="0">
                  <c:v>АГЗ РТ</c:v>
                </c:pt>
                <c:pt idx="1">
                  <c:v>АО «ЕЭТП»</c:v>
                </c:pt>
                <c:pt idx="2">
                  <c:v>ЗАО «Сбербанк-АСТ»</c:v>
                </c:pt>
                <c:pt idx="3">
                  <c:v>РТС-тендер</c:v>
                </c:pt>
                <c:pt idx="4">
                  <c:v>ЭТП НЭП</c:v>
                </c:pt>
              </c:strCache>
            </c:strRef>
          </c:cat>
          <c:val>
            <c:numRef>
              <c:f>Лист1!$B$2:$B$6</c:f>
              <c:numCache>
                <c:formatCode>#,##0.00</c:formatCode>
                <c:ptCount val="5"/>
                <c:pt idx="0">
                  <c:v>7959931291.6099987</c:v>
                </c:pt>
                <c:pt idx="1">
                  <c:v>585632224069.47009</c:v>
                </c:pt>
                <c:pt idx="2">
                  <c:v>336668957430.42017</c:v>
                </c:pt>
                <c:pt idx="3">
                  <c:v>921409019547.30994</c:v>
                </c:pt>
                <c:pt idx="4">
                  <c:v>244899537390.81006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5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072040144735469"/>
          <c:y val="0.18942514137838315"/>
          <c:w val="0.44523802433104515"/>
          <c:h val="0.6425434973733558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</c:strCache>
            </c:strRef>
          </c:tx>
          <c:spPr>
            <a:ln>
              <a:noFill/>
            </a:ln>
          </c:spPr>
          <c:explosion val="10"/>
          <c:dPt>
            <c:idx val="0"/>
            <c:bubble3D val="0"/>
            <c:spPr>
              <a:solidFill>
                <a:srgbClr val="0291A0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6BFC8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E4465A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Лист1!$A$2:$A$7</c:f>
              <c:strCache>
                <c:ptCount val="6"/>
                <c:pt idx="0">
                  <c:v>АГЗ РТ</c:v>
                </c:pt>
                <c:pt idx="1">
                  <c:v>АО «ЕЭТП»</c:v>
                </c:pt>
                <c:pt idx="2">
                  <c:v>ЗАО «Сбербанк-АСТ»</c:v>
                </c:pt>
                <c:pt idx="3">
                  <c:v>РТС-тендер</c:v>
                </c:pt>
                <c:pt idx="4">
                  <c:v>ЭТП НЭП</c:v>
                </c:pt>
                <c:pt idx="5">
                  <c:v>ЭТП ТЭК-Торг</c:v>
                </c:pt>
              </c:strCache>
            </c:strRef>
          </c:cat>
          <c:val>
            <c:numRef>
              <c:f>Лист1!$B$2:$B$7</c:f>
              <c:numCache>
                <c:formatCode>#\ ##0;\-#\ ##0</c:formatCode>
                <c:ptCount val="6"/>
                <c:pt idx="0">
                  <c:v>8812</c:v>
                </c:pt>
                <c:pt idx="1">
                  <c:v>76813</c:v>
                </c:pt>
                <c:pt idx="2">
                  <c:v>107994</c:v>
                </c:pt>
                <c:pt idx="3">
                  <c:v>126390</c:v>
                </c:pt>
                <c:pt idx="4">
                  <c:v>17748</c:v>
                </c:pt>
                <c:pt idx="5">
                  <c:v>1796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708176362851229"/>
          <c:y val="0.15531113451636411"/>
          <c:w val="0.46178507080423487"/>
          <c:h val="0.6664233021767691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</c:strCache>
            </c:strRef>
          </c:tx>
          <c:spPr>
            <a:ln>
              <a:noFill/>
            </a:ln>
          </c:spPr>
          <c:explosion val="10"/>
          <c:dPt>
            <c:idx val="0"/>
            <c:bubble3D val="0"/>
            <c:spPr>
              <a:solidFill>
                <a:srgbClr val="0291A0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6BFC8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E4465A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Лист1!$A$2:$A$6</c:f>
              <c:strCache>
                <c:ptCount val="5"/>
                <c:pt idx="0">
                  <c:v>АГЗ РТ</c:v>
                </c:pt>
                <c:pt idx="1">
                  <c:v>АО «ЕЭТП»</c:v>
                </c:pt>
                <c:pt idx="2">
                  <c:v>ЗАО «Сбербанк-АСТ»</c:v>
                </c:pt>
                <c:pt idx="3">
                  <c:v>РТС-тендер</c:v>
                </c:pt>
                <c:pt idx="4">
                  <c:v>ЭТП НЭП</c:v>
                </c:pt>
              </c:strCache>
            </c:strRef>
          </c:cat>
          <c:val>
            <c:numRef>
              <c:f>Лист1!$B$2:$B$6</c:f>
              <c:numCache>
                <c:formatCode>#\ ##0.00;\-#\ ##0.00</c:formatCode>
                <c:ptCount val="5"/>
                <c:pt idx="0">
                  <c:v>40995505383.949989</c:v>
                </c:pt>
                <c:pt idx="1">
                  <c:v>287962382506.74005</c:v>
                </c:pt>
                <c:pt idx="2">
                  <c:v>156350799341.24997</c:v>
                </c:pt>
                <c:pt idx="3">
                  <c:v>327791550349.16992</c:v>
                </c:pt>
                <c:pt idx="4">
                  <c:v>103521294458.58002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5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B3B49-6762-4AB9-A1AE-6B1D2A65572B}" type="datetimeFigureOut">
              <a:rPr lang="ru-RU" smtClean="0"/>
              <a:t>10.06.2019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123B0-9EAB-49D5-A844-275CFADAB7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8696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C5310-15D2-4102-8ACF-40F3014E97A4}" type="datetimeFigureOut">
              <a:rPr lang="ru-RU" smtClean="0"/>
              <a:t>10.06.2019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A2FFA-E188-48F0-8B95-8D3522BD64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187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31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38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41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9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56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77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82988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97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30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ts-tender.ru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1" t="372" r="12689" b="7004"/>
          <a:stretch/>
        </p:blipFill>
        <p:spPr>
          <a:xfrm>
            <a:off x="-10277" y="716756"/>
            <a:ext cx="12202277" cy="57769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524000" y="4013752"/>
            <a:ext cx="9144000" cy="1881188"/>
          </a:xfrm>
          <a:noFill/>
        </p:spPr>
        <p:txBody>
          <a:bodyPr anchor="b"/>
          <a:lstStyle>
            <a:lvl1pPr marL="0" algn="ctr" defTabSz="914400" rtl="0" eaLnBrk="1" latinLnBrk="0" hangingPunct="1">
              <a:defRPr lang="ru-RU" sz="2800" b="1" kern="1200" cap="all" dirty="0">
                <a:solidFill>
                  <a:schemeClr val="bg1"/>
                </a:solidFill>
                <a:latin typeface="Segoe UI" panose="020B0502040204020203" pitchFamily="34" charset="0"/>
                <a:ea typeface="Arial Unicode MS" pitchFamily="34" charset="-128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524000" y="5818805"/>
            <a:ext cx="9144000" cy="73818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ru-RU" sz="2400" b="0" kern="1200" cap="all" baseline="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0"/>
            <a:ext cx="1800225" cy="66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grpSp>
        <p:nvGrpSpPr>
          <p:cNvPr id="6" name="Группа 5"/>
          <p:cNvGrpSpPr/>
          <p:nvPr userDrawn="1"/>
        </p:nvGrpSpPr>
        <p:grpSpPr>
          <a:xfrm>
            <a:off x="-10275" y="740565"/>
            <a:ext cx="4137658" cy="3642745"/>
            <a:chOff x="-10275" y="740565"/>
            <a:chExt cx="4137658" cy="3642745"/>
          </a:xfrm>
        </p:grpSpPr>
        <p:sp>
          <p:nvSpPr>
            <p:cNvPr id="17" name="Прямоугольник: скругленные верхние углы 16"/>
            <p:cNvSpPr/>
            <p:nvPr/>
          </p:nvSpPr>
          <p:spPr>
            <a:xfrm rot="5400000">
              <a:off x="-873801" y="1604101"/>
              <a:ext cx="3642737" cy="1915682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18" name="Прямоугольник: скругленные верхние углы 17"/>
            <p:cNvSpPr/>
            <p:nvPr/>
          </p:nvSpPr>
          <p:spPr>
            <a:xfrm rot="5400000">
              <a:off x="-538206" y="1268506"/>
              <a:ext cx="3348541" cy="2292676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19" name="Прямоугольник: скругленные верхние углы 18"/>
            <p:cNvSpPr/>
            <p:nvPr/>
          </p:nvSpPr>
          <p:spPr>
            <a:xfrm rot="5400000">
              <a:off x="-209667" y="939966"/>
              <a:ext cx="3058957" cy="2660171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0" name="Прямоугольник: скругленные верхние углы 19"/>
            <p:cNvSpPr/>
            <p:nvPr/>
          </p:nvSpPr>
          <p:spPr>
            <a:xfrm rot="5400000">
              <a:off x="126607" y="603693"/>
              <a:ext cx="2745422" cy="3019180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8" name="Прямоугольник: скругленные верхние углы 27"/>
            <p:cNvSpPr/>
            <p:nvPr userDrawn="1"/>
          </p:nvSpPr>
          <p:spPr>
            <a:xfrm rot="10800000">
              <a:off x="-10275" y="740570"/>
              <a:ext cx="3769945" cy="2158227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9" name="Прямоугольник: скругленные верхние углы 28"/>
            <p:cNvSpPr/>
            <p:nvPr userDrawn="1"/>
          </p:nvSpPr>
          <p:spPr>
            <a:xfrm rot="10800000">
              <a:off x="-10275" y="740565"/>
              <a:ext cx="3402456" cy="2449233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6" name="Прямоугольник: скругленные верхние углы 25"/>
            <p:cNvSpPr/>
            <p:nvPr userDrawn="1"/>
          </p:nvSpPr>
          <p:spPr>
            <a:xfrm rot="10800000">
              <a:off x="-10274" y="740569"/>
              <a:ext cx="4137657" cy="1852728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1434301"/>
            <a:ext cx="2561830" cy="1105139"/>
          </a:xfrm>
          <a:prstGeom prst="rect">
            <a:avLst/>
          </a:prstGeom>
        </p:spPr>
      </p:pic>
      <p:sp>
        <p:nvSpPr>
          <p:cNvPr id="42" name="Прямоугольник 41"/>
          <p:cNvSpPr/>
          <p:nvPr userDrawn="1"/>
        </p:nvSpPr>
        <p:spPr>
          <a:xfrm>
            <a:off x="-1" y="694951"/>
            <a:ext cx="4129089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43" name="Прямоугольник 42"/>
          <p:cNvSpPr/>
          <p:nvPr userDrawn="1"/>
        </p:nvSpPr>
        <p:spPr>
          <a:xfrm>
            <a:off x="8072438" y="694951"/>
            <a:ext cx="4119863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44" name="Прямоугольник 43"/>
          <p:cNvSpPr/>
          <p:nvPr userDrawn="1"/>
        </p:nvSpPr>
        <p:spPr>
          <a:xfrm>
            <a:off x="4129088" y="694951"/>
            <a:ext cx="3943350" cy="48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45" name="Прямоугольник 44"/>
          <p:cNvSpPr/>
          <p:nvPr userDrawn="1"/>
        </p:nvSpPr>
        <p:spPr>
          <a:xfrm>
            <a:off x="-1" y="6472125"/>
            <a:ext cx="4129089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46" name="Прямоугольник 45"/>
          <p:cNvSpPr/>
          <p:nvPr userDrawn="1"/>
        </p:nvSpPr>
        <p:spPr>
          <a:xfrm>
            <a:off x="8072438" y="6472125"/>
            <a:ext cx="4119863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47" name="Прямоугольник 46"/>
          <p:cNvSpPr/>
          <p:nvPr userDrawn="1"/>
        </p:nvSpPr>
        <p:spPr>
          <a:xfrm>
            <a:off x="4129088" y="6472125"/>
            <a:ext cx="3943350" cy="48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01D45CEE-34A4-4662-B092-562F1FC220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4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45CEE-34A4-4662-B092-562F1FC220D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" t="8020" b="3434"/>
          <a:stretch/>
        </p:blipFill>
        <p:spPr>
          <a:xfrm>
            <a:off x="314960" y="751839"/>
            <a:ext cx="10916732" cy="5212081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 userDrawn="1"/>
        </p:nvSpPr>
        <p:spPr bwMode="auto">
          <a:xfrm>
            <a:off x="1752484" y="5664938"/>
            <a:ext cx="3669190" cy="550654"/>
          </a:xfrm>
          <a:prstGeom prst="roundRect">
            <a:avLst>
              <a:gd name="adj" fmla="val 7173"/>
            </a:avLst>
          </a:prstGeom>
          <a:noFill/>
          <a:ln w="19050" cap="sq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square"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sz="21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8 800 77 55 8</a:t>
            </a:r>
            <a:r>
              <a:rPr lang="ru-RU" sz="21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0</a:t>
            </a:r>
            <a:r>
              <a:rPr lang="en-US" sz="21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0</a:t>
            </a:r>
          </a:p>
          <a:p>
            <a:pPr>
              <a:lnSpc>
                <a:spcPct val="110000"/>
              </a:lnSpc>
              <a:defRPr/>
            </a:pPr>
            <a:r>
              <a:rPr lang="ru-RU" sz="88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ЗВОНОК ПО РОССИИ БЕСПЛАТНЫЙ</a:t>
            </a:r>
            <a:endParaRPr lang="ru-RU" sz="88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976153" y="5708919"/>
            <a:ext cx="272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www.rts-tender.ru</a:t>
            </a:r>
            <a:endParaRPr lang="ru-RU" sz="24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31584" y="5664938"/>
            <a:ext cx="281284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info@rts-tender.ru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8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support@rts-tender.ru</a:t>
            </a:r>
            <a:endParaRPr lang="ru-RU" sz="148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19" y="5788078"/>
            <a:ext cx="331345" cy="33929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15" y="5801201"/>
            <a:ext cx="331345" cy="3392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98" y="5770617"/>
            <a:ext cx="331345" cy="33929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400971" y="3308864"/>
            <a:ext cx="5522666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pPr lvl="0"/>
            <a:r>
              <a:rPr lang="ru-RU" sz="3200" b="1" kern="0" dirty="0" smtClean="0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ВСЕЙ ТЕРРИТОРИИ РФ</a:t>
            </a:r>
            <a:endParaRPr lang="ru-RU" sz="3200" b="1" kern="0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45CEE-34A4-4662-B092-562F1FC220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0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3927021"/>
            <a:ext cx="10515600" cy="20900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Подзаголовок 2"/>
          <p:cNvSpPr>
            <a:spLocks noGrp="1"/>
          </p:cNvSpPr>
          <p:nvPr>
            <p:ph type="subTitle" idx="13"/>
          </p:nvPr>
        </p:nvSpPr>
        <p:spPr>
          <a:xfrm>
            <a:off x="840921" y="1232807"/>
            <a:ext cx="10506529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5CEE-34A4-4662-B092-562F1FC220D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1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8"/>
          <p:cNvSpPr>
            <a:spLocks noChangeArrowheads="1"/>
          </p:cNvSpPr>
          <p:nvPr userDrawn="1"/>
        </p:nvSpPr>
        <p:spPr bwMode="auto">
          <a:xfrm>
            <a:off x="239349" y="5805488"/>
            <a:ext cx="11809312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491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sz="18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xfrm>
            <a:off x="8919909" y="6597650"/>
            <a:ext cx="2842684" cy="2603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7BEF9-B1DA-4DB2-A32A-212DC652DD3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754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" b="479"/>
          <a:stretch/>
        </p:blipFill>
        <p:spPr>
          <a:xfrm>
            <a:off x="0" y="736576"/>
            <a:ext cx="12192000" cy="5735476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1524000" y="4099531"/>
            <a:ext cx="9144000" cy="1881188"/>
          </a:xfrm>
          <a:prstGeom prst="rect">
            <a:avLst/>
          </a:prstGeom>
          <a:noFill/>
        </p:spPr>
        <p:txBody>
          <a:bodyPr anchor="b"/>
          <a:lstStyle>
            <a:lvl1pPr marL="0" algn="ctr" defTabSz="914400" rtl="0" eaLnBrk="1" latinLnBrk="0" hangingPunct="1">
              <a:defRPr lang="ru-RU" sz="2800" b="1" kern="1200" cap="all" dirty="0">
                <a:solidFill>
                  <a:schemeClr val="bg1"/>
                </a:solidFill>
                <a:latin typeface="Segoe UI" panose="020B0502040204020203" pitchFamily="34" charset="0"/>
                <a:ea typeface="Arial Unicode MS" pitchFamily="34" charset="-128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980719"/>
            <a:ext cx="9144000" cy="73818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ru-RU" sz="1800" b="1" kern="1200" cap="all" baseline="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1800225" cy="66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grpSp>
        <p:nvGrpSpPr>
          <p:cNvPr id="11" name="Группа 10"/>
          <p:cNvGrpSpPr/>
          <p:nvPr userDrawn="1"/>
        </p:nvGrpSpPr>
        <p:grpSpPr>
          <a:xfrm>
            <a:off x="-10275" y="740565"/>
            <a:ext cx="4137658" cy="3642745"/>
            <a:chOff x="-10275" y="740565"/>
            <a:chExt cx="4137658" cy="3642745"/>
          </a:xfrm>
        </p:grpSpPr>
        <p:sp>
          <p:nvSpPr>
            <p:cNvPr id="12" name="Прямоугольник: скругленные верхние углы 11"/>
            <p:cNvSpPr/>
            <p:nvPr/>
          </p:nvSpPr>
          <p:spPr>
            <a:xfrm rot="5400000">
              <a:off x="-873801" y="1604101"/>
              <a:ext cx="3642737" cy="1915682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13" name="Прямоугольник: скругленные верхние углы 12"/>
            <p:cNvSpPr/>
            <p:nvPr/>
          </p:nvSpPr>
          <p:spPr>
            <a:xfrm rot="5400000">
              <a:off x="-538206" y="1268506"/>
              <a:ext cx="3348541" cy="2292676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14" name="Прямоугольник: скругленные верхние углы 13"/>
            <p:cNvSpPr/>
            <p:nvPr/>
          </p:nvSpPr>
          <p:spPr>
            <a:xfrm rot="5400000">
              <a:off x="-209667" y="939966"/>
              <a:ext cx="3058957" cy="2660171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15" name="Прямоугольник: скругленные верхние углы 14"/>
            <p:cNvSpPr/>
            <p:nvPr/>
          </p:nvSpPr>
          <p:spPr>
            <a:xfrm rot="5400000">
              <a:off x="126607" y="603693"/>
              <a:ext cx="2745422" cy="3019180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16" name="Прямоугольник: скругленные верхние углы 15"/>
            <p:cNvSpPr/>
            <p:nvPr userDrawn="1"/>
          </p:nvSpPr>
          <p:spPr>
            <a:xfrm rot="10800000">
              <a:off x="-10275" y="740570"/>
              <a:ext cx="3769945" cy="2158227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17" name="Прямоугольник: скругленные верхние углы 16"/>
            <p:cNvSpPr/>
            <p:nvPr userDrawn="1"/>
          </p:nvSpPr>
          <p:spPr>
            <a:xfrm rot="10800000">
              <a:off x="-10275" y="740565"/>
              <a:ext cx="3402456" cy="2449233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18" name="Прямоугольник: скругленные верхние углы 17"/>
            <p:cNvSpPr/>
            <p:nvPr userDrawn="1"/>
          </p:nvSpPr>
          <p:spPr>
            <a:xfrm rot="10800000">
              <a:off x="-10274" y="740569"/>
              <a:ext cx="4137657" cy="1852728"/>
            </a:xfrm>
            <a:prstGeom prst="round2SameRect">
              <a:avLst>
                <a:gd name="adj1" fmla="val 4187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1434301"/>
            <a:ext cx="2561830" cy="1105139"/>
          </a:xfrm>
          <a:prstGeom prst="rect">
            <a:avLst/>
          </a:prstGeom>
        </p:spPr>
      </p:pic>
      <p:grpSp>
        <p:nvGrpSpPr>
          <p:cNvPr id="20" name="Группа 19"/>
          <p:cNvGrpSpPr/>
          <p:nvPr userDrawn="1"/>
        </p:nvGrpSpPr>
        <p:grpSpPr>
          <a:xfrm>
            <a:off x="9588614" y="4383309"/>
            <a:ext cx="2603386" cy="2084166"/>
            <a:chOff x="9588614" y="4383309"/>
            <a:chExt cx="2603386" cy="2084166"/>
          </a:xfrm>
        </p:grpSpPr>
        <p:sp>
          <p:nvSpPr>
            <p:cNvPr id="21" name="Прямоугольник: скругленные верхние углы 20"/>
            <p:cNvSpPr/>
            <p:nvPr/>
          </p:nvSpPr>
          <p:spPr>
            <a:xfrm rot="16200000">
              <a:off x="10959211" y="5234686"/>
              <a:ext cx="2084165" cy="381411"/>
            </a:xfrm>
            <a:prstGeom prst="round2SameRect">
              <a:avLst>
                <a:gd name="adj1" fmla="val 19171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2" name="Прямоугольник: скругленные верхние углы 21"/>
            <p:cNvSpPr/>
            <p:nvPr/>
          </p:nvSpPr>
          <p:spPr>
            <a:xfrm rot="16200000">
              <a:off x="10917814" y="5193288"/>
              <a:ext cx="1789968" cy="758404"/>
            </a:xfrm>
            <a:prstGeom prst="round2SameRect">
              <a:avLst>
                <a:gd name="adj1" fmla="val 1172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3" name="Прямоугольник: скругленные верхние углы 22"/>
            <p:cNvSpPr/>
            <p:nvPr/>
          </p:nvSpPr>
          <p:spPr>
            <a:xfrm rot="16200000">
              <a:off x="10878857" y="5154333"/>
              <a:ext cx="1500383" cy="1125898"/>
            </a:xfrm>
            <a:prstGeom prst="round2SameRect">
              <a:avLst>
                <a:gd name="adj1" fmla="val 7571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4" name="Прямоугольник: скругленные верхние углы 23"/>
            <p:cNvSpPr/>
            <p:nvPr/>
          </p:nvSpPr>
          <p:spPr>
            <a:xfrm rot="16200000">
              <a:off x="10856120" y="5131596"/>
              <a:ext cx="1186847" cy="1484908"/>
            </a:xfrm>
            <a:prstGeom prst="round2SameRect">
              <a:avLst>
                <a:gd name="adj1" fmla="val 8467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5" name="Прямоугольник: скругленные верхние углы 24"/>
            <p:cNvSpPr/>
            <p:nvPr userDrawn="1"/>
          </p:nvSpPr>
          <p:spPr>
            <a:xfrm>
              <a:off x="9956327" y="5867825"/>
              <a:ext cx="2235670" cy="599650"/>
            </a:xfrm>
            <a:prstGeom prst="round2SameRect">
              <a:avLst>
                <a:gd name="adj1" fmla="val 13718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6" name="Прямоугольник: скругленные верхние углы 25"/>
            <p:cNvSpPr/>
            <p:nvPr userDrawn="1"/>
          </p:nvSpPr>
          <p:spPr>
            <a:xfrm>
              <a:off x="10323815" y="5576823"/>
              <a:ext cx="1868182" cy="890651"/>
            </a:xfrm>
            <a:prstGeom prst="round2SameRect">
              <a:avLst>
                <a:gd name="adj1" fmla="val 9178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7" name="Прямоугольник: скругленные верхние углы 26"/>
            <p:cNvSpPr/>
            <p:nvPr userDrawn="1"/>
          </p:nvSpPr>
          <p:spPr>
            <a:xfrm>
              <a:off x="9588614" y="6173324"/>
              <a:ext cx="2603384" cy="294150"/>
            </a:xfrm>
            <a:prstGeom prst="round2SameRect">
              <a:avLst>
                <a:gd name="adj1" fmla="val 36568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</a:endParaRPr>
            </a:p>
          </p:txBody>
        </p:sp>
      </p:grpSp>
      <p:sp>
        <p:nvSpPr>
          <p:cNvPr id="28" name="Прямоугольник 27"/>
          <p:cNvSpPr/>
          <p:nvPr userDrawn="1"/>
        </p:nvSpPr>
        <p:spPr>
          <a:xfrm>
            <a:off x="-1" y="694951"/>
            <a:ext cx="4129089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8072438" y="694951"/>
            <a:ext cx="4119863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4129088" y="694951"/>
            <a:ext cx="3943350" cy="48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>
            <a:off x="-1" y="6472125"/>
            <a:ext cx="4129089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>
            <a:off x="8072438" y="6472125"/>
            <a:ext cx="4119863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33" name="Прямоугольник 32"/>
          <p:cNvSpPr/>
          <p:nvPr userDrawn="1"/>
        </p:nvSpPr>
        <p:spPr>
          <a:xfrm>
            <a:off x="4129088" y="6472125"/>
            <a:ext cx="3943350" cy="48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>
            <a:off x="4127383" y="6515475"/>
            <a:ext cx="3905965" cy="33454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ru-RU" altLang="ru-RU" sz="1400" b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</a:rPr>
              <a:t>2018</a:t>
            </a:r>
            <a:endParaRPr lang="ru-RU" sz="1400" b="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8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979" y="0"/>
            <a:ext cx="8270696" cy="69495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/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0362" y="6520816"/>
            <a:ext cx="7712075" cy="3334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86849" y="6520815"/>
            <a:ext cx="2743200" cy="3334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01D45CEE-34A4-4662-B092-562F1FC220D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76579"/>
            <a:ext cx="1254125" cy="541013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-1" y="694951"/>
            <a:ext cx="4129089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072438" y="694951"/>
            <a:ext cx="4119863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129088" y="694951"/>
            <a:ext cx="3943350" cy="48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33" name="Прямоугольник 32"/>
          <p:cNvSpPr/>
          <p:nvPr userDrawn="1"/>
        </p:nvSpPr>
        <p:spPr>
          <a:xfrm>
            <a:off x="-1" y="6472125"/>
            <a:ext cx="4129089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>
            <a:off x="8072438" y="6472125"/>
            <a:ext cx="4119863" cy="48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4129088" y="6472125"/>
            <a:ext cx="3943350" cy="48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71" r:id="rId3"/>
    <p:sldLayoutId id="2147483673" r:id="rId4"/>
    <p:sldLayoutId id="2147483675" r:id="rId5"/>
    <p:sldLayoutId id="2147483676" r:id="rId6"/>
    <p:sldLayoutId id="2147483677" r:id="rId7"/>
    <p:sldLayoutId id="2147483683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marL="0" algn="ctr" defTabSz="449263" rtl="0" eaLnBrk="1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lang="ru-RU" sz="2000" b="1" kern="1200" cap="all" baseline="0" dirty="0" smtClean="0">
          <a:solidFill>
            <a:srgbClr val="E4465A"/>
          </a:solidFill>
          <a:latin typeface="Segoe UI" panose="020B0502040204020203" pitchFamily="34" charset="0"/>
          <a:ea typeface="Segoe UI Black" panose="020B0A02040204020203" pitchFamily="34" charset="0"/>
          <a:cs typeface="Adobe Arabic" panose="02040503050201020203" pitchFamily="18" charset="-78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500000000000000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360363" indent="-358775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719138" indent="-360363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079500" indent="-358775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500000000000000" pitchFamily="34" charset="0"/>
        <a:buChar char="•"/>
        <a:tabLst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1438275" indent="-360363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27">
          <p15:clr>
            <a:srgbClr val="F26B43"/>
          </p15:clr>
        </p15:guide>
        <p15:guide id="2" orient="horz" pos="682">
          <p15:clr>
            <a:srgbClr val="F26B43"/>
          </p15:clr>
        </p15:guide>
        <p15:guide id="3" pos="7452">
          <p15:clr>
            <a:srgbClr val="F26B43"/>
          </p15:clr>
        </p15:guide>
        <p15:guide id="4" pos="3723">
          <p15:clr>
            <a:srgbClr val="F26B43"/>
          </p15:clr>
        </p15:guide>
        <p15:guide id="5" pos="3954">
          <p15:clr>
            <a:srgbClr val="F26B43"/>
          </p15:clr>
        </p15:guide>
        <p15:guide id="6" pos="2712">
          <p15:clr>
            <a:srgbClr val="F26B43"/>
          </p15:clr>
        </p15:guide>
        <p15:guide id="7" pos="2482">
          <p15:clr>
            <a:srgbClr val="F26B43"/>
          </p15:clr>
        </p15:guide>
        <p15:guide id="8" pos="4968">
          <p15:clr>
            <a:srgbClr val="F26B43"/>
          </p15:clr>
        </p15:guide>
        <p15:guide id="9" pos="5198">
          <p15:clr>
            <a:srgbClr val="F26B43"/>
          </p15:clr>
        </p15:guide>
        <p15:guide id="10" pos="2091">
          <p15:clr>
            <a:srgbClr val="F26B43"/>
          </p15:clr>
        </p15:guide>
        <p15:guide id="11" pos="1862">
          <p15:clr>
            <a:srgbClr val="F26B43"/>
          </p15:clr>
        </p15:guide>
        <p15:guide id="12" pos="5589">
          <p15:clr>
            <a:srgbClr val="F26B43"/>
          </p15:clr>
        </p15:guide>
        <p15:guide id="13" pos="5817">
          <p15:clr>
            <a:srgbClr val="F26B43"/>
          </p15:clr>
        </p15:guide>
        <p15:guide id="14" orient="horz" pos="3978">
          <p15:clr>
            <a:srgbClr val="F26B43"/>
          </p15:clr>
        </p15:guide>
        <p15:guide id="15" orient="horz" pos="9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4444" y="5238269"/>
            <a:ext cx="11075830" cy="14066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 smtClean="0">
                <a:cs typeface="Arial" panose="020B0604020202020204" pitchFamily="34" charset="0"/>
              </a:rPr>
              <a:t>Система комплексных решений </a:t>
            </a:r>
            <a:r>
              <a:rPr lang="ru-RU" dirty="0" err="1" smtClean="0">
                <a:cs typeface="Arial" panose="020B0604020202020204" pitchFamily="34" charset="0"/>
              </a:rPr>
              <a:t>Ртс</a:t>
            </a:r>
            <a:r>
              <a:rPr lang="ru-RU" dirty="0" smtClean="0">
                <a:cs typeface="Arial" panose="020B0604020202020204" pitchFamily="34" charset="0"/>
              </a:rPr>
              <a:t>-тендер</a:t>
            </a:r>
            <a:r>
              <a:rPr lang="ru-RU" dirty="0">
                <a:cs typeface="Arial" panose="020B0604020202020204" pitchFamily="34" charset="0"/>
              </a:rPr>
              <a:t/>
            </a:r>
            <a:br>
              <a:rPr lang="ru-RU" dirty="0">
                <a:cs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257433" y="1181100"/>
            <a:ext cx="155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Подготовлено для:</a:t>
            </a:r>
            <a:endParaRPr lang="ru-RU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25309" y="2801124"/>
            <a:ext cx="1418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Санкт-Петербург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41" y="6516149"/>
            <a:ext cx="1066949" cy="31436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649957" y="648866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CDCDCD"/>
                </a:solidFill>
              </a:rPr>
              <a:t>2019</a:t>
            </a:r>
            <a:endParaRPr lang="ru-RU" dirty="0">
              <a:solidFill>
                <a:srgbClr val="CDCDCD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66" y="1458099"/>
            <a:ext cx="125321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" t="39140" r="39067" b="10443"/>
          <a:stretch/>
        </p:blipFill>
        <p:spPr bwMode="auto">
          <a:xfrm>
            <a:off x="3478611" y="1884551"/>
            <a:ext cx="5310407" cy="278327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Прямоугольник с двумя скругленными соседними углами 35"/>
          <p:cNvSpPr/>
          <p:nvPr/>
        </p:nvSpPr>
        <p:spPr>
          <a:xfrm rot="5400000">
            <a:off x="991535" y="1058970"/>
            <a:ext cx="1281806" cy="289844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с двумя скругленными соседними углами 36"/>
          <p:cNvSpPr/>
          <p:nvPr/>
        </p:nvSpPr>
        <p:spPr>
          <a:xfrm rot="5400000">
            <a:off x="985454" y="2517500"/>
            <a:ext cx="1281803" cy="289844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с двумя скругленными соседними углами 40"/>
          <p:cNvSpPr/>
          <p:nvPr/>
        </p:nvSpPr>
        <p:spPr>
          <a:xfrm rot="16200000">
            <a:off x="10062323" y="1050840"/>
            <a:ext cx="1281802" cy="289844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двумя скругленными соседними углами 41"/>
          <p:cNvSpPr/>
          <p:nvPr/>
        </p:nvSpPr>
        <p:spPr>
          <a:xfrm rot="16200000">
            <a:off x="10056240" y="2509373"/>
            <a:ext cx="1281803" cy="289844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1797979" y="0"/>
            <a:ext cx="8270696" cy="694951"/>
          </a:xfrm>
          <a:prstGeom prst="rect">
            <a:avLst/>
          </a:prstGeom>
        </p:spPr>
        <p:txBody>
          <a:bodyPr/>
          <a:lstStyle>
            <a:lvl1pPr marL="0" algn="ctr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ru-RU" sz="2000" b="1" kern="1200" cap="all" baseline="0" dirty="0" smtClean="0">
                <a:solidFill>
                  <a:srgbClr val="E4465A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defRPr>
            </a:lvl1pPr>
          </a:lstStyle>
          <a:p>
            <a:pPr>
              <a:defRPr/>
            </a:pPr>
            <a:r>
              <a:rPr dirty="0"/>
              <a:t>Сервис РАСЧЕТА И ОБОСНОВАНИЯ </a:t>
            </a:r>
            <a:br>
              <a:rPr dirty="0"/>
            </a:br>
            <a:r>
              <a:rPr dirty="0"/>
              <a:t>НАЧАЛЬНОЙ ЦЕНЫ КОНТРАКТА</a:t>
            </a: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9407371" y="2106786"/>
            <a:ext cx="2650136" cy="902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4B7D93"/>
              </a:buClr>
            </a:pPr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ea typeface="Trebuchet MS" charset="0"/>
                <a:cs typeface="Segoe UI" panose="020B0502040204020203" pitchFamily="34" charset="0"/>
              </a:rPr>
              <a:t>Автоматическое формирование протокола обоснования НМЦ </a:t>
            </a:r>
          </a:p>
          <a:p>
            <a:pPr algn="ctr">
              <a:lnSpc>
                <a:spcPct val="100000"/>
              </a:lnSpc>
              <a:buClr>
                <a:srgbClr val="4B7D93"/>
              </a:buClr>
            </a:pPr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ea typeface="Trebuchet MS" charset="0"/>
                <a:cs typeface="Segoe UI" panose="020B0502040204020203" pitchFamily="34" charset="0"/>
              </a:rPr>
              <a:t>в файле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Trebuchet MS" charset="0"/>
                <a:cs typeface="Segoe UI" panose="020B0502040204020203" pitchFamily="34" charset="0"/>
              </a:rPr>
              <a:t>EXCEL</a:t>
            </a:r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ea typeface="Trebuchet MS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7622" y="2126121"/>
            <a:ext cx="27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4B7D93"/>
              </a:buClr>
            </a:pPr>
            <a:r>
              <a:rPr lang="ru-RU" sz="1600" dirty="0" smtClean="0">
                <a:solidFill>
                  <a:schemeClr val="bg1"/>
                </a:solidFill>
                <a:ea typeface="Trebuchet MS" charset="0"/>
                <a:cs typeface="Segoe UI" panose="020B0502040204020203" pitchFamily="34" charset="0"/>
              </a:rPr>
              <a:t>Выборка </a:t>
            </a:r>
            <a:r>
              <a:rPr lang="ru-RU" sz="1600" dirty="0">
                <a:solidFill>
                  <a:schemeClr val="bg1"/>
                </a:solidFill>
                <a:ea typeface="Trebuchet MS" charset="0"/>
                <a:cs typeface="Segoe UI" panose="020B0502040204020203" pitchFamily="34" charset="0"/>
              </a:rPr>
              <a:t>ценовых параметров из </a:t>
            </a:r>
            <a:r>
              <a:rPr lang="ru-RU" sz="1600" dirty="0" smtClean="0">
                <a:solidFill>
                  <a:schemeClr val="bg1"/>
                </a:solidFill>
                <a:ea typeface="Trebuchet MS" charset="0"/>
                <a:cs typeface="Segoe UI" panose="020B0502040204020203" pitchFamily="34" charset="0"/>
              </a:rPr>
              <a:t>контрактов </a:t>
            </a:r>
            <a:r>
              <a:rPr lang="ru-RU" sz="1600" dirty="0">
                <a:solidFill>
                  <a:schemeClr val="bg1"/>
                </a:solidFill>
                <a:ea typeface="Trebuchet MS" charset="0"/>
                <a:cs typeface="Segoe UI" panose="020B0502040204020203" pitchFamily="34" charset="0"/>
              </a:rPr>
              <a:t>без штрафов и </a:t>
            </a:r>
            <a:r>
              <a:rPr lang="ru-RU" sz="1600" dirty="0" smtClean="0">
                <a:solidFill>
                  <a:schemeClr val="bg1"/>
                </a:solidFill>
                <a:ea typeface="Trebuchet MS" charset="0"/>
                <a:cs typeface="Segoe UI" panose="020B0502040204020203" pitchFamily="34" charset="0"/>
              </a:rPr>
              <a:t>пеней</a:t>
            </a:r>
            <a:endParaRPr lang="ru-RU" sz="1600" dirty="0">
              <a:solidFill>
                <a:schemeClr val="bg1"/>
              </a:solidFill>
              <a:ea typeface="Trebuchet MS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20211" y="949559"/>
            <a:ext cx="5704895" cy="3139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algn="ctr" defTabSz="449263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defRPr>
            </a:lvl1pPr>
          </a:lstStyle>
          <a:p>
            <a:r>
              <a:rPr lang="ru-RU" sz="1600" dirty="0"/>
              <a:t>Формирование НМЦ для план-графиков и извещений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267623" y="3596512"/>
            <a:ext cx="25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4B7D93"/>
              </a:buClr>
            </a:pPr>
            <a:r>
              <a:rPr lang="ru-RU" sz="1600" dirty="0">
                <a:solidFill>
                  <a:schemeClr val="bg1"/>
                </a:solidFill>
                <a:ea typeface="Trebuchet MS" charset="0"/>
                <a:cs typeface="Segoe UI" panose="020B0502040204020203" pitchFamily="34" charset="0"/>
              </a:rPr>
              <a:t>Пересчет цен к текущей дате с учетом индекса потребительских </a:t>
            </a:r>
            <a:r>
              <a:rPr lang="ru-RU" sz="1600" dirty="0" smtClean="0">
                <a:solidFill>
                  <a:schemeClr val="bg1"/>
                </a:solidFill>
                <a:ea typeface="Trebuchet MS" charset="0"/>
                <a:cs typeface="Segoe UI" panose="020B0502040204020203" pitchFamily="34" charset="0"/>
              </a:rPr>
              <a:t>цен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0299" y="1360754"/>
            <a:ext cx="12175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4B7D93"/>
              </a:buClr>
            </a:pPr>
            <a:r>
              <a:rPr lang="ru-RU" sz="1600" dirty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Рыночный метод расчета </a:t>
            </a:r>
            <a:r>
              <a:rPr lang="ru-RU" sz="1600" dirty="0" smtClean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в </a:t>
            </a:r>
            <a:r>
              <a:rPr lang="ru-RU" sz="1600" dirty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соответствии  </a:t>
            </a:r>
            <a:r>
              <a:rPr lang="ru-RU" sz="1600" dirty="0" smtClean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со ст.22 44-ФЗ и  приказа </a:t>
            </a:r>
            <a:r>
              <a:rPr lang="ru-RU" sz="1600" dirty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Минэкономразвития России от 02.10.2013 № </a:t>
            </a:r>
            <a:r>
              <a:rPr lang="ru-RU" sz="1600" dirty="0" smtClean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567</a:t>
            </a:r>
            <a:endParaRPr lang="ru-RU" sz="1600" dirty="0">
              <a:solidFill>
                <a:srgbClr val="444444"/>
              </a:solidFill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4869280"/>
            <a:ext cx="12033496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cap="all" dirty="0">
                <a:solidFill>
                  <a:srgbClr val="E4465A"/>
                </a:solidFill>
                <a:ea typeface="Segoe UI Black" panose="020B0A02040204020203" pitchFamily="34" charset="0"/>
                <a:cs typeface="Adobe Arabic" panose="02040503050201020203" pitchFamily="18" charset="-78"/>
              </a:rPr>
              <a:t>Расчёт </a:t>
            </a:r>
            <a:r>
              <a:rPr lang="ru-RU" sz="1400" b="1" cap="all" dirty="0" smtClean="0">
                <a:solidFill>
                  <a:srgbClr val="E4465A"/>
                </a:solidFill>
                <a:ea typeface="Segoe UI Black" panose="020B0A02040204020203" pitchFamily="34" charset="0"/>
                <a:cs typeface="Adobe Arabic" panose="02040503050201020203" pitchFamily="18" charset="-78"/>
              </a:rPr>
              <a:t>стоимости медицинских изделий из </a:t>
            </a:r>
            <a:r>
              <a:rPr lang="ru-RU" sz="1400" b="1" cap="all" dirty="0">
                <a:solidFill>
                  <a:srgbClr val="E4465A"/>
                </a:solidFill>
                <a:ea typeface="Segoe UI Black" panose="020B0A02040204020203" pitchFamily="34" charset="0"/>
                <a:cs typeface="Adobe Arabic" panose="02040503050201020203" pitchFamily="18" charset="-78"/>
              </a:rPr>
              <a:t>ПВХ </a:t>
            </a:r>
            <a:r>
              <a:rPr lang="ru-RU" sz="1550" dirty="0" smtClean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согласно Приказ</a:t>
            </a:r>
            <a:r>
              <a:rPr lang="ru-RU" sz="1550" dirty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а</a:t>
            </a:r>
            <a:r>
              <a:rPr lang="ru-RU" sz="1550" dirty="0" smtClean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ru-RU" sz="1550" dirty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Минздрава России №759н/3450</a:t>
            </a:r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9268757" y="3850003"/>
            <a:ext cx="2927367" cy="40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4B7D93"/>
              </a:buClr>
            </a:pPr>
            <a:r>
              <a:rPr lang="ru-RU" sz="1600" dirty="0" smtClean="0">
                <a:solidFill>
                  <a:schemeClr val="bg1"/>
                </a:solidFill>
                <a:latin typeface="Segoe UI" panose="020B0502040204020203" pitchFamily="34" charset="0"/>
                <a:ea typeface="Trebuchet MS" charset="0"/>
                <a:cs typeface="Segoe UI" panose="020B0502040204020203" pitchFamily="34" charset="0"/>
              </a:rPr>
              <a:t>Загрузка </a:t>
            </a:r>
            <a:r>
              <a:rPr lang="ru-RU" sz="1800" dirty="0" smtClean="0">
                <a:solidFill>
                  <a:schemeClr val="bg1"/>
                </a:solidFill>
                <a:latin typeface="Segoe UI" panose="020B0502040204020203" pitchFamily="34" charset="0"/>
                <a:ea typeface="Trebuchet MS" charset="0"/>
                <a:cs typeface="Segoe UI" panose="020B0502040204020203" pitchFamily="34" charset="0"/>
              </a:rPr>
              <a:t>цен</a:t>
            </a:r>
            <a:r>
              <a:rPr lang="ru-RU" sz="1600" dirty="0" smtClean="0">
                <a:solidFill>
                  <a:schemeClr val="bg1"/>
                </a:solidFill>
                <a:latin typeface="Segoe UI" panose="020B0502040204020203" pitchFamily="34" charset="0"/>
                <a:ea typeface="Trebuchet MS" charset="0"/>
                <a:cs typeface="Segoe UI" panose="020B0502040204020203" pitchFamily="34" charset="0"/>
              </a:rPr>
              <a:t> из коммерческих предложений поставщиков</a:t>
            </a: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10082537" y="3381869"/>
            <a:ext cx="1412547" cy="334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4B7D93"/>
              </a:buClr>
            </a:pPr>
            <a:r>
              <a:rPr lang="ru-RU" sz="1200" b="1" dirty="0" smtClean="0">
                <a:solidFill>
                  <a:srgbClr val="FFFF00"/>
                </a:solidFill>
                <a:latin typeface="Segoe UI" panose="020B0502040204020203" pitchFamily="34" charset="0"/>
                <a:ea typeface="Trebuchet MS" charset="0"/>
                <a:cs typeface="Segoe UI" panose="020B0502040204020203" pitchFamily="34" charset="0"/>
              </a:rPr>
              <a:t>НОВИНКА!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70319" y="5209347"/>
            <a:ext cx="12033496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cap="all" dirty="0">
                <a:solidFill>
                  <a:srgbClr val="E4465A"/>
                </a:solidFill>
                <a:ea typeface="Segoe UI Black" panose="020B0A02040204020203" pitchFamily="34" charset="0"/>
                <a:cs typeface="Adobe Arabic" panose="02040503050201020203" pitchFamily="18" charset="-78"/>
              </a:rPr>
              <a:t>Расчёт стоимости </a:t>
            </a:r>
            <a:r>
              <a:rPr lang="ru-RU" sz="1400" b="1" cap="all" dirty="0" smtClean="0">
                <a:solidFill>
                  <a:srgbClr val="E4465A"/>
                </a:solidFill>
                <a:ea typeface="Segoe UI Black" panose="020B0A02040204020203" pitchFamily="34" charset="0"/>
                <a:cs typeface="Adobe Arabic" panose="02040503050201020203" pitchFamily="18" charset="-78"/>
              </a:rPr>
              <a:t>Лекарственных препаратов </a:t>
            </a:r>
            <a:r>
              <a:rPr lang="ru-RU" sz="1550" dirty="0" smtClean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согласно Приказ</a:t>
            </a:r>
            <a:r>
              <a:rPr lang="ru-RU" sz="1550" dirty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а</a:t>
            </a:r>
            <a:r>
              <a:rPr lang="ru-RU" sz="1550" dirty="0" smtClean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ru-RU" sz="1550" dirty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Минздрава России </a:t>
            </a:r>
            <a:r>
              <a:rPr lang="ru-RU" sz="1550" dirty="0" smtClean="0">
                <a:solidFill>
                  <a:srgbClr val="444444"/>
                </a:solidFill>
                <a:ea typeface="Roboto" panose="02000000000000000000" pitchFamily="2" charset="0"/>
                <a:cs typeface="Segoe UI" panose="020B0502040204020203" pitchFamily="34" charset="0"/>
              </a:rPr>
              <a:t>№871н</a:t>
            </a:r>
            <a:endParaRPr lang="ru-RU" sz="1550" dirty="0">
              <a:solidFill>
                <a:srgbClr val="444444"/>
              </a:solidFill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8984" y="5698658"/>
            <a:ext cx="11764193" cy="6027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3D9EA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67622" y="5804443"/>
            <a:ext cx="11695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0291A0"/>
                </a:solidFill>
              </a:rPr>
              <a:t>Функционал бесплатного сервиса обоснования НМЦК от РТС-тендер не имеет аналогов на рынке</a:t>
            </a:r>
            <a:endParaRPr lang="ru-RU" sz="1600" dirty="0">
              <a:solidFill>
                <a:srgbClr val="029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 с двумя скругленными противолежащими углами 58"/>
          <p:cNvSpPr/>
          <p:nvPr/>
        </p:nvSpPr>
        <p:spPr>
          <a:xfrm>
            <a:off x="4170320" y="2503548"/>
            <a:ext cx="3685214" cy="2973146"/>
          </a:xfrm>
          <a:prstGeom prst="round2DiagRect">
            <a:avLst>
              <a:gd name="adj1" fmla="val 9107"/>
              <a:gd name="adj2" fmla="val 0"/>
            </a:avLst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с двумя скругленными противолежащими углами 59"/>
          <p:cNvSpPr/>
          <p:nvPr/>
        </p:nvSpPr>
        <p:spPr>
          <a:xfrm>
            <a:off x="8089045" y="2485495"/>
            <a:ext cx="3685214" cy="2973146"/>
          </a:xfrm>
          <a:prstGeom prst="round2DiagRect">
            <a:avLst>
              <a:gd name="adj1" fmla="val 9107"/>
              <a:gd name="adj2" fmla="val 0"/>
            </a:avLst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с двумя скругленными противолежащими углами 57"/>
          <p:cNvSpPr/>
          <p:nvPr/>
        </p:nvSpPr>
        <p:spPr>
          <a:xfrm>
            <a:off x="268221" y="2487061"/>
            <a:ext cx="3685214" cy="2973146"/>
          </a:xfrm>
          <a:prstGeom prst="round2DiagRect">
            <a:avLst>
              <a:gd name="adj1" fmla="val 9107"/>
              <a:gd name="adj2" fmla="val 0"/>
            </a:avLst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462818" y="186701"/>
            <a:ext cx="366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49263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cap="all" dirty="0">
                <a:solidFill>
                  <a:srgbClr val="E4465A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rPr>
              <a:t>Сервис проверки Гостов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1125" y="1422057"/>
            <a:ext cx="1189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Использование </a:t>
            </a:r>
            <a:r>
              <a:rPr lang="ru-RU" sz="1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при </a:t>
            </a:r>
            <a:r>
              <a:rPr lang="ru-RU" sz="1600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описании </a:t>
            </a:r>
            <a:r>
              <a:rPr lang="ru-RU" sz="1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объекта закупки </a:t>
            </a:r>
            <a:r>
              <a:rPr lang="ru-RU" sz="1600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показателей, которые не предусмотрены документами</a:t>
            </a:r>
            <a:r>
              <a:rPr lang="ru-RU" sz="1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разрабатываемыми и применяемыми в национальной системе </a:t>
            </a:r>
            <a:r>
              <a:rPr lang="ru-RU" sz="1600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стандартизации, а также некорректные </a:t>
            </a:r>
            <a:r>
              <a:rPr lang="ru-RU" sz="1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ссылки на ГОСТ</a:t>
            </a:r>
            <a:r>
              <a:rPr lang="en-US" sz="1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/</a:t>
            </a:r>
            <a:r>
              <a:rPr lang="ru-RU" sz="1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СНИП</a:t>
            </a:r>
            <a:r>
              <a:rPr lang="en-US" sz="1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/</a:t>
            </a:r>
            <a:r>
              <a:rPr lang="ru-RU" sz="16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СанПИН</a:t>
            </a:r>
            <a:r>
              <a:rPr lang="en-US" sz="1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/</a:t>
            </a:r>
            <a:r>
              <a:rPr lang="ru-RU" sz="1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РД, </a:t>
            </a:r>
            <a:r>
              <a:rPr lang="ru-RU" sz="1600" dirty="0" smtClean="0">
                <a:solidFill>
                  <a:srgbClr val="E4465A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могут стать причиной подачи жалобы в ФАС и отмены закупочной процедуры</a:t>
            </a:r>
          </a:p>
        </p:txBody>
      </p:sp>
      <p:sp>
        <p:nvSpPr>
          <p:cNvPr id="17" name="Овал 16"/>
          <p:cNvSpPr/>
          <p:nvPr/>
        </p:nvSpPr>
        <p:spPr>
          <a:xfrm>
            <a:off x="8075609" y="2399868"/>
            <a:ext cx="498021" cy="4980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D9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3D9EA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400" dirty="0">
              <a:solidFill>
                <a:srgbClr val="3D9EA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35239" y="1014989"/>
            <a:ext cx="644791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49263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b="1" dirty="0" smtClean="0"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rPr>
              <a:t>Мониторинг ГОСТов</a:t>
            </a:r>
            <a:r>
              <a:rPr lang="en-US" sz="1600" b="1" dirty="0" smtClean="0"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rPr>
              <a:t>/</a:t>
            </a:r>
            <a:r>
              <a:rPr lang="ru-RU" sz="1600" b="1" dirty="0" smtClean="0"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rPr>
              <a:t>СНиПов</a:t>
            </a:r>
            <a:r>
              <a:rPr lang="en-US" sz="1600" b="1" dirty="0" smtClean="0"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rPr>
              <a:t>/</a:t>
            </a:r>
            <a:r>
              <a:rPr lang="ru-RU" sz="1600" b="1" dirty="0" smtClean="0"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rPr>
              <a:t>СанПиНов</a:t>
            </a:r>
            <a:r>
              <a:rPr lang="en-US" sz="1600" b="1" dirty="0" smtClean="0"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rPr>
              <a:t>/</a:t>
            </a:r>
            <a:r>
              <a:rPr lang="ru-RU" sz="1600" b="1" dirty="0" smtClean="0"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rPr>
              <a:t>рабочих документов</a:t>
            </a:r>
            <a:endParaRPr lang="ru-RU" sz="1600" b="1" dirty="0">
              <a:latin typeface="Segoe UI" panose="020B0502040204020203" pitchFamily="34" charset="0"/>
              <a:ea typeface="Segoe UI Black" panose="020B0A020402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4178699" y="2461902"/>
            <a:ext cx="498021" cy="4980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D9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3D9EA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400" dirty="0">
              <a:solidFill>
                <a:srgbClr val="3D9EA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9" t="24816" r="35510" b="25867"/>
          <a:stretch/>
        </p:blipFill>
        <p:spPr bwMode="auto">
          <a:xfrm>
            <a:off x="4314613" y="3136791"/>
            <a:ext cx="3377105" cy="204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Овал 40"/>
          <p:cNvSpPr/>
          <p:nvPr/>
        </p:nvSpPr>
        <p:spPr>
          <a:xfrm>
            <a:off x="295710" y="2461901"/>
            <a:ext cx="513694" cy="5164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D9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3D9EA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400" dirty="0">
              <a:solidFill>
                <a:srgbClr val="3D9EA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4" t="24217" r="34964" b="10384"/>
          <a:stretch/>
        </p:blipFill>
        <p:spPr bwMode="auto">
          <a:xfrm>
            <a:off x="634316" y="3136791"/>
            <a:ext cx="2993597" cy="20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Скругленный прямоугольник 41"/>
          <p:cNvSpPr/>
          <p:nvPr/>
        </p:nvSpPr>
        <p:spPr>
          <a:xfrm>
            <a:off x="619464" y="3180589"/>
            <a:ext cx="775020" cy="2654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Cambria Обычный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06732" y="3173004"/>
            <a:ext cx="1086491" cy="2654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Cambria Обычный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52975" y="2546020"/>
            <a:ext cx="3091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4B7D93"/>
              </a:buClr>
            </a:pPr>
            <a:r>
              <a:rPr lang="ru-RU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Справочник ГОСТ</a:t>
            </a:r>
            <a:r>
              <a:rPr lang="en-US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/</a:t>
            </a:r>
            <a:r>
              <a:rPr lang="ru-RU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СНИП</a:t>
            </a:r>
            <a:r>
              <a:rPr lang="en-US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/</a:t>
            </a:r>
            <a:r>
              <a:rPr lang="ru-RU" sz="1200" b="1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СанПИН</a:t>
            </a:r>
            <a:r>
              <a:rPr lang="en-US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/</a:t>
            </a:r>
            <a:r>
              <a:rPr lang="ru-RU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РД с подробным описанием</a:t>
            </a:r>
          </a:p>
          <a:p>
            <a:pPr>
              <a:buClr>
                <a:srgbClr val="4B7D93"/>
              </a:buClr>
            </a:pPr>
            <a:endParaRPr lang="ru-RU" sz="1200" b="1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4734462" y="2553863"/>
            <a:ext cx="3091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B7D93"/>
              </a:buClr>
            </a:pPr>
            <a:r>
              <a:rPr lang="ru-RU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Поиск ГОСТ</a:t>
            </a:r>
            <a:r>
              <a:rPr lang="en-US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/</a:t>
            </a:r>
            <a:r>
              <a:rPr lang="ru-RU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СНИП</a:t>
            </a:r>
            <a:r>
              <a:rPr lang="en-US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/</a:t>
            </a:r>
            <a:r>
              <a:rPr lang="ru-RU" sz="1200" b="1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СанПИН</a:t>
            </a:r>
            <a:r>
              <a:rPr lang="en-US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/</a:t>
            </a:r>
            <a:r>
              <a:rPr lang="ru-RU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РД по ключевым словам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8628108" y="2512352"/>
            <a:ext cx="3091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B7D93"/>
              </a:buClr>
            </a:pPr>
            <a:r>
              <a:rPr lang="ru-RU" sz="1200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Проверка документации на соответствие ГОСТ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2" t="21972" r="28914" b="23571"/>
          <a:stretch/>
        </p:blipFill>
        <p:spPr bwMode="auto">
          <a:xfrm>
            <a:off x="8146526" y="3128364"/>
            <a:ext cx="3573254" cy="204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Скругленный прямоугольник 43"/>
          <p:cNvSpPr/>
          <p:nvPr/>
        </p:nvSpPr>
        <p:spPr>
          <a:xfrm>
            <a:off x="10241281" y="3254339"/>
            <a:ext cx="1259840" cy="2556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Cambria Обычный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98984" y="5707169"/>
            <a:ext cx="11764193" cy="6027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3D9EA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439387" y="5823712"/>
            <a:ext cx="1117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0291A0"/>
                </a:solidFill>
              </a:rPr>
              <a:t>Сервис мониторинга закупочной документации предоставляется на РТС-тендер бесплатно</a:t>
            </a:r>
            <a:endParaRPr lang="ru-RU" sz="1600" dirty="0">
              <a:solidFill>
                <a:srgbClr val="029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с двумя скругленными противолежащими углами 42"/>
          <p:cNvSpPr/>
          <p:nvPr/>
        </p:nvSpPr>
        <p:spPr>
          <a:xfrm>
            <a:off x="342900" y="1368210"/>
            <a:ext cx="11508673" cy="842466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rebuchet MS" panose="020B0603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80271" y="123661"/>
            <a:ext cx="6633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 algn="ctr" defTabSz="449263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/>
            </a:pPr>
            <a:r>
              <a:rPr lang="ru-RU" sz="2000" b="1" cap="all" dirty="0">
                <a:solidFill>
                  <a:srgbClr val="E4465A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rPr>
              <a:t>Сервис проверки </a:t>
            </a:r>
            <a:r>
              <a:rPr lang="ru-RU" altLang="ru-RU" sz="2000" b="1" cap="all" dirty="0">
                <a:solidFill>
                  <a:srgbClr val="E4465A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rPr>
              <a:t>Поставщиков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10146182" y="102413"/>
            <a:ext cx="1887322" cy="46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rebuchet MS" panose="020B0603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2899" y="1565697"/>
            <a:ext cx="1162212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rebuchet MS" panose="020B0603020202020204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«О Контрагенте»</a:t>
            </a:r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 — </a:t>
            </a:r>
            <a:r>
              <a:rPr lang="ru-RU" sz="2000" dirty="0" smtClean="0">
                <a:solidFill>
                  <a:schemeClr val="bg1"/>
                </a:solidFill>
                <a:latin typeface="Trebuchet MS" panose="020B0603020202020204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возможность </a:t>
            </a:r>
            <a:r>
              <a:rPr lang="ru-RU" sz="2000" dirty="0" err="1">
                <a:solidFill>
                  <a:schemeClr val="bg1"/>
                </a:solidFill>
                <a:latin typeface="Trebuchet MS" panose="020B0603020202020204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online</a:t>
            </a:r>
            <a:r>
              <a:rPr lang="ru-RU" sz="2000" dirty="0">
                <a:solidFill>
                  <a:schemeClr val="bg1"/>
                </a:solidFill>
                <a:latin typeface="Trebuchet MS" panose="020B0603020202020204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-проверки юридических лиц</a:t>
            </a:r>
            <a: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rebuchet MS" panose="020B0603020202020204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и/или </a:t>
            </a:r>
            <a:r>
              <a:rPr lang="ru-RU" sz="2000" dirty="0" smtClean="0">
                <a:solidFill>
                  <a:schemeClr val="bg1"/>
                </a:solidFill>
                <a:latin typeface="Trebuchet MS" panose="020B0603020202020204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ИП</a:t>
            </a:r>
            <a:endParaRPr lang="ru-RU" sz="2000" dirty="0">
              <a:solidFill>
                <a:schemeClr val="bg1"/>
              </a:solidFill>
              <a:latin typeface="Trebuchet MS" panose="020B0603020202020204" pitchFamily="34" charset="0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Скругленный прямоугольник 15"/>
          <p:cNvSpPr/>
          <p:nvPr/>
        </p:nvSpPr>
        <p:spPr>
          <a:xfrm>
            <a:off x="435516" y="2468477"/>
            <a:ext cx="3579200" cy="1215384"/>
          </a:xfrm>
          <a:prstGeom prst="roundRect">
            <a:avLst>
              <a:gd name="adj" fmla="val 6189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36878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350">
              <a:solidFill>
                <a:srgbClr val="FFFFFF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Скругленный прямоугольник 17"/>
          <p:cNvSpPr/>
          <p:nvPr/>
        </p:nvSpPr>
        <p:spPr>
          <a:xfrm>
            <a:off x="4254577" y="2469313"/>
            <a:ext cx="3579200" cy="1180816"/>
          </a:xfrm>
          <a:prstGeom prst="roundRect">
            <a:avLst>
              <a:gd name="adj" fmla="val 6189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36878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350">
              <a:solidFill>
                <a:srgbClr val="FFFFFF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Скругленный прямоугольник 19"/>
          <p:cNvSpPr/>
          <p:nvPr/>
        </p:nvSpPr>
        <p:spPr>
          <a:xfrm>
            <a:off x="8001352" y="2481744"/>
            <a:ext cx="3579200" cy="1161944"/>
          </a:xfrm>
          <a:prstGeom prst="roundRect">
            <a:avLst>
              <a:gd name="adj" fmla="val 6189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36878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350">
              <a:solidFill>
                <a:srgbClr val="FFFFFF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79175" y="2342346"/>
            <a:ext cx="1279820" cy="28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36878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350">
              <a:solidFill>
                <a:srgbClr val="FFFFFF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404083" y="2334601"/>
            <a:ext cx="1378244" cy="28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36878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350">
              <a:solidFill>
                <a:srgbClr val="FFFFFF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13299" y="2342346"/>
            <a:ext cx="1550421" cy="28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36878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350">
              <a:solidFill>
                <a:srgbClr val="FFFFFF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78129" y="3788035"/>
            <a:ext cx="11549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rebuchet MS" panose="020B0603020202020204" pitchFamily="34" charset="0"/>
                <a:cs typeface="Segoe UI" panose="020B0502040204020203" pitchFamily="34" charset="0"/>
              </a:rPr>
              <a:t>Сервис «О Контрагенте» сводит в единый отчет </a:t>
            </a:r>
            <a:r>
              <a:rPr lang="ru-RU" sz="1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данные из систем </a:t>
            </a:r>
            <a:r>
              <a:rPr lang="ru-RU" sz="1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Росфинмониторинг</a:t>
            </a:r>
            <a:r>
              <a:rPr lang="ru-RU" sz="1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Trebuchet MS" panose="020B0603020202020204" pitchFamily="34" charset="0"/>
                <a:cs typeface="Segoe UI" panose="020B0502040204020203" pitchFamily="34" charset="0"/>
              </a:rPr>
              <a:t>(ФСФМ России), ЕИС в сфере закупок, ФНС России, Единый Федеральный реестр сведений о банкротстве, ИС Электронное Правосудие, ФССП России, РОССТАТ, ЦБ РФ, </a:t>
            </a:r>
            <a:r>
              <a:rPr lang="ru-RU" sz="1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ЕИС</a:t>
            </a:r>
            <a:r>
              <a:rPr lang="en-US" sz="1600" dirty="0">
                <a:latin typeface="Trebuchet MS" panose="020B0603020202020204" pitchFamily="34" charset="0"/>
                <a:cs typeface="Segoe UI" panose="020B0502040204020203" pitchFamily="34" charset="0"/>
              </a:rPr>
              <a:t>,</a:t>
            </a:r>
            <a:r>
              <a:rPr lang="ru-RU" sz="1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Trebuchet MS" panose="020B0603020202020204" pitchFamily="34" charset="0"/>
                <a:cs typeface="Segoe UI" panose="020B0502040204020203" pitchFamily="34" charset="0"/>
              </a:rPr>
              <a:t>ФМС России и др. </a:t>
            </a:r>
            <a:r>
              <a:rPr lang="ru-RU" sz="1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открытых официальных источников</a:t>
            </a:r>
            <a:endParaRPr lang="ru-RU" sz="1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45472" y="2835565"/>
            <a:ext cx="3601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Сканирование данных происходит </a:t>
            </a:r>
            <a:b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в момент получения запроса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124672" y="2835565"/>
            <a:ext cx="36429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Отчет 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загружается в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pdf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 прямо </a:t>
            </a:r>
          </a:p>
          <a:p>
            <a:pPr algn="ctr"/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в личном кабинете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8001352" y="2835565"/>
            <a:ext cx="3598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На основании данных из открытых официальных источников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549173" y="2315960"/>
            <a:ext cx="1339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АКТУАЛЬНО</a:t>
            </a:r>
            <a:endParaRPr lang="ru-RU" sz="1400" b="1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278439" y="2329400"/>
            <a:ext cx="1629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ОПЕРАТИВНО</a:t>
            </a:r>
            <a:endParaRPr lang="ru-RU" sz="1400" b="1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8811788" y="2339907"/>
            <a:ext cx="17562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ДОСТОВЕРНО</a:t>
            </a:r>
            <a:endParaRPr lang="ru-RU" sz="1400" b="1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809290" y="897182"/>
            <a:ext cx="86274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171" eaLnBrk="0" fontAlgn="b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tabLst>
                <a:tab pos="723750" algn="l"/>
                <a:tab pos="1447500" algn="l"/>
                <a:tab pos="2171250" algn="l"/>
                <a:tab pos="2895000" algn="l"/>
                <a:tab pos="3618749" algn="l"/>
                <a:tab pos="4342500" algn="l"/>
                <a:tab pos="5066250" algn="l"/>
                <a:tab pos="5789999" algn="l"/>
                <a:tab pos="6513750" algn="l"/>
                <a:tab pos="7237500" algn="l"/>
                <a:tab pos="7961249" algn="l"/>
              </a:tabLst>
            </a:pPr>
            <a:r>
              <a:rPr lang="ru-RU" altLang="ru-RU" sz="2000" spc="-8" dirty="0" smtClean="0">
                <a:solidFill>
                  <a:srgbClr val="303A42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Предоставление информации о контрагенте в режиме онлайн</a:t>
            </a:r>
            <a:endParaRPr lang="ru-RU" altLang="ru-RU" sz="2000" spc="-8" dirty="0">
              <a:solidFill>
                <a:srgbClr val="303A42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87026" y="4730486"/>
            <a:ext cx="2229988" cy="64698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900" b="1"/>
            </a:lvl1pPr>
          </a:lstStyle>
          <a:p>
            <a:pPr defTabSz="3368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b="0" dirty="0">
                <a:solidFill>
                  <a:srgbClr val="3D9EA8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Вход через личный кабинет РТС-тендер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78148" y="4768724"/>
            <a:ext cx="2489702" cy="607397"/>
          </a:xfrm>
          <a:prstGeom prst="roundRect">
            <a:avLst>
              <a:gd name="adj" fmla="val 7195"/>
            </a:avLst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900" b="1"/>
            </a:lvl1pPr>
          </a:lstStyle>
          <a:p>
            <a:pPr defTabSz="3368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b="0" dirty="0" smtClean="0">
                <a:solidFill>
                  <a:srgbClr val="3D9EA8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Ввод </a:t>
            </a:r>
            <a:r>
              <a:rPr lang="ru-RU" sz="1600" b="0" dirty="0">
                <a:solidFill>
                  <a:srgbClr val="3D9EA8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ИНН, КПП </a:t>
            </a:r>
          </a:p>
          <a:p>
            <a:pPr defTabSz="3368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b="0" dirty="0">
                <a:solidFill>
                  <a:srgbClr val="3D9EA8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контрагента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928984" y="4730486"/>
            <a:ext cx="243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700" b="1"/>
            </a:lvl1pPr>
          </a:lstStyle>
          <a:p>
            <a:pPr defTabSz="3368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b="0" dirty="0" smtClean="0">
                <a:solidFill>
                  <a:srgbClr val="3D9EA8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Получение </a:t>
            </a:r>
            <a:r>
              <a:rPr lang="ru-RU" sz="1600" b="0" dirty="0">
                <a:solidFill>
                  <a:srgbClr val="3D9EA8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единого отчета о контрагенте</a:t>
            </a:r>
            <a:endParaRPr lang="en-US" sz="1600" b="0" dirty="0">
              <a:solidFill>
                <a:srgbClr val="3D9EA8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 rot="10800000">
            <a:off x="4399645" y="4784297"/>
            <a:ext cx="582199" cy="477152"/>
            <a:chOff x="7828944" y="972766"/>
            <a:chExt cx="582199" cy="477152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>
              <a:off x="7840493" y="1206229"/>
              <a:ext cx="570650" cy="0"/>
            </a:xfrm>
            <a:prstGeom prst="line">
              <a:avLst/>
            </a:prstGeom>
            <a:ln w="38100">
              <a:solidFill>
                <a:srgbClr val="3D9EA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V="1">
              <a:off x="7840493" y="972766"/>
              <a:ext cx="272375" cy="233463"/>
            </a:xfrm>
            <a:prstGeom prst="line">
              <a:avLst/>
            </a:prstGeom>
            <a:ln w="38100">
              <a:solidFill>
                <a:srgbClr val="3D9EA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7828944" y="1193757"/>
              <a:ext cx="246435" cy="256161"/>
            </a:xfrm>
            <a:prstGeom prst="line">
              <a:avLst/>
            </a:prstGeom>
            <a:ln w="38100">
              <a:solidFill>
                <a:srgbClr val="3D9EA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/>
          <p:cNvGrpSpPr/>
          <p:nvPr/>
        </p:nvGrpSpPr>
        <p:grpSpPr>
          <a:xfrm rot="10800000">
            <a:off x="7251578" y="4747374"/>
            <a:ext cx="582199" cy="477152"/>
            <a:chOff x="7828944" y="972766"/>
            <a:chExt cx="582199" cy="477152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>
              <a:off x="7840493" y="1206229"/>
              <a:ext cx="570650" cy="0"/>
            </a:xfrm>
            <a:prstGeom prst="line">
              <a:avLst/>
            </a:prstGeom>
            <a:ln w="38100">
              <a:solidFill>
                <a:srgbClr val="3D9EA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flipV="1">
              <a:off x="7840493" y="972766"/>
              <a:ext cx="272375" cy="233463"/>
            </a:xfrm>
            <a:prstGeom prst="line">
              <a:avLst/>
            </a:prstGeom>
            <a:ln w="38100">
              <a:solidFill>
                <a:srgbClr val="3D9EA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7828944" y="1193757"/>
              <a:ext cx="246435" cy="256161"/>
            </a:xfrm>
            <a:prstGeom prst="line">
              <a:avLst/>
            </a:prstGeom>
            <a:ln w="38100">
              <a:solidFill>
                <a:srgbClr val="3D9EA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Скругленный прямоугольник 31"/>
          <p:cNvSpPr/>
          <p:nvPr/>
        </p:nvSpPr>
        <p:spPr>
          <a:xfrm>
            <a:off x="198984" y="5633481"/>
            <a:ext cx="11764193" cy="6027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3D9EA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rebuchet MS" panose="020B0603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9387" y="5734590"/>
            <a:ext cx="1117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rebuchet MS" panose="020B0603020202020204" pitchFamily="34" charset="0"/>
              </a:rPr>
              <a:t>Несколько десятков проверок – в одном файле</a:t>
            </a:r>
            <a:endParaRPr lang="ru-RU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ОНЛАЙН-ФАКТОРИНГ</a:t>
            </a:r>
            <a:endParaRPr lang="ru-RU" dirty="0"/>
          </a:p>
        </p:txBody>
      </p:sp>
      <p:sp>
        <p:nvSpPr>
          <p:cNvPr id="4" name="object 4"/>
          <p:cNvSpPr txBox="1"/>
          <p:nvPr/>
        </p:nvSpPr>
        <p:spPr>
          <a:xfrm>
            <a:off x="2603" y="817179"/>
            <a:ext cx="12129296" cy="46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90000"/>
              </a:lnSpc>
              <a:spcBef>
                <a:spcPts val="95"/>
              </a:spcBef>
            </a:pPr>
            <a:r>
              <a:rPr lang="ru-RU" sz="1600" spc="-5" dirty="0">
                <a:latin typeface="Segoe UI"/>
                <a:cs typeface="Segoe UI"/>
              </a:rPr>
              <a:t>Инструмент поставщика для быстрого получения средств по исполненному контракту за счет </a:t>
            </a:r>
            <a:r>
              <a:rPr lang="ru-RU" sz="1600" spc="-5" dirty="0" smtClean="0">
                <a:latin typeface="Segoe UI"/>
                <a:cs typeface="Segoe UI"/>
              </a:rPr>
              <a:t>уступки </a:t>
            </a:r>
          </a:p>
          <a:p>
            <a:pPr marL="12700" algn="ctr">
              <a:lnSpc>
                <a:spcPct val="90000"/>
              </a:lnSpc>
              <a:spcBef>
                <a:spcPts val="95"/>
              </a:spcBef>
            </a:pPr>
            <a:r>
              <a:rPr lang="ru-RU" sz="1600" spc="-5" dirty="0" smtClean="0">
                <a:latin typeface="Segoe UI"/>
                <a:cs typeface="Segoe UI"/>
              </a:rPr>
              <a:t>денежного </a:t>
            </a:r>
            <a:r>
              <a:rPr lang="ru-RU" sz="1600" spc="-5" dirty="0">
                <a:latin typeface="Segoe UI"/>
                <a:cs typeface="Segoe UI"/>
              </a:rPr>
              <a:t>требования </a:t>
            </a:r>
            <a:r>
              <a:rPr lang="ru-RU" sz="1600" spc="-5" dirty="0" smtClean="0">
                <a:latin typeface="Segoe UI"/>
                <a:cs typeface="Segoe UI"/>
              </a:rPr>
              <a:t>Фактору</a:t>
            </a:r>
            <a:endParaRPr lang="ru-RU" sz="1600" spc="-5" dirty="0">
              <a:latin typeface="Segoe UI"/>
              <a:cs typeface="Segoe UI"/>
            </a:endParaRPr>
          </a:p>
        </p:txBody>
      </p:sp>
      <p:sp>
        <p:nvSpPr>
          <p:cNvPr id="7" name="Выноска со стрелкой вниз 6"/>
          <p:cNvSpPr/>
          <p:nvPr/>
        </p:nvSpPr>
        <p:spPr>
          <a:xfrm>
            <a:off x="1667364" y="1901311"/>
            <a:ext cx="8799775" cy="2008593"/>
          </a:xfrm>
          <a:prstGeom prst="downArrowCallout">
            <a:avLst>
              <a:gd name="adj1" fmla="val 7400"/>
              <a:gd name="adj2" fmla="val 7613"/>
              <a:gd name="adj3" fmla="val 7387"/>
              <a:gd name="adj4" fmla="val 88638"/>
            </a:avLst>
          </a:prstGeom>
          <a:solidFill>
            <a:srgbClr val="F7F7F7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Выноска со стрелкой вниз 7"/>
          <p:cNvSpPr/>
          <p:nvPr/>
        </p:nvSpPr>
        <p:spPr>
          <a:xfrm>
            <a:off x="1667364" y="1357078"/>
            <a:ext cx="8799775" cy="550975"/>
          </a:xfrm>
          <a:prstGeom prst="downArrowCallout">
            <a:avLst/>
          </a:prstGeom>
          <a:solidFill>
            <a:srgbClr val="2A97A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142" y="1383027"/>
            <a:ext cx="304745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КОНТРАКТ ИСПОЛНЕН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2436395" y="2277928"/>
            <a:ext cx="1542138" cy="1198813"/>
            <a:chOff x="9978687" y="1917232"/>
            <a:chExt cx="1485411" cy="1097711"/>
          </a:xfrm>
        </p:grpSpPr>
        <p:sp>
          <p:nvSpPr>
            <p:cNvPr id="11" name="object 5"/>
            <p:cNvSpPr/>
            <p:nvPr/>
          </p:nvSpPr>
          <p:spPr>
            <a:xfrm>
              <a:off x="10316009" y="1917232"/>
              <a:ext cx="810768" cy="810768"/>
            </a:xfrm>
            <a:custGeom>
              <a:avLst/>
              <a:gdLst/>
              <a:ahLst/>
              <a:cxnLst/>
              <a:rect l="l" t="t" r="r" b="b"/>
              <a:pathLst>
                <a:path w="1106805" h="1106804">
                  <a:moveTo>
                    <a:pt x="553212" y="0"/>
                  </a:moveTo>
                  <a:lnTo>
                    <a:pt x="505477" y="2030"/>
                  </a:lnTo>
                  <a:lnTo>
                    <a:pt x="458871" y="8011"/>
                  </a:lnTo>
                  <a:lnTo>
                    <a:pt x="413558" y="17777"/>
                  </a:lnTo>
                  <a:lnTo>
                    <a:pt x="369706" y="31160"/>
                  </a:lnTo>
                  <a:lnTo>
                    <a:pt x="327479" y="47996"/>
                  </a:lnTo>
                  <a:lnTo>
                    <a:pt x="287044" y="68119"/>
                  </a:lnTo>
                  <a:lnTo>
                    <a:pt x="248566" y="91361"/>
                  </a:lnTo>
                  <a:lnTo>
                    <a:pt x="212213" y="117558"/>
                  </a:lnTo>
                  <a:lnTo>
                    <a:pt x="178150" y="146543"/>
                  </a:lnTo>
                  <a:lnTo>
                    <a:pt x="146543" y="178150"/>
                  </a:lnTo>
                  <a:lnTo>
                    <a:pt x="117558" y="212213"/>
                  </a:lnTo>
                  <a:lnTo>
                    <a:pt x="91361" y="248566"/>
                  </a:lnTo>
                  <a:lnTo>
                    <a:pt x="68119" y="287044"/>
                  </a:lnTo>
                  <a:lnTo>
                    <a:pt x="47996" y="327479"/>
                  </a:lnTo>
                  <a:lnTo>
                    <a:pt x="31160" y="369706"/>
                  </a:lnTo>
                  <a:lnTo>
                    <a:pt x="17777" y="413558"/>
                  </a:lnTo>
                  <a:lnTo>
                    <a:pt x="8011" y="458871"/>
                  </a:lnTo>
                  <a:lnTo>
                    <a:pt x="2030" y="505477"/>
                  </a:lnTo>
                  <a:lnTo>
                    <a:pt x="0" y="553212"/>
                  </a:lnTo>
                  <a:lnTo>
                    <a:pt x="2030" y="600946"/>
                  </a:lnTo>
                  <a:lnTo>
                    <a:pt x="8011" y="647552"/>
                  </a:lnTo>
                  <a:lnTo>
                    <a:pt x="17777" y="692865"/>
                  </a:lnTo>
                  <a:lnTo>
                    <a:pt x="31160" y="736717"/>
                  </a:lnTo>
                  <a:lnTo>
                    <a:pt x="47996" y="778944"/>
                  </a:lnTo>
                  <a:lnTo>
                    <a:pt x="68119" y="819379"/>
                  </a:lnTo>
                  <a:lnTo>
                    <a:pt x="91361" y="857857"/>
                  </a:lnTo>
                  <a:lnTo>
                    <a:pt x="117558" y="894210"/>
                  </a:lnTo>
                  <a:lnTo>
                    <a:pt x="146543" y="928273"/>
                  </a:lnTo>
                  <a:lnTo>
                    <a:pt x="178150" y="959880"/>
                  </a:lnTo>
                  <a:lnTo>
                    <a:pt x="212213" y="988865"/>
                  </a:lnTo>
                  <a:lnTo>
                    <a:pt x="248566" y="1015062"/>
                  </a:lnTo>
                  <a:lnTo>
                    <a:pt x="287044" y="1038304"/>
                  </a:lnTo>
                  <a:lnTo>
                    <a:pt x="327479" y="1058427"/>
                  </a:lnTo>
                  <a:lnTo>
                    <a:pt x="369706" y="1075263"/>
                  </a:lnTo>
                  <a:lnTo>
                    <a:pt x="413558" y="1088646"/>
                  </a:lnTo>
                  <a:lnTo>
                    <a:pt x="458871" y="1098412"/>
                  </a:lnTo>
                  <a:lnTo>
                    <a:pt x="505477" y="1104393"/>
                  </a:lnTo>
                  <a:lnTo>
                    <a:pt x="553212" y="1106424"/>
                  </a:lnTo>
                  <a:lnTo>
                    <a:pt x="600946" y="1104393"/>
                  </a:lnTo>
                  <a:lnTo>
                    <a:pt x="647552" y="1098412"/>
                  </a:lnTo>
                  <a:lnTo>
                    <a:pt x="692865" y="1088646"/>
                  </a:lnTo>
                  <a:lnTo>
                    <a:pt x="736717" y="1075263"/>
                  </a:lnTo>
                  <a:lnTo>
                    <a:pt x="778944" y="1058427"/>
                  </a:lnTo>
                  <a:lnTo>
                    <a:pt x="819379" y="1038304"/>
                  </a:lnTo>
                  <a:lnTo>
                    <a:pt x="857857" y="1015062"/>
                  </a:lnTo>
                  <a:lnTo>
                    <a:pt x="894210" y="988865"/>
                  </a:lnTo>
                  <a:lnTo>
                    <a:pt x="928273" y="959880"/>
                  </a:lnTo>
                  <a:lnTo>
                    <a:pt x="959880" y="928273"/>
                  </a:lnTo>
                  <a:lnTo>
                    <a:pt x="988865" y="894210"/>
                  </a:lnTo>
                  <a:lnTo>
                    <a:pt x="1015062" y="857857"/>
                  </a:lnTo>
                  <a:lnTo>
                    <a:pt x="1038304" y="819379"/>
                  </a:lnTo>
                  <a:lnTo>
                    <a:pt x="1058427" y="778944"/>
                  </a:lnTo>
                  <a:lnTo>
                    <a:pt x="1075263" y="736717"/>
                  </a:lnTo>
                  <a:lnTo>
                    <a:pt x="1088646" y="692865"/>
                  </a:lnTo>
                  <a:lnTo>
                    <a:pt x="1098412" y="647552"/>
                  </a:lnTo>
                  <a:lnTo>
                    <a:pt x="1104393" y="600946"/>
                  </a:lnTo>
                  <a:lnTo>
                    <a:pt x="1106424" y="553212"/>
                  </a:lnTo>
                  <a:lnTo>
                    <a:pt x="1104393" y="505477"/>
                  </a:lnTo>
                  <a:lnTo>
                    <a:pt x="1098412" y="458871"/>
                  </a:lnTo>
                  <a:lnTo>
                    <a:pt x="1088646" y="413558"/>
                  </a:lnTo>
                  <a:lnTo>
                    <a:pt x="1075263" y="369706"/>
                  </a:lnTo>
                  <a:lnTo>
                    <a:pt x="1058427" y="327479"/>
                  </a:lnTo>
                  <a:lnTo>
                    <a:pt x="1038304" y="287044"/>
                  </a:lnTo>
                  <a:lnTo>
                    <a:pt x="1015062" y="248566"/>
                  </a:lnTo>
                  <a:lnTo>
                    <a:pt x="988865" y="212213"/>
                  </a:lnTo>
                  <a:lnTo>
                    <a:pt x="959880" y="178150"/>
                  </a:lnTo>
                  <a:lnTo>
                    <a:pt x="928273" y="146543"/>
                  </a:lnTo>
                  <a:lnTo>
                    <a:pt x="894210" y="117558"/>
                  </a:lnTo>
                  <a:lnTo>
                    <a:pt x="857857" y="91361"/>
                  </a:lnTo>
                  <a:lnTo>
                    <a:pt x="819379" y="68119"/>
                  </a:lnTo>
                  <a:lnTo>
                    <a:pt x="778944" y="47996"/>
                  </a:lnTo>
                  <a:lnTo>
                    <a:pt x="736717" y="31160"/>
                  </a:lnTo>
                  <a:lnTo>
                    <a:pt x="692865" y="17777"/>
                  </a:lnTo>
                  <a:lnTo>
                    <a:pt x="647552" y="8011"/>
                  </a:lnTo>
                  <a:lnTo>
                    <a:pt x="600946" y="2030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ysClr val="window" lastClr="FFFFFF"/>
            </a:solidFill>
            <a:ln w="19050">
              <a:solidFill>
                <a:srgbClr val="2A97A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9978687" y="2805926"/>
              <a:ext cx="1485411" cy="20901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-20" normalizeH="0" baseline="0" noProof="0" dirty="0">
                  <a:ln>
                    <a:noFill/>
                  </a:ln>
                  <a:solidFill>
                    <a:srgbClr val="2A97A3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ПОСТАВЩИК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2A97A3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3" name="object 5"/>
          <p:cNvSpPr/>
          <p:nvPr/>
        </p:nvSpPr>
        <p:spPr>
          <a:xfrm>
            <a:off x="8430015" y="2275169"/>
            <a:ext cx="841731" cy="885441"/>
          </a:xfrm>
          <a:custGeom>
            <a:avLst/>
            <a:gdLst/>
            <a:ahLst/>
            <a:cxnLst/>
            <a:rect l="l" t="t" r="r" b="b"/>
            <a:pathLst>
              <a:path w="1106805" h="1106804">
                <a:moveTo>
                  <a:pt x="553212" y="0"/>
                </a:moveTo>
                <a:lnTo>
                  <a:pt x="505477" y="2030"/>
                </a:lnTo>
                <a:lnTo>
                  <a:pt x="458871" y="8011"/>
                </a:lnTo>
                <a:lnTo>
                  <a:pt x="413558" y="17777"/>
                </a:lnTo>
                <a:lnTo>
                  <a:pt x="369706" y="31160"/>
                </a:lnTo>
                <a:lnTo>
                  <a:pt x="327479" y="47996"/>
                </a:lnTo>
                <a:lnTo>
                  <a:pt x="287044" y="68119"/>
                </a:lnTo>
                <a:lnTo>
                  <a:pt x="248566" y="91361"/>
                </a:lnTo>
                <a:lnTo>
                  <a:pt x="212213" y="117558"/>
                </a:lnTo>
                <a:lnTo>
                  <a:pt x="178150" y="146543"/>
                </a:lnTo>
                <a:lnTo>
                  <a:pt x="146543" y="178150"/>
                </a:lnTo>
                <a:lnTo>
                  <a:pt x="117558" y="212213"/>
                </a:lnTo>
                <a:lnTo>
                  <a:pt x="91361" y="248566"/>
                </a:lnTo>
                <a:lnTo>
                  <a:pt x="68119" y="287044"/>
                </a:lnTo>
                <a:lnTo>
                  <a:pt x="47996" y="327479"/>
                </a:lnTo>
                <a:lnTo>
                  <a:pt x="31160" y="369706"/>
                </a:lnTo>
                <a:lnTo>
                  <a:pt x="17777" y="413558"/>
                </a:lnTo>
                <a:lnTo>
                  <a:pt x="8011" y="458871"/>
                </a:lnTo>
                <a:lnTo>
                  <a:pt x="2030" y="505477"/>
                </a:lnTo>
                <a:lnTo>
                  <a:pt x="0" y="553212"/>
                </a:lnTo>
                <a:lnTo>
                  <a:pt x="2030" y="600946"/>
                </a:lnTo>
                <a:lnTo>
                  <a:pt x="8011" y="647552"/>
                </a:lnTo>
                <a:lnTo>
                  <a:pt x="17777" y="692865"/>
                </a:lnTo>
                <a:lnTo>
                  <a:pt x="31160" y="736717"/>
                </a:lnTo>
                <a:lnTo>
                  <a:pt x="47996" y="778944"/>
                </a:lnTo>
                <a:lnTo>
                  <a:pt x="68119" y="819379"/>
                </a:lnTo>
                <a:lnTo>
                  <a:pt x="91361" y="857857"/>
                </a:lnTo>
                <a:lnTo>
                  <a:pt x="117558" y="894210"/>
                </a:lnTo>
                <a:lnTo>
                  <a:pt x="146543" y="928273"/>
                </a:lnTo>
                <a:lnTo>
                  <a:pt x="178150" y="959880"/>
                </a:lnTo>
                <a:lnTo>
                  <a:pt x="212213" y="988865"/>
                </a:lnTo>
                <a:lnTo>
                  <a:pt x="248566" y="1015062"/>
                </a:lnTo>
                <a:lnTo>
                  <a:pt x="287044" y="1038304"/>
                </a:lnTo>
                <a:lnTo>
                  <a:pt x="327479" y="1058427"/>
                </a:lnTo>
                <a:lnTo>
                  <a:pt x="369706" y="1075263"/>
                </a:lnTo>
                <a:lnTo>
                  <a:pt x="413558" y="1088646"/>
                </a:lnTo>
                <a:lnTo>
                  <a:pt x="458871" y="1098412"/>
                </a:lnTo>
                <a:lnTo>
                  <a:pt x="505477" y="1104393"/>
                </a:lnTo>
                <a:lnTo>
                  <a:pt x="553212" y="1106424"/>
                </a:lnTo>
                <a:lnTo>
                  <a:pt x="600946" y="1104393"/>
                </a:lnTo>
                <a:lnTo>
                  <a:pt x="647552" y="1098412"/>
                </a:lnTo>
                <a:lnTo>
                  <a:pt x="692865" y="1088646"/>
                </a:lnTo>
                <a:lnTo>
                  <a:pt x="736717" y="1075263"/>
                </a:lnTo>
                <a:lnTo>
                  <a:pt x="778944" y="1058427"/>
                </a:lnTo>
                <a:lnTo>
                  <a:pt x="819379" y="1038304"/>
                </a:lnTo>
                <a:lnTo>
                  <a:pt x="857857" y="1015062"/>
                </a:lnTo>
                <a:lnTo>
                  <a:pt x="894210" y="988865"/>
                </a:lnTo>
                <a:lnTo>
                  <a:pt x="928273" y="959880"/>
                </a:lnTo>
                <a:lnTo>
                  <a:pt x="959880" y="928273"/>
                </a:lnTo>
                <a:lnTo>
                  <a:pt x="988865" y="894210"/>
                </a:lnTo>
                <a:lnTo>
                  <a:pt x="1015062" y="857857"/>
                </a:lnTo>
                <a:lnTo>
                  <a:pt x="1038304" y="819379"/>
                </a:lnTo>
                <a:lnTo>
                  <a:pt x="1058427" y="778944"/>
                </a:lnTo>
                <a:lnTo>
                  <a:pt x="1075263" y="736717"/>
                </a:lnTo>
                <a:lnTo>
                  <a:pt x="1088646" y="692865"/>
                </a:lnTo>
                <a:lnTo>
                  <a:pt x="1098412" y="647552"/>
                </a:lnTo>
                <a:lnTo>
                  <a:pt x="1104393" y="600946"/>
                </a:lnTo>
                <a:lnTo>
                  <a:pt x="1106424" y="553212"/>
                </a:lnTo>
                <a:lnTo>
                  <a:pt x="1104393" y="505477"/>
                </a:lnTo>
                <a:lnTo>
                  <a:pt x="1098412" y="458871"/>
                </a:lnTo>
                <a:lnTo>
                  <a:pt x="1088646" y="413558"/>
                </a:lnTo>
                <a:lnTo>
                  <a:pt x="1075263" y="369706"/>
                </a:lnTo>
                <a:lnTo>
                  <a:pt x="1058427" y="327479"/>
                </a:lnTo>
                <a:lnTo>
                  <a:pt x="1038304" y="287044"/>
                </a:lnTo>
                <a:lnTo>
                  <a:pt x="1015062" y="248566"/>
                </a:lnTo>
                <a:lnTo>
                  <a:pt x="988865" y="212213"/>
                </a:lnTo>
                <a:lnTo>
                  <a:pt x="959880" y="178150"/>
                </a:lnTo>
                <a:lnTo>
                  <a:pt x="928273" y="146543"/>
                </a:lnTo>
                <a:lnTo>
                  <a:pt x="894210" y="117558"/>
                </a:lnTo>
                <a:lnTo>
                  <a:pt x="857857" y="91361"/>
                </a:lnTo>
                <a:lnTo>
                  <a:pt x="819379" y="68119"/>
                </a:lnTo>
                <a:lnTo>
                  <a:pt x="778944" y="47996"/>
                </a:lnTo>
                <a:lnTo>
                  <a:pt x="736717" y="31160"/>
                </a:lnTo>
                <a:lnTo>
                  <a:pt x="692865" y="17777"/>
                </a:lnTo>
                <a:lnTo>
                  <a:pt x="647552" y="8011"/>
                </a:lnTo>
                <a:lnTo>
                  <a:pt x="600946" y="2030"/>
                </a:lnTo>
                <a:lnTo>
                  <a:pt x="553212" y="0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rgbClr val="E1465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8084279" y="3248473"/>
            <a:ext cx="154213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ru-RU" sz="1400" spc="-20" dirty="0">
                <a:solidFill>
                  <a:srgbClr val="E1465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ФАКТОР</a:t>
            </a:r>
            <a:endParaRPr lang="ru-RU" sz="1400" dirty="0">
              <a:solidFill>
                <a:srgbClr val="E1465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duotone>
              <a:srgbClr val="0291A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23" y="2389598"/>
            <a:ext cx="578753" cy="617186"/>
          </a:xfrm>
          <a:prstGeom prst="rect">
            <a:avLst/>
          </a:prstGeom>
        </p:spPr>
      </p:pic>
      <p:sp>
        <p:nvSpPr>
          <p:cNvPr id="16" name="Стрелка вправо 15"/>
          <p:cNvSpPr/>
          <p:nvPr/>
        </p:nvSpPr>
        <p:spPr>
          <a:xfrm>
            <a:off x="3970308" y="2451366"/>
            <a:ext cx="4134805" cy="172467"/>
          </a:xfrm>
          <a:prstGeom prst="rightArrow">
            <a:avLst/>
          </a:prstGeom>
          <a:solidFill>
            <a:srgbClr val="2A97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1209" y="2010824"/>
            <a:ext cx="2183418" cy="474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2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УСТУПКА </a:t>
            </a:r>
            <a:r>
              <a:rPr lang="ru-RU" sz="1400" dirty="0">
                <a:solidFill>
                  <a:srgbClr val="2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ДЕНЕЖНОГО</a:t>
            </a:r>
          </a:p>
          <a:p>
            <a:pPr algn="ctr">
              <a:lnSpc>
                <a:spcPts val="1300"/>
              </a:lnSpc>
            </a:pPr>
            <a:r>
              <a:rPr lang="ru-RU" sz="1400" dirty="0">
                <a:solidFill>
                  <a:srgbClr val="2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ТРЕБОВАНИЯ ФАКТОРУ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02541" y="2665473"/>
            <a:ext cx="3564181" cy="68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rgbClr val="E1465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ФАКТОРИНГ</a:t>
            </a:r>
            <a:endParaRPr lang="en-US" sz="1400" dirty="0">
              <a:solidFill>
                <a:srgbClr val="E1465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ru-RU" sz="1400" dirty="0">
              <a:solidFill>
                <a:srgbClr val="E1465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>
              <a:lnSpc>
                <a:spcPts val="1300"/>
              </a:lnSpc>
            </a:pPr>
            <a:r>
              <a:rPr lang="ru-RU" sz="1400" dirty="0">
                <a:solidFill>
                  <a:srgbClr val="E146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 90% от оставшейся суммы контракта 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0800000">
            <a:off x="3965516" y="2920272"/>
            <a:ext cx="4134805" cy="172467"/>
          </a:xfrm>
          <a:prstGeom prst="rightArrow">
            <a:avLst/>
          </a:prstGeom>
          <a:solidFill>
            <a:srgbClr val="E146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676053" y="4491900"/>
            <a:ext cx="8782397" cy="1779780"/>
          </a:xfrm>
          <a:prstGeom prst="rect">
            <a:avLst/>
          </a:prstGeom>
          <a:solidFill>
            <a:srgbClr val="F7F7F7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8640753" y="4735570"/>
            <a:ext cx="1542138" cy="1198813"/>
            <a:chOff x="9978687" y="1917232"/>
            <a:chExt cx="1485411" cy="1097711"/>
          </a:xfrm>
        </p:grpSpPr>
        <p:sp>
          <p:nvSpPr>
            <p:cNvPr id="22" name="object 5"/>
            <p:cNvSpPr/>
            <p:nvPr/>
          </p:nvSpPr>
          <p:spPr>
            <a:xfrm>
              <a:off x="10316009" y="1917232"/>
              <a:ext cx="810768" cy="810768"/>
            </a:xfrm>
            <a:custGeom>
              <a:avLst/>
              <a:gdLst/>
              <a:ahLst/>
              <a:cxnLst/>
              <a:rect l="l" t="t" r="r" b="b"/>
              <a:pathLst>
                <a:path w="1106805" h="1106804">
                  <a:moveTo>
                    <a:pt x="553212" y="0"/>
                  </a:moveTo>
                  <a:lnTo>
                    <a:pt x="505477" y="2030"/>
                  </a:lnTo>
                  <a:lnTo>
                    <a:pt x="458871" y="8011"/>
                  </a:lnTo>
                  <a:lnTo>
                    <a:pt x="413558" y="17777"/>
                  </a:lnTo>
                  <a:lnTo>
                    <a:pt x="369706" y="31160"/>
                  </a:lnTo>
                  <a:lnTo>
                    <a:pt x="327479" y="47996"/>
                  </a:lnTo>
                  <a:lnTo>
                    <a:pt x="287044" y="68119"/>
                  </a:lnTo>
                  <a:lnTo>
                    <a:pt x="248566" y="91361"/>
                  </a:lnTo>
                  <a:lnTo>
                    <a:pt x="212213" y="117558"/>
                  </a:lnTo>
                  <a:lnTo>
                    <a:pt x="178150" y="146543"/>
                  </a:lnTo>
                  <a:lnTo>
                    <a:pt x="146543" y="178150"/>
                  </a:lnTo>
                  <a:lnTo>
                    <a:pt x="117558" y="212213"/>
                  </a:lnTo>
                  <a:lnTo>
                    <a:pt x="91361" y="248566"/>
                  </a:lnTo>
                  <a:lnTo>
                    <a:pt x="68119" y="287044"/>
                  </a:lnTo>
                  <a:lnTo>
                    <a:pt x="47996" y="327479"/>
                  </a:lnTo>
                  <a:lnTo>
                    <a:pt x="31160" y="369706"/>
                  </a:lnTo>
                  <a:lnTo>
                    <a:pt x="17777" y="413558"/>
                  </a:lnTo>
                  <a:lnTo>
                    <a:pt x="8011" y="458871"/>
                  </a:lnTo>
                  <a:lnTo>
                    <a:pt x="2030" y="505477"/>
                  </a:lnTo>
                  <a:lnTo>
                    <a:pt x="0" y="553212"/>
                  </a:lnTo>
                  <a:lnTo>
                    <a:pt x="2030" y="600946"/>
                  </a:lnTo>
                  <a:lnTo>
                    <a:pt x="8011" y="647552"/>
                  </a:lnTo>
                  <a:lnTo>
                    <a:pt x="17777" y="692865"/>
                  </a:lnTo>
                  <a:lnTo>
                    <a:pt x="31160" y="736717"/>
                  </a:lnTo>
                  <a:lnTo>
                    <a:pt x="47996" y="778944"/>
                  </a:lnTo>
                  <a:lnTo>
                    <a:pt x="68119" y="819379"/>
                  </a:lnTo>
                  <a:lnTo>
                    <a:pt x="91361" y="857857"/>
                  </a:lnTo>
                  <a:lnTo>
                    <a:pt x="117558" y="894210"/>
                  </a:lnTo>
                  <a:lnTo>
                    <a:pt x="146543" y="928273"/>
                  </a:lnTo>
                  <a:lnTo>
                    <a:pt x="178150" y="959880"/>
                  </a:lnTo>
                  <a:lnTo>
                    <a:pt x="212213" y="988865"/>
                  </a:lnTo>
                  <a:lnTo>
                    <a:pt x="248566" y="1015062"/>
                  </a:lnTo>
                  <a:lnTo>
                    <a:pt x="287044" y="1038304"/>
                  </a:lnTo>
                  <a:lnTo>
                    <a:pt x="327479" y="1058427"/>
                  </a:lnTo>
                  <a:lnTo>
                    <a:pt x="369706" y="1075263"/>
                  </a:lnTo>
                  <a:lnTo>
                    <a:pt x="413558" y="1088646"/>
                  </a:lnTo>
                  <a:lnTo>
                    <a:pt x="458871" y="1098412"/>
                  </a:lnTo>
                  <a:lnTo>
                    <a:pt x="505477" y="1104393"/>
                  </a:lnTo>
                  <a:lnTo>
                    <a:pt x="553212" y="1106424"/>
                  </a:lnTo>
                  <a:lnTo>
                    <a:pt x="600946" y="1104393"/>
                  </a:lnTo>
                  <a:lnTo>
                    <a:pt x="647552" y="1098412"/>
                  </a:lnTo>
                  <a:lnTo>
                    <a:pt x="692865" y="1088646"/>
                  </a:lnTo>
                  <a:lnTo>
                    <a:pt x="736717" y="1075263"/>
                  </a:lnTo>
                  <a:lnTo>
                    <a:pt x="778944" y="1058427"/>
                  </a:lnTo>
                  <a:lnTo>
                    <a:pt x="819379" y="1038304"/>
                  </a:lnTo>
                  <a:lnTo>
                    <a:pt x="857857" y="1015062"/>
                  </a:lnTo>
                  <a:lnTo>
                    <a:pt x="894210" y="988865"/>
                  </a:lnTo>
                  <a:lnTo>
                    <a:pt x="928273" y="959880"/>
                  </a:lnTo>
                  <a:lnTo>
                    <a:pt x="959880" y="928273"/>
                  </a:lnTo>
                  <a:lnTo>
                    <a:pt x="988865" y="894210"/>
                  </a:lnTo>
                  <a:lnTo>
                    <a:pt x="1015062" y="857857"/>
                  </a:lnTo>
                  <a:lnTo>
                    <a:pt x="1038304" y="819379"/>
                  </a:lnTo>
                  <a:lnTo>
                    <a:pt x="1058427" y="778944"/>
                  </a:lnTo>
                  <a:lnTo>
                    <a:pt x="1075263" y="736717"/>
                  </a:lnTo>
                  <a:lnTo>
                    <a:pt x="1088646" y="692865"/>
                  </a:lnTo>
                  <a:lnTo>
                    <a:pt x="1098412" y="647552"/>
                  </a:lnTo>
                  <a:lnTo>
                    <a:pt x="1104393" y="600946"/>
                  </a:lnTo>
                  <a:lnTo>
                    <a:pt x="1106424" y="553212"/>
                  </a:lnTo>
                  <a:lnTo>
                    <a:pt x="1104393" y="505477"/>
                  </a:lnTo>
                  <a:lnTo>
                    <a:pt x="1098412" y="458871"/>
                  </a:lnTo>
                  <a:lnTo>
                    <a:pt x="1088646" y="413558"/>
                  </a:lnTo>
                  <a:lnTo>
                    <a:pt x="1075263" y="369706"/>
                  </a:lnTo>
                  <a:lnTo>
                    <a:pt x="1058427" y="327479"/>
                  </a:lnTo>
                  <a:lnTo>
                    <a:pt x="1038304" y="287044"/>
                  </a:lnTo>
                  <a:lnTo>
                    <a:pt x="1015062" y="248566"/>
                  </a:lnTo>
                  <a:lnTo>
                    <a:pt x="988865" y="212213"/>
                  </a:lnTo>
                  <a:lnTo>
                    <a:pt x="959880" y="178150"/>
                  </a:lnTo>
                  <a:lnTo>
                    <a:pt x="928273" y="146543"/>
                  </a:lnTo>
                  <a:lnTo>
                    <a:pt x="894210" y="117558"/>
                  </a:lnTo>
                  <a:lnTo>
                    <a:pt x="857857" y="91361"/>
                  </a:lnTo>
                  <a:lnTo>
                    <a:pt x="819379" y="68119"/>
                  </a:lnTo>
                  <a:lnTo>
                    <a:pt x="778944" y="47996"/>
                  </a:lnTo>
                  <a:lnTo>
                    <a:pt x="736717" y="31160"/>
                  </a:lnTo>
                  <a:lnTo>
                    <a:pt x="692865" y="17777"/>
                  </a:lnTo>
                  <a:lnTo>
                    <a:pt x="647552" y="8011"/>
                  </a:lnTo>
                  <a:lnTo>
                    <a:pt x="600946" y="2030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ysClr val="window" lastClr="FFFFFF"/>
            </a:solidFill>
            <a:ln w="19050">
              <a:solidFill>
                <a:srgbClr val="2A97A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7"/>
            <p:cNvSpPr txBox="1"/>
            <p:nvPr/>
          </p:nvSpPr>
          <p:spPr>
            <a:xfrm>
              <a:off x="9978687" y="2805926"/>
              <a:ext cx="1485411" cy="20901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-20" normalizeH="0" baseline="0" noProof="0" dirty="0">
                  <a:ln>
                    <a:noFill/>
                  </a:ln>
                  <a:solidFill>
                    <a:srgbClr val="2A97A3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ПОСТАВЩИК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2A97A3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4" name="object 5"/>
          <p:cNvSpPr/>
          <p:nvPr/>
        </p:nvSpPr>
        <p:spPr>
          <a:xfrm>
            <a:off x="5163982" y="4724717"/>
            <a:ext cx="841731" cy="885441"/>
          </a:xfrm>
          <a:custGeom>
            <a:avLst/>
            <a:gdLst/>
            <a:ahLst/>
            <a:cxnLst/>
            <a:rect l="l" t="t" r="r" b="b"/>
            <a:pathLst>
              <a:path w="1106805" h="1106804">
                <a:moveTo>
                  <a:pt x="553212" y="0"/>
                </a:moveTo>
                <a:lnTo>
                  <a:pt x="505477" y="2030"/>
                </a:lnTo>
                <a:lnTo>
                  <a:pt x="458871" y="8011"/>
                </a:lnTo>
                <a:lnTo>
                  <a:pt x="413558" y="17777"/>
                </a:lnTo>
                <a:lnTo>
                  <a:pt x="369706" y="31160"/>
                </a:lnTo>
                <a:lnTo>
                  <a:pt x="327479" y="47996"/>
                </a:lnTo>
                <a:lnTo>
                  <a:pt x="287044" y="68119"/>
                </a:lnTo>
                <a:lnTo>
                  <a:pt x="248566" y="91361"/>
                </a:lnTo>
                <a:lnTo>
                  <a:pt x="212213" y="117558"/>
                </a:lnTo>
                <a:lnTo>
                  <a:pt x="178150" y="146543"/>
                </a:lnTo>
                <a:lnTo>
                  <a:pt x="146543" y="178150"/>
                </a:lnTo>
                <a:lnTo>
                  <a:pt x="117558" y="212213"/>
                </a:lnTo>
                <a:lnTo>
                  <a:pt x="91361" y="248566"/>
                </a:lnTo>
                <a:lnTo>
                  <a:pt x="68119" y="287044"/>
                </a:lnTo>
                <a:lnTo>
                  <a:pt x="47996" y="327479"/>
                </a:lnTo>
                <a:lnTo>
                  <a:pt x="31160" y="369706"/>
                </a:lnTo>
                <a:lnTo>
                  <a:pt x="17777" y="413558"/>
                </a:lnTo>
                <a:lnTo>
                  <a:pt x="8011" y="458871"/>
                </a:lnTo>
                <a:lnTo>
                  <a:pt x="2030" y="505477"/>
                </a:lnTo>
                <a:lnTo>
                  <a:pt x="0" y="553212"/>
                </a:lnTo>
                <a:lnTo>
                  <a:pt x="2030" y="600946"/>
                </a:lnTo>
                <a:lnTo>
                  <a:pt x="8011" y="647552"/>
                </a:lnTo>
                <a:lnTo>
                  <a:pt x="17777" y="692865"/>
                </a:lnTo>
                <a:lnTo>
                  <a:pt x="31160" y="736717"/>
                </a:lnTo>
                <a:lnTo>
                  <a:pt x="47996" y="778944"/>
                </a:lnTo>
                <a:lnTo>
                  <a:pt x="68119" y="819379"/>
                </a:lnTo>
                <a:lnTo>
                  <a:pt x="91361" y="857857"/>
                </a:lnTo>
                <a:lnTo>
                  <a:pt x="117558" y="894210"/>
                </a:lnTo>
                <a:lnTo>
                  <a:pt x="146543" y="928273"/>
                </a:lnTo>
                <a:lnTo>
                  <a:pt x="178150" y="959880"/>
                </a:lnTo>
                <a:lnTo>
                  <a:pt x="212213" y="988865"/>
                </a:lnTo>
                <a:lnTo>
                  <a:pt x="248566" y="1015062"/>
                </a:lnTo>
                <a:lnTo>
                  <a:pt x="287044" y="1038304"/>
                </a:lnTo>
                <a:lnTo>
                  <a:pt x="327479" y="1058427"/>
                </a:lnTo>
                <a:lnTo>
                  <a:pt x="369706" y="1075263"/>
                </a:lnTo>
                <a:lnTo>
                  <a:pt x="413558" y="1088646"/>
                </a:lnTo>
                <a:lnTo>
                  <a:pt x="458871" y="1098412"/>
                </a:lnTo>
                <a:lnTo>
                  <a:pt x="505477" y="1104393"/>
                </a:lnTo>
                <a:lnTo>
                  <a:pt x="553212" y="1106424"/>
                </a:lnTo>
                <a:lnTo>
                  <a:pt x="600946" y="1104393"/>
                </a:lnTo>
                <a:lnTo>
                  <a:pt x="647552" y="1098412"/>
                </a:lnTo>
                <a:lnTo>
                  <a:pt x="692865" y="1088646"/>
                </a:lnTo>
                <a:lnTo>
                  <a:pt x="736717" y="1075263"/>
                </a:lnTo>
                <a:lnTo>
                  <a:pt x="778944" y="1058427"/>
                </a:lnTo>
                <a:lnTo>
                  <a:pt x="819379" y="1038304"/>
                </a:lnTo>
                <a:lnTo>
                  <a:pt x="857857" y="1015062"/>
                </a:lnTo>
                <a:lnTo>
                  <a:pt x="894210" y="988865"/>
                </a:lnTo>
                <a:lnTo>
                  <a:pt x="928273" y="959880"/>
                </a:lnTo>
                <a:lnTo>
                  <a:pt x="959880" y="928273"/>
                </a:lnTo>
                <a:lnTo>
                  <a:pt x="988865" y="894210"/>
                </a:lnTo>
                <a:lnTo>
                  <a:pt x="1015062" y="857857"/>
                </a:lnTo>
                <a:lnTo>
                  <a:pt x="1038304" y="819379"/>
                </a:lnTo>
                <a:lnTo>
                  <a:pt x="1058427" y="778944"/>
                </a:lnTo>
                <a:lnTo>
                  <a:pt x="1075263" y="736717"/>
                </a:lnTo>
                <a:lnTo>
                  <a:pt x="1088646" y="692865"/>
                </a:lnTo>
                <a:lnTo>
                  <a:pt x="1098412" y="647552"/>
                </a:lnTo>
                <a:lnTo>
                  <a:pt x="1104393" y="600946"/>
                </a:lnTo>
                <a:lnTo>
                  <a:pt x="1106424" y="553212"/>
                </a:lnTo>
                <a:lnTo>
                  <a:pt x="1104393" y="505477"/>
                </a:lnTo>
                <a:lnTo>
                  <a:pt x="1098412" y="458871"/>
                </a:lnTo>
                <a:lnTo>
                  <a:pt x="1088646" y="413558"/>
                </a:lnTo>
                <a:lnTo>
                  <a:pt x="1075263" y="369706"/>
                </a:lnTo>
                <a:lnTo>
                  <a:pt x="1058427" y="327479"/>
                </a:lnTo>
                <a:lnTo>
                  <a:pt x="1038304" y="287044"/>
                </a:lnTo>
                <a:lnTo>
                  <a:pt x="1015062" y="248566"/>
                </a:lnTo>
                <a:lnTo>
                  <a:pt x="988865" y="212213"/>
                </a:lnTo>
                <a:lnTo>
                  <a:pt x="959880" y="178150"/>
                </a:lnTo>
                <a:lnTo>
                  <a:pt x="928273" y="146543"/>
                </a:lnTo>
                <a:lnTo>
                  <a:pt x="894210" y="117558"/>
                </a:lnTo>
                <a:lnTo>
                  <a:pt x="857857" y="91361"/>
                </a:lnTo>
                <a:lnTo>
                  <a:pt x="819379" y="68119"/>
                </a:lnTo>
                <a:lnTo>
                  <a:pt x="778944" y="47996"/>
                </a:lnTo>
                <a:lnTo>
                  <a:pt x="736717" y="31160"/>
                </a:lnTo>
                <a:lnTo>
                  <a:pt x="692865" y="17777"/>
                </a:lnTo>
                <a:lnTo>
                  <a:pt x="647552" y="8011"/>
                </a:lnTo>
                <a:lnTo>
                  <a:pt x="600946" y="2030"/>
                </a:lnTo>
                <a:lnTo>
                  <a:pt x="553212" y="0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rgbClr val="E1465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</a:endParaRPr>
          </a:p>
        </p:txBody>
      </p:sp>
      <p:sp>
        <p:nvSpPr>
          <p:cNvPr id="25" name="object 7"/>
          <p:cNvSpPr txBox="1"/>
          <p:nvPr/>
        </p:nvSpPr>
        <p:spPr>
          <a:xfrm>
            <a:off x="4820602" y="5663276"/>
            <a:ext cx="154213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ru-RU" sz="1400" spc="-20" dirty="0">
                <a:solidFill>
                  <a:srgbClr val="E1465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ФАКТОР</a:t>
            </a:r>
            <a:endParaRPr lang="ru-RU" sz="1400" dirty="0">
              <a:solidFill>
                <a:srgbClr val="E1465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duotone>
              <a:srgbClr val="0291A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473" y="4861594"/>
            <a:ext cx="578753" cy="617186"/>
          </a:xfrm>
          <a:prstGeom prst="rect">
            <a:avLst/>
          </a:prstGeom>
        </p:spPr>
      </p:pic>
      <p:sp>
        <p:nvSpPr>
          <p:cNvPr id="27" name="object 5"/>
          <p:cNvSpPr/>
          <p:nvPr/>
        </p:nvSpPr>
        <p:spPr>
          <a:xfrm>
            <a:off x="2242076" y="4735570"/>
            <a:ext cx="841731" cy="885441"/>
          </a:xfrm>
          <a:custGeom>
            <a:avLst/>
            <a:gdLst/>
            <a:ahLst/>
            <a:cxnLst/>
            <a:rect l="l" t="t" r="r" b="b"/>
            <a:pathLst>
              <a:path w="1106805" h="1106804">
                <a:moveTo>
                  <a:pt x="553212" y="0"/>
                </a:moveTo>
                <a:lnTo>
                  <a:pt x="505477" y="2030"/>
                </a:lnTo>
                <a:lnTo>
                  <a:pt x="458871" y="8011"/>
                </a:lnTo>
                <a:lnTo>
                  <a:pt x="413558" y="17777"/>
                </a:lnTo>
                <a:lnTo>
                  <a:pt x="369706" y="31160"/>
                </a:lnTo>
                <a:lnTo>
                  <a:pt x="327479" y="47996"/>
                </a:lnTo>
                <a:lnTo>
                  <a:pt x="287044" y="68119"/>
                </a:lnTo>
                <a:lnTo>
                  <a:pt x="248566" y="91361"/>
                </a:lnTo>
                <a:lnTo>
                  <a:pt x="212213" y="117558"/>
                </a:lnTo>
                <a:lnTo>
                  <a:pt x="178150" y="146543"/>
                </a:lnTo>
                <a:lnTo>
                  <a:pt x="146543" y="178150"/>
                </a:lnTo>
                <a:lnTo>
                  <a:pt x="117558" y="212213"/>
                </a:lnTo>
                <a:lnTo>
                  <a:pt x="91361" y="248566"/>
                </a:lnTo>
                <a:lnTo>
                  <a:pt x="68119" y="287044"/>
                </a:lnTo>
                <a:lnTo>
                  <a:pt x="47996" y="327479"/>
                </a:lnTo>
                <a:lnTo>
                  <a:pt x="31160" y="369706"/>
                </a:lnTo>
                <a:lnTo>
                  <a:pt x="17777" y="413558"/>
                </a:lnTo>
                <a:lnTo>
                  <a:pt x="8011" y="458871"/>
                </a:lnTo>
                <a:lnTo>
                  <a:pt x="2030" y="505477"/>
                </a:lnTo>
                <a:lnTo>
                  <a:pt x="0" y="553212"/>
                </a:lnTo>
                <a:lnTo>
                  <a:pt x="2030" y="600946"/>
                </a:lnTo>
                <a:lnTo>
                  <a:pt x="8011" y="647552"/>
                </a:lnTo>
                <a:lnTo>
                  <a:pt x="17777" y="692865"/>
                </a:lnTo>
                <a:lnTo>
                  <a:pt x="31160" y="736717"/>
                </a:lnTo>
                <a:lnTo>
                  <a:pt x="47996" y="778944"/>
                </a:lnTo>
                <a:lnTo>
                  <a:pt x="68119" y="819379"/>
                </a:lnTo>
                <a:lnTo>
                  <a:pt x="91361" y="857857"/>
                </a:lnTo>
                <a:lnTo>
                  <a:pt x="117558" y="894210"/>
                </a:lnTo>
                <a:lnTo>
                  <a:pt x="146543" y="928273"/>
                </a:lnTo>
                <a:lnTo>
                  <a:pt x="178150" y="959880"/>
                </a:lnTo>
                <a:lnTo>
                  <a:pt x="212213" y="988865"/>
                </a:lnTo>
                <a:lnTo>
                  <a:pt x="248566" y="1015062"/>
                </a:lnTo>
                <a:lnTo>
                  <a:pt x="287044" y="1038304"/>
                </a:lnTo>
                <a:lnTo>
                  <a:pt x="327479" y="1058427"/>
                </a:lnTo>
                <a:lnTo>
                  <a:pt x="369706" y="1075263"/>
                </a:lnTo>
                <a:lnTo>
                  <a:pt x="413558" y="1088646"/>
                </a:lnTo>
                <a:lnTo>
                  <a:pt x="458871" y="1098412"/>
                </a:lnTo>
                <a:lnTo>
                  <a:pt x="505477" y="1104393"/>
                </a:lnTo>
                <a:lnTo>
                  <a:pt x="553212" y="1106424"/>
                </a:lnTo>
                <a:lnTo>
                  <a:pt x="600946" y="1104393"/>
                </a:lnTo>
                <a:lnTo>
                  <a:pt x="647552" y="1098412"/>
                </a:lnTo>
                <a:lnTo>
                  <a:pt x="692865" y="1088646"/>
                </a:lnTo>
                <a:lnTo>
                  <a:pt x="736717" y="1075263"/>
                </a:lnTo>
                <a:lnTo>
                  <a:pt x="778944" y="1058427"/>
                </a:lnTo>
                <a:lnTo>
                  <a:pt x="819379" y="1038304"/>
                </a:lnTo>
                <a:lnTo>
                  <a:pt x="857857" y="1015062"/>
                </a:lnTo>
                <a:lnTo>
                  <a:pt x="894210" y="988865"/>
                </a:lnTo>
                <a:lnTo>
                  <a:pt x="928273" y="959880"/>
                </a:lnTo>
                <a:lnTo>
                  <a:pt x="959880" y="928273"/>
                </a:lnTo>
                <a:lnTo>
                  <a:pt x="988865" y="894210"/>
                </a:lnTo>
                <a:lnTo>
                  <a:pt x="1015062" y="857857"/>
                </a:lnTo>
                <a:lnTo>
                  <a:pt x="1038304" y="819379"/>
                </a:lnTo>
                <a:lnTo>
                  <a:pt x="1058427" y="778944"/>
                </a:lnTo>
                <a:lnTo>
                  <a:pt x="1075263" y="736717"/>
                </a:lnTo>
                <a:lnTo>
                  <a:pt x="1088646" y="692865"/>
                </a:lnTo>
                <a:lnTo>
                  <a:pt x="1098412" y="647552"/>
                </a:lnTo>
                <a:lnTo>
                  <a:pt x="1104393" y="600946"/>
                </a:lnTo>
                <a:lnTo>
                  <a:pt x="1106424" y="553212"/>
                </a:lnTo>
                <a:lnTo>
                  <a:pt x="1104393" y="505477"/>
                </a:lnTo>
                <a:lnTo>
                  <a:pt x="1098412" y="458871"/>
                </a:lnTo>
                <a:lnTo>
                  <a:pt x="1088646" y="413558"/>
                </a:lnTo>
                <a:lnTo>
                  <a:pt x="1075263" y="369706"/>
                </a:lnTo>
                <a:lnTo>
                  <a:pt x="1058427" y="327479"/>
                </a:lnTo>
                <a:lnTo>
                  <a:pt x="1038304" y="287044"/>
                </a:lnTo>
                <a:lnTo>
                  <a:pt x="1015062" y="248566"/>
                </a:lnTo>
                <a:lnTo>
                  <a:pt x="988865" y="212213"/>
                </a:lnTo>
                <a:lnTo>
                  <a:pt x="959880" y="178150"/>
                </a:lnTo>
                <a:lnTo>
                  <a:pt x="928273" y="146543"/>
                </a:lnTo>
                <a:lnTo>
                  <a:pt x="894210" y="117558"/>
                </a:lnTo>
                <a:lnTo>
                  <a:pt x="857857" y="91361"/>
                </a:lnTo>
                <a:lnTo>
                  <a:pt x="819379" y="68119"/>
                </a:lnTo>
                <a:lnTo>
                  <a:pt x="778944" y="47996"/>
                </a:lnTo>
                <a:lnTo>
                  <a:pt x="736717" y="31160"/>
                </a:lnTo>
                <a:lnTo>
                  <a:pt x="692865" y="17777"/>
                </a:lnTo>
                <a:lnTo>
                  <a:pt x="647552" y="8011"/>
                </a:lnTo>
                <a:lnTo>
                  <a:pt x="600946" y="2030"/>
                </a:lnTo>
                <a:lnTo>
                  <a:pt x="553212" y="0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rgbClr val="E7E6E6">
                <a:lumMod val="50000"/>
              </a:srgbClr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44444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8" name="object 7"/>
          <p:cNvSpPr txBox="1"/>
          <p:nvPr/>
        </p:nvSpPr>
        <p:spPr>
          <a:xfrm>
            <a:off x="1877083" y="5709080"/>
            <a:ext cx="154213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ru-RU" sz="1400" spc="-20" dirty="0">
                <a:solidFill>
                  <a:srgbClr val="E7E6E6">
                    <a:lumMod val="50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ЗАКАЗЧИК</a:t>
            </a:r>
            <a:endParaRPr lang="ru-RU" sz="1400" dirty="0">
              <a:solidFill>
                <a:srgbClr val="E7E6E6">
                  <a:lumMod val="50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659" y="2430886"/>
            <a:ext cx="601364" cy="557116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89" y="4878119"/>
            <a:ext cx="601364" cy="557116"/>
          </a:xfrm>
          <a:prstGeom prst="rect">
            <a:avLst/>
          </a:prstGeom>
        </p:spPr>
      </p:pic>
      <p:sp>
        <p:nvSpPr>
          <p:cNvPr id="31" name="Стрелка вправо 30"/>
          <p:cNvSpPr/>
          <p:nvPr/>
        </p:nvSpPr>
        <p:spPr>
          <a:xfrm>
            <a:off x="3273056" y="5093588"/>
            <a:ext cx="1613192" cy="185242"/>
          </a:xfrm>
          <a:prstGeom prst="rightArrow">
            <a:avLst/>
          </a:prstGeom>
          <a:solidFill>
            <a:srgbClr val="44444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16" y="4863744"/>
            <a:ext cx="557273" cy="614902"/>
          </a:xfrm>
          <a:prstGeom prst="rect">
            <a:avLst/>
          </a:prstGeom>
        </p:spPr>
      </p:pic>
      <p:sp>
        <p:nvSpPr>
          <p:cNvPr id="33" name="object 4"/>
          <p:cNvSpPr txBox="1"/>
          <p:nvPr/>
        </p:nvSpPr>
        <p:spPr>
          <a:xfrm>
            <a:off x="3258375" y="4921374"/>
            <a:ext cx="1606786" cy="704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ts val="1300"/>
              </a:lnSpc>
              <a:spcBef>
                <a:spcPts val="95"/>
              </a:spcBef>
            </a:pPr>
            <a:r>
              <a:rPr lang="ru-RU" sz="1400" spc="-5" dirty="0">
                <a:solidFill>
                  <a:srgbClr val="76717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ОПЛАТА ФАКТОРУ</a:t>
            </a:r>
            <a:endParaRPr lang="en-US" sz="1400" spc="-5" dirty="0">
              <a:solidFill>
                <a:srgbClr val="76717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2700" algn="ctr">
              <a:lnSpc>
                <a:spcPts val="1300"/>
              </a:lnSpc>
              <a:spcBef>
                <a:spcPts val="95"/>
              </a:spcBef>
            </a:pPr>
            <a:endParaRPr lang="ru-RU" sz="1400" spc="-5" dirty="0">
              <a:solidFill>
                <a:srgbClr val="76717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2700" algn="ctr">
              <a:lnSpc>
                <a:spcPts val="1300"/>
              </a:lnSpc>
              <a:spcBef>
                <a:spcPts val="95"/>
              </a:spcBef>
            </a:pPr>
            <a:r>
              <a:rPr lang="ru-RU" sz="1400" spc="-5" dirty="0">
                <a:solidFill>
                  <a:srgbClr val="767171"/>
                </a:solidFill>
                <a:latin typeface="Segoe UI"/>
                <a:cs typeface="Segoe UI"/>
              </a:rPr>
              <a:t>100% от суммы контракта</a:t>
            </a:r>
          </a:p>
        </p:txBody>
      </p:sp>
      <p:sp>
        <p:nvSpPr>
          <p:cNvPr id="34" name="Стрелка вправо 33"/>
          <p:cNvSpPr/>
          <p:nvPr/>
        </p:nvSpPr>
        <p:spPr>
          <a:xfrm>
            <a:off x="6225199" y="5093588"/>
            <a:ext cx="2551390" cy="202660"/>
          </a:xfrm>
          <a:prstGeom prst="rightArrow">
            <a:avLst/>
          </a:prstGeom>
          <a:solidFill>
            <a:srgbClr val="E146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0081" y="4758733"/>
            <a:ext cx="2516009" cy="1395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rgbClr val="E1465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ОПЛАТА ПОСТАВЩИКУ</a:t>
            </a:r>
            <a:endParaRPr lang="ru-RU" sz="800" dirty="0">
              <a:solidFill>
                <a:srgbClr val="E1465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ru-RU" sz="800" dirty="0">
              <a:solidFill>
                <a:srgbClr val="E1465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800" dirty="0">
              <a:solidFill>
                <a:srgbClr val="E1465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ru-RU" sz="800" dirty="0">
              <a:solidFill>
                <a:srgbClr val="E1465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2700" algn="ctr">
              <a:lnSpc>
                <a:spcPts val="1300"/>
              </a:lnSpc>
              <a:spcBef>
                <a:spcPts val="95"/>
              </a:spcBef>
            </a:pPr>
            <a:r>
              <a:rPr lang="ru-RU" sz="1400" spc="-5" dirty="0">
                <a:solidFill>
                  <a:srgbClr val="E1465A"/>
                </a:solidFill>
                <a:latin typeface="Segoe UI"/>
                <a:cs typeface="Segoe UI"/>
              </a:rPr>
              <a:t>100% от суммы контракта</a:t>
            </a:r>
          </a:p>
          <a:p>
            <a:pPr marL="12700" algn="ctr">
              <a:lnSpc>
                <a:spcPts val="1300"/>
              </a:lnSpc>
              <a:spcBef>
                <a:spcPts val="95"/>
              </a:spcBef>
            </a:pPr>
            <a:r>
              <a:rPr lang="ru-RU" sz="1400" spc="-5" dirty="0">
                <a:solidFill>
                  <a:srgbClr val="E1465A"/>
                </a:solidFill>
                <a:latin typeface="Segoe UI"/>
                <a:cs typeface="Segoe UI"/>
              </a:rPr>
              <a:t>минус выплаченная сумма</a:t>
            </a:r>
          </a:p>
          <a:p>
            <a:pPr marL="12700" algn="ctr">
              <a:lnSpc>
                <a:spcPts val="1300"/>
              </a:lnSpc>
              <a:spcBef>
                <a:spcPts val="95"/>
              </a:spcBef>
            </a:pPr>
            <a:r>
              <a:rPr lang="ru-RU" sz="1400" spc="-5" dirty="0">
                <a:solidFill>
                  <a:srgbClr val="E1465A"/>
                </a:solidFill>
                <a:latin typeface="Segoe UI"/>
                <a:cs typeface="Segoe UI"/>
              </a:rPr>
              <a:t>факторинга</a:t>
            </a:r>
            <a:r>
              <a:rPr lang="en-US" sz="1400" spc="-5" dirty="0">
                <a:solidFill>
                  <a:srgbClr val="E1465A"/>
                </a:solidFill>
                <a:latin typeface="Segoe UI"/>
                <a:cs typeface="Segoe UI"/>
              </a:rPr>
              <a:t> </a:t>
            </a:r>
            <a:r>
              <a:rPr lang="ru-RU" sz="1400" spc="-5" dirty="0">
                <a:solidFill>
                  <a:srgbClr val="E1465A"/>
                </a:solidFill>
                <a:latin typeface="Segoe UI"/>
                <a:cs typeface="Segoe UI"/>
              </a:rPr>
              <a:t>минус комиссия</a:t>
            </a:r>
          </a:p>
          <a:p>
            <a:pPr marL="12700" algn="ctr">
              <a:lnSpc>
                <a:spcPts val="1300"/>
              </a:lnSpc>
              <a:spcBef>
                <a:spcPts val="95"/>
              </a:spcBef>
            </a:pPr>
            <a:r>
              <a:rPr lang="ru-RU" sz="1400" spc="-5" dirty="0">
                <a:solidFill>
                  <a:srgbClr val="E1465A"/>
                </a:solidFill>
                <a:latin typeface="Segoe UI"/>
                <a:cs typeface="Segoe UI"/>
              </a:rPr>
              <a:t>за факторинг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119832" y="5084879"/>
            <a:ext cx="634475" cy="211369"/>
          </a:xfrm>
          <a:prstGeom prst="rect">
            <a:avLst/>
          </a:prstGeom>
          <a:solidFill>
            <a:srgbClr val="FCFCFC"/>
          </a:solidFill>
          <a:ln w="12700" cap="flat" cmpd="sng" algn="ctr">
            <a:solidFill>
              <a:srgbClr val="E1465A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1618" y="5055404"/>
            <a:ext cx="69227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ДЕНЬ</a:t>
            </a:r>
          </a:p>
        </p:txBody>
      </p:sp>
      <p:sp>
        <p:nvSpPr>
          <p:cNvPr id="38" name="Выноска со стрелкой вниз 37"/>
          <p:cNvSpPr/>
          <p:nvPr/>
        </p:nvSpPr>
        <p:spPr>
          <a:xfrm>
            <a:off x="1667364" y="3948264"/>
            <a:ext cx="8799775" cy="550975"/>
          </a:xfrm>
          <a:prstGeom prst="downArrowCallout">
            <a:avLst/>
          </a:prstGeom>
          <a:solidFill>
            <a:srgbClr val="2A97A3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65142" y="3974213"/>
            <a:ext cx="304745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ОТСРОЧКА ПЛАТЕЖА</a:t>
            </a:r>
          </a:p>
        </p:txBody>
      </p:sp>
    </p:spTree>
    <p:extLst>
      <p:ext uri="{BB962C8B-B14F-4D97-AF65-F5344CB8AC3E}">
        <p14:creationId xmlns:p14="http://schemas.microsoft.com/office/powerpoint/2010/main" val="33879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894759" y="2579888"/>
            <a:ext cx="3084132" cy="3101119"/>
          </a:xfrm>
          <a:prstGeom prst="rect">
            <a:avLst/>
          </a:prstGeom>
          <a:solidFill>
            <a:srgbClr val="E9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a typeface="Helvetica Light" charset="0"/>
              <a:cs typeface="Helvetica Light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84460" y="4555292"/>
            <a:ext cx="2937288" cy="550654"/>
          </a:xfrm>
          <a:prstGeom prst="roundRect">
            <a:avLst>
              <a:gd name="adj" fmla="val 7173"/>
            </a:avLst>
          </a:prstGeom>
          <a:noFill/>
          <a:ln w="19050" cap="sq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square"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Учебная площадка РТС-тендер (моделирование реальных торгов для отработки навыков)</a:t>
            </a:r>
            <a:endParaRPr lang="ru-RU" sz="14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  <a:ea typeface="Helvetica Light" charset="0"/>
              <a:cs typeface="Segoe UI" panose="020B0502040204020203" pitchFamily="34" charset="0"/>
            </a:endParaRPr>
          </a:p>
        </p:txBody>
      </p:sp>
      <p:sp>
        <p:nvSpPr>
          <p:cNvPr id="8" name="Пятиугольник 7"/>
          <p:cNvSpPr/>
          <p:nvPr/>
        </p:nvSpPr>
        <p:spPr bwMode="auto">
          <a:xfrm rot="5400000">
            <a:off x="8784224" y="1014909"/>
            <a:ext cx="1300309" cy="3082466"/>
          </a:xfrm>
          <a:prstGeom prst="homePlate">
            <a:avLst>
              <a:gd name="adj" fmla="val 1448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lIns="91420" tIns="45711" rIns="91420" bIns="45711" anchor="ctr"/>
          <a:lstStyle/>
          <a:p>
            <a:pPr algn="ctr" defTabSz="4491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dirty="0">
              <a:solidFill>
                <a:srgbClr val="FFFFFF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28921" y="2585687"/>
            <a:ext cx="3084132" cy="3101119"/>
          </a:xfrm>
          <a:prstGeom prst="rect">
            <a:avLst/>
          </a:prstGeom>
          <a:solidFill>
            <a:srgbClr val="E9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a typeface="Helvetica Light" charset="0"/>
              <a:cs typeface="Helvetica Light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163374" y="3919297"/>
            <a:ext cx="2797002" cy="550654"/>
          </a:xfrm>
          <a:prstGeom prst="roundRect">
            <a:avLst>
              <a:gd name="adj" fmla="val 7173"/>
            </a:avLst>
          </a:prstGeom>
          <a:noFill/>
          <a:ln w="19050" cap="sq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square"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Специальный </a:t>
            </a: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онлайн-курс </a:t>
            </a:r>
          </a:p>
          <a:p>
            <a:pPr algn="ctr"/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системе дистанционного образования </a:t>
            </a: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РТС-тендер</a:t>
            </a:r>
            <a:endParaRPr lang="ru-RU" sz="14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  <a:ea typeface="Helvetica Light" charset="0"/>
              <a:cs typeface="Segoe UI" panose="020B0502040204020203" pitchFamily="34" charset="0"/>
            </a:endParaRPr>
          </a:p>
        </p:txBody>
      </p:sp>
      <p:sp>
        <p:nvSpPr>
          <p:cNvPr id="11" name="Пятиугольник 10"/>
          <p:cNvSpPr/>
          <p:nvPr/>
        </p:nvSpPr>
        <p:spPr bwMode="auto">
          <a:xfrm rot="5400000">
            <a:off x="1915317" y="1001205"/>
            <a:ext cx="1300309" cy="3082466"/>
          </a:xfrm>
          <a:prstGeom prst="homePlate">
            <a:avLst>
              <a:gd name="adj" fmla="val 1448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lIns="91420" tIns="45711" rIns="91420" bIns="45711" anchor="ctr"/>
          <a:lstStyle/>
          <a:p>
            <a:pPr algn="ctr" defTabSz="4491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dirty="0">
              <a:solidFill>
                <a:srgbClr val="FFFFFF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24816" y="1677772"/>
            <a:ext cx="3087272" cy="57881"/>
          </a:xfrm>
          <a:prstGeom prst="rect">
            <a:avLst/>
          </a:prstGeom>
          <a:solidFill>
            <a:srgbClr val="F1C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a typeface="Helvetica Light" charset="0"/>
              <a:cs typeface="Helvetica Light" charset="0"/>
            </a:endParaRPr>
          </a:p>
        </p:txBody>
      </p:sp>
      <p:sp>
        <p:nvSpPr>
          <p:cNvPr id="13" name="Пятиугольник 12"/>
          <p:cNvSpPr/>
          <p:nvPr/>
        </p:nvSpPr>
        <p:spPr bwMode="auto">
          <a:xfrm rot="5400000">
            <a:off x="2050793" y="711272"/>
            <a:ext cx="1040023" cy="3080992"/>
          </a:xfrm>
          <a:prstGeom prst="homePlate">
            <a:avLst>
              <a:gd name="adj" fmla="val 16053"/>
            </a:avLst>
          </a:prstGeom>
          <a:solidFill>
            <a:srgbClr val="E446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lIns="91420" tIns="45711" rIns="91420" bIns="45711" anchor="ctr"/>
          <a:lstStyle/>
          <a:p>
            <a:pPr algn="ctr" defTabSz="4491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dirty="0">
              <a:solidFill>
                <a:srgbClr val="FFFFFF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887138" y="1677770"/>
            <a:ext cx="3087272" cy="57881"/>
          </a:xfrm>
          <a:prstGeom prst="rect">
            <a:avLst/>
          </a:prstGeom>
          <a:solidFill>
            <a:srgbClr val="F1C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a typeface="Helvetica Light" charset="0"/>
              <a:cs typeface="Helvetica Light" charset="0"/>
            </a:endParaRPr>
          </a:p>
        </p:txBody>
      </p:sp>
      <p:sp>
        <p:nvSpPr>
          <p:cNvPr id="15" name="Пятиугольник 14"/>
          <p:cNvSpPr/>
          <p:nvPr/>
        </p:nvSpPr>
        <p:spPr bwMode="auto">
          <a:xfrm rot="5400000">
            <a:off x="8913115" y="711268"/>
            <a:ext cx="1040023" cy="3080992"/>
          </a:xfrm>
          <a:prstGeom prst="homePlate">
            <a:avLst>
              <a:gd name="adj" fmla="val 20449"/>
            </a:avLst>
          </a:prstGeom>
          <a:solidFill>
            <a:srgbClr val="E446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lIns="91420" tIns="45711" rIns="91420" bIns="45711" anchor="ctr"/>
          <a:lstStyle/>
          <a:p>
            <a:pPr algn="ctr" defTabSz="4491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dirty="0">
              <a:solidFill>
                <a:srgbClr val="FFFFFF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461840" y="2579170"/>
            <a:ext cx="3084132" cy="3101119"/>
          </a:xfrm>
          <a:prstGeom prst="rect">
            <a:avLst/>
          </a:prstGeom>
          <a:solidFill>
            <a:srgbClr val="E9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a typeface="Helvetica Light" charset="0"/>
              <a:cs typeface="Helvetica Light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718761" y="3885067"/>
            <a:ext cx="2552066" cy="550654"/>
          </a:xfrm>
          <a:prstGeom prst="roundRect">
            <a:avLst>
              <a:gd name="adj" fmla="val 7173"/>
            </a:avLst>
          </a:prstGeom>
          <a:noFill/>
          <a:ln w="19050" cap="sq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square"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sz="1400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Бесплатные мероприятия </a:t>
            </a:r>
            <a:endParaRPr lang="ru-RU" sz="1400" b="1" dirty="0" smtClean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заказчиков и поставщиков</a:t>
            </a:r>
          </a:p>
        </p:txBody>
      </p:sp>
      <p:sp>
        <p:nvSpPr>
          <p:cNvPr id="18" name="Пятиугольник 17"/>
          <p:cNvSpPr/>
          <p:nvPr/>
        </p:nvSpPr>
        <p:spPr bwMode="auto">
          <a:xfrm rot="5400000">
            <a:off x="5353049" y="999766"/>
            <a:ext cx="1300309" cy="3082466"/>
          </a:xfrm>
          <a:prstGeom prst="homePlate">
            <a:avLst>
              <a:gd name="adj" fmla="val 1448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lIns="91420" tIns="45711" rIns="91420" bIns="45711" anchor="ctr"/>
          <a:lstStyle/>
          <a:p>
            <a:pPr algn="ctr" defTabSz="4491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dirty="0">
              <a:solidFill>
                <a:srgbClr val="FFFFFF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461769" y="1677769"/>
            <a:ext cx="3099628" cy="57881"/>
          </a:xfrm>
          <a:prstGeom prst="rect">
            <a:avLst/>
          </a:prstGeom>
          <a:solidFill>
            <a:srgbClr val="F1C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a typeface="Helvetica Light" charset="0"/>
              <a:cs typeface="Helvetica Light" charset="0"/>
            </a:endParaRPr>
          </a:p>
        </p:txBody>
      </p:sp>
      <p:sp>
        <p:nvSpPr>
          <p:cNvPr id="20" name="Пятиугольник 19"/>
          <p:cNvSpPr/>
          <p:nvPr/>
        </p:nvSpPr>
        <p:spPr bwMode="auto">
          <a:xfrm rot="5400000">
            <a:off x="5488221" y="705106"/>
            <a:ext cx="1040023" cy="3093320"/>
          </a:xfrm>
          <a:prstGeom prst="homePlate">
            <a:avLst>
              <a:gd name="adj" fmla="val 18801"/>
            </a:avLst>
          </a:prstGeom>
          <a:solidFill>
            <a:srgbClr val="E446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lIns="91420" tIns="45711" rIns="91420" bIns="45711" anchor="ctr"/>
          <a:lstStyle/>
          <a:p>
            <a:pPr algn="ctr" defTabSz="4491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dirty="0">
              <a:solidFill>
                <a:srgbClr val="FFFFFF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1163374" y="4990916"/>
            <a:ext cx="2797002" cy="550654"/>
          </a:xfrm>
          <a:prstGeom prst="roundRect">
            <a:avLst>
              <a:gd name="adj" fmla="val 7173"/>
            </a:avLst>
          </a:prstGeom>
          <a:noFill/>
          <a:ln w="19050" cap="sq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square"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sz="1400" dirty="0" smtClean="0">
                <a:solidFill>
                  <a:srgbClr val="009BA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 выдачей удостоверения установленного образца</a:t>
            </a:r>
            <a:endParaRPr lang="ru-RU" sz="1400" dirty="0">
              <a:solidFill>
                <a:srgbClr val="009BA5"/>
              </a:solidFill>
              <a:latin typeface="Segoe UI" panose="020B0502040204020203" pitchFamily="34" charset="0"/>
              <a:ea typeface="Helvetica Light" charset="0"/>
              <a:cs typeface="Segoe UI" panose="020B0502040204020203" pitchFamily="34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1113892" y="1975763"/>
            <a:ext cx="2903160" cy="451539"/>
          </a:xfrm>
          <a:prstGeom prst="roundRect">
            <a:avLst>
              <a:gd name="adj" fmla="val 7173"/>
            </a:avLst>
          </a:prstGeom>
          <a:noFill/>
          <a:ln w="19050" cap="sq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square"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>
                <a:srgbClr val="0291A0"/>
              </a:buClr>
            </a:pPr>
            <a:r>
              <a:rPr lang="ru-RU" sz="1600" b="1" dirty="0" smtClean="0">
                <a:solidFill>
                  <a:schemeClr val="bg1"/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Учебный центр РТСТ</a:t>
            </a:r>
            <a:endParaRPr lang="ru-RU" sz="1600" b="1" dirty="0">
              <a:solidFill>
                <a:schemeClr val="bg1"/>
              </a:solidFill>
              <a:latin typeface="Segoe UI" panose="020B0502040204020203" pitchFamily="34" charset="0"/>
              <a:ea typeface="Helvetica Light" charset="0"/>
              <a:cs typeface="Segoe UI" panose="020B0502040204020203" pitchFamily="34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979773" y="1941022"/>
            <a:ext cx="2901887" cy="451539"/>
          </a:xfrm>
          <a:prstGeom prst="roundRect">
            <a:avLst>
              <a:gd name="adj" fmla="val 7173"/>
            </a:avLst>
          </a:prstGeom>
          <a:noFill/>
          <a:ln w="19050" cap="sq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square"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>
                <a:srgbClr val="0291A0"/>
              </a:buClr>
            </a:pPr>
            <a:r>
              <a:rPr lang="ru-RU" sz="1600" b="1" dirty="0" smtClean="0">
                <a:solidFill>
                  <a:schemeClr val="bg1"/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Образовательный проект ПРОФЕССИОНАЛ ЗАКУПОК</a:t>
            </a:r>
            <a:endParaRPr lang="ru-RU" sz="1600" b="1" dirty="0">
              <a:solidFill>
                <a:schemeClr val="bg1"/>
              </a:solidFill>
              <a:latin typeface="Segoe UI" panose="020B0502040204020203" pitchFamily="34" charset="0"/>
              <a:ea typeface="Helvetica Light" charset="0"/>
              <a:cs typeface="Segoe UI" panose="020B0502040204020203" pitchFamily="34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560685" y="1975760"/>
            <a:ext cx="2901887" cy="451539"/>
          </a:xfrm>
          <a:prstGeom prst="roundRect">
            <a:avLst>
              <a:gd name="adj" fmla="val 7173"/>
            </a:avLst>
          </a:prstGeom>
          <a:noFill/>
          <a:ln w="19050" cap="sq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square"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>
                <a:srgbClr val="0291A0"/>
              </a:buClr>
            </a:pPr>
            <a:r>
              <a:rPr lang="ru-RU" sz="1600" b="1" dirty="0" smtClean="0">
                <a:solidFill>
                  <a:schemeClr val="bg1"/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Семинары, вебинары, региональные конференции</a:t>
            </a:r>
            <a:endParaRPr lang="ru-RU" sz="1600" b="1" dirty="0">
              <a:solidFill>
                <a:schemeClr val="bg1"/>
              </a:solidFill>
              <a:latin typeface="Segoe UI" panose="020B0502040204020203" pitchFamily="34" charset="0"/>
              <a:ea typeface="Helvetica Light" charset="0"/>
              <a:cs typeface="Segoe UI" panose="020B0502040204020203" pitchFamily="34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984460" y="3643970"/>
            <a:ext cx="2996046" cy="550654"/>
          </a:xfrm>
          <a:prstGeom prst="roundRect">
            <a:avLst>
              <a:gd name="adj" fmla="val 7173"/>
            </a:avLst>
          </a:prstGeom>
          <a:noFill/>
          <a:ln w="19050" cap="sq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square"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Профессиональная подготовка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специалистов </a:t>
            </a: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по госзаказу в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ВУЗе Вашего региона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24067" y="186701"/>
            <a:ext cx="39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49263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cap="all" dirty="0" smtClean="0">
                <a:solidFill>
                  <a:srgbClr val="E4465A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rPr>
              <a:t>Обучение в сфере закупок</a:t>
            </a:r>
            <a:endParaRPr lang="ru-RU" sz="2000" b="1" cap="all" dirty="0">
              <a:solidFill>
                <a:srgbClr val="E4465A"/>
              </a:solidFill>
              <a:latin typeface="Segoe UI" panose="020B0502040204020203" pitchFamily="34" charset="0"/>
              <a:ea typeface="Segoe UI Black" panose="020B0A02040204020203" pitchFamily="34" charset="0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88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с двумя скругленными соседними углами 27"/>
          <p:cNvSpPr/>
          <p:nvPr/>
        </p:nvSpPr>
        <p:spPr>
          <a:xfrm rot="5400000">
            <a:off x="6243661" y="-3021838"/>
            <a:ext cx="771654" cy="94002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с двумя скругленными соседними углами 28"/>
          <p:cNvSpPr/>
          <p:nvPr/>
        </p:nvSpPr>
        <p:spPr>
          <a:xfrm rot="5400000">
            <a:off x="6243661" y="-1007111"/>
            <a:ext cx="771654" cy="94002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929347" y="3307199"/>
            <a:ext cx="8586784" cy="45719"/>
          </a:xfrm>
          <a:prstGeom prst="rect">
            <a:avLst/>
          </a:prstGeom>
          <a:solidFill>
            <a:srgbClr val="3D9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с двумя скругленными соседними углами 30"/>
          <p:cNvSpPr/>
          <p:nvPr/>
        </p:nvSpPr>
        <p:spPr>
          <a:xfrm rot="5400000">
            <a:off x="6163230" y="38984"/>
            <a:ext cx="764016" cy="94146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837908" y="4356666"/>
            <a:ext cx="8586784" cy="45719"/>
          </a:xfrm>
          <a:prstGeom prst="rect">
            <a:avLst/>
          </a:prstGeom>
          <a:solidFill>
            <a:srgbClr val="3D9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1486621" y="3291996"/>
            <a:ext cx="794501" cy="79450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D9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459512" y="4333821"/>
            <a:ext cx="794501" cy="79450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D9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929347" y="1267522"/>
            <a:ext cx="8586784" cy="45719"/>
          </a:xfrm>
          <a:prstGeom prst="rect">
            <a:avLst/>
          </a:prstGeom>
          <a:solidFill>
            <a:srgbClr val="3D9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1" name="Группа 50"/>
          <p:cNvGrpSpPr/>
          <p:nvPr/>
        </p:nvGrpSpPr>
        <p:grpSpPr>
          <a:xfrm>
            <a:off x="1486621" y="1273286"/>
            <a:ext cx="794501" cy="794501"/>
            <a:chOff x="1565562" y="1555295"/>
            <a:chExt cx="794501" cy="794501"/>
          </a:xfrm>
        </p:grpSpPr>
        <p:sp>
          <p:nvSpPr>
            <p:cNvPr id="52" name="Овал 51"/>
            <p:cNvSpPr/>
            <p:nvPr/>
          </p:nvSpPr>
          <p:spPr>
            <a:xfrm>
              <a:off x="1565562" y="1555295"/>
              <a:ext cx="794501" cy="7945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D9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3" name="Рисунок 5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759" y="1690910"/>
              <a:ext cx="468907" cy="468907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ЦЕЛЕВЫЕ РЕЗУЛЬТАТЫ РАБОТЫ С РТС-ТЕНДЕР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44186" y="1445659"/>
            <a:ext cx="8808382" cy="486053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600" dirty="0" smtClean="0">
                <a:latin typeface="+mn-lt"/>
                <a:ea typeface="Helvetica Light" charset="0"/>
                <a:cs typeface="Helvetica Light" charset="0"/>
              </a:rPr>
              <a:t>Снижение трудозатрат при организации и проведении закупочного процесса</a:t>
            </a:r>
            <a:endParaRPr lang="ru-RU" sz="1600" dirty="0">
              <a:latin typeface="+mn-lt"/>
              <a:ea typeface="Helvetica Light" charset="0"/>
              <a:cs typeface="Helvetica Light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444186" y="4218672"/>
            <a:ext cx="8785146" cy="108012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600" dirty="0" smtClean="0">
                <a:latin typeface="+mn-lt"/>
                <a:ea typeface="Helvetica Light" charset="0"/>
                <a:cs typeface="Helvetica Light" charset="0"/>
              </a:rPr>
              <a:t>Снижение доли проблемных контрактов более чем в 2 раза</a:t>
            </a:r>
            <a:endParaRPr lang="ru-RU" sz="1600" dirty="0">
              <a:latin typeface="+mn-lt"/>
              <a:ea typeface="Helvetica Light" charset="0"/>
              <a:cs typeface="Helvetica Light" charset="0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98984" y="5608409"/>
            <a:ext cx="11764193" cy="6027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3D9EA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39387" y="5620954"/>
            <a:ext cx="1117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0291A0"/>
                </a:solidFill>
              </a:rPr>
              <a:t>Цифровые решения площадки РТС-тендер способствуют развитию цифровой экономики </a:t>
            </a:r>
          </a:p>
          <a:p>
            <a:pPr algn="ctr"/>
            <a:r>
              <a:rPr lang="ru-RU" sz="1600" dirty="0" smtClean="0">
                <a:solidFill>
                  <a:srgbClr val="0291A0"/>
                </a:solidFill>
              </a:rPr>
              <a:t>региона через увеличение эффективности закупок</a:t>
            </a:r>
            <a:endParaRPr lang="ru-RU" sz="1600" dirty="0">
              <a:solidFill>
                <a:srgbClr val="0291A0"/>
              </a:solidFill>
            </a:endParaRPr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2418315" y="3252494"/>
            <a:ext cx="8014456" cy="892343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600" dirty="0" smtClean="0">
                <a:latin typeface="+mn-lt"/>
                <a:ea typeface="Helvetica Light" charset="0"/>
                <a:cs typeface="Helvetica Light" charset="0"/>
              </a:rPr>
              <a:t>Существенная экономия бюджета региона за счет снижения издержек и трудозатрат</a:t>
            </a:r>
            <a:endParaRPr lang="ru-RU" sz="1600" dirty="0">
              <a:latin typeface="+mn-lt"/>
              <a:ea typeface="Helvetica Light" charset="0"/>
              <a:cs typeface="Helvetica Light" charset="0"/>
            </a:endParaRPr>
          </a:p>
        </p:txBody>
      </p:sp>
      <p:sp>
        <p:nvSpPr>
          <p:cNvPr id="54" name="Прямоугольник с двумя скругленными соседними углами 53"/>
          <p:cNvSpPr/>
          <p:nvPr/>
        </p:nvSpPr>
        <p:spPr>
          <a:xfrm rot="5400000">
            <a:off x="6216552" y="-2053257"/>
            <a:ext cx="771654" cy="94002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902238" y="2236103"/>
            <a:ext cx="8586784" cy="45719"/>
          </a:xfrm>
          <a:prstGeom prst="rect">
            <a:avLst/>
          </a:prstGeom>
          <a:solidFill>
            <a:srgbClr val="3D9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459512" y="2241867"/>
            <a:ext cx="794501" cy="79450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D9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2391206" y="2414240"/>
            <a:ext cx="7653781" cy="486053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600" dirty="0" smtClean="0">
                <a:latin typeface="+mn-lt"/>
                <a:ea typeface="Helvetica Light" charset="0"/>
                <a:cs typeface="Helvetica Light" charset="0"/>
              </a:rPr>
              <a:t>Решение проблем закупочной отрасли путем использования цифровых решений</a:t>
            </a:r>
            <a:endParaRPr lang="ru-RU" sz="1600" dirty="0">
              <a:latin typeface="+mn-lt"/>
              <a:ea typeface="Helvetica Light" charset="0"/>
              <a:cs typeface="Helvetica Light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69" y="3461106"/>
            <a:ext cx="433904" cy="4339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68" y="4540379"/>
            <a:ext cx="441552" cy="441552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33" y="2422149"/>
            <a:ext cx="448845" cy="4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рямоугольник 52"/>
          <p:cNvSpPr/>
          <p:nvPr/>
        </p:nvSpPr>
        <p:spPr>
          <a:xfrm>
            <a:off x="4698878" y="1734194"/>
            <a:ext cx="2920287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ЭЛЕКТРОННЫЕ ЗАКУПКИ </a:t>
            </a:r>
          </a:p>
          <a:p>
            <a:pPr algn="ctr">
              <a:lnSpc>
                <a:spcPct val="150000"/>
              </a:lnSpc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РАЗЛИЧНЫХ СФЕРАХ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вал 2"/>
          <p:cNvSpPr>
            <a:spLocks noChangeAspect="1"/>
          </p:cNvSpPr>
          <p:nvPr/>
        </p:nvSpPr>
        <p:spPr>
          <a:xfrm>
            <a:off x="5236065" y="2275678"/>
            <a:ext cx="1784814" cy="17848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29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 flipV="1">
            <a:off x="619319" y="3975717"/>
            <a:ext cx="3765448" cy="1279642"/>
          </a:xfrm>
          <a:custGeom>
            <a:avLst/>
            <a:gdLst>
              <a:gd name="connsiteX0" fmla="*/ 0 w 4476200"/>
              <a:gd name="connsiteY0" fmla="*/ 0 h 1561053"/>
              <a:gd name="connsiteX1" fmla="*/ 3369364 w 4476200"/>
              <a:gd name="connsiteY1" fmla="*/ 0 h 1561053"/>
              <a:gd name="connsiteX2" fmla="*/ 3590620 w 4476200"/>
              <a:gd name="connsiteY2" fmla="*/ 0 h 1561053"/>
              <a:gd name="connsiteX3" fmla="*/ 3922782 w 4476200"/>
              <a:gd name="connsiteY3" fmla="*/ 0 h 1561053"/>
              <a:gd name="connsiteX4" fmla="*/ 4464957 w 4476200"/>
              <a:gd name="connsiteY4" fmla="*/ 623223 h 1561053"/>
              <a:gd name="connsiteX5" fmla="*/ 4473265 w 4476200"/>
              <a:gd name="connsiteY5" fmla="*/ 739446 h 1561053"/>
              <a:gd name="connsiteX6" fmla="*/ 4475643 w 4476200"/>
              <a:gd name="connsiteY6" fmla="*/ 739446 h 1561053"/>
              <a:gd name="connsiteX7" fmla="*/ 4475643 w 4476200"/>
              <a:gd name="connsiteY7" fmla="*/ 772727 h 1561053"/>
              <a:gd name="connsiteX8" fmla="*/ 4476200 w 4476200"/>
              <a:gd name="connsiteY8" fmla="*/ 780527 h 1561053"/>
              <a:gd name="connsiteX9" fmla="*/ 4475643 w 4476200"/>
              <a:gd name="connsiteY9" fmla="*/ 788327 h 1561053"/>
              <a:gd name="connsiteX10" fmla="*/ 4475643 w 4476200"/>
              <a:gd name="connsiteY10" fmla="*/ 1561053 h 1561053"/>
              <a:gd name="connsiteX11" fmla="*/ 4474885 w 4476200"/>
              <a:gd name="connsiteY11" fmla="*/ 1561053 h 1561053"/>
              <a:gd name="connsiteX12" fmla="*/ 4442922 w 4476200"/>
              <a:gd name="connsiteY12" fmla="*/ 1543117 h 1561053"/>
              <a:gd name="connsiteX13" fmla="*/ 4235993 w 4476200"/>
              <a:gd name="connsiteY13" fmla="*/ 1499191 h 1561053"/>
              <a:gd name="connsiteX14" fmla="*/ 3874775 w 4476200"/>
              <a:gd name="connsiteY14" fmla="*/ 1499191 h 1561053"/>
              <a:gd name="connsiteX15" fmla="*/ 3634165 w 4476200"/>
              <a:gd name="connsiteY15" fmla="*/ 1499191 h 1561053"/>
              <a:gd name="connsiteX16" fmla="*/ 0 w 4476200"/>
              <a:gd name="connsiteY16" fmla="*/ 1499191 h 156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200" h="1561053">
                <a:moveTo>
                  <a:pt x="0" y="0"/>
                </a:moveTo>
                <a:lnTo>
                  <a:pt x="3369364" y="0"/>
                </a:lnTo>
                <a:lnTo>
                  <a:pt x="3590620" y="0"/>
                </a:lnTo>
                <a:lnTo>
                  <a:pt x="3922782" y="0"/>
                </a:lnTo>
                <a:cubicBezTo>
                  <a:pt x="4190222" y="0"/>
                  <a:pt x="4413352" y="267551"/>
                  <a:pt x="4464957" y="623223"/>
                </a:cubicBezTo>
                <a:lnTo>
                  <a:pt x="4473265" y="739446"/>
                </a:lnTo>
                <a:lnTo>
                  <a:pt x="4475643" y="739446"/>
                </a:lnTo>
                <a:lnTo>
                  <a:pt x="4475643" y="772727"/>
                </a:lnTo>
                <a:lnTo>
                  <a:pt x="4476200" y="780527"/>
                </a:lnTo>
                <a:lnTo>
                  <a:pt x="4475643" y="788327"/>
                </a:lnTo>
                <a:lnTo>
                  <a:pt x="4475643" y="1561053"/>
                </a:lnTo>
                <a:lnTo>
                  <a:pt x="4474885" y="1561053"/>
                </a:lnTo>
                <a:lnTo>
                  <a:pt x="4442922" y="1543117"/>
                </a:lnTo>
                <a:cubicBezTo>
                  <a:pt x="4378399" y="1514700"/>
                  <a:pt x="4308702" y="1499191"/>
                  <a:pt x="4235993" y="1499191"/>
                </a:cubicBezTo>
                <a:lnTo>
                  <a:pt x="3874775" y="1499191"/>
                </a:lnTo>
                <a:lnTo>
                  <a:pt x="3634165" y="1499191"/>
                </a:lnTo>
                <a:lnTo>
                  <a:pt x="0" y="1499191"/>
                </a:lnTo>
                <a:close/>
              </a:path>
            </a:pathLst>
          </a:custGeom>
          <a:solidFill>
            <a:srgbClr val="DCDCDC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3325069" y="4229232"/>
            <a:ext cx="871502" cy="8715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1" name="Прямоугольник с двумя скругленными соседними углами 20"/>
          <p:cNvSpPr/>
          <p:nvPr/>
        </p:nvSpPr>
        <p:spPr>
          <a:xfrm rot="5400000">
            <a:off x="1866782" y="1319510"/>
            <a:ext cx="1264974" cy="3759904"/>
          </a:xfrm>
          <a:prstGeom prst="round2SameRect">
            <a:avLst>
              <a:gd name="adj1" fmla="val 46743"/>
              <a:gd name="adj2" fmla="val 0"/>
            </a:avLst>
          </a:prstGeom>
          <a:solidFill>
            <a:srgbClr val="DCDCDC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3280072" y="2754552"/>
            <a:ext cx="871502" cy="8715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Ртс</a:t>
            </a:r>
            <a:r>
              <a:rPr lang="ru-RU" dirty="0" smtClean="0"/>
              <a:t>-тендер — кто мы?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83" y="2849236"/>
            <a:ext cx="1411550" cy="612326"/>
          </a:xfrm>
          <a:prstGeom prst="rect">
            <a:avLst/>
          </a:prstGeom>
        </p:spPr>
      </p:pic>
      <p:sp>
        <p:nvSpPr>
          <p:cNvPr id="17" name="Полилиния 16"/>
          <p:cNvSpPr/>
          <p:nvPr/>
        </p:nvSpPr>
        <p:spPr>
          <a:xfrm>
            <a:off x="619319" y="1181470"/>
            <a:ext cx="3765448" cy="1279641"/>
          </a:xfrm>
          <a:custGeom>
            <a:avLst/>
            <a:gdLst>
              <a:gd name="connsiteX0" fmla="*/ 0 w 4476200"/>
              <a:gd name="connsiteY0" fmla="*/ 0 h 1561053"/>
              <a:gd name="connsiteX1" fmla="*/ 3369364 w 4476200"/>
              <a:gd name="connsiteY1" fmla="*/ 0 h 1561053"/>
              <a:gd name="connsiteX2" fmla="*/ 3590620 w 4476200"/>
              <a:gd name="connsiteY2" fmla="*/ 0 h 1561053"/>
              <a:gd name="connsiteX3" fmla="*/ 3922782 w 4476200"/>
              <a:gd name="connsiteY3" fmla="*/ 0 h 1561053"/>
              <a:gd name="connsiteX4" fmla="*/ 4464957 w 4476200"/>
              <a:gd name="connsiteY4" fmla="*/ 623223 h 1561053"/>
              <a:gd name="connsiteX5" fmla="*/ 4473265 w 4476200"/>
              <a:gd name="connsiteY5" fmla="*/ 739446 h 1561053"/>
              <a:gd name="connsiteX6" fmla="*/ 4475643 w 4476200"/>
              <a:gd name="connsiteY6" fmla="*/ 739446 h 1561053"/>
              <a:gd name="connsiteX7" fmla="*/ 4475643 w 4476200"/>
              <a:gd name="connsiteY7" fmla="*/ 772727 h 1561053"/>
              <a:gd name="connsiteX8" fmla="*/ 4476200 w 4476200"/>
              <a:gd name="connsiteY8" fmla="*/ 780527 h 1561053"/>
              <a:gd name="connsiteX9" fmla="*/ 4475643 w 4476200"/>
              <a:gd name="connsiteY9" fmla="*/ 788327 h 1561053"/>
              <a:gd name="connsiteX10" fmla="*/ 4475643 w 4476200"/>
              <a:gd name="connsiteY10" fmla="*/ 1561053 h 1561053"/>
              <a:gd name="connsiteX11" fmla="*/ 4474885 w 4476200"/>
              <a:gd name="connsiteY11" fmla="*/ 1561053 h 1561053"/>
              <a:gd name="connsiteX12" fmla="*/ 4442922 w 4476200"/>
              <a:gd name="connsiteY12" fmla="*/ 1543117 h 1561053"/>
              <a:gd name="connsiteX13" fmla="*/ 4235993 w 4476200"/>
              <a:gd name="connsiteY13" fmla="*/ 1499191 h 1561053"/>
              <a:gd name="connsiteX14" fmla="*/ 3874775 w 4476200"/>
              <a:gd name="connsiteY14" fmla="*/ 1499191 h 1561053"/>
              <a:gd name="connsiteX15" fmla="*/ 3634165 w 4476200"/>
              <a:gd name="connsiteY15" fmla="*/ 1499191 h 1561053"/>
              <a:gd name="connsiteX16" fmla="*/ 0 w 4476200"/>
              <a:gd name="connsiteY16" fmla="*/ 1499191 h 156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200" h="1561053">
                <a:moveTo>
                  <a:pt x="0" y="0"/>
                </a:moveTo>
                <a:lnTo>
                  <a:pt x="3369364" y="0"/>
                </a:lnTo>
                <a:lnTo>
                  <a:pt x="3590620" y="0"/>
                </a:lnTo>
                <a:lnTo>
                  <a:pt x="3922782" y="0"/>
                </a:lnTo>
                <a:cubicBezTo>
                  <a:pt x="4190222" y="0"/>
                  <a:pt x="4413352" y="267551"/>
                  <a:pt x="4464957" y="623223"/>
                </a:cubicBezTo>
                <a:lnTo>
                  <a:pt x="4473265" y="739446"/>
                </a:lnTo>
                <a:lnTo>
                  <a:pt x="4475643" y="739446"/>
                </a:lnTo>
                <a:lnTo>
                  <a:pt x="4475643" y="772727"/>
                </a:lnTo>
                <a:lnTo>
                  <a:pt x="4476200" y="780527"/>
                </a:lnTo>
                <a:lnTo>
                  <a:pt x="4475643" y="788327"/>
                </a:lnTo>
                <a:lnTo>
                  <a:pt x="4475643" y="1561053"/>
                </a:lnTo>
                <a:lnTo>
                  <a:pt x="4474885" y="1561053"/>
                </a:lnTo>
                <a:lnTo>
                  <a:pt x="4442922" y="1543117"/>
                </a:lnTo>
                <a:cubicBezTo>
                  <a:pt x="4378399" y="1514700"/>
                  <a:pt x="4308702" y="1499191"/>
                  <a:pt x="4235993" y="1499191"/>
                </a:cubicBezTo>
                <a:lnTo>
                  <a:pt x="3874775" y="1499191"/>
                </a:lnTo>
                <a:lnTo>
                  <a:pt x="3634165" y="1499191"/>
                </a:lnTo>
                <a:lnTo>
                  <a:pt x="0" y="1499191"/>
                </a:lnTo>
                <a:close/>
              </a:path>
            </a:pathLst>
          </a:custGeom>
          <a:solidFill>
            <a:srgbClr val="DCDCDC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 flipH="1">
            <a:off x="7831189" y="1181470"/>
            <a:ext cx="3779982" cy="1279641"/>
          </a:xfrm>
          <a:custGeom>
            <a:avLst/>
            <a:gdLst>
              <a:gd name="connsiteX0" fmla="*/ 0 w 4476200"/>
              <a:gd name="connsiteY0" fmla="*/ 0 h 1561053"/>
              <a:gd name="connsiteX1" fmla="*/ 3369364 w 4476200"/>
              <a:gd name="connsiteY1" fmla="*/ 0 h 1561053"/>
              <a:gd name="connsiteX2" fmla="*/ 3590620 w 4476200"/>
              <a:gd name="connsiteY2" fmla="*/ 0 h 1561053"/>
              <a:gd name="connsiteX3" fmla="*/ 3922782 w 4476200"/>
              <a:gd name="connsiteY3" fmla="*/ 0 h 1561053"/>
              <a:gd name="connsiteX4" fmla="*/ 4464957 w 4476200"/>
              <a:gd name="connsiteY4" fmla="*/ 623223 h 1561053"/>
              <a:gd name="connsiteX5" fmla="*/ 4473265 w 4476200"/>
              <a:gd name="connsiteY5" fmla="*/ 739446 h 1561053"/>
              <a:gd name="connsiteX6" fmla="*/ 4475643 w 4476200"/>
              <a:gd name="connsiteY6" fmla="*/ 739446 h 1561053"/>
              <a:gd name="connsiteX7" fmla="*/ 4475643 w 4476200"/>
              <a:gd name="connsiteY7" fmla="*/ 772727 h 1561053"/>
              <a:gd name="connsiteX8" fmla="*/ 4476200 w 4476200"/>
              <a:gd name="connsiteY8" fmla="*/ 780527 h 1561053"/>
              <a:gd name="connsiteX9" fmla="*/ 4475643 w 4476200"/>
              <a:gd name="connsiteY9" fmla="*/ 788327 h 1561053"/>
              <a:gd name="connsiteX10" fmla="*/ 4475643 w 4476200"/>
              <a:gd name="connsiteY10" fmla="*/ 1561053 h 1561053"/>
              <a:gd name="connsiteX11" fmla="*/ 4474885 w 4476200"/>
              <a:gd name="connsiteY11" fmla="*/ 1561053 h 1561053"/>
              <a:gd name="connsiteX12" fmla="*/ 4442922 w 4476200"/>
              <a:gd name="connsiteY12" fmla="*/ 1543117 h 1561053"/>
              <a:gd name="connsiteX13" fmla="*/ 4235993 w 4476200"/>
              <a:gd name="connsiteY13" fmla="*/ 1499191 h 1561053"/>
              <a:gd name="connsiteX14" fmla="*/ 3874775 w 4476200"/>
              <a:gd name="connsiteY14" fmla="*/ 1499191 h 1561053"/>
              <a:gd name="connsiteX15" fmla="*/ 3634165 w 4476200"/>
              <a:gd name="connsiteY15" fmla="*/ 1499191 h 1561053"/>
              <a:gd name="connsiteX16" fmla="*/ 0 w 4476200"/>
              <a:gd name="connsiteY16" fmla="*/ 1499191 h 156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200" h="1561053">
                <a:moveTo>
                  <a:pt x="0" y="0"/>
                </a:moveTo>
                <a:lnTo>
                  <a:pt x="3369364" y="0"/>
                </a:lnTo>
                <a:lnTo>
                  <a:pt x="3590620" y="0"/>
                </a:lnTo>
                <a:lnTo>
                  <a:pt x="3922782" y="0"/>
                </a:lnTo>
                <a:cubicBezTo>
                  <a:pt x="4190222" y="0"/>
                  <a:pt x="4413352" y="267551"/>
                  <a:pt x="4464957" y="623223"/>
                </a:cubicBezTo>
                <a:lnTo>
                  <a:pt x="4473265" y="739446"/>
                </a:lnTo>
                <a:lnTo>
                  <a:pt x="4475643" y="739446"/>
                </a:lnTo>
                <a:lnTo>
                  <a:pt x="4475643" y="772727"/>
                </a:lnTo>
                <a:lnTo>
                  <a:pt x="4476200" y="780527"/>
                </a:lnTo>
                <a:lnTo>
                  <a:pt x="4475643" y="788327"/>
                </a:lnTo>
                <a:lnTo>
                  <a:pt x="4475643" y="1561053"/>
                </a:lnTo>
                <a:lnTo>
                  <a:pt x="4474885" y="1561053"/>
                </a:lnTo>
                <a:lnTo>
                  <a:pt x="4442922" y="1543117"/>
                </a:lnTo>
                <a:cubicBezTo>
                  <a:pt x="4378399" y="1514700"/>
                  <a:pt x="4308702" y="1499191"/>
                  <a:pt x="4235993" y="1499191"/>
                </a:cubicBezTo>
                <a:lnTo>
                  <a:pt x="3874775" y="1499191"/>
                </a:lnTo>
                <a:lnTo>
                  <a:pt x="3634165" y="1499191"/>
                </a:lnTo>
                <a:lnTo>
                  <a:pt x="0" y="1499191"/>
                </a:lnTo>
                <a:close/>
              </a:path>
            </a:pathLst>
          </a:custGeom>
          <a:solidFill>
            <a:srgbClr val="DCDCDC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 flipH="1" flipV="1">
            <a:off x="7831188" y="3934053"/>
            <a:ext cx="3779982" cy="1353686"/>
          </a:xfrm>
          <a:custGeom>
            <a:avLst/>
            <a:gdLst>
              <a:gd name="connsiteX0" fmla="*/ 0 w 4476200"/>
              <a:gd name="connsiteY0" fmla="*/ 0 h 1561053"/>
              <a:gd name="connsiteX1" fmla="*/ 3369364 w 4476200"/>
              <a:gd name="connsiteY1" fmla="*/ 0 h 1561053"/>
              <a:gd name="connsiteX2" fmla="*/ 3590620 w 4476200"/>
              <a:gd name="connsiteY2" fmla="*/ 0 h 1561053"/>
              <a:gd name="connsiteX3" fmla="*/ 3922782 w 4476200"/>
              <a:gd name="connsiteY3" fmla="*/ 0 h 1561053"/>
              <a:gd name="connsiteX4" fmla="*/ 4464957 w 4476200"/>
              <a:gd name="connsiteY4" fmla="*/ 623223 h 1561053"/>
              <a:gd name="connsiteX5" fmla="*/ 4473265 w 4476200"/>
              <a:gd name="connsiteY5" fmla="*/ 739446 h 1561053"/>
              <a:gd name="connsiteX6" fmla="*/ 4475643 w 4476200"/>
              <a:gd name="connsiteY6" fmla="*/ 739446 h 1561053"/>
              <a:gd name="connsiteX7" fmla="*/ 4475643 w 4476200"/>
              <a:gd name="connsiteY7" fmla="*/ 772727 h 1561053"/>
              <a:gd name="connsiteX8" fmla="*/ 4476200 w 4476200"/>
              <a:gd name="connsiteY8" fmla="*/ 780527 h 1561053"/>
              <a:gd name="connsiteX9" fmla="*/ 4475643 w 4476200"/>
              <a:gd name="connsiteY9" fmla="*/ 788327 h 1561053"/>
              <a:gd name="connsiteX10" fmla="*/ 4475643 w 4476200"/>
              <a:gd name="connsiteY10" fmla="*/ 1561053 h 1561053"/>
              <a:gd name="connsiteX11" fmla="*/ 4474885 w 4476200"/>
              <a:gd name="connsiteY11" fmla="*/ 1561053 h 1561053"/>
              <a:gd name="connsiteX12" fmla="*/ 4442922 w 4476200"/>
              <a:gd name="connsiteY12" fmla="*/ 1543117 h 1561053"/>
              <a:gd name="connsiteX13" fmla="*/ 4235993 w 4476200"/>
              <a:gd name="connsiteY13" fmla="*/ 1499191 h 1561053"/>
              <a:gd name="connsiteX14" fmla="*/ 3874775 w 4476200"/>
              <a:gd name="connsiteY14" fmla="*/ 1499191 h 1561053"/>
              <a:gd name="connsiteX15" fmla="*/ 3634165 w 4476200"/>
              <a:gd name="connsiteY15" fmla="*/ 1499191 h 1561053"/>
              <a:gd name="connsiteX16" fmla="*/ 0 w 4476200"/>
              <a:gd name="connsiteY16" fmla="*/ 1499191 h 156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200" h="1561053">
                <a:moveTo>
                  <a:pt x="0" y="0"/>
                </a:moveTo>
                <a:lnTo>
                  <a:pt x="3369364" y="0"/>
                </a:lnTo>
                <a:lnTo>
                  <a:pt x="3590620" y="0"/>
                </a:lnTo>
                <a:lnTo>
                  <a:pt x="3922782" y="0"/>
                </a:lnTo>
                <a:cubicBezTo>
                  <a:pt x="4190222" y="0"/>
                  <a:pt x="4413352" y="267551"/>
                  <a:pt x="4464957" y="623223"/>
                </a:cubicBezTo>
                <a:lnTo>
                  <a:pt x="4473265" y="739446"/>
                </a:lnTo>
                <a:lnTo>
                  <a:pt x="4475643" y="739446"/>
                </a:lnTo>
                <a:lnTo>
                  <a:pt x="4475643" y="772727"/>
                </a:lnTo>
                <a:lnTo>
                  <a:pt x="4476200" y="780527"/>
                </a:lnTo>
                <a:lnTo>
                  <a:pt x="4475643" y="788327"/>
                </a:lnTo>
                <a:lnTo>
                  <a:pt x="4475643" y="1561053"/>
                </a:lnTo>
                <a:lnTo>
                  <a:pt x="4474885" y="1561053"/>
                </a:lnTo>
                <a:lnTo>
                  <a:pt x="4442922" y="1543117"/>
                </a:lnTo>
                <a:cubicBezTo>
                  <a:pt x="4378399" y="1514700"/>
                  <a:pt x="4308702" y="1499191"/>
                  <a:pt x="4235993" y="1499191"/>
                </a:cubicBezTo>
                <a:lnTo>
                  <a:pt x="3874775" y="1499191"/>
                </a:lnTo>
                <a:lnTo>
                  <a:pt x="3634165" y="1499191"/>
                </a:lnTo>
                <a:lnTo>
                  <a:pt x="0" y="1499191"/>
                </a:lnTo>
                <a:close/>
              </a:path>
            </a:pathLst>
          </a:custGeom>
          <a:solidFill>
            <a:srgbClr val="DCDCDC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с двумя скругленными соседними углами 21"/>
          <p:cNvSpPr/>
          <p:nvPr/>
        </p:nvSpPr>
        <p:spPr>
          <a:xfrm rot="16200000">
            <a:off x="9083268" y="1305221"/>
            <a:ext cx="1264974" cy="3759904"/>
          </a:xfrm>
          <a:prstGeom prst="round2SameRect">
            <a:avLst>
              <a:gd name="adj1" fmla="val 46743"/>
              <a:gd name="adj2" fmla="val 0"/>
            </a:avLst>
          </a:prstGeom>
          <a:solidFill>
            <a:srgbClr val="DCDCDC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960653" y="1611092"/>
            <a:ext cx="123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44-ФЗ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340132" y="1611093"/>
            <a:ext cx="123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223-ФЗ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960653" y="2958918"/>
            <a:ext cx="232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Коммерческие закупки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9027138" y="2908578"/>
            <a:ext cx="288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Электронный магазин РТС- </a:t>
            </a:r>
            <a:r>
              <a:rPr lang="ru-RU" dirty="0" err="1" smtClean="0"/>
              <a:t>маркет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060614" y="4484812"/>
            <a:ext cx="123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615-ПП</a:t>
            </a:r>
            <a:endParaRPr lang="ru-RU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9016672" y="4560769"/>
            <a:ext cx="276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Имущественные торги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7996445" y="2795992"/>
            <a:ext cx="871502" cy="87150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28" y="3006621"/>
            <a:ext cx="489371" cy="489371"/>
          </a:xfrm>
          <a:prstGeom prst="rect">
            <a:avLst/>
          </a:prstGeom>
          <a:ln>
            <a:noFill/>
          </a:ln>
        </p:spPr>
      </p:pic>
      <p:sp>
        <p:nvSpPr>
          <p:cNvPr id="38" name="Овал 37"/>
          <p:cNvSpPr/>
          <p:nvPr/>
        </p:nvSpPr>
        <p:spPr>
          <a:xfrm>
            <a:off x="8015442" y="1416476"/>
            <a:ext cx="871502" cy="8715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43" y="2902840"/>
            <a:ext cx="484160" cy="48416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61" y="4399864"/>
            <a:ext cx="530237" cy="530237"/>
          </a:xfrm>
          <a:prstGeom prst="rect">
            <a:avLst/>
          </a:prstGeom>
        </p:spPr>
      </p:pic>
      <p:sp>
        <p:nvSpPr>
          <p:cNvPr id="46" name="Овал 45"/>
          <p:cNvSpPr/>
          <p:nvPr/>
        </p:nvSpPr>
        <p:spPr>
          <a:xfrm>
            <a:off x="3280072" y="1398848"/>
            <a:ext cx="871502" cy="8715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702" y="1578156"/>
            <a:ext cx="494601" cy="494601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62" y="1585232"/>
            <a:ext cx="480447" cy="480447"/>
          </a:xfrm>
          <a:prstGeom prst="rect">
            <a:avLst/>
          </a:prstGeom>
        </p:spPr>
      </p:pic>
      <p:sp>
        <p:nvSpPr>
          <p:cNvPr id="51" name="Овал 50"/>
          <p:cNvSpPr/>
          <p:nvPr/>
        </p:nvSpPr>
        <p:spPr>
          <a:xfrm>
            <a:off x="8015442" y="4323522"/>
            <a:ext cx="871502" cy="8715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54" y="4484812"/>
            <a:ext cx="506019" cy="506019"/>
          </a:xfrm>
          <a:prstGeom prst="rect">
            <a:avLst/>
          </a:prstGeom>
        </p:spPr>
      </p:pic>
      <p:sp>
        <p:nvSpPr>
          <p:cNvPr id="35" name="Скругленный прямоугольник 34"/>
          <p:cNvSpPr/>
          <p:nvPr/>
        </p:nvSpPr>
        <p:spPr>
          <a:xfrm>
            <a:off x="198984" y="5774258"/>
            <a:ext cx="11764193" cy="6027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3D9EA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98984" y="5904489"/>
            <a:ext cx="1185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0291A0"/>
                </a:solidFill>
              </a:rPr>
              <a:t>РТС-тендер — единая </a:t>
            </a:r>
            <a:r>
              <a:rPr lang="ru-RU" sz="1600" dirty="0">
                <a:solidFill>
                  <a:srgbClr val="0291A0"/>
                </a:solidFill>
              </a:rPr>
              <a:t>цифровая экосистема закупок, сервисов и аналитики </a:t>
            </a:r>
            <a:r>
              <a:rPr lang="ru-RU" sz="1600" b="1" dirty="0">
                <a:solidFill>
                  <a:srgbClr val="0291A0"/>
                </a:solidFill>
              </a:rPr>
              <a:t>для всех типов электронных процедур </a:t>
            </a:r>
          </a:p>
        </p:txBody>
      </p:sp>
    </p:spTree>
    <p:extLst>
      <p:ext uri="{BB962C8B-B14F-4D97-AF65-F5344CB8AC3E}">
        <p14:creationId xmlns:p14="http://schemas.microsoft.com/office/powerpoint/2010/main" val="231393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7" y="2174729"/>
            <a:ext cx="5472979" cy="3376698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1D66FEE1-36B4-4C00-A91C-D2970D2076C7}"/>
              </a:ext>
            </a:extLst>
          </p:cNvPr>
          <p:cNvSpPr/>
          <p:nvPr/>
        </p:nvSpPr>
        <p:spPr>
          <a:xfrm>
            <a:off x="5823984" y="1171575"/>
            <a:ext cx="6246097" cy="35800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sp>
        <p:nvSpPr>
          <p:cNvPr id="44" name="Прямоугольник с двумя скругленными противолежащими углами 43"/>
          <p:cNvSpPr/>
          <p:nvPr/>
        </p:nvSpPr>
        <p:spPr>
          <a:xfrm>
            <a:off x="5823982" y="997794"/>
            <a:ext cx="6246099" cy="1157388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xmlns="" id="{5D7118E9-88C2-4FDB-B44F-EDDE12CEA112}"/>
              </a:ext>
            </a:extLst>
          </p:cNvPr>
          <p:cNvSpPr txBox="1">
            <a:spLocks/>
          </p:cNvSpPr>
          <p:nvPr/>
        </p:nvSpPr>
        <p:spPr>
          <a:xfrm>
            <a:off x="1797979" y="0"/>
            <a:ext cx="8270696" cy="694951"/>
          </a:xfrm>
          <a:prstGeom prst="rect">
            <a:avLst/>
          </a:prstGeom>
        </p:spPr>
        <p:txBody>
          <a:bodyPr/>
          <a:lstStyle>
            <a:lvl1pPr marL="0" algn="ctr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ru-RU" sz="2000" b="1" kern="1200" cap="all" baseline="0" dirty="0" smtClean="0">
                <a:solidFill>
                  <a:srgbClr val="E4465A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defRPr>
            </a:lvl1pPr>
          </a:lstStyle>
          <a:p>
            <a:r>
              <a:rPr lang="ru-RU" dirty="0" smtClean="0">
                <a:cs typeface="Segoe UI" panose="020B0502040204020203" pitchFamily="34" charset="0"/>
              </a:rPr>
              <a:t>ДИНАМИКА</a:t>
            </a:r>
            <a:r>
              <a:rPr lang="ru-RU" dirty="0" smtClean="0"/>
              <a:t> ОСНОВНЫХ РЫНОЧНЫХ </a:t>
            </a:r>
            <a:br>
              <a:rPr lang="ru-RU" dirty="0" smtClean="0"/>
            </a:br>
            <a:r>
              <a:rPr lang="ru-RU" dirty="0" smtClean="0"/>
              <a:t>ПОКАЗАТЕЛЕЙ ПЛОЩАДКИ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706357E5-872A-49F1-BBAC-71670A6700E5}"/>
              </a:ext>
            </a:extLst>
          </p:cNvPr>
          <p:cNvSpPr/>
          <p:nvPr/>
        </p:nvSpPr>
        <p:spPr>
          <a:xfrm>
            <a:off x="5823982" y="2179987"/>
            <a:ext cx="6246099" cy="276999"/>
          </a:xfrm>
          <a:prstGeom prst="rect">
            <a:avLst/>
          </a:prstGeom>
          <a:solidFill>
            <a:srgbClr val="DCE2E7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444444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Рейтинг площадок </a:t>
            </a:r>
            <a:r>
              <a:rPr lang="ru-RU" sz="1200" dirty="0" smtClean="0">
                <a:solidFill>
                  <a:srgbClr val="444444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в 223-ФЗ (2018 г.) по количеству:</a:t>
            </a:r>
            <a:endParaRPr lang="ru-RU" sz="1200" dirty="0">
              <a:solidFill>
                <a:srgbClr val="444444"/>
              </a:solidFill>
              <a:latin typeface="Segoe UI" panose="020B0502040204020203" pitchFamily="34" charset="0"/>
              <a:ea typeface="Helvetica" charset="0"/>
              <a:cs typeface="Segoe UI" panose="020B0502040204020203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706357E5-872A-49F1-BBAC-71670A6700E5}"/>
              </a:ext>
            </a:extLst>
          </p:cNvPr>
          <p:cNvSpPr/>
          <p:nvPr/>
        </p:nvSpPr>
        <p:spPr>
          <a:xfrm>
            <a:off x="6102545" y="5023119"/>
            <a:ext cx="137181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444444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615-ПП:</a:t>
            </a:r>
            <a:endParaRPr lang="ru-RU" sz="1600" dirty="0">
              <a:solidFill>
                <a:srgbClr val="444444"/>
              </a:solidFill>
              <a:latin typeface="Segoe UI" panose="020B0502040204020203" pitchFamily="34" charset="0"/>
              <a:ea typeface="Helvetica" charset="0"/>
              <a:cs typeface="Segoe UI" panose="020B0502040204020203" pitchFamily="34" charset="0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5" t="13857" r="53038" b="69129"/>
          <a:stretch/>
        </p:blipFill>
        <p:spPr bwMode="auto">
          <a:xfrm>
            <a:off x="335988" y="2501404"/>
            <a:ext cx="1719530" cy="541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Скругленный прямоугольник 34"/>
          <p:cNvSpPr/>
          <p:nvPr/>
        </p:nvSpPr>
        <p:spPr>
          <a:xfrm>
            <a:off x="198984" y="5774258"/>
            <a:ext cx="11764193" cy="6027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3D9EA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439387" y="5893946"/>
            <a:ext cx="1117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0291A0"/>
                </a:solidFill>
              </a:rPr>
              <a:t>РТС-тендер занимает лидирующие позиции в отрасли по основным показателям объема и количества закупок</a:t>
            </a:r>
            <a:endParaRPr lang="ru-RU" sz="1600" dirty="0">
              <a:solidFill>
                <a:srgbClr val="0291A0"/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="" xmlns:a16="http://schemas.microsoft.com/office/drawing/2014/main" id="{1D66FEE1-36B4-4C00-A91C-D2970D2076C7}"/>
              </a:ext>
            </a:extLst>
          </p:cNvPr>
          <p:cNvSpPr/>
          <p:nvPr/>
        </p:nvSpPr>
        <p:spPr>
          <a:xfrm>
            <a:off x="326463" y="1487714"/>
            <a:ext cx="5404544" cy="40688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sp>
        <p:nvSpPr>
          <p:cNvPr id="27" name="Прямоугольник с двумя скругленными противолежащими углами 26"/>
          <p:cNvSpPr/>
          <p:nvPr/>
        </p:nvSpPr>
        <p:spPr>
          <a:xfrm>
            <a:off x="304372" y="1017341"/>
            <a:ext cx="5451177" cy="1157388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328093" y="1033933"/>
            <a:ext cx="53675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По данным с Единой информационной </a:t>
            </a:r>
            <a:r>
              <a:rPr lang="ru-RU" sz="1600" dirty="0" smtClean="0">
                <a:solidFill>
                  <a:schemeClr val="bg1"/>
                </a:solidFill>
              </a:rPr>
              <a:t>системы за 2018 год электронная </a:t>
            </a:r>
            <a:r>
              <a:rPr lang="ru-RU" sz="1600" dirty="0">
                <a:solidFill>
                  <a:schemeClr val="bg1"/>
                </a:solidFill>
              </a:rPr>
              <a:t>площадка </a:t>
            </a:r>
            <a:r>
              <a:rPr lang="ru-RU" sz="1600" dirty="0" smtClean="0">
                <a:solidFill>
                  <a:schemeClr val="bg1"/>
                </a:solidFill>
              </a:rPr>
              <a:t>РТС-тендер –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</a:rPr>
              <a:t>первая площадка </a:t>
            </a:r>
            <a:r>
              <a:rPr lang="ru-RU" sz="1600" b="1" dirty="0">
                <a:solidFill>
                  <a:schemeClr val="bg1"/>
                </a:solidFill>
              </a:rPr>
              <a:t>России по сумме опубликованных электронных </a:t>
            </a:r>
            <a:r>
              <a:rPr lang="ru-RU" sz="1600" b="1" dirty="0" smtClean="0">
                <a:solidFill>
                  <a:schemeClr val="bg1"/>
                </a:solidFill>
              </a:rPr>
              <a:t>закупок по 44-ФЗ!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706357E5-872A-49F1-BBAC-71670A6700E5}"/>
              </a:ext>
            </a:extLst>
          </p:cNvPr>
          <p:cNvSpPr/>
          <p:nvPr/>
        </p:nvSpPr>
        <p:spPr>
          <a:xfrm>
            <a:off x="7806136" y="4812763"/>
            <a:ext cx="42639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D9EA8"/>
              </a:buClr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Доля рынка площадки: 60%</a:t>
            </a:r>
          </a:p>
          <a:p>
            <a:pPr marL="285750" indent="-285750">
              <a:buClr>
                <a:srgbClr val="3D9EA8"/>
              </a:buClr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51 регион из 85 – на РТС-тендер</a:t>
            </a:r>
          </a:p>
          <a:p>
            <a:pPr marL="285750" indent="-285750">
              <a:buClr>
                <a:srgbClr val="3D9EA8"/>
              </a:buClr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Проведено 9</a:t>
            </a:r>
            <a:r>
              <a:rPr lang="en-US" sz="1400" dirty="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’000</a:t>
            </a:r>
            <a:r>
              <a:rPr lang="ru-RU" sz="1400" dirty="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 процедур на 85 млрд руб.</a:t>
            </a:r>
            <a:endParaRPr lang="ru-RU" sz="1400" dirty="0">
              <a:latin typeface="Segoe UI" panose="020B0502040204020203" pitchFamily="34" charset="0"/>
              <a:ea typeface="Helvetica" charset="0"/>
              <a:cs typeface="Segoe UI" panose="020B0502040204020203" pitchFamily="34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="" xmlns:a16="http://schemas.microsoft.com/office/drawing/2014/main" id="{1D66FEE1-36B4-4C00-A91C-D2970D2076C7}"/>
              </a:ext>
            </a:extLst>
          </p:cNvPr>
          <p:cNvSpPr/>
          <p:nvPr/>
        </p:nvSpPr>
        <p:spPr>
          <a:xfrm>
            <a:off x="5823984" y="4819610"/>
            <a:ext cx="6246097" cy="7369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graphicFrame>
        <p:nvGraphicFramePr>
          <p:cNvPr id="52" name="Диаграмма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252366"/>
              </p:ext>
            </p:extLst>
          </p:nvPr>
        </p:nvGraphicFramePr>
        <p:xfrm>
          <a:off x="5799443" y="2491041"/>
          <a:ext cx="3982012" cy="2267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848526" y="1171575"/>
            <a:ext cx="6221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</a:rPr>
              <a:t>РТС-тендер —</a:t>
            </a:r>
            <a:r>
              <a:rPr lang="ru-RU" sz="1600" dirty="0" smtClean="0">
                <a:solidFill>
                  <a:schemeClr val="bg1"/>
                </a:solidFill>
              </a:rPr>
              <a:t>лидирующая </a:t>
            </a:r>
            <a:r>
              <a:rPr lang="ru-RU" sz="1600" dirty="0">
                <a:solidFill>
                  <a:schemeClr val="bg1"/>
                </a:solidFill>
              </a:rPr>
              <a:t>площадка по 223-ФЗ по количеству </a:t>
            </a:r>
            <a:r>
              <a:rPr lang="ru-RU" sz="1600">
                <a:solidFill>
                  <a:schemeClr val="bg1"/>
                </a:solidFill>
              </a:rPr>
              <a:t>опубликованных </a:t>
            </a:r>
            <a:r>
              <a:rPr lang="ru-RU" sz="1600" smtClean="0">
                <a:solidFill>
                  <a:schemeClr val="bg1"/>
                </a:solidFill>
              </a:rPr>
              <a:t>лотов </a:t>
            </a:r>
            <a:r>
              <a:rPr lang="ru-RU" sz="1600" dirty="0">
                <a:solidFill>
                  <a:schemeClr val="bg1"/>
                </a:solidFill>
              </a:rPr>
              <a:t>и количеству заказчиков, работающих </a:t>
            </a:r>
            <a:r>
              <a:rPr lang="ru-RU" sz="1600">
                <a:solidFill>
                  <a:schemeClr val="bg1"/>
                </a:solidFill>
              </a:rPr>
              <a:t>на </a:t>
            </a:r>
            <a:r>
              <a:rPr lang="ru-RU" sz="1600" smtClean="0">
                <a:solidFill>
                  <a:schemeClr val="bg1"/>
                </a:solidFill>
              </a:rPr>
              <a:t>ЭП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706357E5-872A-49F1-BBAC-71670A6700E5}"/>
              </a:ext>
            </a:extLst>
          </p:cNvPr>
          <p:cNvSpPr/>
          <p:nvPr/>
        </p:nvSpPr>
        <p:spPr>
          <a:xfrm>
            <a:off x="9781455" y="2490222"/>
            <a:ext cx="18297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з</a:t>
            </a:r>
            <a:r>
              <a:rPr lang="ru-RU" sz="1200" dirty="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аказчиков (шт.)</a:t>
            </a:r>
            <a:endParaRPr lang="ru-RU" sz="1200" dirty="0">
              <a:latin typeface="Segoe UI" panose="020B0502040204020203" pitchFamily="34" charset="0"/>
              <a:ea typeface="Helvetica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706357E5-872A-49F1-BBAC-71670A6700E5}"/>
              </a:ext>
            </a:extLst>
          </p:cNvPr>
          <p:cNvSpPr/>
          <p:nvPr/>
        </p:nvSpPr>
        <p:spPr>
          <a:xfrm>
            <a:off x="6345244" y="2513567"/>
            <a:ext cx="252089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опубликованных лотов (шт.)</a:t>
            </a:r>
            <a:endParaRPr lang="ru-RU" sz="1200" dirty="0">
              <a:latin typeface="Segoe UI" panose="020B0502040204020203" pitchFamily="34" charset="0"/>
              <a:ea typeface="Helvetica" charset="0"/>
              <a:cs typeface="Segoe UI" panose="020B0502040204020203" pitchFamily="34" charset="0"/>
            </a:endParaRPr>
          </a:p>
        </p:txBody>
      </p:sp>
      <p:graphicFrame>
        <p:nvGraphicFramePr>
          <p:cNvPr id="53" name="Диаграмма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10787"/>
              </p:ext>
            </p:extLst>
          </p:nvPr>
        </p:nvGraphicFramePr>
        <p:xfrm>
          <a:off x="8866134" y="2674685"/>
          <a:ext cx="4082433" cy="2083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8876182" y="2463694"/>
            <a:ext cx="0" cy="228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95" y="3624733"/>
            <a:ext cx="443065" cy="44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Соединительная линия уступом 16"/>
          <p:cNvCxnSpPr>
            <a:endCxn id="16" idx="1"/>
          </p:cNvCxnSpPr>
          <p:nvPr/>
        </p:nvCxnSpPr>
        <p:spPr>
          <a:xfrm rot="10800000">
            <a:off x="1398506" y="2084114"/>
            <a:ext cx="1368630" cy="909215"/>
          </a:xfrm>
          <a:prstGeom prst="bentConnector3">
            <a:avLst>
              <a:gd name="adj1" fmla="val 153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15" idx="3"/>
          </p:cNvCxnSpPr>
          <p:nvPr/>
        </p:nvCxnSpPr>
        <p:spPr>
          <a:xfrm flipV="1">
            <a:off x="3847805" y="2226233"/>
            <a:ext cx="1099382" cy="538776"/>
          </a:xfrm>
          <a:prstGeom prst="bentConnector3">
            <a:avLst>
              <a:gd name="adj1" fmla="val -203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/>
          <p:nvPr/>
        </p:nvCxnSpPr>
        <p:spPr>
          <a:xfrm rot="10800000" flipV="1">
            <a:off x="3914398" y="2735755"/>
            <a:ext cx="1388791" cy="261609"/>
          </a:xfrm>
          <a:prstGeom prst="bentConnector3">
            <a:avLst>
              <a:gd name="adj1" fmla="val 68504"/>
            </a:avLst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13" idx="3"/>
          </p:cNvCxnSpPr>
          <p:nvPr/>
        </p:nvCxnSpPr>
        <p:spPr>
          <a:xfrm flipH="1">
            <a:off x="3802198" y="3593949"/>
            <a:ext cx="1753190" cy="41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0652" y="0"/>
            <a:ext cx="8270696" cy="694951"/>
          </a:xfrm>
        </p:spPr>
        <p:txBody>
          <a:bodyPr/>
          <a:lstStyle/>
          <a:p>
            <a:r>
              <a:rPr lang="ru-RU" sz="1800" dirty="0" smtClean="0"/>
              <a:t>Процедуры, проводимые Уполномоченными органами за 2018 год в </a:t>
            </a:r>
            <a:r>
              <a:rPr lang="ru-RU" sz="1800" dirty="0" err="1" smtClean="0"/>
              <a:t>рф</a:t>
            </a:r>
            <a:r>
              <a:rPr lang="ru-RU" sz="1800" dirty="0" smtClean="0"/>
              <a:t> (муниципальный уровень, уровень субъекта)</a:t>
            </a:r>
            <a:endParaRPr lang="ru-RU" sz="1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706357E5-872A-49F1-BBAC-71670A6700E5}"/>
              </a:ext>
            </a:extLst>
          </p:cNvPr>
          <p:cNvSpPr/>
          <p:nvPr/>
        </p:nvSpPr>
        <p:spPr>
          <a:xfrm>
            <a:off x="406912" y="1180966"/>
            <a:ext cx="5519611" cy="584775"/>
          </a:xfrm>
          <a:prstGeom prst="rect">
            <a:avLst/>
          </a:prstGeom>
          <a:solidFill>
            <a:srgbClr val="DCE2E7"/>
          </a:solidFill>
        </p:spPr>
        <p:txBody>
          <a:bodyPr wrap="square">
            <a:spAutoFit/>
          </a:bodyPr>
          <a:lstStyle/>
          <a:p>
            <a:pPr algn="ctr"/>
            <a:r>
              <a:rPr lang="ru-RU" sz="160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Распределение процедур по 44-ФЗ, проводимых УО за 2018 год в РФ, </a:t>
            </a:r>
            <a:r>
              <a:rPr lang="ru-RU" sz="1600" dirty="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кол-во</a:t>
            </a:r>
            <a:endParaRPr lang="ru-RU" sz="1600" dirty="0">
              <a:latin typeface="Segoe UI" panose="020B0502040204020203" pitchFamily="34" charset="0"/>
              <a:ea typeface="Helvetica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1D66FEE1-36B4-4C00-A91C-D2970D2076C7}"/>
              </a:ext>
            </a:extLst>
          </p:cNvPr>
          <p:cNvSpPr/>
          <p:nvPr/>
        </p:nvSpPr>
        <p:spPr>
          <a:xfrm>
            <a:off x="406912" y="1180968"/>
            <a:ext cx="5519611" cy="3418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cxnSp>
        <p:nvCxnSpPr>
          <p:cNvPr id="11" name="Соединительная линия уступом 10"/>
          <p:cNvCxnSpPr>
            <a:stCxn id="20" idx="1"/>
          </p:cNvCxnSpPr>
          <p:nvPr/>
        </p:nvCxnSpPr>
        <p:spPr>
          <a:xfrm rot="10800000" flipH="1">
            <a:off x="712760" y="3783731"/>
            <a:ext cx="2207364" cy="427312"/>
          </a:xfrm>
          <a:prstGeom prst="bentConnector3">
            <a:avLst>
              <a:gd name="adj1" fmla="val 10023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Диаграмма 11"/>
          <p:cNvGraphicFramePr/>
          <p:nvPr>
            <p:extLst/>
          </p:nvPr>
        </p:nvGraphicFramePr>
        <p:xfrm>
          <a:off x="691534" y="1694561"/>
          <a:ext cx="5372560" cy="372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45414" y="3332339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АО «ЕЭТП»</a:t>
            </a:r>
          </a:p>
          <a:p>
            <a:pPr algn="ctr"/>
            <a:r>
              <a:rPr lang="ru-RU" sz="1400" smtClean="0"/>
              <a:t>100 314 (22%)</a:t>
            </a:r>
            <a:endParaRPr lang="ru-RU" sz="1400"/>
          </a:p>
        </p:txBody>
      </p:sp>
      <p:sp>
        <p:nvSpPr>
          <p:cNvPr id="14" name="TextBox 13"/>
          <p:cNvSpPr txBox="1"/>
          <p:nvPr/>
        </p:nvSpPr>
        <p:spPr>
          <a:xfrm>
            <a:off x="4362150" y="2474146"/>
            <a:ext cx="1021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АГЗ РТ</a:t>
            </a:r>
          </a:p>
          <a:p>
            <a:pPr algn="ctr"/>
            <a:r>
              <a:rPr lang="ru-RU" sz="1400" smtClean="0"/>
              <a:t>2 343 (1%)</a:t>
            </a:r>
            <a:endParaRPr lang="ru-RU" sz="1400"/>
          </a:p>
        </p:txBody>
      </p:sp>
      <p:sp>
        <p:nvSpPr>
          <p:cNvPr id="15" name="TextBox 14"/>
          <p:cNvSpPr txBox="1"/>
          <p:nvPr/>
        </p:nvSpPr>
        <p:spPr>
          <a:xfrm>
            <a:off x="3829572" y="1964623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ЭТП НЭП</a:t>
            </a:r>
          </a:p>
          <a:p>
            <a:pPr algn="ctr"/>
            <a:r>
              <a:rPr lang="ru-RU" sz="1400" smtClean="0"/>
              <a:t>28 777 (5%)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98506" y="1822503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000"/>
            </a:lvl1pPr>
          </a:lstStyle>
          <a:p>
            <a:r>
              <a:rPr lang="ru-RU" sz="1400" dirty="0"/>
              <a:t>РТС-ТЕНДЕР</a:t>
            </a:r>
          </a:p>
          <a:p>
            <a:r>
              <a:rPr lang="ru-RU" sz="1400" smtClean="0"/>
              <a:t>210 290 (46%)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12760" y="3949433"/>
            <a:ext cx="1951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ЗАО «</a:t>
            </a:r>
            <a:r>
              <a:rPr lang="en-US" sz="1400" smtClean="0"/>
              <a:t>C</a:t>
            </a:r>
            <a:r>
              <a:rPr lang="ru-RU" sz="1400" smtClean="0"/>
              <a:t>бербанк-АСТ»</a:t>
            </a:r>
          </a:p>
          <a:p>
            <a:pPr algn="ctr"/>
            <a:r>
              <a:rPr lang="ru-RU" sz="1400" smtClean="0"/>
              <a:t>113 223 (25%)</a:t>
            </a:r>
            <a:endParaRPr lang="ru-RU" sz="1400"/>
          </a:p>
        </p:txBody>
      </p:sp>
      <p:cxnSp>
        <p:nvCxnSpPr>
          <p:cNvPr id="76" name="Соединительная линия уступом 75"/>
          <p:cNvCxnSpPr>
            <a:endCxn id="87" idx="1"/>
          </p:cNvCxnSpPr>
          <p:nvPr/>
        </p:nvCxnSpPr>
        <p:spPr>
          <a:xfrm rot="10800000">
            <a:off x="7088646" y="2155294"/>
            <a:ext cx="1435672" cy="909223"/>
          </a:xfrm>
          <a:prstGeom prst="bentConnector3">
            <a:avLst>
              <a:gd name="adj1" fmla="val -72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endCxn id="86" idx="3"/>
          </p:cNvCxnSpPr>
          <p:nvPr/>
        </p:nvCxnSpPr>
        <p:spPr>
          <a:xfrm flipV="1">
            <a:off x="9448076" y="2252303"/>
            <a:ext cx="1507347" cy="423733"/>
          </a:xfrm>
          <a:prstGeom prst="bentConnector3">
            <a:avLst>
              <a:gd name="adj1" fmla="val 18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/>
          <p:nvPr/>
        </p:nvCxnSpPr>
        <p:spPr>
          <a:xfrm rot="10800000" flipV="1">
            <a:off x="9707415" y="2807471"/>
            <a:ext cx="1248009" cy="179023"/>
          </a:xfrm>
          <a:prstGeom prst="bentConnector3">
            <a:avLst>
              <a:gd name="adj1" fmla="val 82375"/>
            </a:avLst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84" idx="3"/>
          </p:cNvCxnSpPr>
          <p:nvPr/>
        </p:nvCxnSpPr>
        <p:spPr>
          <a:xfrm flipH="1">
            <a:off x="9511373" y="3790681"/>
            <a:ext cx="1820228" cy="41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="" xmlns:a16="http://schemas.microsoft.com/office/drawing/2014/main" id="{706357E5-872A-49F1-BBAC-71670A6700E5}"/>
              </a:ext>
            </a:extLst>
          </p:cNvPr>
          <p:cNvSpPr/>
          <p:nvPr/>
        </p:nvSpPr>
        <p:spPr>
          <a:xfrm>
            <a:off x="6178071" y="1180966"/>
            <a:ext cx="5519611" cy="584775"/>
          </a:xfrm>
          <a:prstGeom prst="rect">
            <a:avLst/>
          </a:prstGeom>
          <a:solidFill>
            <a:srgbClr val="DCE2E7"/>
          </a:solidFill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Распределение процедур по 44-ФЗ</a:t>
            </a:r>
            <a:r>
              <a:rPr lang="ru-RU" sz="1600" dirty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, проводимых УО за 2018 год в </a:t>
            </a:r>
            <a:r>
              <a:rPr lang="ru-RU" sz="1600" dirty="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РФ, ₽</a:t>
            </a:r>
            <a:endParaRPr lang="ru-RU" sz="1600" dirty="0">
              <a:latin typeface="Segoe UI" panose="020B0502040204020203" pitchFamily="34" charset="0"/>
              <a:ea typeface="Helvetica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="" xmlns:a16="http://schemas.microsoft.com/office/drawing/2014/main" id="{1D66FEE1-36B4-4C00-A91C-D2970D2076C7}"/>
              </a:ext>
            </a:extLst>
          </p:cNvPr>
          <p:cNvSpPr/>
          <p:nvPr/>
        </p:nvSpPr>
        <p:spPr>
          <a:xfrm>
            <a:off x="6178071" y="1180967"/>
            <a:ext cx="5519611" cy="3418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cxnSp>
        <p:nvCxnSpPr>
          <p:cNvPr id="82" name="Соединительная линия уступом 81"/>
          <p:cNvCxnSpPr>
            <a:stCxn id="88" idx="1"/>
          </p:cNvCxnSpPr>
          <p:nvPr/>
        </p:nvCxnSpPr>
        <p:spPr>
          <a:xfrm rot="10800000" flipH="1">
            <a:off x="6452897" y="3744449"/>
            <a:ext cx="2207364" cy="427312"/>
          </a:xfrm>
          <a:prstGeom prst="bentConnector3">
            <a:avLst>
              <a:gd name="adj1" fmla="val 10023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Диаграмма 82"/>
          <p:cNvGraphicFramePr/>
          <p:nvPr>
            <p:extLst/>
          </p:nvPr>
        </p:nvGraphicFramePr>
        <p:xfrm>
          <a:off x="6453024" y="1765741"/>
          <a:ext cx="5372560" cy="372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9887551" y="3529071"/>
            <a:ext cx="1444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АО «ЕЭТП»</a:t>
            </a:r>
          </a:p>
          <a:p>
            <a:pPr algn="ctr"/>
            <a:r>
              <a:rPr lang="ru-RU" sz="1400" smtClean="0"/>
              <a:t>586 млрд (28%)</a:t>
            </a:r>
            <a:endParaRPr lang="ru-RU" sz="1400"/>
          </a:p>
        </p:txBody>
      </p:sp>
      <p:sp>
        <p:nvSpPr>
          <p:cNvPr id="85" name="TextBox 84"/>
          <p:cNvSpPr txBox="1"/>
          <p:nvPr/>
        </p:nvSpPr>
        <p:spPr>
          <a:xfrm>
            <a:off x="9900452" y="2538488"/>
            <a:ext cx="115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АГЗ РТ</a:t>
            </a:r>
          </a:p>
          <a:p>
            <a:pPr algn="ctr"/>
            <a:r>
              <a:rPr lang="ru-RU" sz="1400" smtClean="0"/>
              <a:t>8 млрд (0%)</a:t>
            </a:r>
            <a:endParaRPr lang="ru-RU" sz="1400"/>
          </a:p>
        </p:txBody>
      </p:sp>
      <p:sp>
        <p:nvSpPr>
          <p:cNvPr id="86" name="TextBox 85"/>
          <p:cNvSpPr txBox="1"/>
          <p:nvPr/>
        </p:nvSpPr>
        <p:spPr>
          <a:xfrm>
            <a:off x="9511373" y="1990693"/>
            <a:ext cx="1444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ЭТП НЭП</a:t>
            </a:r>
          </a:p>
          <a:p>
            <a:pPr algn="ctr"/>
            <a:r>
              <a:rPr lang="ru-RU" sz="1400" smtClean="0"/>
              <a:t>245 млрд (12%)</a:t>
            </a:r>
            <a:endParaRPr lang="ru-RU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088646" y="1893683"/>
            <a:ext cx="1444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000"/>
            </a:lvl1pPr>
          </a:lstStyle>
          <a:p>
            <a:r>
              <a:rPr lang="ru-RU" sz="1400" dirty="0"/>
              <a:t>РТС-ТЕНДЕР</a:t>
            </a:r>
          </a:p>
          <a:p>
            <a:r>
              <a:rPr lang="ru-RU" sz="1400" smtClean="0"/>
              <a:t>921 млрд (44%)</a:t>
            </a:r>
            <a:endParaRPr lang="ru-RU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452897" y="3910151"/>
            <a:ext cx="1951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ЗАО «</a:t>
            </a:r>
            <a:r>
              <a:rPr lang="en-US" sz="1400" smtClean="0"/>
              <a:t>C</a:t>
            </a:r>
            <a:r>
              <a:rPr lang="ru-RU" sz="1400" smtClean="0"/>
              <a:t>бербанк-АСТ»</a:t>
            </a:r>
          </a:p>
          <a:p>
            <a:pPr algn="ctr"/>
            <a:r>
              <a:rPr lang="ru-RU" sz="1400" smtClean="0"/>
              <a:t>337 млрд (16%)</a:t>
            </a:r>
            <a:endParaRPr lang="ru-RU" sz="1400"/>
          </a:p>
        </p:txBody>
      </p:sp>
      <p:sp>
        <p:nvSpPr>
          <p:cNvPr id="106" name="TextBox 105"/>
          <p:cNvSpPr txBox="1"/>
          <p:nvPr/>
        </p:nvSpPr>
        <p:spPr>
          <a:xfrm>
            <a:off x="694810" y="5042552"/>
            <a:ext cx="10802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rgbClr val="E4465A"/>
                </a:solidFill>
              </a:rPr>
              <a:t>79,53% </a:t>
            </a:r>
            <a:r>
              <a:rPr lang="ru-RU" sz="3600" dirty="0" smtClean="0">
                <a:solidFill>
                  <a:schemeClr val="accent2"/>
                </a:solidFill>
              </a:rPr>
              <a:t>УО по России работают на </a:t>
            </a:r>
            <a:r>
              <a:rPr lang="ru-RU" sz="3600" dirty="0" smtClean="0">
                <a:solidFill>
                  <a:srgbClr val="E4465A"/>
                </a:solidFill>
              </a:rPr>
              <a:t>РТС-ТЕНДЕР</a:t>
            </a:r>
            <a:endParaRPr lang="ru-RU" sz="3600" dirty="0">
              <a:solidFill>
                <a:srgbClr val="E44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Соединительная линия уступом 16"/>
          <p:cNvCxnSpPr/>
          <p:nvPr/>
        </p:nvCxnSpPr>
        <p:spPr>
          <a:xfrm rot="10800000">
            <a:off x="967311" y="2309722"/>
            <a:ext cx="2294844" cy="360019"/>
          </a:xfrm>
          <a:prstGeom prst="bentConnector3">
            <a:avLst>
              <a:gd name="adj1" fmla="val 3394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15" idx="3"/>
          </p:cNvCxnSpPr>
          <p:nvPr/>
        </p:nvCxnSpPr>
        <p:spPr>
          <a:xfrm flipV="1">
            <a:off x="4097973" y="2062136"/>
            <a:ext cx="1265905" cy="648961"/>
          </a:xfrm>
          <a:prstGeom prst="bentConnector3">
            <a:avLst>
              <a:gd name="adj1" fmla="val 485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3388" y="0"/>
            <a:ext cx="7025224" cy="694951"/>
          </a:xfrm>
        </p:spPr>
        <p:txBody>
          <a:bodyPr/>
          <a:lstStyle/>
          <a:p>
            <a:r>
              <a:rPr lang="ru-RU" smtClean="0"/>
              <a:t>Объем закупок на электронных площадках по 44-фз в рф в 2019 году (уровень субъекта)</a:t>
            </a:r>
            <a:endParaRPr lang="ru-RU"/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 rot="10800000">
            <a:off x="9699452" y="4154841"/>
            <a:ext cx="1605207" cy="541167"/>
          </a:xfrm>
          <a:prstGeom prst="bentConnector3">
            <a:avLst>
              <a:gd name="adj1" fmla="val 10186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>
            <a:off x="3966181" y="3707045"/>
            <a:ext cx="1946191" cy="537282"/>
          </a:xfrm>
          <a:prstGeom prst="bentConnector3">
            <a:avLst>
              <a:gd name="adj1" fmla="val 34572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706357E5-872A-49F1-BBAC-71670A6700E5}"/>
              </a:ext>
            </a:extLst>
          </p:cNvPr>
          <p:cNvSpPr/>
          <p:nvPr/>
        </p:nvSpPr>
        <p:spPr>
          <a:xfrm>
            <a:off x="539279" y="844111"/>
            <a:ext cx="5519611" cy="584775"/>
          </a:xfrm>
          <a:prstGeom prst="rect">
            <a:avLst/>
          </a:prstGeom>
          <a:solidFill>
            <a:srgbClr val="DCE2E7"/>
          </a:solidFill>
        </p:spPr>
        <p:txBody>
          <a:bodyPr wrap="square">
            <a:spAutoFit/>
          </a:bodyPr>
          <a:lstStyle/>
          <a:p>
            <a:pPr algn="ctr"/>
            <a:r>
              <a:rPr lang="ru-RU" sz="160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Распределение процедур по электронным площадкам в РФ в 2019 году (уровень субъекта), </a:t>
            </a:r>
            <a:r>
              <a:rPr lang="ru-RU" sz="1600" dirty="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кол-во</a:t>
            </a:r>
            <a:endParaRPr lang="ru-RU" sz="1600" dirty="0">
              <a:latin typeface="Segoe UI" panose="020B0502040204020203" pitchFamily="34" charset="0"/>
              <a:ea typeface="Helvetica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1D66FEE1-36B4-4C00-A91C-D2970D2076C7}"/>
              </a:ext>
            </a:extLst>
          </p:cNvPr>
          <p:cNvSpPr/>
          <p:nvPr/>
        </p:nvSpPr>
        <p:spPr>
          <a:xfrm>
            <a:off x="539279" y="844112"/>
            <a:ext cx="5519611" cy="459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cxnSp>
        <p:nvCxnSpPr>
          <p:cNvPr id="11" name="Соединительная линия уступом 10"/>
          <p:cNvCxnSpPr>
            <a:stCxn id="20" idx="1"/>
          </p:cNvCxnSpPr>
          <p:nvPr/>
        </p:nvCxnSpPr>
        <p:spPr>
          <a:xfrm rot="10800000" flipH="1">
            <a:off x="736899" y="4503391"/>
            <a:ext cx="2207364" cy="427312"/>
          </a:xfrm>
          <a:prstGeom prst="bentConnector3">
            <a:avLst>
              <a:gd name="adj1" fmla="val 10023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/>
          <p:nvPr/>
        </p:nvCxnSpPr>
        <p:spPr>
          <a:xfrm rot="10800000" flipV="1">
            <a:off x="4294934" y="2736001"/>
            <a:ext cx="1562429" cy="174579"/>
          </a:xfrm>
          <a:prstGeom prst="bentConnector3">
            <a:avLst>
              <a:gd name="adj1" fmla="val 76205"/>
            </a:avLst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4159643616"/>
              </p:ext>
            </p:extLst>
          </p:nvPr>
        </p:nvGraphicFramePr>
        <p:xfrm>
          <a:off x="457712" y="1571111"/>
          <a:ext cx="5372560" cy="372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66890" y="3980171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АО «ЕЭТП»</a:t>
            </a:r>
          </a:p>
          <a:p>
            <a:pPr algn="ctr"/>
            <a:r>
              <a:rPr lang="ru-RU" sz="1400" smtClean="0"/>
              <a:t>76 813 (23%)</a:t>
            </a:r>
            <a:endParaRPr lang="ru-RU" sz="1400"/>
          </a:p>
        </p:txBody>
      </p:sp>
      <p:sp>
        <p:nvSpPr>
          <p:cNvPr id="14" name="TextBox 13"/>
          <p:cNvSpPr txBox="1"/>
          <p:nvPr/>
        </p:nvSpPr>
        <p:spPr>
          <a:xfrm>
            <a:off x="4767768" y="247513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АГЗ РТ</a:t>
            </a:r>
          </a:p>
          <a:p>
            <a:pPr algn="ctr"/>
            <a:r>
              <a:rPr lang="ru-RU" sz="1400" smtClean="0"/>
              <a:t>8 812 (3%)</a:t>
            </a:r>
            <a:endParaRPr lang="ru-RU" sz="1400"/>
          </a:p>
        </p:txBody>
      </p:sp>
      <p:sp>
        <p:nvSpPr>
          <p:cNvPr id="15" name="TextBox 14"/>
          <p:cNvSpPr txBox="1"/>
          <p:nvPr/>
        </p:nvSpPr>
        <p:spPr>
          <a:xfrm>
            <a:off x="4246264" y="1800526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ЭТП НЭП</a:t>
            </a:r>
          </a:p>
          <a:p>
            <a:pPr algn="ctr"/>
            <a:r>
              <a:rPr lang="ru-RU" sz="1400" smtClean="0"/>
              <a:t>17 748 (5%)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46708" y="2048111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000"/>
            </a:lvl1pPr>
          </a:lstStyle>
          <a:p>
            <a:r>
              <a:rPr lang="ru-RU" sz="1400" dirty="0"/>
              <a:t>РТС-ТЕНДЕР</a:t>
            </a:r>
          </a:p>
          <a:p>
            <a:r>
              <a:rPr lang="ru-RU" sz="1400" smtClean="0"/>
              <a:t>126 390 (38%)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6899" y="4669093"/>
            <a:ext cx="1951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ЗАО «</a:t>
            </a:r>
            <a:r>
              <a:rPr lang="en-US" sz="1400" smtClean="0"/>
              <a:t>C</a:t>
            </a:r>
            <a:r>
              <a:rPr lang="ru-RU" sz="1400" smtClean="0"/>
              <a:t>бербанк-АСТ»</a:t>
            </a:r>
          </a:p>
          <a:p>
            <a:pPr algn="ctr"/>
            <a:r>
              <a:rPr lang="ru-RU" sz="1400" smtClean="0"/>
              <a:t>107 994 (32%)</a:t>
            </a:r>
            <a:endParaRPr lang="ru-RU" sz="1400"/>
          </a:p>
        </p:txBody>
      </p:sp>
      <p:cxnSp>
        <p:nvCxnSpPr>
          <p:cNvPr id="76" name="Соединительная линия уступом 75"/>
          <p:cNvCxnSpPr>
            <a:endCxn id="87" idx="1"/>
          </p:cNvCxnSpPr>
          <p:nvPr/>
        </p:nvCxnSpPr>
        <p:spPr>
          <a:xfrm rot="10800000">
            <a:off x="6757452" y="1922428"/>
            <a:ext cx="1435680" cy="909245"/>
          </a:xfrm>
          <a:prstGeom prst="bentConnector3">
            <a:avLst>
              <a:gd name="adj1" fmla="val -1145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endCxn id="86" idx="3"/>
          </p:cNvCxnSpPr>
          <p:nvPr/>
        </p:nvCxnSpPr>
        <p:spPr>
          <a:xfrm flipV="1">
            <a:off x="9999700" y="2162174"/>
            <a:ext cx="1630486" cy="537174"/>
          </a:xfrm>
          <a:prstGeom prst="bentConnector3">
            <a:avLst>
              <a:gd name="adj1" fmla="val 7716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="" xmlns:a16="http://schemas.microsoft.com/office/drawing/2014/main" id="{706357E5-872A-49F1-BBAC-71670A6700E5}"/>
              </a:ext>
            </a:extLst>
          </p:cNvPr>
          <p:cNvSpPr/>
          <p:nvPr/>
        </p:nvSpPr>
        <p:spPr>
          <a:xfrm>
            <a:off x="6310438" y="844111"/>
            <a:ext cx="5519611" cy="584775"/>
          </a:xfrm>
          <a:prstGeom prst="rect">
            <a:avLst/>
          </a:prstGeom>
          <a:solidFill>
            <a:srgbClr val="DCE2E7"/>
          </a:solidFill>
        </p:spPr>
        <p:txBody>
          <a:bodyPr wrap="square">
            <a:spAutoFit/>
          </a:bodyPr>
          <a:lstStyle/>
          <a:p>
            <a:pPr algn="ctr"/>
            <a:r>
              <a:rPr lang="ru-RU" sz="160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Распределение процедур по электронным площадкам в РФ </a:t>
            </a:r>
            <a:r>
              <a:rPr lang="ru-RU" sz="1600" smtClean="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в 2019 году </a:t>
            </a:r>
            <a:r>
              <a:rPr lang="ru-RU" sz="1600"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(уровень субъекта), ₽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="" xmlns:a16="http://schemas.microsoft.com/office/drawing/2014/main" id="{1D66FEE1-36B4-4C00-A91C-D2970D2076C7}"/>
              </a:ext>
            </a:extLst>
          </p:cNvPr>
          <p:cNvSpPr/>
          <p:nvPr/>
        </p:nvSpPr>
        <p:spPr>
          <a:xfrm>
            <a:off x="6310438" y="844112"/>
            <a:ext cx="5519611" cy="459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cxnSp>
        <p:nvCxnSpPr>
          <p:cNvPr id="82" name="Соединительная линия уступом 81"/>
          <p:cNvCxnSpPr>
            <a:stCxn id="88" idx="1"/>
          </p:cNvCxnSpPr>
          <p:nvPr/>
        </p:nvCxnSpPr>
        <p:spPr>
          <a:xfrm rot="10800000" flipH="1">
            <a:off x="6457763" y="4100248"/>
            <a:ext cx="1951560" cy="814020"/>
          </a:xfrm>
          <a:prstGeom prst="bentConnector3">
            <a:avLst>
              <a:gd name="adj1" fmla="val 10297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/>
          <p:nvPr/>
        </p:nvCxnSpPr>
        <p:spPr>
          <a:xfrm>
            <a:off x="10297436" y="3133841"/>
            <a:ext cx="1285404" cy="178762"/>
          </a:xfrm>
          <a:prstGeom prst="bentConnector3">
            <a:avLst>
              <a:gd name="adj1" fmla="val 1602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Диаграмма 82"/>
          <p:cNvGraphicFramePr/>
          <p:nvPr>
            <p:extLst>
              <p:ext uri="{D42A27DB-BD31-4B8C-83A1-F6EECF244321}">
                <p14:modId xmlns:p14="http://schemas.microsoft.com/office/powerpoint/2010/main" val="747302312"/>
              </p:ext>
            </p:extLst>
          </p:nvPr>
        </p:nvGraphicFramePr>
        <p:xfrm>
          <a:off x="6341310" y="1521619"/>
          <a:ext cx="5372560" cy="372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9898227" y="4434399"/>
            <a:ext cx="1444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АО «ЕЭТП»</a:t>
            </a:r>
          </a:p>
          <a:p>
            <a:pPr algn="ctr"/>
            <a:r>
              <a:rPr lang="ru-RU" sz="1400" smtClean="0"/>
              <a:t>288 млрд (32%)</a:t>
            </a:r>
            <a:endParaRPr lang="ru-RU" sz="1400"/>
          </a:p>
        </p:txBody>
      </p:sp>
      <p:sp>
        <p:nvSpPr>
          <p:cNvPr id="85" name="TextBox 84"/>
          <p:cNvSpPr txBox="1"/>
          <p:nvPr/>
        </p:nvSpPr>
        <p:spPr>
          <a:xfrm>
            <a:off x="10472018" y="3050993"/>
            <a:ext cx="125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АГЗ РТ</a:t>
            </a:r>
          </a:p>
          <a:p>
            <a:pPr algn="ctr"/>
            <a:r>
              <a:rPr lang="ru-RU" sz="1400" smtClean="0"/>
              <a:t>41 млрд (4%)</a:t>
            </a:r>
            <a:endParaRPr lang="ru-RU" sz="1400"/>
          </a:p>
        </p:txBody>
      </p:sp>
      <p:sp>
        <p:nvSpPr>
          <p:cNvPr id="86" name="TextBox 85"/>
          <p:cNvSpPr txBox="1"/>
          <p:nvPr/>
        </p:nvSpPr>
        <p:spPr>
          <a:xfrm>
            <a:off x="10186136" y="1900564"/>
            <a:ext cx="1444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ЭТП НЭП</a:t>
            </a:r>
          </a:p>
          <a:p>
            <a:pPr algn="ctr"/>
            <a:r>
              <a:rPr lang="ru-RU" sz="1400" smtClean="0"/>
              <a:t>104 млрд (11%)</a:t>
            </a:r>
            <a:endParaRPr lang="ru-RU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757452" y="1660817"/>
            <a:ext cx="1444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000"/>
            </a:lvl1pPr>
          </a:lstStyle>
          <a:p>
            <a:r>
              <a:rPr lang="ru-RU" sz="1400" dirty="0"/>
              <a:t>РТС-ТЕНДЕР</a:t>
            </a:r>
          </a:p>
          <a:p>
            <a:r>
              <a:rPr lang="ru-RU" sz="1400" smtClean="0"/>
              <a:t>328 млрд (36%)</a:t>
            </a:r>
            <a:endParaRPr lang="ru-RU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457763" y="4652658"/>
            <a:ext cx="1951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smtClean="0"/>
              <a:t>ЗАО «</a:t>
            </a:r>
            <a:r>
              <a:rPr lang="en-US" sz="1400" smtClean="0"/>
              <a:t>C</a:t>
            </a:r>
            <a:r>
              <a:rPr lang="ru-RU" sz="1400" smtClean="0"/>
              <a:t>бербанк-АСТ»</a:t>
            </a:r>
          </a:p>
          <a:p>
            <a:pPr algn="ctr"/>
            <a:r>
              <a:rPr lang="ru-RU" sz="1400" smtClean="0"/>
              <a:t>156 млрд (17%)</a:t>
            </a:r>
            <a:endParaRPr lang="ru-RU" sz="1400"/>
          </a:p>
        </p:txBody>
      </p:sp>
      <p:sp>
        <p:nvSpPr>
          <p:cNvPr id="31" name="TextBox 30"/>
          <p:cNvSpPr txBox="1"/>
          <p:nvPr/>
        </p:nvSpPr>
        <p:spPr>
          <a:xfrm>
            <a:off x="896633" y="5573479"/>
            <a:ext cx="1039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accent2"/>
                </a:solidFill>
              </a:rPr>
              <a:t>По итогам 1 квартала 2019 года, </a:t>
            </a:r>
            <a:r>
              <a:rPr lang="ru-RU" sz="1400" dirty="0">
                <a:solidFill>
                  <a:schemeClr val="accent2"/>
                </a:solidFill>
              </a:rPr>
              <a:t>электронная площадка </a:t>
            </a:r>
            <a:r>
              <a:rPr lang="ru-RU" sz="1400" dirty="0" smtClean="0">
                <a:solidFill>
                  <a:schemeClr val="accent2"/>
                </a:solidFill>
              </a:rPr>
              <a:t>РТС-тендер </a:t>
            </a:r>
            <a:r>
              <a:rPr lang="ru-RU" sz="1400" b="1" dirty="0" smtClean="0">
                <a:solidFill>
                  <a:srgbClr val="E4465A"/>
                </a:solidFill>
              </a:rPr>
              <a:t>занимает лидирующие позиции по объёму и сумме</a:t>
            </a:r>
          </a:p>
          <a:p>
            <a:pPr algn="ctr"/>
            <a:r>
              <a:rPr lang="ru-RU" sz="1400" b="1" dirty="0" smtClean="0">
                <a:solidFill>
                  <a:srgbClr val="E4465A"/>
                </a:solidFill>
              </a:rPr>
              <a:t> </a:t>
            </a:r>
            <a:r>
              <a:rPr lang="ru-RU" sz="1400" dirty="0" smtClean="0">
                <a:solidFill>
                  <a:schemeClr val="accent2"/>
                </a:solidFill>
              </a:rPr>
              <a:t>опубликованных </a:t>
            </a:r>
            <a:r>
              <a:rPr lang="ru-RU" sz="1400" dirty="0">
                <a:solidFill>
                  <a:schemeClr val="accent2"/>
                </a:solidFill>
              </a:rPr>
              <a:t>электронных закупок по 44-ФЗ (уровень субъекта)</a:t>
            </a:r>
          </a:p>
        </p:txBody>
      </p:sp>
    </p:spTree>
    <p:extLst>
      <p:ext uri="{BB962C8B-B14F-4D97-AF65-F5344CB8AC3E}">
        <p14:creationId xmlns:p14="http://schemas.microsoft.com/office/powerpoint/2010/main" val="27947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двумя скругленными соседними углами 4"/>
          <p:cNvSpPr/>
          <p:nvPr/>
        </p:nvSpPr>
        <p:spPr>
          <a:xfrm rot="10800000">
            <a:off x="649629" y="1183810"/>
            <a:ext cx="3703098" cy="840707"/>
          </a:xfrm>
          <a:prstGeom prst="round2SameRect">
            <a:avLst>
              <a:gd name="adj1" fmla="val 27831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с двумя скругленными соседними углами 5"/>
          <p:cNvSpPr/>
          <p:nvPr/>
        </p:nvSpPr>
        <p:spPr>
          <a:xfrm rot="10800000">
            <a:off x="685683" y="2373936"/>
            <a:ext cx="3667044" cy="821741"/>
          </a:xfrm>
          <a:prstGeom prst="round2SameRect">
            <a:avLst>
              <a:gd name="adj1" fmla="val 27831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 rot="10800000">
            <a:off x="2139000" y="4609871"/>
            <a:ext cx="3625310" cy="820805"/>
          </a:xfrm>
          <a:prstGeom prst="round2SameRect">
            <a:avLst>
              <a:gd name="adj1" fmla="val 27831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>
            <a:off x="4762649" y="3314326"/>
            <a:ext cx="281730" cy="3641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cxnSpLocks/>
          </p:cNvCxnSpPr>
          <p:nvPr/>
        </p:nvCxnSpPr>
        <p:spPr>
          <a:xfrm flipH="1">
            <a:off x="7099187" y="3314326"/>
            <a:ext cx="276106" cy="3641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>
            <a:off x="4741023" y="2222561"/>
            <a:ext cx="430310" cy="537477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 flipH="1">
            <a:off x="6938095" y="2222561"/>
            <a:ext cx="508286" cy="546443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 flipV="1">
            <a:off x="4673626" y="3874517"/>
            <a:ext cx="533707" cy="48819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 flipH="1" flipV="1">
            <a:off x="6938095" y="3874517"/>
            <a:ext cx="434596" cy="48819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"/>
          <p:cNvSpPr>
            <a:spLocks noEditPoints="1"/>
          </p:cNvSpPr>
          <p:nvPr/>
        </p:nvSpPr>
        <p:spPr bwMode="auto">
          <a:xfrm rot="5400000">
            <a:off x="5269906" y="2386713"/>
            <a:ext cx="1573902" cy="1848566"/>
          </a:xfrm>
          <a:custGeom>
            <a:avLst/>
            <a:gdLst>
              <a:gd name="T0" fmla="*/ 192 w 385"/>
              <a:gd name="T1" fmla="*/ 0 h 453"/>
              <a:gd name="T2" fmla="*/ 385 w 385"/>
              <a:gd name="T3" fmla="*/ 107 h 453"/>
              <a:gd name="T4" fmla="*/ 385 w 385"/>
              <a:gd name="T5" fmla="*/ 347 h 453"/>
              <a:gd name="T6" fmla="*/ 192 w 385"/>
              <a:gd name="T7" fmla="*/ 453 h 453"/>
              <a:gd name="T8" fmla="*/ 0 w 385"/>
              <a:gd name="T9" fmla="*/ 347 h 453"/>
              <a:gd name="T10" fmla="*/ 0 w 385"/>
              <a:gd name="T11" fmla="*/ 107 h 453"/>
              <a:gd name="T12" fmla="*/ 192 w 385"/>
              <a:gd name="T13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5" h="453">
                <a:moveTo>
                  <a:pt x="192" y="0"/>
                </a:moveTo>
                <a:cubicBezTo>
                  <a:pt x="274" y="0"/>
                  <a:pt x="345" y="43"/>
                  <a:pt x="385" y="107"/>
                </a:cubicBezTo>
                <a:moveTo>
                  <a:pt x="385" y="347"/>
                </a:moveTo>
                <a:cubicBezTo>
                  <a:pt x="345" y="411"/>
                  <a:pt x="274" y="453"/>
                  <a:pt x="192" y="453"/>
                </a:cubicBezTo>
                <a:cubicBezTo>
                  <a:pt x="111" y="453"/>
                  <a:pt x="40" y="411"/>
                  <a:pt x="0" y="347"/>
                </a:cubicBezTo>
                <a:moveTo>
                  <a:pt x="0" y="107"/>
                </a:moveTo>
                <a:cubicBezTo>
                  <a:pt x="40" y="43"/>
                  <a:pt x="111" y="0"/>
                  <a:pt x="192" y="0"/>
                </a:cubicBezTo>
              </a:path>
            </a:pathLst>
          </a:custGeom>
          <a:ln w="381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57087" y="1262140"/>
            <a:ext cx="3501878" cy="703226"/>
          </a:xfrm>
          <a:prstGeom prst="rect">
            <a:avLst/>
          </a:prstGeom>
          <a:solidFill>
            <a:schemeClr val="bg1">
              <a:alpha val="0"/>
            </a:schemeClr>
          </a:solidFill>
          <a:ln w="12700" algn="ctr">
            <a:noFill/>
            <a:miter lim="800000"/>
            <a:headEnd type="none" w="sm" len="sm"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1588" lvl="1">
              <a:spcBef>
                <a:spcPct val="20000"/>
              </a:spcBef>
              <a:spcAft>
                <a:spcPts val="1600"/>
              </a:spcAft>
            </a:pPr>
            <a:r>
              <a:rPr lang="ru-RU" sz="1600" dirty="0" smtClean="0"/>
              <a:t>Сервис расчета и обоснования НМЦК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249956" y="4684044"/>
            <a:ext cx="3504728" cy="70507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1588" lvl="1" fontAlgn="base">
              <a:lnSpc>
                <a:spcPct val="90000"/>
              </a:lnSpc>
              <a:spcBef>
                <a:spcPct val="20000"/>
              </a:spcBef>
              <a:spcAft>
                <a:spcPts val="1600"/>
              </a:spcAft>
              <a:defRPr/>
            </a:pPr>
            <a:r>
              <a:rPr lang="ru-RU" sz="1600" dirty="0" smtClean="0"/>
              <a:t>Сервис мониторинга ГОСТов</a:t>
            </a:r>
            <a:r>
              <a:rPr lang="en-US" sz="1600" dirty="0" smtClean="0"/>
              <a:t>/</a:t>
            </a:r>
            <a:r>
              <a:rPr lang="ru-RU" sz="1600" dirty="0" smtClean="0"/>
              <a:t>СНиПов</a:t>
            </a:r>
            <a:r>
              <a:rPr lang="en-US" sz="1600" dirty="0" smtClean="0"/>
              <a:t>/</a:t>
            </a:r>
            <a:r>
              <a:rPr lang="ru-RU" sz="1600" dirty="0" smtClean="0"/>
              <a:t>СанПиНов</a:t>
            </a:r>
            <a:r>
              <a:rPr lang="en-US" sz="1600" dirty="0" smtClean="0"/>
              <a:t>/</a:t>
            </a:r>
            <a:r>
              <a:rPr lang="ru-RU" sz="1600" dirty="0" smtClean="0"/>
              <a:t>РД</a:t>
            </a:r>
            <a:endParaRPr lang="ru-RU" sz="16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38373" y="2425956"/>
            <a:ext cx="3443702" cy="768523"/>
          </a:xfrm>
          <a:prstGeom prst="rect">
            <a:avLst/>
          </a:prstGeom>
          <a:solidFill>
            <a:schemeClr val="bg1">
              <a:alpha val="0"/>
            </a:schemeClr>
          </a:solidFill>
          <a:ln w="12700" algn="ctr">
            <a:noFill/>
            <a:miter lim="800000"/>
            <a:headEnd type="none" w="sm" len="sm"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1588" lvl="1">
              <a:spcBef>
                <a:spcPct val="20000"/>
              </a:spcBef>
              <a:spcAft>
                <a:spcPts val="1600"/>
              </a:spcAft>
            </a:pPr>
            <a:r>
              <a:rPr lang="ru-RU" sz="1600" dirty="0" smtClean="0"/>
              <a:t>Модуль контроля исполнения контрактов</a:t>
            </a:r>
            <a:endParaRPr lang="ru-RU" sz="1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190693" y="3223644"/>
            <a:ext cx="1728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E4465A"/>
                </a:solidFill>
              </a:rPr>
              <a:t>Цифровые решения</a:t>
            </a:r>
            <a:endParaRPr lang="ru-RU" sz="1600" b="1" dirty="0">
              <a:solidFill>
                <a:srgbClr val="E4465A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649631" y="1177466"/>
            <a:ext cx="3703099" cy="64"/>
          </a:xfrm>
          <a:prstGeom prst="line">
            <a:avLst/>
          </a:prstGeom>
          <a:ln w="28575">
            <a:solidFill>
              <a:srgbClr val="3D9EA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714517" y="2368078"/>
            <a:ext cx="3649740" cy="388"/>
          </a:xfrm>
          <a:prstGeom prst="line">
            <a:avLst/>
          </a:prstGeom>
          <a:ln w="28575">
            <a:solidFill>
              <a:srgbClr val="3D9EA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2139002" y="4599917"/>
            <a:ext cx="3623937" cy="320"/>
          </a:xfrm>
          <a:prstGeom prst="line">
            <a:avLst/>
          </a:prstGeom>
          <a:ln w="28575">
            <a:solidFill>
              <a:srgbClr val="3D9EA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с двумя скругленными соседними углами 22"/>
          <p:cNvSpPr/>
          <p:nvPr/>
        </p:nvSpPr>
        <p:spPr>
          <a:xfrm rot="10800000">
            <a:off x="685682" y="3483381"/>
            <a:ext cx="3665674" cy="812967"/>
          </a:xfrm>
          <a:prstGeom prst="round2SameRect">
            <a:avLst>
              <a:gd name="adj1" fmla="val 27831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40917" y="3516332"/>
            <a:ext cx="3441158" cy="738448"/>
          </a:xfrm>
          <a:prstGeom prst="rect">
            <a:avLst/>
          </a:prstGeom>
          <a:solidFill>
            <a:schemeClr val="bg1">
              <a:alpha val="0"/>
            </a:schemeClr>
          </a:solidFill>
          <a:ln w="12700" algn="ctr">
            <a:noFill/>
            <a:miter lim="800000"/>
            <a:headEnd type="none" w="sm" len="sm"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1588" lvl="1">
              <a:spcBef>
                <a:spcPct val="20000"/>
              </a:spcBef>
              <a:spcAft>
                <a:spcPts val="1600"/>
              </a:spcAft>
            </a:pPr>
            <a:r>
              <a:rPr lang="ru-RU" sz="1600" dirty="0" smtClean="0"/>
              <a:t>Учебный центр РТС-тендер</a:t>
            </a:r>
            <a:endParaRPr lang="ru-RU" sz="1600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696732" y="3482182"/>
            <a:ext cx="3643519" cy="815"/>
          </a:xfrm>
          <a:prstGeom prst="line">
            <a:avLst/>
          </a:prstGeom>
          <a:ln w="28575">
            <a:solidFill>
              <a:srgbClr val="3D9EA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с двумя скругленными соседними углами 25"/>
          <p:cNvSpPr/>
          <p:nvPr/>
        </p:nvSpPr>
        <p:spPr>
          <a:xfrm rot="10800000">
            <a:off x="7684458" y="1213500"/>
            <a:ext cx="3703098" cy="840707"/>
          </a:xfrm>
          <a:prstGeom prst="round2SameRect">
            <a:avLst>
              <a:gd name="adj1" fmla="val 27831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с двумя скругленными соседними углами 26"/>
          <p:cNvSpPr/>
          <p:nvPr/>
        </p:nvSpPr>
        <p:spPr>
          <a:xfrm rot="10800000">
            <a:off x="7720512" y="2373936"/>
            <a:ext cx="3667044" cy="821741"/>
          </a:xfrm>
          <a:prstGeom prst="round2SameRect">
            <a:avLst>
              <a:gd name="adj1" fmla="val 27831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с двумя скругленными соседними углами 27"/>
          <p:cNvSpPr/>
          <p:nvPr/>
        </p:nvSpPr>
        <p:spPr>
          <a:xfrm rot="10800000">
            <a:off x="6443365" y="4609871"/>
            <a:ext cx="3625310" cy="820805"/>
          </a:xfrm>
          <a:prstGeom prst="round2SameRect">
            <a:avLst>
              <a:gd name="adj1" fmla="val 27831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873202" y="1262139"/>
            <a:ext cx="3501878" cy="746907"/>
          </a:xfrm>
          <a:prstGeom prst="rect">
            <a:avLst/>
          </a:prstGeom>
          <a:solidFill>
            <a:schemeClr val="bg1">
              <a:alpha val="0"/>
            </a:schemeClr>
          </a:solidFill>
          <a:ln w="12700" algn="ctr">
            <a:noFill/>
            <a:miter lim="800000"/>
            <a:headEnd type="none" w="sm" len="sm"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1588" lvl="1"/>
            <a:r>
              <a:rPr lang="ru-RU" sz="1600" dirty="0" smtClean="0"/>
              <a:t>Комплексное решение </a:t>
            </a:r>
          </a:p>
          <a:p>
            <a:pPr marL="1588" lvl="1"/>
            <a:r>
              <a:rPr lang="ru-RU" sz="1600" dirty="0" smtClean="0"/>
              <a:t>для поставщиков</a:t>
            </a:r>
            <a:endParaRPr lang="ru-RU" sz="16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554321" y="4733037"/>
            <a:ext cx="3504728" cy="78646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1588" lvl="1" fontAlgn="b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endParaRPr lang="ru-RU" altLang="ru-RU" sz="1400" spc="-10" dirty="0">
              <a:solidFill>
                <a:srgbClr val="303A4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873202" y="2399925"/>
            <a:ext cx="3443702" cy="806669"/>
          </a:xfrm>
          <a:prstGeom prst="rect">
            <a:avLst/>
          </a:prstGeom>
          <a:solidFill>
            <a:schemeClr val="bg1">
              <a:alpha val="0"/>
            </a:schemeClr>
          </a:solidFill>
          <a:ln w="12700" algn="ctr">
            <a:noFill/>
            <a:miter lim="800000"/>
            <a:headEnd type="none" w="sm" len="sm"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1588" lvl="1">
              <a:spcBef>
                <a:spcPct val="20000"/>
              </a:spcBef>
              <a:spcAft>
                <a:spcPts val="1600"/>
              </a:spcAft>
            </a:pPr>
            <a:r>
              <a:rPr lang="ru-RU" sz="1600" dirty="0"/>
              <a:t>Автоматизированная </a:t>
            </a:r>
            <a:r>
              <a:rPr lang="ru-RU" sz="1600" dirty="0" smtClean="0"/>
              <a:t>система закупок </a:t>
            </a:r>
            <a:r>
              <a:rPr lang="ru-RU" sz="1600" dirty="0"/>
              <a:t>малого объема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H="1">
            <a:off x="7684460" y="1194404"/>
            <a:ext cx="3703099" cy="64"/>
          </a:xfrm>
          <a:prstGeom prst="line">
            <a:avLst/>
          </a:prstGeom>
          <a:ln w="28575">
            <a:solidFill>
              <a:srgbClr val="3D9EA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7731563" y="2359644"/>
            <a:ext cx="3649740" cy="388"/>
          </a:xfrm>
          <a:prstGeom prst="line">
            <a:avLst/>
          </a:prstGeom>
          <a:ln w="28575">
            <a:solidFill>
              <a:srgbClr val="3D9EA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6443367" y="4595732"/>
            <a:ext cx="3623937" cy="320"/>
          </a:xfrm>
          <a:prstGeom prst="line">
            <a:avLst/>
          </a:prstGeom>
          <a:ln w="28575">
            <a:solidFill>
              <a:srgbClr val="3D9EA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с двумя скругленными соседними углами 34"/>
          <p:cNvSpPr/>
          <p:nvPr/>
        </p:nvSpPr>
        <p:spPr>
          <a:xfrm rot="10800000">
            <a:off x="7720511" y="3483381"/>
            <a:ext cx="3665674" cy="812967"/>
          </a:xfrm>
          <a:prstGeom prst="round2SameRect">
            <a:avLst>
              <a:gd name="adj1" fmla="val 27831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875746" y="3521761"/>
            <a:ext cx="3441158" cy="721444"/>
          </a:xfrm>
          <a:prstGeom prst="rect">
            <a:avLst/>
          </a:prstGeom>
          <a:solidFill>
            <a:schemeClr val="bg1">
              <a:alpha val="0"/>
            </a:schemeClr>
          </a:solidFill>
          <a:ln w="12700" algn="ctr">
            <a:noFill/>
            <a:miter lim="800000"/>
            <a:headEnd type="none" w="sm" len="sm"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1588" lvl="1">
              <a:spcBef>
                <a:spcPct val="20000"/>
              </a:spcBef>
              <a:spcAft>
                <a:spcPts val="1600"/>
              </a:spcAft>
            </a:pPr>
            <a:r>
              <a:rPr lang="ru-RU" sz="1600" dirty="0" smtClean="0"/>
              <a:t>Сервис «О Контрагенте»</a:t>
            </a:r>
            <a:endParaRPr lang="ru-RU" sz="1600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 flipV="1">
            <a:off x="7731561" y="3476055"/>
            <a:ext cx="3643519" cy="815"/>
          </a:xfrm>
          <a:prstGeom prst="line">
            <a:avLst/>
          </a:prstGeom>
          <a:ln w="28575">
            <a:solidFill>
              <a:srgbClr val="3D9EA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556865" y="4662814"/>
            <a:ext cx="3441158" cy="726300"/>
          </a:xfrm>
          <a:prstGeom prst="rect">
            <a:avLst/>
          </a:prstGeom>
          <a:solidFill>
            <a:schemeClr val="bg1">
              <a:alpha val="0"/>
            </a:schemeClr>
          </a:solidFill>
          <a:ln w="12700" algn="ctr">
            <a:noFill/>
            <a:miter lim="800000"/>
            <a:headEnd type="none" w="sm" len="sm"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1588" lvl="1">
              <a:spcBef>
                <a:spcPct val="20000"/>
              </a:spcBef>
              <a:spcAft>
                <a:spcPts val="1600"/>
              </a:spcAft>
            </a:pPr>
            <a:r>
              <a:rPr lang="ru-RU" sz="1600" dirty="0" smtClean="0"/>
              <a:t>Мобильное приложение</a:t>
            </a:r>
            <a:endParaRPr lang="ru-RU" sz="1600" spc="-10" dirty="0">
              <a:solidFill>
                <a:srgbClr val="303A4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Заголовок 3"/>
          <p:cNvSpPr txBox="1">
            <a:spLocks/>
          </p:cNvSpPr>
          <p:nvPr/>
        </p:nvSpPr>
        <p:spPr>
          <a:xfrm>
            <a:off x="1797979" y="0"/>
            <a:ext cx="8270696" cy="694951"/>
          </a:xfrm>
          <a:prstGeom prst="rect">
            <a:avLst/>
          </a:prstGeom>
        </p:spPr>
        <p:txBody>
          <a:bodyPr anchor="ctr"/>
          <a:lstStyle>
            <a:lvl1pPr marL="0" algn="ctr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ru-RU" sz="2000" b="1" kern="1200" cap="all" baseline="0" dirty="0" smtClean="0">
                <a:solidFill>
                  <a:srgbClr val="E4465A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defRPr>
            </a:lvl1pPr>
          </a:lstStyle>
          <a:p>
            <a:r>
              <a:rPr lang="ru-RU" dirty="0" smtClean="0"/>
              <a:t>решения РТС-ТЕНДЕР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10" y="2574498"/>
            <a:ext cx="579167" cy="579167"/>
          </a:xfrm>
          <a:prstGeom prst="rect">
            <a:avLst/>
          </a:prstGeom>
        </p:spPr>
      </p:pic>
      <p:sp>
        <p:nvSpPr>
          <p:cNvPr id="40" name="Скругленный прямоугольник 39"/>
          <p:cNvSpPr/>
          <p:nvPr/>
        </p:nvSpPr>
        <p:spPr>
          <a:xfrm>
            <a:off x="198984" y="5688790"/>
            <a:ext cx="11764193" cy="6027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3D9EA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439387" y="5701335"/>
            <a:ext cx="1117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0291A0"/>
                </a:solidFill>
              </a:rPr>
              <a:t>Уникальная экосистема цифровых решений РТС-тендер </a:t>
            </a:r>
            <a:r>
              <a:rPr lang="ru-RU" sz="1600" b="1" dirty="0" smtClean="0">
                <a:solidFill>
                  <a:srgbClr val="0291A0"/>
                </a:solidFill>
              </a:rPr>
              <a:t>оптимизирует</a:t>
            </a:r>
            <a:r>
              <a:rPr lang="ru-RU" sz="1600" dirty="0" smtClean="0">
                <a:solidFill>
                  <a:srgbClr val="0291A0"/>
                </a:solidFill>
              </a:rPr>
              <a:t> закупочный процесс, </a:t>
            </a:r>
          </a:p>
          <a:p>
            <a:pPr algn="ctr"/>
            <a:r>
              <a:rPr lang="ru-RU" sz="1600" dirty="0" smtClean="0">
                <a:solidFill>
                  <a:srgbClr val="0291A0"/>
                </a:solidFill>
              </a:rPr>
              <a:t>делает его комфортным и максимально эффективным и </a:t>
            </a:r>
            <a:r>
              <a:rPr lang="ru-RU" sz="1600" dirty="0">
                <a:solidFill>
                  <a:srgbClr val="0291A0"/>
                </a:solidFill>
              </a:rPr>
              <a:t>сокращает </a:t>
            </a:r>
            <a:r>
              <a:rPr lang="ru-RU" sz="1600" dirty="0" smtClean="0">
                <a:solidFill>
                  <a:srgbClr val="0291A0"/>
                </a:solidFill>
              </a:rPr>
              <a:t>издержки</a:t>
            </a:r>
            <a:endParaRPr lang="ru-RU" sz="1600" b="1" dirty="0">
              <a:solidFill>
                <a:srgbClr val="0291A0"/>
              </a:solidFill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450077" y="2226484"/>
            <a:ext cx="978376" cy="2753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 smtClean="0"/>
              <a:t>ТОЛЬКО </a:t>
            </a:r>
          </a:p>
          <a:p>
            <a:pPr algn="ctr"/>
            <a:r>
              <a:rPr lang="ru-RU" sz="700" b="1" dirty="0" smtClean="0"/>
              <a:t>НА РТС-ТЕНДЕР</a:t>
            </a:r>
            <a:endParaRPr lang="ru-RU" sz="700" b="1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861660" y="4440050"/>
            <a:ext cx="978376" cy="2753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 smtClean="0"/>
              <a:t>ТОЛЬКО </a:t>
            </a:r>
          </a:p>
          <a:p>
            <a:pPr algn="ctr"/>
            <a:r>
              <a:rPr lang="ru-RU" sz="700" b="1" dirty="0" smtClean="0"/>
              <a:t>НА РТС-ТЕНДЕР</a:t>
            </a:r>
            <a:endParaRPr lang="ru-RU" sz="700" b="1" dirty="0"/>
          </a:p>
        </p:txBody>
      </p:sp>
      <p:sp>
        <p:nvSpPr>
          <p:cNvPr id="45" name="Прямоугольник с двумя скругленными соседними углами 44"/>
          <p:cNvSpPr/>
          <p:nvPr/>
        </p:nvSpPr>
        <p:spPr>
          <a:xfrm rot="10800000">
            <a:off x="4560185" y="1213499"/>
            <a:ext cx="2910424" cy="840707"/>
          </a:xfrm>
          <a:prstGeom prst="round2SameRect">
            <a:avLst>
              <a:gd name="adj1" fmla="val 27831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4968488" y="1262139"/>
            <a:ext cx="2232211" cy="746907"/>
          </a:xfrm>
          <a:prstGeom prst="rect">
            <a:avLst/>
          </a:prstGeom>
          <a:solidFill>
            <a:schemeClr val="bg1">
              <a:alpha val="0"/>
            </a:schemeClr>
          </a:solidFill>
          <a:ln w="12700" algn="ctr">
            <a:noFill/>
            <a:miter lim="800000"/>
            <a:headEnd type="none" w="sm" len="sm"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1588" lvl="1" algn="ctr"/>
            <a:r>
              <a:rPr lang="ru-RU" sz="1600" dirty="0" smtClean="0"/>
              <a:t>Аналитика на основе </a:t>
            </a:r>
          </a:p>
          <a:p>
            <a:pPr marL="1588" lvl="1" algn="ctr"/>
            <a:r>
              <a:rPr lang="ru-RU" sz="1600" dirty="0" smtClean="0"/>
              <a:t>больших данных</a:t>
            </a:r>
            <a:endParaRPr lang="ru-RU" sz="1600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H="1">
            <a:off x="4560188" y="1194468"/>
            <a:ext cx="2910421" cy="0"/>
          </a:xfrm>
          <a:prstGeom prst="line">
            <a:avLst/>
          </a:prstGeom>
          <a:ln w="28575">
            <a:solidFill>
              <a:srgbClr val="3D9EA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Скругленный прямоугольник 47"/>
          <p:cNvSpPr/>
          <p:nvPr/>
        </p:nvSpPr>
        <p:spPr>
          <a:xfrm>
            <a:off x="4447213" y="1045143"/>
            <a:ext cx="978376" cy="2753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 smtClean="0"/>
              <a:t>ТОЛЬКО </a:t>
            </a:r>
          </a:p>
          <a:p>
            <a:pPr algn="ctr"/>
            <a:r>
              <a:rPr lang="ru-RU" sz="700" b="1" dirty="0" smtClean="0"/>
              <a:t>НА РТС-ТЕНДЕР</a:t>
            </a:r>
            <a:endParaRPr lang="ru-RU" sz="700" b="1" dirty="0"/>
          </a:p>
        </p:txBody>
      </p:sp>
    </p:spTree>
    <p:extLst>
      <p:ext uri="{BB962C8B-B14F-4D97-AF65-F5344CB8AC3E}">
        <p14:creationId xmlns:p14="http://schemas.microsoft.com/office/powerpoint/2010/main" val="16214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исполнения контрактов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0" y="1686109"/>
            <a:ext cx="12233835" cy="2995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7276" y="1076409"/>
            <a:ext cx="5759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3D9EA8"/>
              </a:buClr>
              <a:buFont typeface="Arial" panose="020B0604020202020204" pitchFamily="34" charset="0"/>
              <a:buChar char="•"/>
            </a:pPr>
            <a:r>
              <a:rPr lang="ru-RU" sz="1400" dirty="0">
                <a:cs typeface="Segoe UI Light" panose="020B0502040204020203" pitchFamily="34" charset="0"/>
              </a:rPr>
              <a:t>Контроль </a:t>
            </a:r>
            <a:r>
              <a:rPr lang="ru-RU" sz="1400" dirty="0" smtClean="0">
                <a:cs typeface="Segoe UI Light" panose="020B0502040204020203" pitchFamily="34" charset="0"/>
              </a:rPr>
              <a:t>исполнения контракта: сроков, обязательств, стоимости, целевого расходования бюджета</a:t>
            </a:r>
            <a:endParaRPr lang="ru-RU" sz="1400" dirty="0">
              <a:cs typeface="Segoe UI Light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73553" y="1085328"/>
            <a:ext cx="53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D9EA8"/>
              </a:buClr>
              <a:buFont typeface="Arial" panose="020B0604020202020204" pitchFamily="34" charset="0"/>
              <a:buChar char="•"/>
            </a:pPr>
            <a:r>
              <a:rPr lang="ru-RU" sz="1400" dirty="0">
                <a:cs typeface="Segoe UI Light" panose="020B0502040204020203" pitchFamily="34" charset="0"/>
              </a:rPr>
              <a:t>Непрерывный мониторинг </a:t>
            </a:r>
            <a:r>
              <a:rPr lang="ru-RU" sz="1400" dirty="0" smtClean="0">
                <a:cs typeface="Segoe UI Light" panose="020B0502040204020203" pitchFamily="34" charset="0"/>
              </a:rPr>
              <a:t>подрядчиков</a:t>
            </a:r>
            <a:r>
              <a:rPr lang="en-US" sz="1400" dirty="0">
                <a:cs typeface="Segoe UI Light" panose="020B0502040204020203" pitchFamily="34" charset="0"/>
              </a:rPr>
              <a:t>/</a:t>
            </a:r>
            <a:r>
              <a:rPr lang="ru-RU" sz="1400" dirty="0">
                <a:cs typeface="Segoe UI Light" panose="020B0502040204020203" pitchFamily="34" charset="0"/>
              </a:rPr>
              <a:t>субподрядчиков на стоп-факторы</a:t>
            </a:r>
          </a:p>
        </p:txBody>
      </p:sp>
      <p:sp>
        <p:nvSpPr>
          <p:cNvPr id="89" name="Прямоугольник с двумя скругленными соседними углами 88"/>
          <p:cNvSpPr/>
          <p:nvPr/>
        </p:nvSpPr>
        <p:spPr>
          <a:xfrm rot="16200000">
            <a:off x="10862689" y="2585835"/>
            <a:ext cx="544851" cy="14825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с двумя скругленными соседними углами 89"/>
          <p:cNvSpPr/>
          <p:nvPr/>
        </p:nvSpPr>
        <p:spPr>
          <a:xfrm rot="16200000">
            <a:off x="10862691" y="1622640"/>
            <a:ext cx="544849" cy="148257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с двумя скругленными соседними углами 90"/>
          <p:cNvSpPr/>
          <p:nvPr/>
        </p:nvSpPr>
        <p:spPr>
          <a:xfrm rot="5400000">
            <a:off x="914762" y="2560446"/>
            <a:ext cx="544853" cy="15444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с двумя скругленными соседними углами 91"/>
          <p:cNvSpPr/>
          <p:nvPr/>
        </p:nvSpPr>
        <p:spPr>
          <a:xfrm rot="5400000">
            <a:off x="914764" y="1591691"/>
            <a:ext cx="544851" cy="15444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Скругленный прямоугольник 92"/>
          <p:cNvSpPr/>
          <p:nvPr/>
        </p:nvSpPr>
        <p:spPr>
          <a:xfrm>
            <a:off x="8038518" y="4048969"/>
            <a:ext cx="2562994" cy="549832"/>
          </a:xfrm>
          <a:prstGeom prst="roundRect">
            <a:avLst>
              <a:gd name="adj" fmla="val 50000"/>
            </a:avLst>
          </a:prstGeom>
          <a:solidFill>
            <a:srgbClr val="E4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Скругленный прямоугольник 93"/>
          <p:cNvSpPr/>
          <p:nvPr/>
        </p:nvSpPr>
        <p:spPr>
          <a:xfrm>
            <a:off x="5001411" y="4048969"/>
            <a:ext cx="2562994" cy="549831"/>
          </a:xfrm>
          <a:prstGeom prst="roundRect">
            <a:avLst>
              <a:gd name="adj" fmla="val 50000"/>
            </a:avLst>
          </a:prstGeom>
          <a:solidFill>
            <a:srgbClr val="E4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Скругленный прямоугольник 94"/>
          <p:cNvSpPr/>
          <p:nvPr/>
        </p:nvSpPr>
        <p:spPr>
          <a:xfrm>
            <a:off x="1750604" y="4048969"/>
            <a:ext cx="2562994" cy="549832"/>
          </a:xfrm>
          <a:prstGeom prst="roundRect">
            <a:avLst>
              <a:gd name="adj" fmla="val 50000"/>
            </a:avLst>
          </a:prstGeom>
          <a:solidFill>
            <a:srgbClr val="E4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Скругленный прямоугольник 95"/>
          <p:cNvSpPr/>
          <p:nvPr/>
        </p:nvSpPr>
        <p:spPr>
          <a:xfrm>
            <a:off x="2262455" y="2082282"/>
            <a:ext cx="7768425" cy="1655283"/>
          </a:xfrm>
          <a:prstGeom prst="roundRect">
            <a:avLst>
              <a:gd name="adj" fmla="val 46036"/>
            </a:avLst>
          </a:prstGeom>
          <a:solidFill>
            <a:srgbClr val="CDCDC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7" name="Группа 96"/>
          <p:cNvGrpSpPr/>
          <p:nvPr/>
        </p:nvGrpSpPr>
        <p:grpSpPr>
          <a:xfrm>
            <a:off x="7790735" y="2421044"/>
            <a:ext cx="1975084" cy="1217196"/>
            <a:chOff x="7664473" y="2468160"/>
            <a:chExt cx="1975084" cy="1217196"/>
          </a:xfrm>
        </p:grpSpPr>
        <p:grpSp>
          <p:nvGrpSpPr>
            <p:cNvPr id="98" name="Группа 97"/>
            <p:cNvGrpSpPr/>
            <p:nvPr/>
          </p:nvGrpSpPr>
          <p:grpSpPr>
            <a:xfrm>
              <a:off x="7664473" y="2468160"/>
              <a:ext cx="1975084" cy="1217196"/>
              <a:chOff x="1423204" y="2914262"/>
              <a:chExt cx="1975084" cy="1217196"/>
            </a:xfrm>
          </p:grpSpPr>
          <p:sp>
            <p:nvSpPr>
              <p:cNvPr id="100" name="object 5"/>
              <p:cNvSpPr/>
              <p:nvPr/>
            </p:nvSpPr>
            <p:spPr>
              <a:xfrm>
                <a:off x="2100887" y="2914262"/>
                <a:ext cx="810768" cy="810768"/>
              </a:xfrm>
              <a:custGeom>
                <a:avLst/>
                <a:gdLst/>
                <a:ahLst/>
                <a:cxnLst/>
                <a:rect l="l" t="t" r="r" b="b"/>
                <a:pathLst>
                  <a:path w="1106805" h="1106804">
                    <a:moveTo>
                      <a:pt x="553212" y="0"/>
                    </a:moveTo>
                    <a:lnTo>
                      <a:pt x="505477" y="2030"/>
                    </a:lnTo>
                    <a:lnTo>
                      <a:pt x="458871" y="8011"/>
                    </a:lnTo>
                    <a:lnTo>
                      <a:pt x="413558" y="17777"/>
                    </a:lnTo>
                    <a:lnTo>
                      <a:pt x="369706" y="31160"/>
                    </a:lnTo>
                    <a:lnTo>
                      <a:pt x="327479" y="47996"/>
                    </a:lnTo>
                    <a:lnTo>
                      <a:pt x="287044" y="68119"/>
                    </a:lnTo>
                    <a:lnTo>
                      <a:pt x="248566" y="91361"/>
                    </a:lnTo>
                    <a:lnTo>
                      <a:pt x="212213" y="117558"/>
                    </a:lnTo>
                    <a:lnTo>
                      <a:pt x="178150" y="146543"/>
                    </a:lnTo>
                    <a:lnTo>
                      <a:pt x="146543" y="178150"/>
                    </a:lnTo>
                    <a:lnTo>
                      <a:pt x="117558" y="212213"/>
                    </a:lnTo>
                    <a:lnTo>
                      <a:pt x="91361" y="248566"/>
                    </a:lnTo>
                    <a:lnTo>
                      <a:pt x="68119" y="287044"/>
                    </a:lnTo>
                    <a:lnTo>
                      <a:pt x="47996" y="327479"/>
                    </a:lnTo>
                    <a:lnTo>
                      <a:pt x="31160" y="369706"/>
                    </a:lnTo>
                    <a:lnTo>
                      <a:pt x="17777" y="413558"/>
                    </a:lnTo>
                    <a:lnTo>
                      <a:pt x="8011" y="458871"/>
                    </a:lnTo>
                    <a:lnTo>
                      <a:pt x="2030" y="505477"/>
                    </a:lnTo>
                    <a:lnTo>
                      <a:pt x="0" y="553212"/>
                    </a:lnTo>
                    <a:lnTo>
                      <a:pt x="2030" y="600946"/>
                    </a:lnTo>
                    <a:lnTo>
                      <a:pt x="8011" y="647552"/>
                    </a:lnTo>
                    <a:lnTo>
                      <a:pt x="17777" y="692865"/>
                    </a:lnTo>
                    <a:lnTo>
                      <a:pt x="31160" y="736717"/>
                    </a:lnTo>
                    <a:lnTo>
                      <a:pt x="47996" y="778944"/>
                    </a:lnTo>
                    <a:lnTo>
                      <a:pt x="68119" y="819379"/>
                    </a:lnTo>
                    <a:lnTo>
                      <a:pt x="91361" y="857857"/>
                    </a:lnTo>
                    <a:lnTo>
                      <a:pt x="117558" y="894210"/>
                    </a:lnTo>
                    <a:lnTo>
                      <a:pt x="146543" y="928273"/>
                    </a:lnTo>
                    <a:lnTo>
                      <a:pt x="178150" y="959880"/>
                    </a:lnTo>
                    <a:lnTo>
                      <a:pt x="212213" y="988865"/>
                    </a:lnTo>
                    <a:lnTo>
                      <a:pt x="248566" y="1015062"/>
                    </a:lnTo>
                    <a:lnTo>
                      <a:pt x="287044" y="1038304"/>
                    </a:lnTo>
                    <a:lnTo>
                      <a:pt x="327479" y="1058427"/>
                    </a:lnTo>
                    <a:lnTo>
                      <a:pt x="369706" y="1075263"/>
                    </a:lnTo>
                    <a:lnTo>
                      <a:pt x="413558" y="1088646"/>
                    </a:lnTo>
                    <a:lnTo>
                      <a:pt x="458871" y="1098412"/>
                    </a:lnTo>
                    <a:lnTo>
                      <a:pt x="505477" y="1104393"/>
                    </a:lnTo>
                    <a:lnTo>
                      <a:pt x="553212" y="1106424"/>
                    </a:lnTo>
                    <a:lnTo>
                      <a:pt x="600946" y="1104393"/>
                    </a:lnTo>
                    <a:lnTo>
                      <a:pt x="647552" y="1098412"/>
                    </a:lnTo>
                    <a:lnTo>
                      <a:pt x="692865" y="1088646"/>
                    </a:lnTo>
                    <a:lnTo>
                      <a:pt x="736717" y="1075263"/>
                    </a:lnTo>
                    <a:lnTo>
                      <a:pt x="778944" y="1058427"/>
                    </a:lnTo>
                    <a:lnTo>
                      <a:pt x="819379" y="1038304"/>
                    </a:lnTo>
                    <a:lnTo>
                      <a:pt x="857857" y="1015062"/>
                    </a:lnTo>
                    <a:lnTo>
                      <a:pt x="894210" y="988865"/>
                    </a:lnTo>
                    <a:lnTo>
                      <a:pt x="928273" y="959880"/>
                    </a:lnTo>
                    <a:lnTo>
                      <a:pt x="959880" y="928273"/>
                    </a:lnTo>
                    <a:lnTo>
                      <a:pt x="988865" y="894210"/>
                    </a:lnTo>
                    <a:lnTo>
                      <a:pt x="1015062" y="857857"/>
                    </a:lnTo>
                    <a:lnTo>
                      <a:pt x="1038304" y="819379"/>
                    </a:lnTo>
                    <a:lnTo>
                      <a:pt x="1058427" y="778944"/>
                    </a:lnTo>
                    <a:lnTo>
                      <a:pt x="1075263" y="736717"/>
                    </a:lnTo>
                    <a:lnTo>
                      <a:pt x="1088646" y="692865"/>
                    </a:lnTo>
                    <a:lnTo>
                      <a:pt x="1098412" y="647552"/>
                    </a:lnTo>
                    <a:lnTo>
                      <a:pt x="1104393" y="600946"/>
                    </a:lnTo>
                    <a:lnTo>
                      <a:pt x="1106424" y="553212"/>
                    </a:lnTo>
                    <a:lnTo>
                      <a:pt x="1104393" y="505477"/>
                    </a:lnTo>
                    <a:lnTo>
                      <a:pt x="1098412" y="458871"/>
                    </a:lnTo>
                    <a:lnTo>
                      <a:pt x="1088646" y="413558"/>
                    </a:lnTo>
                    <a:lnTo>
                      <a:pt x="1075263" y="369706"/>
                    </a:lnTo>
                    <a:lnTo>
                      <a:pt x="1058427" y="327479"/>
                    </a:lnTo>
                    <a:lnTo>
                      <a:pt x="1038304" y="287044"/>
                    </a:lnTo>
                    <a:lnTo>
                      <a:pt x="1015062" y="248566"/>
                    </a:lnTo>
                    <a:lnTo>
                      <a:pt x="988865" y="212213"/>
                    </a:lnTo>
                    <a:lnTo>
                      <a:pt x="959880" y="178150"/>
                    </a:lnTo>
                    <a:lnTo>
                      <a:pt x="928273" y="146543"/>
                    </a:lnTo>
                    <a:lnTo>
                      <a:pt x="894210" y="117558"/>
                    </a:lnTo>
                    <a:lnTo>
                      <a:pt x="857857" y="91361"/>
                    </a:lnTo>
                    <a:lnTo>
                      <a:pt x="819379" y="68119"/>
                    </a:lnTo>
                    <a:lnTo>
                      <a:pt x="778944" y="47996"/>
                    </a:lnTo>
                    <a:lnTo>
                      <a:pt x="736717" y="31160"/>
                    </a:lnTo>
                    <a:lnTo>
                      <a:pt x="692865" y="17777"/>
                    </a:lnTo>
                    <a:lnTo>
                      <a:pt x="647552" y="8011"/>
                    </a:lnTo>
                    <a:lnTo>
                      <a:pt x="600946" y="2030"/>
                    </a:lnTo>
                    <a:lnTo>
                      <a:pt x="553212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101" name="object 7"/>
              <p:cNvSpPr txBox="1"/>
              <p:nvPr/>
            </p:nvSpPr>
            <p:spPr>
              <a:xfrm>
                <a:off x="1423204" y="3823168"/>
                <a:ext cx="1975084" cy="3082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80000"/>
                  </a:lnSpc>
                  <a:spcBef>
                    <a:spcPts val="100"/>
                  </a:spcBef>
                </a:pPr>
                <a:r>
                  <a:rPr lang="ru-RU" sz="1200" spc="-20" dirty="0" smtClean="0">
                    <a:latin typeface="Segoe UI"/>
                    <a:cs typeface="Segoe UI"/>
                  </a:rPr>
                  <a:t>Личный кабинет поставщика</a:t>
                </a:r>
                <a:endParaRPr lang="ru-RU" sz="1200" dirty="0">
                  <a:latin typeface="Segoe UI"/>
                  <a:cs typeface="Segoe UI"/>
                </a:endParaRPr>
              </a:p>
            </p:txBody>
          </p:sp>
        </p:grpSp>
        <p:pic>
          <p:nvPicPr>
            <p:cNvPr id="99" name="Рисунок 9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512" y="2601693"/>
              <a:ext cx="487020" cy="479565"/>
            </a:xfrm>
            <a:prstGeom prst="rect">
              <a:avLst/>
            </a:prstGeom>
          </p:spPr>
        </p:pic>
      </p:grpSp>
      <p:grpSp>
        <p:nvGrpSpPr>
          <p:cNvPr id="102" name="Группа 101"/>
          <p:cNvGrpSpPr/>
          <p:nvPr/>
        </p:nvGrpSpPr>
        <p:grpSpPr>
          <a:xfrm>
            <a:off x="2329521" y="2421044"/>
            <a:ext cx="2053464" cy="1219709"/>
            <a:chOff x="9266318" y="2774023"/>
            <a:chExt cx="2053464" cy="1219709"/>
          </a:xfrm>
        </p:grpSpPr>
        <p:grpSp>
          <p:nvGrpSpPr>
            <p:cNvPr id="103" name="Группа 102"/>
            <p:cNvGrpSpPr/>
            <p:nvPr/>
          </p:nvGrpSpPr>
          <p:grpSpPr>
            <a:xfrm>
              <a:off x="9266318" y="2774023"/>
              <a:ext cx="2053464" cy="1219709"/>
              <a:chOff x="9668439" y="1917232"/>
              <a:chExt cx="2053464" cy="1219709"/>
            </a:xfrm>
          </p:grpSpPr>
          <p:sp>
            <p:nvSpPr>
              <p:cNvPr id="105" name="object 5"/>
              <p:cNvSpPr/>
              <p:nvPr/>
            </p:nvSpPr>
            <p:spPr>
              <a:xfrm>
                <a:off x="10316009" y="1917232"/>
                <a:ext cx="810768" cy="810768"/>
              </a:xfrm>
              <a:custGeom>
                <a:avLst/>
                <a:gdLst/>
                <a:ahLst/>
                <a:cxnLst/>
                <a:rect l="l" t="t" r="r" b="b"/>
                <a:pathLst>
                  <a:path w="1106805" h="1106804">
                    <a:moveTo>
                      <a:pt x="553212" y="0"/>
                    </a:moveTo>
                    <a:lnTo>
                      <a:pt x="505477" y="2030"/>
                    </a:lnTo>
                    <a:lnTo>
                      <a:pt x="458871" y="8011"/>
                    </a:lnTo>
                    <a:lnTo>
                      <a:pt x="413558" y="17777"/>
                    </a:lnTo>
                    <a:lnTo>
                      <a:pt x="369706" y="31160"/>
                    </a:lnTo>
                    <a:lnTo>
                      <a:pt x="327479" y="47996"/>
                    </a:lnTo>
                    <a:lnTo>
                      <a:pt x="287044" y="68119"/>
                    </a:lnTo>
                    <a:lnTo>
                      <a:pt x="248566" y="91361"/>
                    </a:lnTo>
                    <a:lnTo>
                      <a:pt x="212213" y="117558"/>
                    </a:lnTo>
                    <a:lnTo>
                      <a:pt x="178150" y="146543"/>
                    </a:lnTo>
                    <a:lnTo>
                      <a:pt x="146543" y="178150"/>
                    </a:lnTo>
                    <a:lnTo>
                      <a:pt x="117558" y="212213"/>
                    </a:lnTo>
                    <a:lnTo>
                      <a:pt x="91361" y="248566"/>
                    </a:lnTo>
                    <a:lnTo>
                      <a:pt x="68119" y="287044"/>
                    </a:lnTo>
                    <a:lnTo>
                      <a:pt x="47996" y="327479"/>
                    </a:lnTo>
                    <a:lnTo>
                      <a:pt x="31160" y="369706"/>
                    </a:lnTo>
                    <a:lnTo>
                      <a:pt x="17777" y="413558"/>
                    </a:lnTo>
                    <a:lnTo>
                      <a:pt x="8011" y="458871"/>
                    </a:lnTo>
                    <a:lnTo>
                      <a:pt x="2030" y="505477"/>
                    </a:lnTo>
                    <a:lnTo>
                      <a:pt x="0" y="553212"/>
                    </a:lnTo>
                    <a:lnTo>
                      <a:pt x="2030" y="600946"/>
                    </a:lnTo>
                    <a:lnTo>
                      <a:pt x="8011" y="647552"/>
                    </a:lnTo>
                    <a:lnTo>
                      <a:pt x="17777" y="692865"/>
                    </a:lnTo>
                    <a:lnTo>
                      <a:pt x="31160" y="736717"/>
                    </a:lnTo>
                    <a:lnTo>
                      <a:pt x="47996" y="778944"/>
                    </a:lnTo>
                    <a:lnTo>
                      <a:pt x="68119" y="819379"/>
                    </a:lnTo>
                    <a:lnTo>
                      <a:pt x="91361" y="857857"/>
                    </a:lnTo>
                    <a:lnTo>
                      <a:pt x="117558" y="894210"/>
                    </a:lnTo>
                    <a:lnTo>
                      <a:pt x="146543" y="928273"/>
                    </a:lnTo>
                    <a:lnTo>
                      <a:pt x="178150" y="959880"/>
                    </a:lnTo>
                    <a:lnTo>
                      <a:pt x="212213" y="988865"/>
                    </a:lnTo>
                    <a:lnTo>
                      <a:pt x="248566" y="1015062"/>
                    </a:lnTo>
                    <a:lnTo>
                      <a:pt x="287044" y="1038304"/>
                    </a:lnTo>
                    <a:lnTo>
                      <a:pt x="327479" y="1058427"/>
                    </a:lnTo>
                    <a:lnTo>
                      <a:pt x="369706" y="1075263"/>
                    </a:lnTo>
                    <a:lnTo>
                      <a:pt x="413558" y="1088646"/>
                    </a:lnTo>
                    <a:lnTo>
                      <a:pt x="458871" y="1098412"/>
                    </a:lnTo>
                    <a:lnTo>
                      <a:pt x="505477" y="1104393"/>
                    </a:lnTo>
                    <a:lnTo>
                      <a:pt x="553212" y="1106424"/>
                    </a:lnTo>
                    <a:lnTo>
                      <a:pt x="600946" y="1104393"/>
                    </a:lnTo>
                    <a:lnTo>
                      <a:pt x="647552" y="1098412"/>
                    </a:lnTo>
                    <a:lnTo>
                      <a:pt x="692865" y="1088646"/>
                    </a:lnTo>
                    <a:lnTo>
                      <a:pt x="736717" y="1075263"/>
                    </a:lnTo>
                    <a:lnTo>
                      <a:pt x="778944" y="1058427"/>
                    </a:lnTo>
                    <a:lnTo>
                      <a:pt x="819379" y="1038304"/>
                    </a:lnTo>
                    <a:lnTo>
                      <a:pt x="857857" y="1015062"/>
                    </a:lnTo>
                    <a:lnTo>
                      <a:pt x="894210" y="988865"/>
                    </a:lnTo>
                    <a:lnTo>
                      <a:pt x="928273" y="959880"/>
                    </a:lnTo>
                    <a:lnTo>
                      <a:pt x="959880" y="928273"/>
                    </a:lnTo>
                    <a:lnTo>
                      <a:pt x="988865" y="894210"/>
                    </a:lnTo>
                    <a:lnTo>
                      <a:pt x="1015062" y="857857"/>
                    </a:lnTo>
                    <a:lnTo>
                      <a:pt x="1038304" y="819379"/>
                    </a:lnTo>
                    <a:lnTo>
                      <a:pt x="1058427" y="778944"/>
                    </a:lnTo>
                    <a:lnTo>
                      <a:pt x="1075263" y="736717"/>
                    </a:lnTo>
                    <a:lnTo>
                      <a:pt x="1088646" y="692865"/>
                    </a:lnTo>
                    <a:lnTo>
                      <a:pt x="1098412" y="647552"/>
                    </a:lnTo>
                    <a:lnTo>
                      <a:pt x="1104393" y="600946"/>
                    </a:lnTo>
                    <a:lnTo>
                      <a:pt x="1106424" y="553212"/>
                    </a:lnTo>
                    <a:lnTo>
                      <a:pt x="1104393" y="505477"/>
                    </a:lnTo>
                    <a:lnTo>
                      <a:pt x="1098412" y="458871"/>
                    </a:lnTo>
                    <a:lnTo>
                      <a:pt x="1088646" y="413558"/>
                    </a:lnTo>
                    <a:lnTo>
                      <a:pt x="1075263" y="369706"/>
                    </a:lnTo>
                    <a:lnTo>
                      <a:pt x="1058427" y="327479"/>
                    </a:lnTo>
                    <a:lnTo>
                      <a:pt x="1038304" y="287044"/>
                    </a:lnTo>
                    <a:lnTo>
                      <a:pt x="1015062" y="248566"/>
                    </a:lnTo>
                    <a:lnTo>
                      <a:pt x="988865" y="212213"/>
                    </a:lnTo>
                    <a:lnTo>
                      <a:pt x="959880" y="178150"/>
                    </a:lnTo>
                    <a:lnTo>
                      <a:pt x="928273" y="146543"/>
                    </a:lnTo>
                    <a:lnTo>
                      <a:pt x="894210" y="117558"/>
                    </a:lnTo>
                    <a:lnTo>
                      <a:pt x="857857" y="91361"/>
                    </a:lnTo>
                    <a:lnTo>
                      <a:pt x="819379" y="68119"/>
                    </a:lnTo>
                    <a:lnTo>
                      <a:pt x="778944" y="47996"/>
                    </a:lnTo>
                    <a:lnTo>
                      <a:pt x="736717" y="31160"/>
                    </a:lnTo>
                    <a:lnTo>
                      <a:pt x="692865" y="17777"/>
                    </a:lnTo>
                    <a:lnTo>
                      <a:pt x="647552" y="8011"/>
                    </a:lnTo>
                    <a:lnTo>
                      <a:pt x="600946" y="2030"/>
                    </a:lnTo>
                    <a:lnTo>
                      <a:pt x="553212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106" name="object 7"/>
              <p:cNvSpPr txBox="1"/>
              <p:nvPr/>
            </p:nvSpPr>
            <p:spPr>
              <a:xfrm>
                <a:off x="9668439" y="2815827"/>
                <a:ext cx="2053464" cy="32111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80000"/>
                  </a:lnSpc>
                  <a:spcBef>
                    <a:spcPts val="100"/>
                  </a:spcBef>
                </a:pPr>
                <a:r>
                  <a:rPr lang="ru-RU" sz="1200" spc="-20" dirty="0" smtClean="0">
                    <a:latin typeface="Segoe UI"/>
                    <a:cs typeface="Segoe UI"/>
                  </a:rPr>
                  <a:t>Личный кабинет</a:t>
                </a:r>
              </a:p>
              <a:p>
                <a:pPr marL="12700" algn="ctr">
                  <a:lnSpc>
                    <a:spcPct val="80000"/>
                  </a:lnSpc>
                  <a:spcBef>
                    <a:spcPts val="100"/>
                  </a:spcBef>
                </a:pPr>
                <a:r>
                  <a:rPr lang="ru-RU" sz="1200" spc="-20" dirty="0" smtClean="0">
                    <a:latin typeface="Segoe UI"/>
                    <a:cs typeface="Segoe UI"/>
                  </a:rPr>
                  <a:t>заказчика</a:t>
                </a:r>
                <a:endParaRPr lang="ru-RU" sz="1200" dirty="0">
                  <a:latin typeface="Segoe UI"/>
                  <a:cs typeface="Segoe UI"/>
                </a:endParaRPr>
              </a:p>
            </p:txBody>
          </p:sp>
        </p:grpSp>
        <p:pic>
          <p:nvPicPr>
            <p:cNvPr id="104" name="Рисунок 10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968" y="2897611"/>
              <a:ext cx="509113" cy="501320"/>
            </a:xfrm>
            <a:prstGeom prst="rect">
              <a:avLst/>
            </a:prstGeom>
          </p:spPr>
        </p:pic>
      </p:grpSp>
      <p:sp>
        <p:nvSpPr>
          <p:cNvPr id="107" name="Блок-схема: процесс 106"/>
          <p:cNvSpPr/>
          <p:nvPr/>
        </p:nvSpPr>
        <p:spPr>
          <a:xfrm>
            <a:off x="4350507" y="2466469"/>
            <a:ext cx="3555262" cy="100567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58603" y="2468666"/>
            <a:ext cx="2990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E4465A"/>
              </a:buClr>
            </a:pPr>
            <a:r>
              <a:rPr lang="ru-RU" sz="1200" b="1" dirty="0" smtClean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Электронный график обязательств</a:t>
            </a:r>
            <a:endParaRPr lang="ru-RU" sz="12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964762" y="2735716"/>
            <a:ext cx="1144372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buClr>
                <a:srgbClr val="E4465A"/>
              </a:buClr>
            </a:pPr>
            <a:r>
              <a:rPr lang="ru-RU" sz="1100" dirty="0" smtClean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Документ</a:t>
            </a:r>
            <a:endParaRPr lang="ru-RU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944431" y="2892604"/>
            <a:ext cx="1144372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buClr>
                <a:srgbClr val="E4465A"/>
              </a:buClr>
            </a:pPr>
            <a:r>
              <a:rPr lang="ru-RU" sz="1100" dirty="0" smtClean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Документ</a:t>
            </a:r>
            <a:endParaRPr lang="ru-RU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9275" y="3058120"/>
            <a:ext cx="1144372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buClr>
                <a:srgbClr val="E4465A"/>
              </a:buClr>
            </a:pPr>
            <a:r>
              <a:rPr lang="ru-RU" sz="1100" dirty="0" smtClean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Документ</a:t>
            </a:r>
            <a:endParaRPr lang="ru-RU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959275" y="3226269"/>
            <a:ext cx="1144372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buClr>
                <a:srgbClr val="E4465A"/>
              </a:buClr>
            </a:pPr>
            <a:r>
              <a:rPr lang="ru-RU" sz="1100" dirty="0" smtClean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Документ</a:t>
            </a:r>
            <a:endParaRPr lang="ru-RU" sz="1100" dirty="0"/>
          </a:p>
        </p:txBody>
      </p:sp>
      <p:sp>
        <p:nvSpPr>
          <p:cNvPr id="113" name="object 19"/>
          <p:cNvSpPr txBox="1"/>
          <p:nvPr/>
        </p:nvSpPr>
        <p:spPr>
          <a:xfrm>
            <a:off x="2507018" y="2204735"/>
            <a:ext cx="2327677" cy="17338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98145" marR="5080" indent="-386080" algn="ctr">
              <a:lnSpc>
                <a:spcPct val="80000"/>
              </a:lnSpc>
              <a:spcBef>
                <a:spcPts val="200"/>
              </a:spcBef>
            </a:pPr>
            <a:r>
              <a:rPr lang="ru-RU" sz="1200" spc="-5" dirty="0" smtClean="0">
                <a:solidFill>
                  <a:srgbClr val="0291A0"/>
                </a:solidFill>
                <a:latin typeface="Segoe UI"/>
                <a:cs typeface="Segoe UI"/>
              </a:rPr>
              <a:t>Электронная подпись</a:t>
            </a:r>
            <a:endParaRPr lang="ru-RU" sz="1200" dirty="0">
              <a:solidFill>
                <a:srgbClr val="0291A0"/>
              </a:solidFill>
              <a:latin typeface="Segoe UI"/>
              <a:cs typeface="Segoe UI"/>
            </a:endParaRPr>
          </a:p>
        </p:txBody>
      </p:sp>
      <p:pic>
        <p:nvPicPr>
          <p:cNvPr id="114" name="Рисунок 1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24" y="2388763"/>
            <a:ext cx="438914" cy="438914"/>
          </a:xfrm>
          <a:prstGeom prst="rect">
            <a:avLst/>
          </a:prstGeom>
        </p:spPr>
      </p:pic>
      <p:sp>
        <p:nvSpPr>
          <p:cNvPr id="115" name="object 19"/>
          <p:cNvSpPr txBox="1"/>
          <p:nvPr/>
        </p:nvSpPr>
        <p:spPr>
          <a:xfrm>
            <a:off x="7781650" y="2215382"/>
            <a:ext cx="1904166" cy="17338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98145" marR="5080" indent="-386080" algn="ctr">
              <a:lnSpc>
                <a:spcPct val="80000"/>
              </a:lnSpc>
              <a:spcBef>
                <a:spcPts val="200"/>
              </a:spcBef>
            </a:pPr>
            <a:r>
              <a:rPr lang="ru-RU" sz="1200" spc="-5" dirty="0" smtClean="0">
                <a:solidFill>
                  <a:srgbClr val="0291A0"/>
                </a:solidFill>
                <a:latin typeface="Segoe UI"/>
                <a:cs typeface="Segoe UI"/>
              </a:rPr>
              <a:t>Электронная подпись</a:t>
            </a:r>
            <a:endParaRPr lang="ru-RU" sz="1200" dirty="0">
              <a:solidFill>
                <a:srgbClr val="0291A0"/>
              </a:solidFill>
              <a:latin typeface="Segoe UI"/>
              <a:cs typeface="Segoe UI"/>
            </a:endParaRPr>
          </a:p>
        </p:txBody>
      </p:sp>
      <p:pic>
        <p:nvPicPr>
          <p:cNvPr id="116" name="Рисунок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82" y="2370770"/>
            <a:ext cx="438914" cy="438914"/>
          </a:xfrm>
          <a:prstGeom prst="rect">
            <a:avLst/>
          </a:prstGeom>
        </p:spPr>
      </p:pic>
      <p:sp>
        <p:nvSpPr>
          <p:cNvPr id="117" name="Блок-схема: данные 27"/>
          <p:cNvSpPr/>
          <p:nvPr/>
        </p:nvSpPr>
        <p:spPr>
          <a:xfrm>
            <a:off x="5212176" y="3165675"/>
            <a:ext cx="819393" cy="22501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862"/>
              <a:gd name="connsiteY0" fmla="*/ 10000 h 10000"/>
              <a:gd name="connsiteX1" fmla="*/ 2000 w 15862"/>
              <a:gd name="connsiteY1" fmla="*/ 0 h 10000"/>
              <a:gd name="connsiteX2" fmla="*/ 15862 w 15862"/>
              <a:gd name="connsiteY2" fmla="*/ 6074 h 10000"/>
              <a:gd name="connsiteX3" fmla="*/ 8000 w 15862"/>
              <a:gd name="connsiteY3" fmla="*/ 10000 h 10000"/>
              <a:gd name="connsiteX4" fmla="*/ 0 w 15862"/>
              <a:gd name="connsiteY4" fmla="*/ 10000 h 10000"/>
              <a:gd name="connsiteX0" fmla="*/ 0 w 15862"/>
              <a:gd name="connsiteY0" fmla="*/ 4263 h 4263"/>
              <a:gd name="connsiteX1" fmla="*/ 8782 w 15862"/>
              <a:gd name="connsiteY1" fmla="*/ 0 h 4263"/>
              <a:gd name="connsiteX2" fmla="*/ 15862 w 15862"/>
              <a:gd name="connsiteY2" fmla="*/ 337 h 4263"/>
              <a:gd name="connsiteX3" fmla="*/ 8000 w 15862"/>
              <a:gd name="connsiteY3" fmla="*/ 4263 h 4263"/>
              <a:gd name="connsiteX4" fmla="*/ 0 w 15862"/>
              <a:gd name="connsiteY4" fmla="*/ 4263 h 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" h="4263">
                <a:moveTo>
                  <a:pt x="0" y="4263"/>
                </a:moveTo>
                <a:lnTo>
                  <a:pt x="8782" y="0"/>
                </a:lnTo>
                <a:lnTo>
                  <a:pt x="15862" y="337"/>
                </a:lnTo>
                <a:lnTo>
                  <a:pt x="8000" y="4263"/>
                </a:lnTo>
                <a:lnTo>
                  <a:pt x="0" y="42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Блок-схема: данные 27"/>
          <p:cNvSpPr/>
          <p:nvPr/>
        </p:nvSpPr>
        <p:spPr>
          <a:xfrm>
            <a:off x="5217354" y="3048511"/>
            <a:ext cx="819393" cy="22501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862"/>
              <a:gd name="connsiteY0" fmla="*/ 10000 h 10000"/>
              <a:gd name="connsiteX1" fmla="*/ 2000 w 15862"/>
              <a:gd name="connsiteY1" fmla="*/ 0 h 10000"/>
              <a:gd name="connsiteX2" fmla="*/ 15862 w 15862"/>
              <a:gd name="connsiteY2" fmla="*/ 6074 h 10000"/>
              <a:gd name="connsiteX3" fmla="*/ 8000 w 15862"/>
              <a:gd name="connsiteY3" fmla="*/ 10000 h 10000"/>
              <a:gd name="connsiteX4" fmla="*/ 0 w 15862"/>
              <a:gd name="connsiteY4" fmla="*/ 10000 h 10000"/>
              <a:gd name="connsiteX0" fmla="*/ 0 w 15862"/>
              <a:gd name="connsiteY0" fmla="*/ 4263 h 4263"/>
              <a:gd name="connsiteX1" fmla="*/ 8782 w 15862"/>
              <a:gd name="connsiteY1" fmla="*/ 0 h 4263"/>
              <a:gd name="connsiteX2" fmla="*/ 15862 w 15862"/>
              <a:gd name="connsiteY2" fmla="*/ 337 h 4263"/>
              <a:gd name="connsiteX3" fmla="*/ 8000 w 15862"/>
              <a:gd name="connsiteY3" fmla="*/ 4263 h 4263"/>
              <a:gd name="connsiteX4" fmla="*/ 0 w 15862"/>
              <a:gd name="connsiteY4" fmla="*/ 4263 h 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" h="4263">
                <a:moveTo>
                  <a:pt x="0" y="4263"/>
                </a:moveTo>
                <a:lnTo>
                  <a:pt x="8782" y="0"/>
                </a:lnTo>
                <a:lnTo>
                  <a:pt x="15862" y="337"/>
                </a:lnTo>
                <a:lnTo>
                  <a:pt x="8000" y="4263"/>
                </a:lnTo>
                <a:lnTo>
                  <a:pt x="0" y="42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Блок-схема: данные 27"/>
          <p:cNvSpPr/>
          <p:nvPr/>
        </p:nvSpPr>
        <p:spPr>
          <a:xfrm>
            <a:off x="5232198" y="2931091"/>
            <a:ext cx="819393" cy="22501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862"/>
              <a:gd name="connsiteY0" fmla="*/ 10000 h 10000"/>
              <a:gd name="connsiteX1" fmla="*/ 2000 w 15862"/>
              <a:gd name="connsiteY1" fmla="*/ 0 h 10000"/>
              <a:gd name="connsiteX2" fmla="*/ 15862 w 15862"/>
              <a:gd name="connsiteY2" fmla="*/ 6074 h 10000"/>
              <a:gd name="connsiteX3" fmla="*/ 8000 w 15862"/>
              <a:gd name="connsiteY3" fmla="*/ 10000 h 10000"/>
              <a:gd name="connsiteX4" fmla="*/ 0 w 15862"/>
              <a:gd name="connsiteY4" fmla="*/ 10000 h 10000"/>
              <a:gd name="connsiteX0" fmla="*/ 0 w 15862"/>
              <a:gd name="connsiteY0" fmla="*/ 4263 h 4263"/>
              <a:gd name="connsiteX1" fmla="*/ 8782 w 15862"/>
              <a:gd name="connsiteY1" fmla="*/ 0 h 4263"/>
              <a:gd name="connsiteX2" fmla="*/ 15862 w 15862"/>
              <a:gd name="connsiteY2" fmla="*/ 337 h 4263"/>
              <a:gd name="connsiteX3" fmla="*/ 8000 w 15862"/>
              <a:gd name="connsiteY3" fmla="*/ 4263 h 4263"/>
              <a:gd name="connsiteX4" fmla="*/ 0 w 15862"/>
              <a:gd name="connsiteY4" fmla="*/ 4263 h 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" h="4263">
                <a:moveTo>
                  <a:pt x="0" y="4263"/>
                </a:moveTo>
                <a:lnTo>
                  <a:pt x="8782" y="0"/>
                </a:lnTo>
                <a:lnTo>
                  <a:pt x="15862" y="337"/>
                </a:lnTo>
                <a:lnTo>
                  <a:pt x="8000" y="4263"/>
                </a:lnTo>
                <a:lnTo>
                  <a:pt x="0" y="42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Блок-схема: данные 27"/>
          <p:cNvSpPr/>
          <p:nvPr/>
        </p:nvSpPr>
        <p:spPr>
          <a:xfrm>
            <a:off x="5224201" y="2807006"/>
            <a:ext cx="819393" cy="22501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862"/>
              <a:gd name="connsiteY0" fmla="*/ 10000 h 10000"/>
              <a:gd name="connsiteX1" fmla="*/ 2000 w 15862"/>
              <a:gd name="connsiteY1" fmla="*/ 0 h 10000"/>
              <a:gd name="connsiteX2" fmla="*/ 15862 w 15862"/>
              <a:gd name="connsiteY2" fmla="*/ 6074 h 10000"/>
              <a:gd name="connsiteX3" fmla="*/ 8000 w 15862"/>
              <a:gd name="connsiteY3" fmla="*/ 10000 h 10000"/>
              <a:gd name="connsiteX4" fmla="*/ 0 w 15862"/>
              <a:gd name="connsiteY4" fmla="*/ 10000 h 10000"/>
              <a:gd name="connsiteX0" fmla="*/ 0 w 15862"/>
              <a:gd name="connsiteY0" fmla="*/ 4263 h 4263"/>
              <a:gd name="connsiteX1" fmla="*/ 8782 w 15862"/>
              <a:gd name="connsiteY1" fmla="*/ 0 h 4263"/>
              <a:gd name="connsiteX2" fmla="*/ 15862 w 15862"/>
              <a:gd name="connsiteY2" fmla="*/ 337 h 4263"/>
              <a:gd name="connsiteX3" fmla="*/ 8000 w 15862"/>
              <a:gd name="connsiteY3" fmla="*/ 4263 h 4263"/>
              <a:gd name="connsiteX4" fmla="*/ 0 w 15862"/>
              <a:gd name="connsiteY4" fmla="*/ 4263 h 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" h="4263">
                <a:moveTo>
                  <a:pt x="0" y="4263"/>
                </a:moveTo>
                <a:lnTo>
                  <a:pt x="8782" y="0"/>
                </a:lnTo>
                <a:lnTo>
                  <a:pt x="15862" y="337"/>
                </a:lnTo>
                <a:lnTo>
                  <a:pt x="8000" y="4263"/>
                </a:lnTo>
                <a:lnTo>
                  <a:pt x="0" y="42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TextBox 121"/>
          <p:cNvSpPr txBox="1"/>
          <p:nvPr/>
        </p:nvSpPr>
        <p:spPr>
          <a:xfrm>
            <a:off x="5725570" y="1729061"/>
            <a:ext cx="93707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buClr>
                <a:srgbClr val="E4465A"/>
              </a:buClr>
            </a:pPr>
            <a:r>
              <a:rPr lang="ru-RU" sz="1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ЭДО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Стрелка вправо 122"/>
          <p:cNvSpPr/>
          <p:nvPr/>
        </p:nvSpPr>
        <p:spPr>
          <a:xfrm rot="5400000">
            <a:off x="6163862" y="2164583"/>
            <a:ext cx="377495" cy="135427"/>
          </a:xfrm>
          <a:prstGeom prst="rightArrow">
            <a:avLst>
              <a:gd name="adj1" fmla="val 50000"/>
              <a:gd name="adj2" fmla="val 8428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4465A"/>
              </a:solidFill>
            </a:endParaRPr>
          </a:p>
        </p:txBody>
      </p:sp>
      <p:sp>
        <p:nvSpPr>
          <p:cNvPr id="124" name="Стрелка вправо 123"/>
          <p:cNvSpPr/>
          <p:nvPr/>
        </p:nvSpPr>
        <p:spPr>
          <a:xfrm rot="16200000">
            <a:off x="5908401" y="2141696"/>
            <a:ext cx="377496" cy="135425"/>
          </a:xfrm>
          <a:prstGeom prst="rightArrow">
            <a:avLst>
              <a:gd name="adj1" fmla="val 50000"/>
              <a:gd name="adj2" fmla="val 8428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4465A"/>
              </a:solidFill>
            </a:endParaRPr>
          </a:p>
        </p:txBody>
      </p:sp>
      <p:grpSp>
        <p:nvGrpSpPr>
          <p:cNvPr id="125" name="Группа 124"/>
          <p:cNvGrpSpPr/>
          <p:nvPr/>
        </p:nvGrpSpPr>
        <p:grpSpPr>
          <a:xfrm>
            <a:off x="6939835" y="2769789"/>
            <a:ext cx="112176" cy="112176"/>
            <a:chOff x="10425330" y="2724680"/>
            <a:chExt cx="584722" cy="584722"/>
          </a:xfrm>
        </p:grpSpPr>
        <p:sp>
          <p:nvSpPr>
            <p:cNvPr id="126" name="Овал 125"/>
            <p:cNvSpPr/>
            <p:nvPr/>
          </p:nvSpPr>
          <p:spPr>
            <a:xfrm>
              <a:off x="10425330" y="2724680"/>
              <a:ext cx="584722" cy="5847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F9D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олилиния 126"/>
            <p:cNvSpPr/>
            <p:nvPr/>
          </p:nvSpPr>
          <p:spPr>
            <a:xfrm rot="5232364">
              <a:off x="10630686" y="2887297"/>
              <a:ext cx="211682" cy="314176"/>
            </a:xfrm>
            <a:custGeom>
              <a:avLst/>
              <a:gdLst>
                <a:gd name="connsiteX0" fmla="*/ 0 w 302081"/>
                <a:gd name="connsiteY0" fmla="*/ 55630 h 459513"/>
                <a:gd name="connsiteX1" fmla="*/ 2715 w 302081"/>
                <a:gd name="connsiteY1" fmla="*/ 0 h 459513"/>
                <a:gd name="connsiteX2" fmla="*/ 302081 w 302081"/>
                <a:gd name="connsiteY2" fmla="*/ 238182 h 459513"/>
                <a:gd name="connsiteX3" fmla="*/ 23895 w 302081"/>
                <a:gd name="connsiteY3" fmla="*/ 459513 h 459513"/>
                <a:gd name="connsiteX4" fmla="*/ 26829 w 302081"/>
                <a:gd name="connsiteY4" fmla="*/ 399388 h 459513"/>
                <a:gd name="connsiteX5" fmla="*/ 229446 w 302081"/>
                <a:gd name="connsiteY5" fmla="*/ 238182 h 45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081" h="459513">
                  <a:moveTo>
                    <a:pt x="0" y="55630"/>
                  </a:moveTo>
                  <a:lnTo>
                    <a:pt x="2715" y="0"/>
                  </a:lnTo>
                  <a:lnTo>
                    <a:pt x="302081" y="238182"/>
                  </a:lnTo>
                  <a:lnTo>
                    <a:pt x="23895" y="459513"/>
                  </a:lnTo>
                  <a:lnTo>
                    <a:pt x="26829" y="399388"/>
                  </a:lnTo>
                  <a:lnTo>
                    <a:pt x="229446" y="238182"/>
                  </a:lnTo>
                  <a:close/>
                </a:path>
              </a:pathLst>
            </a:custGeom>
            <a:solidFill>
              <a:srgbClr val="0F9D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6897977" y="3213407"/>
            <a:ext cx="221536" cy="246221"/>
            <a:chOff x="10126000" y="2948108"/>
            <a:chExt cx="653205" cy="725989"/>
          </a:xfrm>
        </p:grpSpPr>
        <p:sp>
          <p:nvSpPr>
            <p:cNvPr id="129" name="Овал 128"/>
            <p:cNvSpPr/>
            <p:nvPr/>
          </p:nvSpPr>
          <p:spPr>
            <a:xfrm>
              <a:off x="10259015" y="3113128"/>
              <a:ext cx="330754" cy="3307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134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126000" y="2948108"/>
              <a:ext cx="653205" cy="725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>
                  <a:solidFill>
                    <a:srgbClr val="E1342E"/>
                  </a:solidFill>
                </a:rPr>
                <a:t>!</a:t>
              </a:r>
              <a:endParaRPr lang="ru-RU" sz="1000" dirty="0">
                <a:solidFill>
                  <a:srgbClr val="E1342E"/>
                </a:solidFill>
              </a:endParaRPr>
            </a:p>
          </p:txBody>
        </p:sp>
      </p:grpSp>
      <p:grpSp>
        <p:nvGrpSpPr>
          <p:cNvPr id="131" name="Группа 130"/>
          <p:cNvGrpSpPr/>
          <p:nvPr/>
        </p:nvGrpSpPr>
        <p:grpSpPr>
          <a:xfrm>
            <a:off x="6944941" y="2929650"/>
            <a:ext cx="112176" cy="112176"/>
            <a:chOff x="10425330" y="2724680"/>
            <a:chExt cx="584722" cy="584722"/>
          </a:xfrm>
        </p:grpSpPr>
        <p:sp>
          <p:nvSpPr>
            <p:cNvPr id="132" name="Овал 131"/>
            <p:cNvSpPr/>
            <p:nvPr/>
          </p:nvSpPr>
          <p:spPr>
            <a:xfrm>
              <a:off x="10425330" y="2724680"/>
              <a:ext cx="584722" cy="5847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F9D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Полилиния 132"/>
            <p:cNvSpPr/>
            <p:nvPr/>
          </p:nvSpPr>
          <p:spPr>
            <a:xfrm rot="5232364">
              <a:off x="10630686" y="2887297"/>
              <a:ext cx="211682" cy="314176"/>
            </a:xfrm>
            <a:custGeom>
              <a:avLst/>
              <a:gdLst>
                <a:gd name="connsiteX0" fmla="*/ 0 w 302081"/>
                <a:gd name="connsiteY0" fmla="*/ 55630 h 459513"/>
                <a:gd name="connsiteX1" fmla="*/ 2715 w 302081"/>
                <a:gd name="connsiteY1" fmla="*/ 0 h 459513"/>
                <a:gd name="connsiteX2" fmla="*/ 302081 w 302081"/>
                <a:gd name="connsiteY2" fmla="*/ 238182 h 459513"/>
                <a:gd name="connsiteX3" fmla="*/ 23895 w 302081"/>
                <a:gd name="connsiteY3" fmla="*/ 459513 h 459513"/>
                <a:gd name="connsiteX4" fmla="*/ 26829 w 302081"/>
                <a:gd name="connsiteY4" fmla="*/ 399388 h 459513"/>
                <a:gd name="connsiteX5" fmla="*/ 229446 w 302081"/>
                <a:gd name="connsiteY5" fmla="*/ 238182 h 45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081" h="459513">
                  <a:moveTo>
                    <a:pt x="0" y="55630"/>
                  </a:moveTo>
                  <a:lnTo>
                    <a:pt x="2715" y="0"/>
                  </a:lnTo>
                  <a:lnTo>
                    <a:pt x="302081" y="238182"/>
                  </a:lnTo>
                  <a:lnTo>
                    <a:pt x="23895" y="459513"/>
                  </a:lnTo>
                  <a:lnTo>
                    <a:pt x="26829" y="399388"/>
                  </a:lnTo>
                  <a:lnTo>
                    <a:pt x="229446" y="238182"/>
                  </a:lnTo>
                  <a:close/>
                </a:path>
              </a:pathLst>
            </a:custGeom>
            <a:solidFill>
              <a:srgbClr val="0F9D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Группа 133"/>
          <p:cNvGrpSpPr/>
          <p:nvPr/>
        </p:nvGrpSpPr>
        <p:grpSpPr>
          <a:xfrm>
            <a:off x="6950046" y="3103907"/>
            <a:ext cx="112176" cy="112176"/>
            <a:chOff x="10425330" y="2724680"/>
            <a:chExt cx="584722" cy="584722"/>
          </a:xfrm>
        </p:grpSpPr>
        <p:sp>
          <p:nvSpPr>
            <p:cNvPr id="135" name="Овал 134"/>
            <p:cNvSpPr/>
            <p:nvPr/>
          </p:nvSpPr>
          <p:spPr>
            <a:xfrm>
              <a:off x="10425330" y="2724680"/>
              <a:ext cx="584722" cy="5847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F9D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Полилиния 135"/>
            <p:cNvSpPr/>
            <p:nvPr/>
          </p:nvSpPr>
          <p:spPr>
            <a:xfrm rot="5232364">
              <a:off x="10630686" y="2887297"/>
              <a:ext cx="211682" cy="314176"/>
            </a:xfrm>
            <a:custGeom>
              <a:avLst/>
              <a:gdLst>
                <a:gd name="connsiteX0" fmla="*/ 0 w 302081"/>
                <a:gd name="connsiteY0" fmla="*/ 55630 h 459513"/>
                <a:gd name="connsiteX1" fmla="*/ 2715 w 302081"/>
                <a:gd name="connsiteY1" fmla="*/ 0 h 459513"/>
                <a:gd name="connsiteX2" fmla="*/ 302081 w 302081"/>
                <a:gd name="connsiteY2" fmla="*/ 238182 h 459513"/>
                <a:gd name="connsiteX3" fmla="*/ 23895 w 302081"/>
                <a:gd name="connsiteY3" fmla="*/ 459513 h 459513"/>
                <a:gd name="connsiteX4" fmla="*/ 26829 w 302081"/>
                <a:gd name="connsiteY4" fmla="*/ 399388 h 459513"/>
                <a:gd name="connsiteX5" fmla="*/ 229446 w 302081"/>
                <a:gd name="connsiteY5" fmla="*/ 238182 h 45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081" h="459513">
                  <a:moveTo>
                    <a:pt x="0" y="55630"/>
                  </a:moveTo>
                  <a:lnTo>
                    <a:pt x="2715" y="0"/>
                  </a:lnTo>
                  <a:lnTo>
                    <a:pt x="302081" y="238182"/>
                  </a:lnTo>
                  <a:lnTo>
                    <a:pt x="23895" y="459513"/>
                  </a:lnTo>
                  <a:lnTo>
                    <a:pt x="26829" y="399388"/>
                  </a:lnTo>
                  <a:lnTo>
                    <a:pt x="229446" y="238182"/>
                  </a:lnTo>
                  <a:close/>
                </a:path>
              </a:pathLst>
            </a:custGeom>
            <a:solidFill>
              <a:srgbClr val="0F9D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37" name="object 7"/>
          <p:cNvSpPr txBox="1"/>
          <p:nvPr/>
        </p:nvSpPr>
        <p:spPr>
          <a:xfrm>
            <a:off x="359161" y="2283398"/>
            <a:ext cx="1485411" cy="185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80000"/>
              </a:lnSpc>
              <a:spcBef>
                <a:spcPts val="100"/>
              </a:spcBef>
            </a:pPr>
            <a:r>
              <a:rPr lang="ru-RU" sz="1400" spc="-20" dirty="0" smtClean="0">
                <a:solidFill>
                  <a:schemeClr val="bg1"/>
                </a:solidFill>
                <a:latin typeface="Segoe UI"/>
                <a:cs typeface="Segoe UI"/>
              </a:rPr>
              <a:t>Контролеры</a:t>
            </a:r>
            <a:endParaRPr lang="ru-RU" sz="1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38" name="object 7"/>
          <p:cNvSpPr txBox="1"/>
          <p:nvPr/>
        </p:nvSpPr>
        <p:spPr>
          <a:xfrm>
            <a:off x="400103" y="3151050"/>
            <a:ext cx="1485411" cy="35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80000"/>
              </a:lnSpc>
              <a:spcBef>
                <a:spcPts val="100"/>
              </a:spcBef>
            </a:pPr>
            <a:r>
              <a:rPr lang="ru-RU" sz="1400" spc="-20" dirty="0" smtClean="0">
                <a:solidFill>
                  <a:schemeClr val="bg1"/>
                </a:solidFill>
                <a:latin typeface="Segoe UI"/>
                <a:cs typeface="Segoe UI"/>
              </a:rPr>
              <a:t>Финансовые организации</a:t>
            </a:r>
            <a:endParaRPr lang="ru-RU" sz="1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39" name="object 7"/>
          <p:cNvSpPr txBox="1"/>
          <p:nvPr/>
        </p:nvSpPr>
        <p:spPr>
          <a:xfrm>
            <a:off x="10404872" y="2280239"/>
            <a:ext cx="1417931" cy="185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80000"/>
              </a:lnSpc>
              <a:spcBef>
                <a:spcPts val="100"/>
              </a:spcBef>
            </a:pPr>
            <a:r>
              <a:rPr lang="ru-RU" sz="1400" spc="-20" dirty="0" smtClean="0">
                <a:solidFill>
                  <a:schemeClr val="bg1"/>
                </a:solidFill>
                <a:latin typeface="Segoe UI"/>
                <a:cs typeface="Segoe UI"/>
              </a:rPr>
              <a:t>Экспертиза</a:t>
            </a:r>
            <a:endParaRPr lang="ru-RU" sz="1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40" name="object 7"/>
          <p:cNvSpPr txBox="1"/>
          <p:nvPr/>
        </p:nvSpPr>
        <p:spPr>
          <a:xfrm>
            <a:off x="10357269" y="3238285"/>
            <a:ext cx="1485411" cy="160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80000"/>
              </a:lnSpc>
              <a:spcBef>
                <a:spcPts val="100"/>
              </a:spcBef>
            </a:pPr>
            <a:r>
              <a:rPr lang="ru-RU" sz="1200" spc="-20" dirty="0" smtClean="0">
                <a:solidFill>
                  <a:schemeClr val="bg1"/>
                </a:solidFill>
                <a:latin typeface="Segoe UI"/>
                <a:cs typeface="Segoe UI"/>
              </a:rPr>
              <a:t>Субподрядчики</a:t>
            </a:r>
            <a:endParaRPr lang="ru-RU" sz="12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41" name="Полилиния 140"/>
          <p:cNvSpPr/>
          <p:nvPr/>
        </p:nvSpPr>
        <p:spPr>
          <a:xfrm rot="5400000">
            <a:off x="2850308" y="3699957"/>
            <a:ext cx="386132" cy="196056"/>
          </a:xfrm>
          <a:custGeom>
            <a:avLst/>
            <a:gdLst>
              <a:gd name="connsiteX0" fmla="*/ 0 w 675695"/>
              <a:gd name="connsiteY0" fmla="*/ 78138 h 156276"/>
              <a:gd name="connsiteX1" fmla="*/ 131720 w 675695"/>
              <a:gd name="connsiteY1" fmla="*/ 0 h 156276"/>
              <a:gd name="connsiteX2" fmla="*/ 131720 w 675695"/>
              <a:gd name="connsiteY2" fmla="*/ 39069 h 156276"/>
              <a:gd name="connsiteX3" fmla="*/ 184662 w 675695"/>
              <a:gd name="connsiteY3" fmla="*/ 39069 h 156276"/>
              <a:gd name="connsiteX4" fmla="*/ 491033 w 675695"/>
              <a:gd name="connsiteY4" fmla="*/ 39069 h 156276"/>
              <a:gd name="connsiteX5" fmla="*/ 543975 w 675695"/>
              <a:gd name="connsiteY5" fmla="*/ 39069 h 156276"/>
              <a:gd name="connsiteX6" fmla="*/ 543975 w 675695"/>
              <a:gd name="connsiteY6" fmla="*/ 0 h 156276"/>
              <a:gd name="connsiteX7" fmla="*/ 675695 w 675695"/>
              <a:gd name="connsiteY7" fmla="*/ 78138 h 156276"/>
              <a:gd name="connsiteX8" fmla="*/ 543975 w 675695"/>
              <a:gd name="connsiteY8" fmla="*/ 156276 h 156276"/>
              <a:gd name="connsiteX9" fmla="*/ 543975 w 675695"/>
              <a:gd name="connsiteY9" fmla="*/ 117207 h 156276"/>
              <a:gd name="connsiteX10" fmla="*/ 491033 w 675695"/>
              <a:gd name="connsiteY10" fmla="*/ 117207 h 156276"/>
              <a:gd name="connsiteX11" fmla="*/ 184662 w 675695"/>
              <a:gd name="connsiteY11" fmla="*/ 117207 h 156276"/>
              <a:gd name="connsiteX12" fmla="*/ 131720 w 675695"/>
              <a:gd name="connsiteY12" fmla="*/ 117207 h 156276"/>
              <a:gd name="connsiteX13" fmla="*/ 131720 w 675695"/>
              <a:gd name="connsiteY13" fmla="*/ 156276 h 15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5695" h="156276">
                <a:moveTo>
                  <a:pt x="0" y="78138"/>
                </a:moveTo>
                <a:lnTo>
                  <a:pt x="131720" y="0"/>
                </a:lnTo>
                <a:lnTo>
                  <a:pt x="131720" y="39069"/>
                </a:lnTo>
                <a:lnTo>
                  <a:pt x="184662" y="39069"/>
                </a:lnTo>
                <a:lnTo>
                  <a:pt x="491033" y="39069"/>
                </a:lnTo>
                <a:lnTo>
                  <a:pt x="543975" y="39069"/>
                </a:lnTo>
                <a:lnTo>
                  <a:pt x="543975" y="0"/>
                </a:lnTo>
                <a:lnTo>
                  <a:pt x="675695" y="78138"/>
                </a:lnTo>
                <a:lnTo>
                  <a:pt x="543975" y="156276"/>
                </a:lnTo>
                <a:lnTo>
                  <a:pt x="543975" y="117207"/>
                </a:lnTo>
                <a:lnTo>
                  <a:pt x="491033" y="117207"/>
                </a:lnTo>
                <a:lnTo>
                  <a:pt x="184662" y="117207"/>
                </a:lnTo>
                <a:lnTo>
                  <a:pt x="131720" y="117207"/>
                </a:lnTo>
                <a:lnTo>
                  <a:pt x="131720" y="15627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rgbClr val="E4465A"/>
              </a:solidFill>
            </a:endParaRPr>
          </a:p>
        </p:txBody>
      </p:sp>
      <p:sp>
        <p:nvSpPr>
          <p:cNvPr id="142" name="object 7"/>
          <p:cNvSpPr txBox="1"/>
          <p:nvPr/>
        </p:nvSpPr>
        <p:spPr>
          <a:xfrm>
            <a:off x="2037316" y="4172763"/>
            <a:ext cx="1981912" cy="35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80000"/>
              </a:lnSpc>
              <a:spcBef>
                <a:spcPts val="100"/>
              </a:spcBef>
            </a:pPr>
            <a:r>
              <a:rPr lang="ru-RU" sz="1400" spc="-20" dirty="0" smtClean="0">
                <a:solidFill>
                  <a:schemeClr val="bg1"/>
                </a:solidFill>
                <a:latin typeface="Segoe UI"/>
                <a:cs typeface="Segoe UI"/>
              </a:rPr>
              <a:t>Системы бухгалтерского учета</a:t>
            </a:r>
            <a:endParaRPr lang="ru-RU" sz="1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43" name="Полилиния 142"/>
          <p:cNvSpPr/>
          <p:nvPr/>
        </p:nvSpPr>
        <p:spPr>
          <a:xfrm rot="5400000">
            <a:off x="6061673" y="3729719"/>
            <a:ext cx="386132" cy="196056"/>
          </a:xfrm>
          <a:custGeom>
            <a:avLst/>
            <a:gdLst>
              <a:gd name="connsiteX0" fmla="*/ 0 w 675695"/>
              <a:gd name="connsiteY0" fmla="*/ 78138 h 156276"/>
              <a:gd name="connsiteX1" fmla="*/ 131720 w 675695"/>
              <a:gd name="connsiteY1" fmla="*/ 0 h 156276"/>
              <a:gd name="connsiteX2" fmla="*/ 131720 w 675695"/>
              <a:gd name="connsiteY2" fmla="*/ 39069 h 156276"/>
              <a:gd name="connsiteX3" fmla="*/ 184662 w 675695"/>
              <a:gd name="connsiteY3" fmla="*/ 39069 h 156276"/>
              <a:gd name="connsiteX4" fmla="*/ 491033 w 675695"/>
              <a:gd name="connsiteY4" fmla="*/ 39069 h 156276"/>
              <a:gd name="connsiteX5" fmla="*/ 543975 w 675695"/>
              <a:gd name="connsiteY5" fmla="*/ 39069 h 156276"/>
              <a:gd name="connsiteX6" fmla="*/ 543975 w 675695"/>
              <a:gd name="connsiteY6" fmla="*/ 0 h 156276"/>
              <a:gd name="connsiteX7" fmla="*/ 675695 w 675695"/>
              <a:gd name="connsiteY7" fmla="*/ 78138 h 156276"/>
              <a:gd name="connsiteX8" fmla="*/ 543975 w 675695"/>
              <a:gd name="connsiteY8" fmla="*/ 156276 h 156276"/>
              <a:gd name="connsiteX9" fmla="*/ 543975 w 675695"/>
              <a:gd name="connsiteY9" fmla="*/ 117207 h 156276"/>
              <a:gd name="connsiteX10" fmla="*/ 491033 w 675695"/>
              <a:gd name="connsiteY10" fmla="*/ 117207 h 156276"/>
              <a:gd name="connsiteX11" fmla="*/ 184662 w 675695"/>
              <a:gd name="connsiteY11" fmla="*/ 117207 h 156276"/>
              <a:gd name="connsiteX12" fmla="*/ 131720 w 675695"/>
              <a:gd name="connsiteY12" fmla="*/ 117207 h 156276"/>
              <a:gd name="connsiteX13" fmla="*/ 131720 w 675695"/>
              <a:gd name="connsiteY13" fmla="*/ 156276 h 15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5695" h="156276">
                <a:moveTo>
                  <a:pt x="0" y="78138"/>
                </a:moveTo>
                <a:lnTo>
                  <a:pt x="131720" y="0"/>
                </a:lnTo>
                <a:lnTo>
                  <a:pt x="131720" y="39069"/>
                </a:lnTo>
                <a:lnTo>
                  <a:pt x="184662" y="39069"/>
                </a:lnTo>
                <a:lnTo>
                  <a:pt x="491033" y="39069"/>
                </a:lnTo>
                <a:lnTo>
                  <a:pt x="543975" y="39069"/>
                </a:lnTo>
                <a:lnTo>
                  <a:pt x="543975" y="0"/>
                </a:lnTo>
                <a:lnTo>
                  <a:pt x="675695" y="78138"/>
                </a:lnTo>
                <a:lnTo>
                  <a:pt x="543975" y="156276"/>
                </a:lnTo>
                <a:lnTo>
                  <a:pt x="543975" y="117207"/>
                </a:lnTo>
                <a:lnTo>
                  <a:pt x="491033" y="117207"/>
                </a:lnTo>
                <a:lnTo>
                  <a:pt x="184662" y="117207"/>
                </a:lnTo>
                <a:lnTo>
                  <a:pt x="131720" y="117207"/>
                </a:lnTo>
                <a:lnTo>
                  <a:pt x="131720" y="15627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rgbClr val="E4465A"/>
              </a:solidFill>
            </a:endParaRPr>
          </a:p>
        </p:txBody>
      </p:sp>
      <p:sp>
        <p:nvSpPr>
          <p:cNvPr id="144" name="object 7"/>
          <p:cNvSpPr txBox="1"/>
          <p:nvPr/>
        </p:nvSpPr>
        <p:spPr>
          <a:xfrm>
            <a:off x="4935357" y="4131358"/>
            <a:ext cx="2722282" cy="370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80000"/>
              </a:lnSpc>
              <a:spcBef>
                <a:spcPts val="100"/>
              </a:spcBef>
            </a:pPr>
            <a:r>
              <a:rPr lang="en-US" sz="1400" spc="-20" dirty="0" smtClean="0">
                <a:solidFill>
                  <a:schemeClr val="bg1"/>
                </a:solidFill>
                <a:latin typeface="Segoe UI"/>
                <a:cs typeface="Segoe UI"/>
              </a:rPr>
              <a:t>ERP </a:t>
            </a:r>
            <a:r>
              <a:rPr lang="ru-RU" sz="1400" spc="-20" dirty="0" smtClean="0">
                <a:solidFill>
                  <a:schemeClr val="bg1"/>
                </a:solidFill>
                <a:latin typeface="Segoe UI"/>
                <a:cs typeface="Segoe UI"/>
              </a:rPr>
              <a:t>системы </a:t>
            </a:r>
            <a:r>
              <a:rPr lang="en-US" sz="1400" spc="-20" dirty="0" smtClean="0">
                <a:solidFill>
                  <a:schemeClr val="bg1"/>
                </a:solidFill>
                <a:latin typeface="Segoe UI"/>
                <a:cs typeface="Segoe UI"/>
              </a:rPr>
              <a:t>/</a:t>
            </a:r>
          </a:p>
          <a:p>
            <a:pPr marL="12700" algn="ctr">
              <a:lnSpc>
                <a:spcPct val="80000"/>
              </a:lnSpc>
              <a:spcBef>
                <a:spcPts val="100"/>
              </a:spcBef>
            </a:pPr>
            <a:r>
              <a:rPr lang="ru-RU" sz="1400" spc="-20" dirty="0" smtClean="0">
                <a:solidFill>
                  <a:schemeClr val="bg1"/>
                </a:solidFill>
                <a:latin typeface="Segoe UI"/>
                <a:cs typeface="Segoe UI"/>
              </a:rPr>
              <a:t>системы размещения закупок</a:t>
            </a:r>
            <a:endParaRPr lang="ru-RU" sz="1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45" name="Полилиния 144"/>
          <p:cNvSpPr/>
          <p:nvPr/>
        </p:nvSpPr>
        <p:spPr>
          <a:xfrm rot="5400000">
            <a:off x="9146261" y="3699261"/>
            <a:ext cx="386133" cy="196056"/>
          </a:xfrm>
          <a:custGeom>
            <a:avLst/>
            <a:gdLst>
              <a:gd name="connsiteX0" fmla="*/ 0 w 675695"/>
              <a:gd name="connsiteY0" fmla="*/ 78138 h 156276"/>
              <a:gd name="connsiteX1" fmla="*/ 131720 w 675695"/>
              <a:gd name="connsiteY1" fmla="*/ 0 h 156276"/>
              <a:gd name="connsiteX2" fmla="*/ 131720 w 675695"/>
              <a:gd name="connsiteY2" fmla="*/ 39069 h 156276"/>
              <a:gd name="connsiteX3" fmla="*/ 184662 w 675695"/>
              <a:gd name="connsiteY3" fmla="*/ 39069 h 156276"/>
              <a:gd name="connsiteX4" fmla="*/ 491033 w 675695"/>
              <a:gd name="connsiteY4" fmla="*/ 39069 h 156276"/>
              <a:gd name="connsiteX5" fmla="*/ 543975 w 675695"/>
              <a:gd name="connsiteY5" fmla="*/ 39069 h 156276"/>
              <a:gd name="connsiteX6" fmla="*/ 543975 w 675695"/>
              <a:gd name="connsiteY6" fmla="*/ 0 h 156276"/>
              <a:gd name="connsiteX7" fmla="*/ 675695 w 675695"/>
              <a:gd name="connsiteY7" fmla="*/ 78138 h 156276"/>
              <a:gd name="connsiteX8" fmla="*/ 543975 w 675695"/>
              <a:gd name="connsiteY8" fmla="*/ 156276 h 156276"/>
              <a:gd name="connsiteX9" fmla="*/ 543975 w 675695"/>
              <a:gd name="connsiteY9" fmla="*/ 117207 h 156276"/>
              <a:gd name="connsiteX10" fmla="*/ 491033 w 675695"/>
              <a:gd name="connsiteY10" fmla="*/ 117207 h 156276"/>
              <a:gd name="connsiteX11" fmla="*/ 184662 w 675695"/>
              <a:gd name="connsiteY11" fmla="*/ 117207 h 156276"/>
              <a:gd name="connsiteX12" fmla="*/ 131720 w 675695"/>
              <a:gd name="connsiteY12" fmla="*/ 117207 h 156276"/>
              <a:gd name="connsiteX13" fmla="*/ 131720 w 675695"/>
              <a:gd name="connsiteY13" fmla="*/ 156276 h 15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5695" h="156276">
                <a:moveTo>
                  <a:pt x="0" y="78138"/>
                </a:moveTo>
                <a:lnTo>
                  <a:pt x="131720" y="0"/>
                </a:lnTo>
                <a:lnTo>
                  <a:pt x="131720" y="39069"/>
                </a:lnTo>
                <a:lnTo>
                  <a:pt x="184662" y="39069"/>
                </a:lnTo>
                <a:lnTo>
                  <a:pt x="491033" y="39069"/>
                </a:lnTo>
                <a:lnTo>
                  <a:pt x="543975" y="39069"/>
                </a:lnTo>
                <a:lnTo>
                  <a:pt x="543975" y="0"/>
                </a:lnTo>
                <a:lnTo>
                  <a:pt x="675695" y="78138"/>
                </a:lnTo>
                <a:lnTo>
                  <a:pt x="543975" y="156276"/>
                </a:lnTo>
                <a:lnTo>
                  <a:pt x="543975" y="117207"/>
                </a:lnTo>
                <a:lnTo>
                  <a:pt x="491033" y="117207"/>
                </a:lnTo>
                <a:lnTo>
                  <a:pt x="184662" y="117207"/>
                </a:lnTo>
                <a:lnTo>
                  <a:pt x="131720" y="117207"/>
                </a:lnTo>
                <a:lnTo>
                  <a:pt x="131720" y="15627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rgbClr val="E4465A"/>
              </a:solidFill>
            </a:endParaRPr>
          </a:p>
        </p:txBody>
      </p:sp>
      <p:sp>
        <p:nvSpPr>
          <p:cNvPr id="146" name="object 7"/>
          <p:cNvSpPr txBox="1"/>
          <p:nvPr/>
        </p:nvSpPr>
        <p:spPr>
          <a:xfrm>
            <a:off x="8640470" y="4131358"/>
            <a:ext cx="1485411" cy="370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80000"/>
              </a:lnSpc>
              <a:spcBef>
                <a:spcPts val="100"/>
              </a:spcBef>
            </a:pPr>
            <a:r>
              <a:rPr lang="ru-RU" sz="1400" spc="-20" dirty="0" smtClean="0">
                <a:solidFill>
                  <a:schemeClr val="bg1"/>
                </a:solidFill>
                <a:latin typeface="Segoe UI"/>
                <a:cs typeface="Segoe UI"/>
              </a:rPr>
              <a:t>Система </a:t>
            </a:r>
          </a:p>
          <a:p>
            <a:pPr marL="12700" algn="ctr">
              <a:lnSpc>
                <a:spcPct val="80000"/>
              </a:lnSpc>
              <a:spcBef>
                <a:spcPts val="100"/>
              </a:spcBef>
            </a:pPr>
            <a:r>
              <a:rPr lang="ru-RU" sz="1400" spc="-20" dirty="0" smtClean="0">
                <a:solidFill>
                  <a:schemeClr val="bg1"/>
                </a:solidFill>
                <a:latin typeface="Segoe UI"/>
                <a:cs typeface="Segoe UI"/>
              </a:rPr>
              <a:t>Банк-Клиент</a:t>
            </a:r>
            <a:endParaRPr lang="ru-RU" sz="1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761094" y="3795037"/>
            <a:ext cx="1911928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buClr>
                <a:srgbClr val="E4465A"/>
              </a:buClr>
            </a:pPr>
            <a:r>
              <a:rPr lang="ru-RU" sz="11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Открытое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API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937285" y="3786194"/>
            <a:ext cx="1911928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buClr>
                <a:srgbClr val="E4465A"/>
              </a:buClr>
            </a:pPr>
            <a:r>
              <a:rPr lang="ru-RU" sz="11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Открытое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API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985042" y="3783136"/>
            <a:ext cx="1911928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buClr>
                <a:srgbClr val="E4465A"/>
              </a:buClr>
            </a:pPr>
            <a:r>
              <a:rPr lang="ru-RU" sz="11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Открытое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API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Полилиния 149"/>
          <p:cNvSpPr/>
          <p:nvPr/>
        </p:nvSpPr>
        <p:spPr>
          <a:xfrm>
            <a:off x="3320549" y="1855042"/>
            <a:ext cx="2363037" cy="165031"/>
          </a:xfrm>
          <a:custGeom>
            <a:avLst/>
            <a:gdLst>
              <a:gd name="connsiteX0" fmla="*/ 2262510 w 2363037"/>
              <a:gd name="connsiteY0" fmla="*/ 0 h 165031"/>
              <a:gd name="connsiteX1" fmla="*/ 2363037 w 2363037"/>
              <a:gd name="connsiteY1" fmla="*/ 67474 h 165031"/>
              <a:gd name="connsiteX2" fmla="*/ 2262510 w 2363037"/>
              <a:gd name="connsiteY2" fmla="*/ 134947 h 165031"/>
              <a:gd name="connsiteX3" fmla="*/ 2262510 w 2363037"/>
              <a:gd name="connsiteY3" fmla="*/ 101210 h 165031"/>
              <a:gd name="connsiteX4" fmla="*/ 77606 w 2363037"/>
              <a:gd name="connsiteY4" fmla="*/ 101210 h 165031"/>
              <a:gd name="connsiteX5" fmla="*/ 77606 w 2363037"/>
              <a:gd name="connsiteY5" fmla="*/ 165031 h 165031"/>
              <a:gd name="connsiteX6" fmla="*/ 417 w 2363037"/>
              <a:gd name="connsiteY6" fmla="*/ 165031 h 165031"/>
              <a:gd name="connsiteX7" fmla="*/ 417 w 2363037"/>
              <a:gd name="connsiteY7" fmla="*/ 101210 h 165031"/>
              <a:gd name="connsiteX8" fmla="*/ 0 w 2363037"/>
              <a:gd name="connsiteY8" fmla="*/ 101210 h 165031"/>
              <a:gd name="connsiteX9" fmla="*/ 0 w 2363037"/>
              <a:gd name="connsiteY9" fmla="*/ 33737 h 165031"/>
              <a:gd name="connsiteX10" fmla="*/ 2262510 w 2363037"/>
              <a:gd name="connsiteY10" fmla="*/ 33737 h 16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3037" h="165031">
                <a:moveTo>
                  <a:pt x="2262510" y="0"/>
                </a:moveTo>
                <a:lnTo>
                  <a:pt x="2363037" y="67474"/>
                </a:lnTo>
                <a:lnTo>
                  <a:pt x="2262510" y="134947"/>
                </a:lnTo>
                <a:lnTo>
                  <a:pt x="2262510" y="101210"/>
                </a:lnTo>
                <a:lnTo>
                  <a:pt x="77606" y="101210"/>
                </a:lnTo>
                <a:lnTo>
                  <a:pt x="77606" y="165031"/>
                </a:lnTo>
                <a:lnTo>
                  <a:pt x="417" y="165031"/>
                </a:lnTo>
                <a:lnTo>
                  <a:pt x="417" y="101210"/>
                </a:lnTo>
                <a:lnTo>
                  <a:pt x="0" y="101210"/>
                </a:lnTo>
                <a:lnTo>
                  <a:pt x="0" y="33737"/>
                </a:lnTo>
                <a:lnTo>
                  <a:pt x="2262510" y="3373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51" name="Полилиния 150"/>
          <p:cNvSpPr/>
          <p:nvPr/>
        </p:nvSpPr>
        <p:spPr>
          <a:xfrm flipH="1">
            <a:off x="6580769" y="1857901"/>
            <a:ext cx="2363036" cy="165345"/>
          </a:xfrm>
          <a:custGeom>
            <a:avLst/>
            <a:gdLst>
              <a:gd name="connsiteX0" fmla="*/ 2262509 w 2363036"/>
              <a:gd name="connsiteY0" fmla="*/ 0 h 165345"/>
              <a:gd name="connsiteX1" fmla="*/ 2262509 w 2363036"/>
              <a:gd name="connsiteY1" fmla="*/ 33737 h 165345"/>
              <a:gd name="connsiteX2" fmla="*/ 0 w 2363036"/>
              <a:gd name="connsiteY2" fmla="*/ 33737 h 165345"/>
              <a:gd name="connsiteX3" fmla="*/ 0 w 2363036"/>
              <a:gd name="connsiteY3" fmla="*/ 101210 h 165345"/>
              <a:gd name="connsiteX4" fmla="*/ 417 w 2363036"/>
              <a:gd name="connsiteY4" fmla="*/ 101210 h 165345"/>
              <a:gd name="connsiteX5" fmla="*/ 417 w 2363036"/>
              <a:gd name="connsiteY5" fmla="*/ 165345 h 165345"/>
              <a:gd name="connsiteX6" fmla="*/ 77606 w 2363036"/>
              <a:gd name="connsiteY6" fmla="*/ 165345 h 165345"/>
              <a:gd name="connsiteX7" fmla="*/ 77606 w 2363036"/>
              <a:gd name="connsiteY7" fmla="*/ 101210 h 165345"/>
              <a:gd name="connsiteX8" fmla="*/ 2262509 w 2363036"/>
              <a:gd name="connsiteY8" fmla="*/ 101210 h 165345"/>
              <a:gd name="connsiteX9" fmla="*/ 2262509 w 2363036"/>
              <a:gd name="connsiteY9" fmla="*/ 134947 h 165345"/>
              <a:gd name="connsiteX10" fmla="*/ 2363036 w 2363036"/>
              <a:gd name="connsiteY10" fmla="*/ 67474 h 165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3036" h="165345">
                <a:moveTo>
                  <a:pt x="2262509" y="0"/>
                </a:moveTo>
                <a:lnTo>
                  <a:pt x="2262509" y="33737"/>
                </a:lnTo>
                <a:lnTo>
                  <a:pt x="0" y="33737"/>
                </a:lnTo>
                <a:lnTo>
                  <a:pt x="0" y="101210"/>
                </a:lnTo>
                <a:lnTo>
                  <a:pt x="417" y="101210"/>
                </a:lnTo>
                <a:lnTo>
                  <a:pt x="417" y="165345"/>
                </a:lnTo>
                <a:lnTo>
                  <a:pt x="77606" y="165345"/>
                </a:lnTo>
                <a:lnTo>
                  <a:pt x="77606" y="101210"/>
                </a:lnTo>
                <a:lnTo>
                  <a:pt x="2262509" y="101210"/>
                </a:lnTo>
                <a:lnTo>
                  <a:pt x="2262509" y="134947"/>
                </a:lnTo>
                <a:lnTo>
                  <a:pt x="2363036" y="6747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52" name="Прямоугольник 151"/>
          <p:cNvSpPr/>
          <p:nvPr/>
        </p:nvSpPr>
        <p:spPr>
          <a:xfrm>
            <a:off x="1003910" y="4927583"/>
            <a:ext cx="2891897" cy="68704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1800"/>
              </a:lnSpc>
              <a:spcBef>
                <a:spcPct val="20000"/>
              </a:spcBef>
            </a:pP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Bef>
                <a:spcPct val="20000"/>
              </a:spcBef>
              <a:buClr>
                <a:srgbClr val="E4465A"/>
              </a:buClr>
            </a:pPr>
            <a:r>
              <a:rPr lang="ru-RU" sz="1400" dirty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Единая база документов исполнения </a:t>
            </a:r>
            <a:r>
              <a:rPr lang="ru-RU" sz="1400" dirty="0" smtClean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контрактов, снижение издержек на документооборот</a:t>
            </a:r>
            <a:endParaRPr lang="ru-RU" sz="1400" dirty="0">
              <a:latin typeface="Segoe UI" panose="020B0502040204020203" pitchFamily="34" charset="0"/>
              <a:ea typeface="Helvetica Light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Bef>
                <a:spcPct val="20000"/>
              </a:spcBef>
            </a:pPr>
            <a:endParaRPr lang="ru-RU" sz="1400" dirty="0">
              <a:latin typeface="Segoe UI" panose="020B0502040204020203" pitchFamily="34" charset="0"/>
              <a:ea typeface="Helvetica Light" charset="0"/>
              <a:cs typeface="Segoe UI" panose="020B0502040204020203" pitchFamily="34" charset="0"/>
            </a:endParaRPr>
          </a:p>
        </p:txBody>
      </p:sp>
      <p:pic>
        <p:nvPicPr>
          <p:cNvPr id="153" name="Рисунок 152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7" y="5057785"/>
            <a:ext cx="414080" cy="414080"/>
          </a:xfrm>
          <a:prstGeom prst="rect">
            <a:avLst/>
          </a:prstGeom>
        </p:spPr>
      </p:pic>
      <p:sp>
        <p:nvSpPr>
          <p:cNvPr id="154" name="Прямоугольник 153"/>
          <p:cNvSpPr/>
          <p:nvPr/>
        </p:nvSpPr>
        <p:spPr>
          <a:xfrm>
            <a:off x="5265461" y="4990606"/>
            <a:ext cx="3314169" cy="68704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1800"/>
              </a:lnSpc>
              <a:spcBef>
                <a:spcPct val="20000"/>
              </a:spcBef>
            </a:pPr>
            <a:r>
              <a:rPr lang="ru-RU" sz="1400" dirty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Сокращение сроков согласования </a:t>
            </a:r>
            <a:r>
              <a:rPr lang="ru-RU" sz="1400" dirty="0" smtClean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документов, прозрачный </a:t>
            </a:r>
            <a:r>
              <a:rPr lang="ru-RU" sz="1400" dirty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процесс приемки исполнения контрактов</a:t>
            </a:r>
          </a:p>
          <a:p>
            <a:pPr>
              <a:lnSpc>
                <a:spcPts val="1800"/>
              </a:lnSpc>
              <a:spcBef>
                <a:spcPct val="20000"/>
              </a:spcBef>
            </a:pPr>
            <a:endParaRPr lang="ru-RU" sz="1400" dirty="0">
              <a:latin typeface="Segoe UI" panose="020B0502040204020203" pitchFamily="34" charset="0"/>
              <a:ea typeface="Helvetica Light" charset="0"/>
              <a:cs typeface="Segoe UI" panose="020B0502040204020203" pitchFamily="34" charset="0"/>
            </a:endParaRPr>
          </a:p>
        </p:txBody>
      </p:sp>
      <p:pic>
        <p:nvPicPr>
          <p:cNvPr id="155" name="Рисунок 154"/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79"/>
          <a:stretch/>
        </p:blipFill>
        <p:spPr>
          <a:xfrm>
            <a:off x="4673022" y="5004152"/>
            <a:ext cx="462633" cy="369280"/>
          </a:xfrm>
          <a:prstGeom prst="rect">
            <a:avLst/>
          </a:prstGeom>
        </p:spPr>
      </p:pic>
      <p:sp>
        <p:nvSpPr>
          <p:cNvPr id="156" name="Прямоугольник 155"/>
          <p:cNvSpPr/>
          <p:nvPr/>
        </p:nvSpPr>
        <p:spPr>
          <a:xfrm>
            <a:off x="9562804" y="4848978"/>
            <a:ext cx="2383773" cy="696583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lIns="0" tIns="0" rIns="0" bIns="0" anchor="ctr" anchorCtr="0">
            <a:noAutofit/>
          </a:bodyPr>
          <a:lstStyle/>
          <a:p>
            <a:pPr>
              <a:buClr>
                <a:srgbClr val="E4465A"/>
              </a:buClr>
            </a:pPr>
            <a:r>
              <a:rPr lang="ru-RU" sz="1400" dirty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Автоматическая </a:t>
            </a:r>
            <a:r>
              <a:rPr lang="ru-RU" sz="1400" dirty="0" smtClean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работа</a:t>
            </a:r>
          </a:p>
          <a:p>
            <a:pPr>
              <a:buClr>
                <a:srgbClr val="E4465A"/>
              </a:buClr>
            </a:pPr>
            <a:r>
              <a:rPr lang="ru-RU" sz="1400" dirty="0" smtClean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со </a:t>
            </a:r>
            <a:r>
              <a:rPr lang="ru-RU" sz="1400" dirty="0">
                <a:latin typeface="Segoe UI" panose="020B0502040204020203" pitchFamily="34" charset="0"/>
                <a:ea typeface="Helvetica Light" charset="0"/>
                <a:cs typeface="Segoe UI" panose="020B0502040204020203" pitchFamily="34" charset="0"/>
              </a:rPr>
              <a:t>штрафными санкциями</a:t>
            </a:r>
          </a:p>
        </p:txBody>
      </p:sp>
      <p:pic>
        <p:nvPicPr>
          <p:cNvPr id="157" name="Рисунок 156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655">
            <a:off x="9065735" y="4992300"/>
            <a:ext cx="388332" cy="388332"/>
          </a:xfrm>
          <a:prstGeom prst="rect">
            <a:avLst/>
          </a:prstGeom>
        </p:spPr>
      </p:pic>
      <p:sp>
        <p:nvSpPr>
          <p:cNvPr id="158" name="Стрелка вправо 157"/>
          <p:cNvSpPr/>
          <p:nvPr/>
        </p:nvSpPr>
        <p:spPr>
          <a:xfrm>
            <a:off x="2007819" y="2266438"/>
            <a:ext cx="292205" cy="182846"/>
          </a:xfrm>
          <a:prstGeom prst="rightArrow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Стрелка вправо 158"/>
          <p:cNvSpPr/>
          <p:nvPr/>
        </p:nvSpPr>
        <p:spPr>
          <a:xfrm>
            <a:off x="2017558" y="3238285"/>
            <a:ext cx="292205" cy="182846"/>
          </a:xfrm>
          <a:prstGeom prst="rightArrow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Стрелка вправо 159"/>
          <p:cNvSpPr/>
          <p:nvPr/>
        </p:nvSpPr>
        <p:spPr>
          <a:xfrm rot="10800000">
            <a:off x="9996186" y="2289614"/>
            <a:ext cx="292205" cy="182846"/>
          </a:xfrm>
          <a:prstGeom prst="rightArrow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Стрелка вправо 160"/>
          <p:cNvSpPr/>
          <p:nvPr/>
        </p:nvSpPr>
        <p:spPr>
          <a:xfrm rot="10800000">
            <a:off x="10005925" y="3261461"/>
            <a:ext cx="292205" cy="182846"/>
          </a:xfrm>
          <a:prstGeom prst="rightArrow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Заголовок 1"/>
          <p:cNvSpPr txBox="1">
            <a:spLocks/>
          </p:cNvSpPr>
          <p:nvPr/>
        </p:nvSpPr>
        <p:spPr>
          <a:xfrm>
            <a:off x="1950379" y="606719"/>
            <a:ext cx="8270696" cy="69495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ctr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ru-RU" sz="2000" b="1" kern="1200" cap="all" baseline="0">
                <a:solidFill>
                  <a:srgbClr val="E4465A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defRPr>
            </a:lvl1pPr>
          </a:lstStyle>
          <a:p>
            <a:r>
              <a:rPr lang="ru-RU" sz="1600" cap="none" dirty="0" smtClean="0">
                <a:solidFill>
                  <a:schemeClr val="tx1"/>
                </a:solidFill>
              </a:rPr>
              <a:t>Онлайн-система контроля исполнения контрактов</a:t>
            </a:r>
            <a:endParaRPr lang="ru-RU" sz="1600" cap="none" dirty="0">
              <a:solidFill>
                <a:schemeClr val="tx1"/>
              </a:solidFill>
            </a:endParaRPr>
          </a:p>
        </p:txBody>
      </p:sp>
      <p:sp>
        <p:nvSpPr>
          <p:cNvPr id="163" name="Скругленный прямоугольник 162"/>
          <p:cNvSpPr/>
          <p:nvPr/>
        </p:nvSpPr>
        <p:spPr>
          <a:xfrm>
            <a:off x="198984" y="5743084"/>
            <a:ext cx="11764193" cy="6285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3D9EA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TextBox 163"/>
          <p:cNvSpPr txBox="1"/>
          <p:nvPr/>
        </p:nvSpPr>
        <p:spPr>
          <a:xfrm>
            <a:off x="439387" y="5755267"/>
            <a:ext cx="1117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29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онлайн-контроля успешно внедрен в Московской области</a:t>
            </a:r>
            <a:r>
              <a:rPr lang="ru-RU" sz="1600" dirty="0" smtClean="0">
                <a:solidFill>
                  <a:srgbClr val="0291A0"/>
                </a:solidFill>
              </a:rPr>
              <a:t> </a:t>
            </a:r>
            <a:r>
              <a:rPr lang="en-US" sz="1600" dirty="0" smtClean="0">
                <a:solidFill>
                  <a:srgbClr val="0291A0"/>
                </a:solidFill>
              </a:rPr>
              <a:t>(</a:t>
            </a:r>
            <a:r>
              <a:rPr lang="ru-RU" sz="1600" dirty="0" smtClean="0">
                <a:solidFill>
                  <a:srgbClr val="0291A0"/>
                </a:solidFill>
              </a:rPr>
              <a:t>ПИК ЕАСУЗ: </a:t>
            </a:r>
            <a:r>
              <a:rPr lang="en-US" sz="1600" b="1" dirty="0" smtClean="0">
                <a:solidFill>
                  <a:srgbClr val="0291A0"/>
                </a:solidFill>
              </a:rPr>
              <a:t>&gt;</a:t>
            </a:r>
            <a:r>
              <a:rPr lang="ru-RU" sz="1600" b="1" dirty="0" smtClean="0">
                <a:solidFill>
                  <a:srgbClr val="0291A0"/>
                </a:solidFill>
              </a:rPr>
              <a:t>10</a:t>
            </a:r>
            <a:r>
              <a:rPr lang="en-US" sz="1600" b="1" dirty="0" smtClean="0">
                <a:solidFill>
                  <a:srgbClr val="0291A0"/>
                </a:solidFill>
              </a:rPr>
              <a:t>’000</a:t>
            </a:r>
            <a:r>
              <a:rPr lang="ru-RU" sz="1600" b="1" dirty="0" smtClean="0">
                <a:solidFill>
                  <a:srgbClr val="0291A0"/>
                </a:solidFill>
              </a:rPr>
              <a:t> </a:t>
            </a:r>
            <a:r>
              <a:rPr lang="ru-RU" sz="1600" dirty="0" smtClean="0">
                <a:solidFill>
                  <a:srgbClr val="0291A0"/>
                </a:solidFill>
              </a:rPr>
              <a:t>зарегистрированных юрлиц, </a:t>
            </a:r>
            <a:r>
              <a:rPr lang="en-US" sz="1600" b="1" dirty="0" smtClean="0">
                <a:solidFill>
                  <a:srgbClr val="0291A0"/>
                </a:solidFill>
              </a:rPr>
              <a:t>&gt;230’000</a:t>
            </a:r>
            <a:r>
              <a:rPr lang="ru-RU" sz="1600" b="1" dirty="0" smtClean="0">
                <a:solidFill>
                  <a:srgbClr val="0291A0"/>
                </a:solidFill>
              </a:rPr>
              <a:t> </a:t>
            </a:r>
            <a:r>
              <a:rPr lang="ru-RU" sz="1600" dirty="0" smtClean="0">
                <a:solidFill>
                  <a:srgbClr val="0291A0"/>
                </a:solidFill>
              </a:rPr>
              <a:t>документов на контроле на общую сумму </a:t>
            </a:r>
            <a:r>
              <a:rPr lang="en-US" sz="1600" b="1" dirty="0" smtClean="0">
                <a:solidFill>
                  <a:srgbClr val="0291A0"/>
                </a:solidFill>
              </a:rPr>
              <a:t>~80</a:t>
            </a:r>
            <a:r>
              <a:rPr lang="ru-RU" sz="1600" b="1" dirty="0" smtClean="0">
                <a:solidFill>
                  <a:srgbClr val="0291A0"/>
                </a:solidFill>
              </a:rPr>
              <a:t> млрд руб</a:t>
            </a:r>
            <a:r>
              <a:rPr lang="ru-RU" sz="1600" dirty="0" smtClean="0">
                <a:solidFill>
                  <a:srgbClr val="0291A0"/>
                </a:solidFill>
              </a:rPr>
              <a:t>.), </a:t>
            </a:r>
            <a:r>
              <a:rPr lang="ru-RU" sz="1600" dirty="0" smtClean="0">
                <a:solidFill>
                  <a:srgbClr val="029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 также в других регионах</a:t>
            </a:r>
            <a:endParaRPr lang="ru-RU" sz="1600" dirty="0">
              <a:solidFill>
                <a:srgbClr val="029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с двумя скругленными противолежащими углами 76"/>
          <p:cNvSpPr/>
          <p:nvPr/>
        </p:nvSpPr>
        <p:spPr>
          <a:xfrm>
            <a:off x="2023354" y="804670"/>
            <a:ext cx="8545848" cy="842466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2128054" y="858713"/>
            <a:ext cx="8364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Площадка для закупок малого объема (до 100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/400</a:t>
            </a:r>
            <a:r>
              <a:rPr lang="ru-RU" sz="2000" dirty="0" smtClean="0">
                <a:solidFill>
                  <a:schemeClr val="bg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тысяч рублей)</a:t>
            </a:r>
            <a:endParaRPr lang="ru-RU" sz="2000" dirty="0">
              <a:solidFill>
                <a:schemeClr val="bg1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999849" y="18288"/>
            <a:ext cx="8270696" cy="694951"/>
          </a:xfrm>
          <a:prstGeom prst="rect">
            <a:avLst/>
          </a:prstGeom>
        </p:spPr>
        <p:txBody>
          <a:bodyPr/>
          <a:lstStyle>
            <a:lvl1pPr marL="0" algn="ctr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ru-RU" sz="2000" b="1" kern="1200" cap="all" baseline="0" dirty="0" smtClean="0">
                <a:solidFill>
                  <a:srgbClr val="E4465A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Adobe Arabic" panose="02040503050201020203" pitchFamily="18" charset="-78"/>
              </a:defRPr>
            </a:lvl1pPr>
          </a:lstStyle>
          <a:p>
            <a:r>
              <a:rPr lang="ru-RU" dirty="0" smtClean="0"/>
              <a:t>Автоматизированная Система </a:t>
            </a:r>
          </a:p>
          <a:p>
            <a:r>
              <a:rPr lang="ru-RU" dirty="0" smtClean="0"/>
              <a:t>закупок малого объема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431018" y="2028492"/>
            <a:ext cx="4636502" cy="3055335"/>
            <a:chOff x="360363" y="2027413"/>
            <a:chExt cx="6506568" cy="42876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744083" y="2027413"/>
              <a:ext cx="5739126" cy="3969285"/>
              <a:chOff x="814388" y="1409700"/>
              <a:chExt cx="6553200" cy="4532313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814388" y="1409700"/>
                <a:ext cx="6553200" cy="4532313"/>
                <a:chOff x="814388" y="1409700"/>
                <a:chExt cx="6553200" cy="4532313"/>
              </a:xfrm>
            </p:grpSpPr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814388" y="1409700"/>
                  <a:ext cx="6553200" cy="4532313"/>
                </a:xfrm>
                <a:custGeom>
                  <a:avLst/>
                  <a:gdLst>
                    <a:gd name="T0" fmla="*/ 433 w 433"/>
                    <a:gd name="T1" fmla="*/ 15 h 299"/>
                    <a:gd name="T2" fmla="*/ 418 w 433"/>
                    <a:gd name="T3" fmla="*/ 0 h 299"/>
                    <a:gd name="T4" fmla="*/ 418 w 433"/>
                    <a:gd name="T5" fmla="*/ 0 h 299"/>
                    <a:gd name="T6" fmla="*/ 417 w 433"/>
                    <a:gd name="T7" fmla="*/ 1 h 299"/>
                    <a:gd name="T8" fmla="*/ 218 w 433"/>
                    <a:gd name="T9" fmla="*/ 1 h 299"/>
                    <a:gd name="T10" fmla="*/ 215 w 433"/>
                    <a:gd name="T11" fmla="*/ 1 h 299"/>
                    <a:gd name="T12" fmla="*/ 16 w 433"/>
                    <a:gd name="T13" fmla="*/ 1 h 299"/>
                    <a:gd name="T14" fmla="*/ 15 w 433"/>
                    <a:gd name="T15" fmla="*/ 0 h 299"/>
                    <a:gd name="T16" fmla="*/ 15 w 433"/>
                    <a:gd name="T17" fmla="*/ 0 h 299"/>
                    <a:gd name="T18" fmla="*/ 0 w 433"/>
                    <a:gd name="T19" fmla="*/ 15 h 299"/>
                    <a:gd name="T20" fmla="*/ 0 w 433"/>
                    <a:gd name="T21" fmla="*/ 15 h 299"/>
                    <a:gd name="T22" fmla="*/ 0 w 433"/>
                    <a:gd name="T23" fmla="*/ 15 h 299"/>
                    <a:gd name="T24" fmla="*/ 0 w 433"/>
                    <a:gd name="T25" fmla="*/ 16 h 299"/>
                    <a:gd name="T26" fmla="*/ 0 w 433"/>
                    <a:gd name="T27" fmla="*/ 299 h 299"/>
                    <a:gd name="T28" fmla="*/ 18 w 433"/>
                    <a:gd name="T29" fmla="*/ 299 h 299"/>
                    <a:gd name="T30" fmla="*/ 18 w 433"/>
                    <a:gd name="T31" fmla="*/ 30 h 299"/>
                    <a:gd name="T32" fmla="*/ 18 w 433"/>
                    <a:gd name="T33" fmla="*/ 15 h 299"/>
                    <a:gd name="T34" fmla="*/ 215 w 433"/>
                    <a:gd name="T35" fmla="*/ 15 h 299"/>
                    <a:gd name="T36" fmla="*/ 218 w 433"/>
                    <a:gd name="T37" fmla="*/ 15 h 299"/>
                    <a:gd name="T38" fmla="*/ 415 w 433"/>
                    <a:gd name="T39" fmla="*/ 15 h 299"/>
                    <a:gd name="T40" fmla="*/ 415 w 433"/>
                    <a:gd name="T41" fmla="*/ 30 h 299"/>
                    <a:gd name="T42" fmla="*/ 415 w 433"/>
                    <a:gd name="T43" fmla="*/ 299 h 299"/>
                    <a:gd name="T44" fmla="*/ 433 w 433"/>
                    <a:gd name="T45" fmla="*/ 299 h 299"/>
                    <a:gd name="T46" fmla="*/ 433 w 433"/>
                    <a:gd name="T47" fmla="*/ 16 h 299"/>
                    <a:gd name="T48" fmla="*/ 433 w 433"/>
                    <a:gd name="T49" fmla="*/ 15 h 299"/>
                    <a:gd name="T50" fmla="*/ 433 w 433"/>
                    <a:gd name="T51" fmla="*/ 15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33" h="299">
                      <a:moveTo>
                        <a:pt x="433" y="15"/>
                      </a:moveTo>
                      <a:cubicBezTo>
                        <a:pt x="433" y="7"/>
                        <a:pt x="426" y="0"/>
                        <a:pt x="418" y="0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17" y="0"/>
                        <a:pt x="417" y="1"/>
                        <a:pt x="417" y="1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15" y="1"/>
                        <a:pt x="215" y="1"/>
                        <a:pt x="215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99"/>
                        <a:pt x="0" y="299"/>
                        <a:pt x="0" y="299"/>
                      </a:cubicBezTo>
                      <a:cubicBezTo>
                        <a:pt x="18" y="299"/>
                        <a:pt x="18" y="299"/>
                        <a:pt x="18" y="299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215" y="15"/>
                        <a:pt x="215" y="15"/>
                        <a:pt x="215" y="15"/>
                      </a:cubicBezTo>
                      <a:cubicBezTo>
                        <a:pt x="218" y="15"/>
                        <a:pt x="218" y="15"/>
                        <a:pt x="218" y="15"/>
                      </a:cubicBezTo>
                      <a:cubicBezTo>
                        <a:pt x="415" y="15"/>
                        <a:pt x="415" y="15"/>
                        <a:pt x="415" y="15"/>
                      </a:cubicBezTo>
                      <a:cubicBezTo>
                        <a:pt x="415" y="30"/>
                        <a:pt x="415" y="30"/>
                        <a:pt x="415" y="30"/>
                      </a:cubicBezTo>
                      <a:cubicBezTo>
                        <a:pt x="415" y="299"/>
                        <a:pt x="415" y="299"/>
                        <a:pt x="415" y="299"/>
                      </a:cubicBezTo>
                      <a:cubicBezTo>
                        <a:pt x="433" y="299"/>
                        <a:pt x="433" y="299"/>
                        <a:pt x="433" y="299"/>
                      </a:cubicBezTo>
                      <a:cubicBezTo>
                        <a:pt x="433" y="16"/>
                        <a:pt x="433" y="16"/>
                        <a:pt x="433" y="16"/>
                      </a:cubicBezTo>
                      <a:cubicBezTo>
                        <a:pt x="433" y="15"/>
                        <a:pt x="433" y="15"/>
                        <a:pt x="433" y="15"/>
                      </a:cubicBezTo>
                      <a:cubicBezTo>
                        <a:pt x="433" y="15"/>
                        <a:pt x="433" y="15"/>
                        <a:pt x="433" y="1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4" name="Прямоугольник 13"/>
                <p:cNvSpPr/>
                <p:nvPr/>
              </p:nvSpPr>
              <p:spPr>
                <a:xfrm>
                  <a:off x="1041400" y="1409700"/>
                  <a:ext cx="6115050" cy="5410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4038601" y="1485900"/>
                <a:ext cx="104775" cy="904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360363" y="5996698"/>
              <a:ext cx="6506568" cy="318376"/>
              <a:chOff x="376238" y="5942013"/>
              <a:chExt cx="7429500" cy="363537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376238" y="5942013"/>
                <a:ext cx="7429500" cy="182563"/>
              </a:xfrm>
              <a:custGeom>
                <a:avLst/>
                <a:gdLst>
                  <a:gd name="T0" fmla="*/ 279 w 491"/>
                  <a:gd name="T1" fmla="*/ 0 h 12"/>
                  <a:gd name="T2" fmla="*/ 272 w 491"/>
                  <a:gd name="T3" fmla="*/ 7 h 12"/>
                  <a:gd name="T4" fmla="*/ 218 w 491"/>
                  <a:gd name="T5" fmla="*/ 7 h 12"/>
                  <a:gd name="T6" fmla="*/ 212 w 491"/>
                  <a:gd name="T7" fmla="*/ 0 h 12"/>
                  <a:gd name="T8" fmla="*/ 0 w 491"/>
                  <a:gd name="T9" fmla="*/ 0 h 12"/>
                  <a:gd name="T10" fmla="*/ 0 w 491"/>
                  <a:gd name="T11" fmla="*/ 12 h 12"/>
                  <a:gd name="T12" fmla="*/ 491 w 491"/>
                  <a:gd name="T13" fmla="*/ 12 h 12"/>
                  <a:gd name="T14" fmla="*/ 491 w 491"/>
                  <a:gd name="T15" fmla="*/ 0 h 12"/>
                  <a:gd name="T16" fmla="*/ 279 w 491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12">
                    <a:moveTo>
                      <a:pt x="279" y="0"/>
                    </a:moveTo>
                    <a:cubicBezTo>
                      <a:pt x="278" y="4"/>
                      <a:pt x="276" y="7"/>
                      <a:pt x="272" y="7"/>
                    </a:cubicBezTo>
                    <a:cubicBezTo>
                      <a:pt x="218" y="7"/>
                      <a:pt x="218" y="7"/>
                      <a:pt x="218" y="7"/>
                    </a:cubicBezTo>
                    <a:cubicBezTo>
                      <a:pt x="214" y="7"/>
                      <a:pt x="212" y="4"/>
                      <a:pt x="2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91" y="12"/>
                      <a:pt x="491" y="12"/>
                      <a:pt x="491" y="12"/>
                    </a:cubicBezTo>
                    <a:cubicBezTo>
                      <a:pt x="491" y="0"/>
                      <a:pt x="491" y="0"/>
                      <a:pt x="491" y="0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3584576" y="5942013"/>
                <a:ext cx="1012825" cy="106363"/>
              </a:xfrm>
              <a:custGeom>
                <a:avLst/>
                <a:gdLst>
                  <a:gd name="T0" fmla="*/ 0 w 67"/>
                  <a:gd name="T1" fmla="*/ 0 h 7"/>
                  <a:gd name="T2" fmla="*/ 6 w 67"/>
                  <a:gd name="T3" fmla="*/ 7 h 7"/>
                  <a:gd name="T4" fmla="*/ 60 w 67"/>
                  <a:gd name="T5" fmla="*/ 7 h 7"/>
                  <a:gd name="T6" fmla="*/ 67 w 67"/>
                  <a:gd name="T7" fmla="*/ 0 h 7"/>
                  <a:gd name="T8" fmla="*/ 0 w 6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7">
                    <a:moveTo>
                      <a:pt x="0" y="0"/>
                    </a:moveTo>
                    <a:cubicBezTo>
                      <a:pt x="0" y="4"/>
                      <a:pt x="3" y="7"/>
                      <a:pt x="6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4" y="7"/>
                      <a:pt x="67" y="4"/>
                      <a:pt x="6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6238" y="6124575"/>
                <a:ext cx="7429500" cy="180975"/>
              </a:xfrm>
              <a:custGeom>
                <a:avLst/>
                <a:gdLst>
                  <a:gd name="T0" fmla="*/ 329 w 491"/>
                  <a:gd name="T1" fmla="*/ 0 h 12"/>
                  <a:gd name="T2" fmla="*/ 324 w 491"/>
                  <a:gd name="T3" fmla="*/ 0 h 12"/>
                  <a:gd name="T4" fmla="*/ 166 w 491"/>
                  <a:gd name="T5" fmla="*/ 0 h 12"/>
                  <a:gd name="T6" fmla="*/ 165 w 491"/>
                  <a:gd name="T7" fmla="*/ 0 h 12"/>
                  <a:gd name="T8" fmla="*/ 0 w 491"/>
                  <a:gd name="T9" fmla="*/ 0 h 12"/>
                  <a:gd name="T10" fmla="*/ 0 w 491"/>
                  <a:gd name="T11" fmla="*/ 3 h 12"/>
                  <a:gd name="T12" fmla="*/ 8 w 491"/>
                  <a:gd name="T13" fmla="*/ 9 h 12"/>
                  <a:gd name="T14" fmla="*/ 8 w 491"/>
                  <a:gd name="T15" fmla="*/ 9 h 12"/>
                  <a:gd name="T16" fmla="*/ 9 w 491"/>
                  <a:gd name="T17" fmla="*/ 9 h 12"/>
                  <a:gd name="T18" fmla="*/ 11 w 491"/>
                  <a:gd name="T19" fmla="*/ 10 h 12"/>
                  <a:gd name="T20" fmla="*/ 19 w 491"/>
                  <a:gd name="T21" fmla="*/ 12 h 12"/>
                  <a:gd name="T22" fmla="*/ 165 w 491"/>
                  <a:gd name="T23" fmla="*/ 12 h 12"/>
                  <a:gd name="T24" fmla="*/ 166 w 491"/>
                  <a:gd name="T25" fmla="*/ 12 h 12"/>
                  <a:gd name="T26" fmla="*/ 324 w 491"/>
                  <a:gd name="T27" fmla="*/ 12 h 12"/>
                  <a:gd name="T28" fmla="*/ 329 w 491"/>
                  <a:gd name="T29" fmla="*/ 12 h 12"/>
                  <a:gd name="T30" fmla="*/ 472 w 491"/>
                  <a:gd name="T31" fmla="*/ 12 h 12"/>
                  <a:gd name="T32" fmla="*/ 480 w 491"/>
                  <a:gd name="T33" fmla="*/ 10 h 12"/>
                  <a:gd name="T34" fmla="*/ 482 w 491"/>
                  <a:gd name="T35" fmla="*/ 9 h 12"/>
                  <a:gd name="T36" fmla="*/ 483 w 491"/>
                  <a:gd name="T37" fmla="*/ 9 h 12"/>
                  <a:gd name="T38" fmla="*/ 483 w 491"/>
                  <a:gd name="T39" fmla="*/ 9 h 12"/>
                  <a:gd name="T40" fmla="*/ 491 w 491"/>
                  <a:gd name="T41" fmla="*/ 3 h 12"/>
                  <a:gd name="T42" fmla="*/ 491 w 491"/>
                  <a:gd name="T43" fmla="*/ 0 h 12"/>
                  <a:gd name="T44" fmla="*/ 329 w 491"/>
                  <a:gd name="T4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1" h="12">
                    <a:moveTo>
                      <a:pt x="329" y="0"/>
                    </a:moveTo>
                    <a:cubicBezTo>
                      <a:pt x="324" y="0"/>
                      <a:pt x="324" y="0"/>
                      <a:pt x="32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6"/>
                      <a:pt x="5" y="8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65" y="12"/>
                      <a:pt x="165" y="12"/>
                      <a:pt x="165" y="12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324" y="12"/>
                      <a:pt x="324" y="12"/>
                      <a:pt x="324" y="12"/>
                    </a:cubicBezTo>
                    <a:cubicBezTo>
                      <a:pt x="329" y="12"/>
                      <a:pt x="329" y="12"/>
                      <a:pt x="329" y="12"/>
                    </a:cubicBezTo>
                    <a:cubicBezTo>
                      <a:pt x="472" y="12"/>
                      <a:pt x="472" y="12"/>
                      <a:pt x="472" y="12"/>
                    </a:cubicBezTo>
                    <a:cubicBezTo>
                      <a:pt x="480" y="10"/>
                      <a:pt x="480" y="10"/>
                      <a:pt x="480" y="10"/>
                    </a:cubicBezTo>
                    <a:cubicBezTo>
                      <a:pt x="480" y="10"/>
                      <a:pt x="481" y="10"/>
                      <a:pt x="482" y="9"/>
                    </a:cubicBezTo>
                    <a:cubicBezTo>
                      <a:pt x="483" y="9"/>
                      <a:pt x="483" y="9"/>
                      <a:pt x="483" y="9"/>
                    </a:cubicBezTo>
                    <a:cubicBezTo>
                      <a:pt x="483" y="9"/>
                      <a:pt x="483" y="9"/>
                      <a:pt x="483" y="9"/>
                    </a:cubicBezTo>
                    <a:cubicBezTo>
                      <a:pt x="486" y="8"/>
                      <a:pt x="489" y="6"/>
                      <a:pt x="491" y="3"/>
                    </a:cubicBezTo>
                    <a:cubicBezTo>
                      <a:pt x="491" y="0"/>
                      <a:pt x="491" y="0"/>
                      <a:pt x="491" y="0"/>
                    </a:cubicBez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7431090" y="2718025"/>
            <a:ext cx="3833892" cy="924607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defTabSz="449263" fontAlgn="auto" hangingPunct="0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ru-RU" sz="1400" dirty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Возможность </a:t>
            </a:r>
            <a:r>
              <a:rPr lang="ru-RU" sz="1400" dirty="0" smtClean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использовать</a:t>
            </a:r>
            <a:r>
              <a:rPr lang="en-US" sz="1400" dirty="0" smtClean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 </a:t>
            </a:r>
            <a:r>
              <a:rPr lang="ru-RU" sz="1400" dirty="0" smtClean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свой классификатор</a:t>
            </a:r>
            <a:r>
              <a:rPr lang="en-US" sz="1400" dirty="0" smtClean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 </a:t>
            </a:r>
            <a:r>
              <a:rPr lang="ru-RU" sz="1400" dirty="0" smtClean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или </a:t>
            </a:r>
            <a:r>
              <a:rPr lang="ru-RU" sz="1400" dirty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общероссийские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439854" y="1920881"/>
            <a:ext cx="4122486" cy="924607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defTabSz="449263" fontAlgn="auto" hangingPunct="0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ru-RU" sz="1400" dirty="0" smtClean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Возможность создания персонального сайта и настройки внешней </a:t>
            </a:r>
            <a:r>
              <a:rPr lang="ru-RU" sz="1400" dirty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визуализация для каждого заказчика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7398187" y="3489752"/>
            <a:ext cx="4028219" cy="924607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defTabSz="449263" fontAlgn="auto" hangingPunct="0"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ru-RU" sz="1400" dirty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Создание и поддержка полностью </a:t>
            </a:r>
            <a:endParaRPr lang="en-US" sz="1400" dirty="0" smtClean="0">
              <a:solidFill>
                <a:srgbClr val="303A42"/>
              </a:solidFill>
              <a:latin typeface="Segoe UI" panose="020B0502040204020203" pitchFamily="34" charset="0"/>
              <a:ea typeface="Microsoft YaHei" charset="-122"/>
              <a:cs typeface="Segoe UI" panose="020B0502040204020203" pitchFamily="34" charset="0"/>
            </a:endParaRPr>
          </a:p>
          <a:p>
            <a:pPr defTabSz="449263" fontAlgn="auto" hangingPunct="0"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ru-RU" sz="1400" dirty="0" smtClean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за </a:t>
            </a:r>
            <a:r>
              <a:rPr lang="ru-RU" sz="1400" dirty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счет информационных </a:t>
            </a:r>
            <a:br>
              <a:rPr lang="ru-RU" sz="1400" dirty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</a:br>
            <a:r>
              <a:rPr lang="ru-RU" sz="1400" dirty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ресурсов </a:t>
            </a:r>
            <a:r>
              <a:rPr lang="ru-RU" sz="1400" dirty="0" smtClean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РТС–тендер</a:t>
            </a:r>
            <a:endParaRPr lang="ru-RU" sz="1400" dirty="0">
              <a:solidFill>
                <a:srgbClr val="303A42"/>
              </a:solidFill>
              <a:latin typeface="Segoe UI" panose="020B0502040204020203" pitchFamily="34" charset="0"/>
              <a:ea typeface="Microsoft YaHei" charset="-122"/>
              <a:cs typeface="Segoe UI" panose="020B0502040204020203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406007" y="4316013"/>
            <a:ext cx="3211886" cy="924607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defTabSz="449263" fontAlgn="auto" hangingPunct="0"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ru-RU" sz="1400" dirty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Полностью бесплатно </a:t>
            </a:r>
            <a:endParaRPr lang="en-US" sz="1400" dirty="0">
              <a:solidFill>
                <a:srgbClr val="303A42"/>
              </a:solidFill>
              <a:latin typeface="Segoe UI" panose="020B0502040204020203" pitchFamily="34" charset="0"/>
              <a:ea typeface="Microsoft YaHei" charset="-122"/>
              <a:cs typeface="Segoe UI" panose="020B0502040204020203" pitchFamily="34" charset="0"/>
            </a:endParaRPr>
          </a:p>
          <a:p>
            <a:pPr defTabSz="449263" fontAlgn="auto" hangingPunct="0"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ru-RU" sz="1400" dirty="0">
                <a:solidFill>
                  <a:srgbClr val="303A42"/>
                </a:solidFill>
                <a:latin typeface="Segoe UI" panose="020B0502040204020203" pitchFamily="34" charset="0"/>
                <a:ea typeface="Microsoft YaHei" charset="-122"/>
                <a:cs typeface="Segoe UI" panose="020B0502040204020203" pitchFamily="34" charset="0"/>
              </a:rPr>
              <a:t>для заказчиков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269242" y="2021897"/>
            <a:ext cx="664758" cy="3042196"/>
            <a:chOff x="6996182" y="1715871"/>
            <a:chExt cx="903361" cy="4134138"/>
          </a:xfrm>
        </p:grpSpPr>
        <p:sp>
          <p:nvSpPr>
            <p:cNvPr id="84" name="Овал 83"/>
            <p:cNvSpPr/>
            <p:nvPr/>
          </p:nvSpPr>
          <p:spPr>
            <a:xfrm>
              <a:off x="7018066" y="1715871"/>
              <a:ext cx="871502" cy="8715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5" name="Рисунок 8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764" y="1877178"/>
              <a:ext cx="489319" cy="489319"/>
            </a:xfrm>
            <a:prstGeom prst="rect">
              <a:avLst/>
            </a:prstGeom>
          </p:spPr>
        </p:pic>
        <p:sp>
          <p:nvSpPr>
            <p:cNvPr id="87" name="Овал 86"/>
            <p:cNvSpPr/>
            <p:nvPr/>
          </p:nvSpPr>
          <p:spPr>
            <a:xfrm>
              <a:off x="7028041" y="2821694"/>
              <a:ext cx="871502" cy="8715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6" name="Рисунок 8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53" y="2998401"/>
              <a:ext cx="530705" cy="530705"/>
            </a:xfrm>
            <a:prstGeom prst="rect">
              <a:avLst/>
            </a:prstGeom>
          </p:spPr>
        </p:pic>
        <p:sp>
          <p:nvSpPr>
            <p:cNvPr id="89" name="Овал 88"/>
            <p:cNvSpPr/>
            <p:nvPr/>
          </p:nvSpPr>
          <p:spPr>
            <a:xfrm>
              <a:off x="6996182" y="3872684"/>
              <a:ext cx="871502" cy="8715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7006157" y="4978507"/>
              <a:ext cx="871502" cy="8715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8" name="Рисунок 8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932" y="4028362"/>
              <a:ext cx="573773" cy="573773"/>
            </a:xfrm>
            <a:prstGeom prst="rect">
              <a:avLst/>
            </a:prstGeom>
          </p:spPr>
        </p:pic>
        <p:pic>
          <p:nvPicPr>
            <p:cNvPr id="91" name="Рисунок 9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014" y="5123252"/>
              <a:ext cx="623181" cy="623181"/>
            </a:xfrm>
            <a:prstGeom prst="rect">
              <a:avLst/>
            </a:prstGeom>
          </p:spPr>
        </p:pic>
      </p:grpSp>
      <p:sp>
        <p:nvSpPr>
          <p:cNvPr id="30" name="Скругленный прямоугольник 29"/>
          <p:cNvSpPr/>
          <p:nvPr/>
        </p:nvSpPr>
        <p:spPr>
          <a:xfrm>
            <a:off x="198984" y="5432067"/>
            <a:ext cx="11764193" cy="9656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3D9EA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430070" y="5512346"/>
            <a:ext cx="1117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0291A0"/>
                </a:solidFill>
              </a:rPr>
              <a:t>50</a:t>
            </a:r>
            <a:r>
              <a:rPr lang="ru-RU" sz="1600" dirty="0" smtClean="0">
                <a:solidFill>
                  <a:srgbClr val="0291A0"/>
                </a:solidFill>
              </a:rPr>
              <a:t> действующих магазинов, </a:t>
            </a:r>
            <a:r>
              <a:rPr lang="ru-RU" sz="1600" dirty="0">
                <a:solidFill>
                  <a:srgbClr val="0291A0"/>
                </a:solidFill>
              </a:rPr>
              <a:t>ежедневно: </a:t>
            </a:r>
            <a:r>
              <a:rPr lang="en-US" sz="1600" b="1" dirty="0" smtClean="0">
                <a:solidFill>
                  <a:srgbClr val="0291A0"/>
                </a:solidFill>
              </a:rPr>
              <a:t>~</a:t>
            </a:r>
            <a:r>
              <a:rPr lang="ru-RU" sz="1600" b="1" dirty="0" smtClean="0">
                <a:solidFill>
                  <a:srgbClr val="0291A0"/>
                </a:solidFill>
              </a:rPr>
              <a:t>1</a:t>
            </a:r>
            <a:r>
              <a:rPr lang="en-US" sz="1600" b="1" dirty="0" smtClean="0">
                <a:solidFill>
                  <a:srgbClr val="0291A0"/>
                </a:solidFill>
              </a:rPr>
              <a:t>800</a:t>
            </a:r>
            <a:r>
              <a:rPr lang="ru-RU" sz="1600" b="1" dirty="0" smtClean="0">
                <a:solidFill>
                  <a:srgbClr val="0291A0"/>
                </a:solidFill>
              </a:rPr>
              <a:t> </a:t>
            </a:r>
            <a:r>
              <a:rPr lang="ru-RU" sz="1600" b="1" dirty="0">
                <a:solidFill>
                  <a:srgbClr val="0291A0"/>
                </a:solidFill>
              </a:rPr>
              <a:t>закупок</a:t>
            </a:r>
            <a:r>
              <a:rPr lang="ru-RU" sz="1600" dirty="0">
                <a:solidFill>
                  <a:srgbClr val="0291A0"/>
                </a:solidFill>
              </a:rPr>
              <a:t>,</a:t>
            </a:r>
            <a:r>
              <a:rPr lang="en-US" sz="1600" dirty="0">
                <a:solidFill>
                  <a:srgbClr val="0291A0"/>
                </a:solidFill>
              </a:rPr>
              <a:t> </a:t>
            </a:r>
            <a:r>
              <a:rPr lang="en-US" sz="1600" b="1" dirty="0" smtClean="0">
                <a:solidFill>
                  <a:srgbClr val="0291A0"/>
                </a:solidFill>
              </a:rPr>
              <a:t>~</a:t>
            </a:r>
            <a:r>
              <a:rPr lang="ru-RU" sz="1600" b="1" dirty="0" smtClean="0">
                <a:solidFill>
                  <a:srgbClr val="0291A0"/>
                </a:solidFill>
              </a:rPr>
              <a:t>9,8 </a:t>
            </a:r>
            <a:r>
              <a:rPr lang="ru-RU" sz="1600" b="1" dirty="0">
                <a:solidFill>
                  <a:srgbClr val="0291A0"/>
                </a:solidFill>
              </a:rPr>
              <a:t>тыс. активных заказчиков</a:t>
            </a:r>
          </a:p>
          <a:p>
            <a:pPr algn="ctr"/>
            <a:r>
              <a:rPr lang="ru-RU" sz="1600" dirty="0">
                <a:solidFill>
                  <a:srgbClr val="0291A0"/>
                </a:solidFill>
              </a:rPr>
              <a:t>Ежемесячно, в среднем: + до </a:t>
            </a:r>
            <a:r>
              <a:rPr lang="ru-RU" sz="1600" b="1" dirty="0">
                <a:solidFill>
                  <a:srgbClr val="0291A0"/>
                </a:solidFill>
              </a:rPr>
              <a:t>1</a:t>
            </a:r>
            <a:r>
              <a:rPr lang="en-US" sz="1600" b="1" dirty="0">
                <a:solidFill>
                  <a:srgbClr val="0291A0"/>
                </a:solidFill>
              </a:rPr>
              <a:t>’000</a:t>
            </a:r>
            <a:r>
              <a:rPr lang="ru-RU" sz="1600" b="1" dirty="0">
                <a:solidFill>
                  <a:srgbClr val="0291A0"/>
                </a:solidFill>
              </a:rPr>
              <a:t> </a:t>
            </a:r>
            <a:r>
              <a:rPr lang="ru-RU" sz="1600" dirty="0">
                <a:solidFill>
                  <a:srgbClr val="0291A0"/>
                </a:solidFill>
              </a:rPr>
              <a:t>новых заказчиков, + </a:t>
            </a:r>
            <a:r>
              <a:rPr lang="ru-RU" sz="1600" b="1" dirty="0" smtClean="0">
                <a:solidFill>
                  <a:srgbClr val="0291A0"/>
                </a:solidFill>
              </a:rPr>
              <a:t>8</a:t>
            </a:r>
            <a:r>
              <a:rPr lang="en-US" sz="1600" b="1" dirty="0" smtClean="0">
                <a:solidFill>
                  <a:srgbClr val="0291A0"/>
                </a:solidFill>
              </a:rPr>
              <a:t>’5</a:t>
            </a:r>
            <a:r>
              <a:rPr lang="ru-RU" sz="1600" b="1" dirty="0" smtClean="0">
                <a:solidFill>
                  <a:srgbClr val="0291A0"/>
                </a:solidFill>
              </a:rPr>
              <a:t>8</a:t>
            </a:r>
            <a:r>
              <a:rPr lang="en-US" sz="1600" b="1" dirty="0" smtClean="0">
                <a:solidFill>
                  <a:srgbClr val="0291A0"/>
                </a:solidFill>
              </a:rPr>
              <a:t>0</a:t>
            </a:r>
            <a:r>
              <a:rPr lang="ru-RU" sz="1600" dirty="0" smtClean="0">
                <a:solidFill>
                  <a:srgbClr val="0291A0"/>
                </a:solidFill>
              </a:rPr>
              <a:t> </a:t>
            </a:r>
            <a:r>
              <a:rPr lang="ru-RU" sz="1600" dirty="0">
                <a:solidFill>
                  <a:srgbClr val="0291A0"/>
                </a:solidFill>
              </a:rPr>
              <a:t>публикаций прайс-листов, +</a:t>
            </a:r>
            <a:r>
              <a:rPr lang="en-US" sz="1600" dirty="0">
                <a:solidFill>
                  <a:srgbClr val="0291A0"/>
                </a:solidFill>
              </a:rPr>
              <a:t> </a:t>
            </a:r>
            <a:r>
              <a:rPr lang="ru-RU" sz="1600" b="1" dirty="0" smtClean="0">
                <a:solidFill>
                  <a:srgbClr val="0291A0"/>
                </a:solidFill>
              </a:rPr>
              <a:t>515</a:t>
            </a:r>
            <a:r>
              <a:rPr lang="ru-RU" sz="1600" dirty="0" smtClean="0">
                <a:solidFill>
                  <a:srgbClr val="0291A0"/>
                </a:solidFill>
              </a:rPr>
              <a:t> </a:t>
            </a:r>
            <a:r>
              <a:rPr lang="ru-RU" sz="1600" dirty="0">
                <a:solidFill>
                  <a:srgbClr val="0291A0"/>
                </a:solidFill>
              </a:rPr>
              <a:t>тыс. </a:t>
            </a:r>
            <a:r>
              <a:rPr lang="ru-RU" sz="1600" dirty="0" smtClean="0">
                <a:solidFill>
                  <a:srgbClr val="0291A0"/>
                </a:solidFill>
              </a:rPr>
              <a:t>позиций</a:t>
            </a:r>
          </a:p>
          <a:p>
            <a:pPr algn="ctr"/>
            <a:r>
              <a:rPr lang="ru-RU" sz="1600" dirty="0" smtClean="0">
                <a:solidFill>
                  <a:srgbClr val="0291A0"/>
                </a:solidFill>
              </a:rPr>
              <a:t>За время функционирования системы средняя </a:t>
            </a:r>
            <a:r>
              <a:rPr lang="ru-RU" sz="1600" b="1" dirty="0" smtClean="0">
                <a:solidFill>
                  <a:srgbClr val="0291A0"/>
                </a:solidFill>
              </a:rPr>
              <a:t>экономия</a:t>
            </a:r>
            <a:r>
              <a:rPr lang="ru-RU" sz="1600" dirty="0" smtClean="0">
                <a:solidFill>
                  <a:srgbClr val="0291A0"/>
                </a:solidFill>
              </a:rPr>
              <a:t> равняется </a:t>
            </a:r>
            <a:r>
              <a:rPr lang="ru-RU" sz="1600" b="1" dirty="0" smtClean="0">
                <a:solidFill>
                  <a:srgbClr val="0291A0"/>
                </a:solidFill>
              </a:rPr>
              <a:t>6.8 %,</a:t>
            </a:r>
            <a:r>
              <a:rPr lang="ru-RU" sz="1600" dirty="0" smtClean="0">
                <a:solidFill>
                  <a:srgbClr val="0291A0"/>
                </a:solidFill>
              </a:rPr>
              <a:t> что составляет более </a:t>
            </a:r>
            <a:r>
              <a:rPr lang="ru-RU" sz="1600" b="1" dirty="0" smtClean="0">
                <a:solidFill>
                  <a:srgbClr val="0291A0"/>
                </a:solidFill>
              </a:rPr>
              <a:t>680 </a:t>
            </a:r>
            <a:r>
              <a:rPr lang="ru-RU" sz="1600" b="1" dirty="0">
                <a:solidFill>
                  <a:srgbClr val="0291A0"/>
                </a:solidFill>
              </a:rPr>
              <a:t>млн. рублей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1923192" y="2338702"/>
            <a:ext cx="3653259" cy="2619127"/>
            <a:chOff x="1148994" y="2119825"/>
            <a:chExt cx="4427457" cy="317417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6"/>
            <a:stretch>
              <a:fillRect/>
            </a:stretch>
          </p:blipFill>
          <p:spPr>
            <a:xfrm>
              <a:off x="1148994" y="2119825"/>
              <a:ext cx="4427457" cy="3174171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7651" y="2182809"/>
              <a:ext cx="368455" cy="38735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434014" y="1221248"/>
            <a:ext cx="716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>
                    <a:lumMod val="85000"/>
                  </a:schemeClr>
                </a:solidFill>
              </a:rPr>
              <a:t>ЗМО – удобство закупок вне ограничений регулируемого </a:t>
            </a:r>
            <a:r>
              <a:rPr lang="ru-RU" sz="1600" dirty="0" smtClean="0">
                <a:solidFill>
                  <a:schemeClr val="bg1">
                    <a:lumMod val="85000"/>
                  </a:schemeClr>
                </a:solidFill>
              </a:rPr>
              <a:t>рынка</a:t>
            </a:r>
            <a:endParaRPr lang="ru-RU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0" y="1807160"/>
            <a:ext cx="12192000" cy="3329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55210" y="1807159"/>
            <a:ext cx="3329940" cy="3329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44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6130" y="0"/>
            <a:ext cx="8270696" cy="694951"/>
          </a:xfrm>
        </p:spPr>
        <p:txBody>
          <a:bodyPr/>
          <a:lstStyle/>
          <a:p>
            <a:r>
              <a:rPr lang="ru-RU"/>
              <a:t>Автоматизированная Система </a:t>
            </a:r>
            <a:br>
              <a:rPr lang="ru-RU"/>
            </a:br>
            <a:r>
              <a:rPr lang="ru-RU"/>
              <a:t>закупок малого </a:t>
            </a:r>
            <a:r>
              <a:rPr lang="ru-RU" smtClean="0"/>
              <a:t>объема</a:t>
            </a:r>
            <a:endParaRPr lang="ru-RU"/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>
            <a:off x="1372836" y="2526692"/>
            <a:ext cx="1894689" cy="1890875"/>
            <a:chOff x="3322" y="1632"/>
            <a:chExt cx="497" cy="496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322" y="1632"/>
              <a:ext cx="497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7" name="Freeform 5"/>
            <p:cNvSpPr>
              <a:spLocks/>
            </p:cNvSpPr>
            <p:nvPr userDrawn="1"/>
          </p:nvSpPr>
          <p:spPr bwMode="auto">
            <a:xfrm>
              <a:off x="3324" y="1634"/>
              <a:ext cx="495" cy="494"/>
            </a:xfrm>
            <a:custGeom>
              <a:avLst/>
              <a:gdLst>
                <a:gd name="T0" fmla="*/ 239 w 239"/>
                <a:gd name="T1" fmla="*/ 219 h 239"/>
                <a:gd name="T2" fmla="*/ 219 w 239"/>
                <a:gd name="T3" fmla="*/ 239 h 239"/>
                <a:gd name="T4" fmla="*/ 20 w 239"/>
                <a:gd name="T5" fmla="*/ 239 h 239"/>
                <a:gd name="T6" fmla="*/ 0 w 239"/>
                <a:gd name="T7" fmla="*/ 219 h 239"/>
                <a:gd name="T8" fmla="*/ 0 w 239"/>
                <a:gd name="T9" fmla="*/ 20 h 239"/>
                <a:gd name="T10" fmla="*/ 20 w 239"/>
                <a:gd name="T11" fmla="*/ 0 h 239"/>
                <a:gd name="T12" fmla="*/ 219 w 239"/>
                <a:gd name="T13" fmla="*/ 0 h 239"/>
                <a:gd name="T14" fmla="*/ 239 w 239"/>
                <a:gd name="T15" fmla="*/ 20 h 239"/>
                <a:gd name="T16" fmla="*/ 239 w 239"/>
                <a:gd name="T17" fmla="*/ 21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239">
                  <a:moveTo>
                    <a:pt x="239" y="219"/>
                  </a:moveTo>
                  <a:cubicBezTo>
                    <a:pt x="239" y="230"/>
                    <a:pt x="230" y="239"/>
                    <a:pt x="219" y="239"/>
                  </a:cubicBezTo>
                  <a:cubicBezTo>
                    <a:pt x="20" y="239"/>
                    <a:pt x="20" y="239"/>
                    <a:pt x="20" y="239"/>
                  </a:cubicBezTo>
                  <a:cubicBezTo>
                    <a:pt x="9" y="239"/>
                    <a:pt x="0" y="230"/>
                    <a:pt x="0" y="2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30" y="0"/>
                    <a:pt x="239" y="9"/>
                    <a:pt x="239" y="20"/>
                  </a:cubicBezTo>
                  <a:lnTo>
                    <a:pt x="239" y="21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3432" y="1830"/>
              <a:ext cx="93" cy="116"/>
            </a:xfrm>
            <a:custGeom>
              <a:avLst/>
              <a:gdLst>
                <a:gd name="T0" fmla="*/ 0 w 45"/>
                <a:gd name="T1" fmla="*/ 0 h 56"/>
                <a:gd name="T2" fmla="*/ 24 w 45"/>
                <a:gd name="T3" fmla="*/ 0 h 56"/>
                <a:gd name="T4" fmla="*/ 45 w 45"/>
                <a:gd name="T5" fmla="*/ 18 h 56"/>
                <a:gd name="T6" fmla="*/ 24 w 45"/>
                <a:gd name="T7" fmla="*/ 37 h 56"/>
                <a:gd name="T8" fmla="*/ 16 w 45"/>
                <a:gd name="T9" fmla="*/ 37 h 56"/>
                <a:gd name="T10" fmla="*/ 16 w 45"/>
                <a:gd name="T11" fmla="*/ 56 h 56"/>
                <a:gd name="T12" fmla="*/ 0 w 45"/>
                <a:gd name="T13" fmla="*/ 56 h 56"/>
                <a:gd name="T14" fmla="*/ 0 w 45"/>
                <a:gd name="T15" fmla="*/ 0 h 56"/>
                <a:gd name="T16" fmla="*/ 16 w 45"/>
                <a:gd name="T17" fmla="*/ 25 h 56"/>
                <a:gd name="T18" fmla="*/ 21 w 45"/>
                <a:gd name="T19" fmla="*/ 25 h 56"/>
                <a:gd name="T20" fmla="*/ 28 w 45"/>
                <a:gd name="T21" fmla="*/ 18 h 56"/>
                <a:gd name="T22" fmla="*/ 21 w 45"/>
                <a:gd name="T23" fmla="*/ 12 h 56"/>
                <a:gd name="T24" fmla="*/ 16 w 45"/>
                <a:gd name="T25" fmla="*/ 12 h 56"/>
                <a:gd name="T26" fmla="*/ 16 w 45"/>
                <a:gd name="T27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6">
                  <a:moveTo>
                    <a:pt x="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5" y="11"/>
                    <a:pt x="45" y="18"/>
                  </a:cubicBezTo>
                  <a:cubicBezTo>
                    <a:pt x="45" y="26"/>
                    <a:pt x="40" y="37"/>
                    <a:pt x="24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0" y="0"/>
                  </a:lnTo>
                  <a:close/>
                  <a:moveTo>
                    <a:pt x="16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8" y="25"/>
                    <a:pt x="28" y="21"/>
                    <a:pt x="28" y="18"/>
                  </a:cubicBezTo>
                  <a:cubicBezTo>
                    <a:pt x="28" y="16"/>
                    <a:pt x="27" y="12"/>
                    <a:pt x="21" y="12"/>
                  </a:cubicBezTo>
                  <a:cubicBezTo>
                    <a:pt x="16" y="12"/>
                    <a:pt x="16" y="12"/>
                    <a:pt x="16" y="12"/>
                  </a:cubicBezTo>
                  <a:lnTo>
                    <a:pt x="16" y="25"/>
                  </a:lnTo>
                  <a:close/>
                </a:path>
              </a:pathLst>
            </a:custGeom>
            <a:solidFill>
              <a:srgbClr val="EB1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 userDrawn="1"/>
          </p:nvSpPr>
          <p:spPr bwMode="auto">
            <a:xfrm>
              <a:off x="3531" y="1830"/>
              <a:ext cx="83" cy="116"/>
            </a:xfrm>
            <a:custGeom>
              <a:avLst/>
              <a:gdLst>
                <a:gd name="T0" fmla="*/ 25 w 83"/>
                <a:gd name="T1" fmla="*/ 27 h 116"/>
                <a:gd name="T2" fmla="*/ 0 w 83"/>
                <a:gd name="T3" fmla="*/ 27 h 116"/>
                <a:gd name="T4" fmla="*/ 0 w 83"/>
                <a:gd name="T5" fmla="*/ 0 h 116"/>
                <a:gd name="T6" fmla="*/ 83 w 83"/>
                <a:gd name="T7" fmla="*/ 0 h 116"/>
                <a:gd name="T8" fmla="*/ 83 w 83"/>
                <a:gd name="T9" fmla="*/ 27 h 116"/>
                <a:gd name="T10" fmla="*/ 58 w 83"/>
                <a:gd name="T11" fmla="*/ 27 h 116"/>
                <a:gd name="T12" fmla="*/ 58 w 83"/>
                <a:gd name="T13" fmla="*/ 116 h 116"/>
                <a:gd name="T14" fmla="*/ 25 w 83"/>
                <a:gd name="T15" fmla="*/ 116 h 116"/>
                <a:gd name="T16" fmla="*/ 25 w 83"/>
                <a:gd name="T17" fmla="*/ 2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16">
                  <a:moveTo>
                    <a:pt x="25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7"/>
                  </a:lnTo>
                  <a:lnTo>
                    <a:pt x="58" y="27"/>
                  </a:lnTo>
                  <a:lnTo>
                    <a:pt x="58" y="116"/>
                  </a:lnTo>
                  <a:lnTo>
                    <a:pt x="25" y="116"/>
                  </a:lnTo>
                  <a:lnTo>
                    <a:pt x="25" y="27"/>
                  </a:lnTo>
                  <a:close/>
                </a:path>
              </a:pathLst>
            </a:custGeom>
            <a:solidFill>
              <a:srgbClr val="EB1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30" name="Freeform 8"/>
            <p:cNvSpPr>
              <a:spLocks/>
            </p:cNvSpPr>
            <p:nvPr userDrawn="1"/>
          </p:nvSpPr>
          <p:spPr bwMode="auto">
            <a:xfrm>
              <a:off x="3620" y="1826"/>
              <a:ext cx="93" cy="124"/>
            </a:xfrm>
            <a:custGeom>
              <a:avLst/>
              <a:gdLst>
                <a:gd name="T0" fmla="*/ 45 w 45"/>
                <a:gd name="T1" fmla="*/ 56 h 60"/>
                <a:gd name="T2" fmla="*/ 29 w 45"/>
                <a:gd name="T3" fmla="*/ 60 h 60"/>
                <a:gd name="T4" fmla="*/ 0 w 45"/>
                <a:gd name="T5" fmla="*/ 30 h 60"/>
                <a:gd name="T6" fmla="*/ 29 w 45"/>
                <a:gd name="T7" fmla="*/ 0 h 60"/>
                <a:gd name="T8" fmla="*/ 45 w 45"/>
                <a:gd name="T9" fmla="*/ 4 h 60"/>
                <a:gd name="T10" fmla="*/ 45 w 45"/>
                <a:gd name="T11" fmla="*/ 21 h 60"/>
                <a:gd name="T12" fmla="*/ 31 w 45"/>
                <a:gd name="T13" fmla="*/ 14 h 60"/>
                <a:gd name="T14" fmla="*/ 17 w 45"/>
                <a:gd name="T15" fmla="*/ 30 h 60"/>
                <a:gd name="T16" fmla="*/ 31 w 45"/>
                <a:gd name="T17" fmla="*/ 46 h 60"/>
                <a:gd name="T18" fmla="*/ 45 w 45"/>
                <a:gd name="T19" fmla="*/ 39 h 60"/>
                <a:gd name="T20" fmla="*/ 45 w 45"/>
                <a:gd name="T2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60">
                  <a:moveTo>
                    <a:pt x="45" y="56"/>
                  </a:moveTo>
                  <a:cubicBezTo>
                    <a:pt x="40" y="59"/>
                    <a:pt x="34" y="60"/>
                    <a:pt x="29" y="60"/>
                  </a:cubicBezTo>
                  <a:cubicBezTo>
                    <a:pt x="13" y="60"/>
                    <a:pt x="0" y="48"/>
                    <a:pt x="0" y="30"/>
                  </a:cubicBezTo>
                  <a:cubicBezTo>
                    <a:pt x="0" y="11"/>
                    <a:pt x="14" y="0"/>
                    <a:pt x="29" y="0"/>
                  </a:cubicBezTo>
                  <a:cubicBezTo>
                    <a:pt x="34" y="0"/>
                    <a:pt x="40" y="1"/>
                    <a:pt x="45" y="4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17"/>
                    <a:pt x="37" y="14"/>
                    <a:pt x="31" y="14"/>
                  </a:cubicBezTo>
                  <a:cubicBezTo>
                    <a:pt x="22" y="14"/>
                    <a:pt x="17" y="21"/>
                    <a:pt x="17" y="30"/>
                  </a:cubicBezTo>
                  <a:cubicBezTo>
                    <a:pt x="17" y="39"/>
                    <a:pt x="22" y="46"/>
                    <a:pt x="31" y="46"/>
                  </a:cubicBezTo>
                  <a:cubicBezTo>
                    <a:pt x="37" y="46"/>
                    <a:pt x="42" y="42"/>
                    <a:pt x="45" y="39"/>
                  </a:cubicBezTo>
                  <a:lnTo>
                    <a:pt x="45" y="56"/>
                  </a:lnTo>
                  <a:close/>
                </a:path>
              </a:pathLst>
            </a:custGeom>
            <a:solidFill>
              <a:srgbClr val="EB1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31" name="Freeform 9"/>
            <p:cNvSpPr>
              <a:spLocks/>
            </p:cNvSpPr>
            <p:nvPr userDrawn="1"/>
          </p:nvSpPr>
          <p:spPr bwMode="auto">
            <a:xfrm>
              <a:off x="3492" y="1764"/>
              <a:ext cx="29" cy="33"/>
            </a:xfrm>
            <a:custGeom>
              <a:avLst/>
              <a:gdLst>
                <a:gd name="T0" fmla="*/ 12 w 29"/>
                <a:gd name="T1" fmla="*/ 4 h 33"/>
                <a:gd name="T2" fmla="*/ 0 w 29"/>
                <a:gd name="T3" fmla="*/ 4 h 33"/>
                <a:gd name="T4" fmla="*/ 0 w 29"/>
                <a:gd name="T5" fmla="*/ 0 h 33"/>
                <a:gd name="T6" fmla="*/ 29 w 29"/>
                <a:gd name="T7" fmla="*/ 0 h 33"/>
                <a:gd name="T8" fmla="*/ 29 w 29"/>
                <a:gd name="T9" fmla="*/ 4 h 33"/>
                <a:gd name="T10" fmla="*/ 16 w 29"/>
                <a:gd name="T11" fmla="*/ 4 h 33"/>
                <a:gd name="T12" fmla="*/ 16 w 29"/>
                <a:gd name="T13" fmla="*/ 33 h 33"/>
                <a:gd name="T14" fmla="*/ 12 w 29"/>
                <a:gd name="T15" fmla="*/ 33 h 33"/>
                <a:gd name="T16" fmla="*/ 12 w 29"/>
                <a:gd name="T1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3">
                  <a:moveTo>
                    <a:pt x="1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16" y="4"/>
                  </a:lnTo>
                  <a:lnTo>
                    <a:pt x="16" y="33"/>
                  </a:lnTo>
                  <a:lnTo>
                    <a:pt x="12" y="33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EB1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32" name="Freeform 10"/>
            <p:cNvSpPr>
              <a:spLocks noEditPoints="1"/>
            </p:cNvSpPr>
            <p:nvPr userDrawn="1"/>
          </p:nvSpPr>
          <p:spPr bwMode="auto">
            <a:xfrm>
              <a:off x="3525" y="1762"/>
              <a:ext cx="33" cy="37"/>
            </a:xfrm>
            <a:custGeom>
              <a:avLst/>
              <a:gdLst>
                <a:gd name="T0" fmla="*/ 16 w 16"/>
                <a:gd name="T1" fmla="*/ 13 h 18"/>
                <a:gd name="T2" fmla="*/ 8 w 16"/>
                <a:gd name="T3" fmla="*/ 18 h 18"/>
                <a:gd name="T4" fmla="*/ 0 w 16"/>
                <a:gd name="T5" fmla="*/ 9 h 18"/>
                <a:gd name="T6" fmla="*/ 8 w 16"/>
                <a:gd name="T7" fmla="*/ 0 h 18"/>
                <a:gd name="T8" fmla="*/ 16 w 16"/>
                <a:gd name="T9" fmla="*/ 8 h 18"/>
                <a:gd name="T10" fmla="*/ 16 w 16"/>
                <a:gd name="T11" fmla="*/ 9 h 18"/>
                <a:gd name="T12" fmla="*/ 2 w 16"/>
                <a:gd name="T13" fmla="*/ 9 h 18"/>
                <a:gd name="T14" fmla="*/ 8 w 16"/>
                <a:gd name="T15" fmla="*/ 16 h 18"/>
                <a:gd name="T16" fmla="*/ 14 w 16"/>
                <a:gd name="T17" fmla="*/ 12 h 18"/>
                <a:gd name="T18" fmla="*/ 16 w 16"/>
                <a:gd name="T19" fmla="*/ 13 h 18"/>
                <a:gd name="T20" fmla="*/ 14 w 16"/>
                <a:gd name="T21" fmla="*/ 7 h 18"/>
                <a:gd name="T22" fmla="*/ 8 w 16"/>
                <a:gd name="T23" fmla="*/ 2 h 18"/>
                <a:gd name="T24" fmla="*/ 3 w 16"/>
                <a:gd name="T25" fmla="*/ 7 h 18"/>
                <a:gd name="T26" fmla="*/ 14 w 16"/>
                <a:gd name="T27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8">
                  <a:moveTo>
                    <a:pt x="16" y="13"/>
                  </a:moveTo>
                  <a:cubicBezTo>
                    <a:pt x="15" y="16"/>
                    <a:pt x="12" y="18"/>
                    <a:pt x="8" y="18"/>
                  </a:cubicBezTo>
                  <a:cubicBezTo>
                    <a:pt x="3" y="18"/>
                    <a:pt x="0" y="14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5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2"/>
                    <a:pt x="4" y="16"/>
                    <a:pt x="8" y="16"/>
                  </a:cubicBezTo>
                  <a:cubicBezTo>
                    <a:pt x="10" y="16"/>
                    <a:pt x="12" y="16"/>
                    <a:pt x="14" y="12"/>
                  </a:cubicBezTo>
                  <a:lnTo>
                    <a:pt x="16" y="13"/>
                  </a:lnTo>
                  <a:close/>
                  <a:moveTo>
                    <a:pt x="14" y="7"/>
                  </a:moveTo>
                  <a:cubicBezTo>
                    <a:pt x="14" y="5"/>
                    <a:pt x="12" y="2"/>
                    <a:pt x="8" y="2"/>
                  </a:cubicBezTo>
                  <a:cubicBezTo>
                    <a:pt x="5" y="2"/>
                    <a:pt x="3" y="4"/>
                    <a:pt x="3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EB1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33" name="Freeform 11"/>
            <p:cNvSpPr>
              <a:spLocks/>
            </p:cNvSpPr>
            <p:nvPr userDrawn="1"/>
          </p:nvSpPr>
          <p:spPr bwMode="auto">
            <a:xfrm>
              <a:off x="3568" y="1764"/>
              <a:ext cx="29" cy="33"/>
            </a:xfrm>
            <a:custGeom>
              <a:avLst/>
              <a:gdLst>
                <a:gd name="T0" fmla="*/ 0 w 29"/>
                <a:gd name="T1" fmla="*/ 0 h 33"/>
                <a:gd name="T2" fmla="*/ 5 w 29"/>
                <a:gd name="T3" fmla="*/ 0 h 33"/>
                <a:gd name="T4" fmla="*/ 5 w 29"/>
                <a:gd name="T5" fmla="*/ 15 h 33"/>
                <a:gd name="T6" fmla="*/ 23 w 29"/>
                <a:gd name="T7" fmla="*/ 15 h 33"/>
                <a:gd name="T8" fmla="*/ 23 w 29"/>
                <a:gd name="T9" fmla="*/ 0 h 33"/>
                <a:gd name="T10" fmla="*/ 29 w 29"/>
                <a:gd name="T11" fmla="*/ 0 h 33"/>
                <a:gd name="T12" fmla="*/ 29 w 29"/>
                <a:gd name="T13" fmla="*/ 33 h 33"/>
                <a:gd name="T14" fmla="*/ 23 w 29"/>
                <a:gd name="T15" fmla="*/ 33 h 33"/>
                <a:gd name="T16" fmla="*/ 23 w 29"/>
                <a:gd name="T17" fmla="*/ 19 h 33"/>
                <a:gd name="T18" fmla="*/ 5 w 29"/>
                <a:gd name="T19" fmla="*/ 19 h 33"/>
                <a:gd name="T20" fmla="*/ 5 w 29"/>
                <a:gd name="T21" fmla="*/ 33 h 33"/>
                <a:gd name="T22" fmla="*/ 0 w 29"/>
                <a:gd name="T23" fmla="*/ 33 h 33"/>
                <a:gd name="T24" fmla="*/ 0 w 29"/>
                <a:gd name="T25" fmla="*/ 0 h 33"/>
                <a:gd name="connsiteX0" fmla="*/ 0 w 10000"/>
                <a:gd name="connsiteY0" fmla="*/ 0 h 10000"/>
                <a:gd name="connsiteX1" fmla="*/ 1724 w 10000"/>
                <a:gd name="connsiteY1" fmla="*/ 0 h 10000"/>
                <a:gd name="connsiteX2" fmla="*/ 1724 w 10000"/>
                <a:gd name="connsiteY2" fmla="*/ 4545 h 10000"/>
                <a:gd name="connsiteX3" fmla="*/ 7931 w 10000"/>
                <a:gd name="connsiteY3" fmla="*/ 4545 h 10000"/>
                <a:gd name="connsiteX4" fmla="*/ 7931 w 10000"/>
                <a:gd name="connsiteY4" fmla="*/ 0 h 10000"/>
                <a:gd name="connsiteX5" fmla="*/ 9851 w 10000"/>
                <a:gd name="connsiteY5" fmla="*/ 0 h 10000"/>
                <a:gd name="connsiteX6" fmla="*/ 10000 w 10000"/>
                <a:gd name="connsiteY6" fmla="*/ 10000 h 10000"/>
                <a:gd name="connsiteX7" fmla="*/ 7931 w 10000"/>
                <a:gd name="connsiteY7" fmla="*/ 10000 h 10000"/>
                <a:gd name="connsiteX8" fmla="*/ 7931 w 10000"/>
                <a:gd name="connsiteY8" fmla="*/ 5758 h 10000"/>
                <a:gd name="connsiteX9" fmla="*/ 1724 w 10000"/>
                <a:gd name="connsiteY9" fmla="*/ 5758 h 10000"/>
                <a:gd name="connsiteX10" fmla="*/ 1724 w 10000"/>
                <a:gd name="connsiteY10" fmla="*/ 10000 h 10000"/>
                <a:gd name="connsiteX11" fmla="*/ 0 w 10000"/>
                <a:gd name="connsiteY11" fmla="*/ 10000 h 10000"/>
                <a:gd name="connsiteX12" fmla="*/ 0 w 10000"/>
                <a:gd name="connsiteY12" fmla="*/ 0 h 10000"/>
                <a:gd name="connsiteX0" fmla="*/ 0 w 9857"/>
                <a:gd name="connsiteY0" fmla="*/ 0 h 10000"/>
                <a:gd name="connsiteX1" fmla="*/ 1724 w 9857"/>
                <a:gd name="connsiteY1" fmla="*/ 0 h 10000"/>
                <a:gd name="connsiteX2" fmla="*/ 1724 w 9857"/>
                <a:gd name="connsiteY2" fmla="*/ 4545 h 10000"/>
                <a:gd name="connsiteX3" fmla="*/ 7931 w 9857"/>
                <a:gd name="connsiteY3" fmla="*/ 4545 h 10000"/>
                <a:gd name="connsiteX4" fmla="*/ 7931 w 9857"/>
                <a:gd name="connsiteY4" fmla="*/ 0 h 10000"/>
                <a:gd name="connsiteX5" fmla="*/ 9851 w 9857"/>
                <a:gd name="connsiteY5" fmla="*/ 0 h 10000"/>
                <a:gd name="connsiteX6" fmla="*/ 9703 w 9857"/>
                <a:gd name="connsiteY6" fmla="*/ 10000 h 10000"/>
                <a:gd name="connsiteX7" fmla="*/ 7931 w 9857"/>
                <a:gd name="connsiteY7" fmla="*/ 10000 h 10000"/>
                <a:gd name="connsiteX8" fmla="*/ 7931 w 9857"/>
                <a:gd name="connsiteY8" fmla="*/ 5758 h 10000"/>
                <a:gd name="connsiteX9" fmla="*/ 1724 w 9857"/>
                <a:gd name="connsiteY9" fmla="*/ 5758 h 10000"/>
                <a:gd name="connsiteX10" fmla="*/ 1724 w 9857"/>
                <a:gd name="connsiteY10" fmla="*/ 10000 h 10000"/>
                <a:gd name="connsiteX11" fmla="*/ 0 w 9857"/>
                <a:gd name="connsiteY11" fmla="*/ 10000 h 10000"/>
                <a:gd name="connsiteX12" fmla="*/ 0 w 9857"/>
                <a:gd name="connsiteY1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57" h="10000">
                  <a:moveTo>
                    <a:pt x="0" y="0"/>
                  </a:moveTo>
                  <a:lnTo>
                    <a:pt x="1724" y="0"/>
                  </a:lnTo>
                  <a:lnTo>
                    <a:pt x="1724" y="4545"/>
                  </a:lnTo>
                  <a:lnTo>
                    <a:pt x="7931" y="4545"/>
                  </a:lnTo>
                  <a:lnTo>
                    <a:pt x="7931" y="0"/>
                  </a:lnTo>
                  <a:lnTo>
                    <a:pt x="9851" y="0"/>
                  </a:lnTo>
                  <a:cubicBezTo>
                    <a:pt x="9901" y="3333"/>
                    <a:pt x="9653" y="6667"/>
                    <a:pt x="9703" y="10000"/>
                  </a:cubicBezTo>
                  <a:lnTo>
                    <a:pt x="7931" y="10000"/>
                  </a:lnTo>
                  <a:lnTo>
                    <a:pt x="7931" y="5758"/>
                  </a:lnTo>
                  <a:lnTo>
                    <a:pt x="1724" y="5758"/>
                  </a:lnTo>
                  <a:lnTo>
                    <a:pt x="1724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1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34" name="Freeform 12"/>
            <p:cNvSpPr>
              <a:spLocks noEditPoints="1"/>
            </p:cNvSpPr>
            <p:nvPr userDrawn="1"/>
          </p:nvSpPr>
          <p:spPr bwMode="auto">
            <a:xfrm>
              <a:off x="3604" y="1764"/>
              <a:ext cx="35" cy="44"/>
            </a:xfrm>
            <a:custGeom>
              <a:avLst/>
              <a:gdLst>
                <a:gd name="T0" fmla="*/ 14 w 17"/>
                <a:gd name="T1" fmla="*/ 0 h 21"/>
                <a:gd name="T2" fmla="*/ 14 w 17"/>
                <a:gd name="T3" fmla="*/ 14 h 21"/>
                <a:gd name="T4" fmla="*/ 17 w 17"/>
                <a:gd name="T5" fmla="*/ 14 h 21"/>
                <a:gd name="T6" fmla="*/ 17 w 17"/>
                <a:gd name="T7" fmla="*/ 21 h 21"/>
                <a:gd name="T8" fmla="*/ 15 w 17"/>
                <a:gd name="T9" fmla="*/ 21 h 21"/>
                <a:gd name="T10" fmla="*/ 15 w 17"/>
                <a:gd name="T11" fmla="*/ 16 h 21"/>
                <a:gd name="T12" fmla="*/ 2 w 17"/>
                <a:gd name="T13" fmla="*/ 16 h 21"/>
                <a:gd name="T14" fmla="*/ 2 w 17"/>
                <a:gd name="T15" fmla="*/ 21 h 21"/>
                <a:gd name="T16" fmla="*/ 0 w 17"/>
                <a:gd name="T17" fmla="*/ 21 h 21"/>
                <a:gd name="T18" fmla="*/ 0 w 17"/>
                <a:gd name="T19" fmla="*/ 14 h 21"/>
                <a:gd name="T20" fmla="*/ 4 w 17"/>
                <a:gd name="T21" fmla="*/ 8 h 21"/>
                <a:gd name="T22" fmla="*/ 4 w 17"/>
                <a:gd name="T23" fmla="*/ 0 h 21"/>
                <a:gd name="T24" fmla="*/ 14 w 17"/>
                <a:gd name="T25" fmla="*/ 0 h 21"/>
                <a:gd name="T26" fmla="*/ 12 w 17"/>
                <a:gd name="T27" fmla="*/ 2 h 21"/>
                <a:gd name="T28" fmla="*/ 6 w 17"/>
                <a:gd name="T29" fmla="*/ 2 h 21"/>
                <a:gd name="T30" fmla="*/ 6 w 17"/>
                <a:gd name="T31" fmla="*/ 9 h 21"/>
                <a:gd name="T32" fmla="*/ 4 w 17"/>
                <a:gd name="T33" fmla="*/ 14 h 21"/>
                <a:gd name="T34" fmla="*/ 12 w 17"/>
                <a:gd name="T35" fmla="*/ 14 h 21"/>
                <a:gd name="T36" fmla="*/ 12 w 1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1">
                  <a:moveTo>
                    <a:pt x="14" y="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4" y="11"/>
                    <a:pt x="4" y="8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0"/>
                  </a:lnTo>
                  <a:close/>
                  <a:moveTo>
                    <a:pt x="1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2"/>
                    <a:pt x="5" y="13"/>
                    <a:pt x="4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EB1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35" name="Freeform 13"/>
            <p:cNvSpPr>
              <a:spLocks noEditPoints="1"/>
            </p:cNvSpPr>
            <p:nvPr userDrawn="1"/>
          </p:nvSpPr>
          <p:spPr bwMode="auto">
            <a:xfrm>
              <a:off x="3643" y="1762"/>
              <a:ext cx="35" cy="37"/>
            </a:xfrm>
            <a:custGeom>
              <a:avLst/>
              <a:gdLst>
                <a:gd name="T0" fmla="*/ 17 w 17"/>
                <a:gd name="T1" fmla="*/ 13 h 18"/>
                <a:gd name="T2" fmla="*/ 9 w 17"/>
                <a:gd name="T3" fmla="*/ 18 h 18"/>
                <a:gd name="T4" fmla="*/ 0 w 17"/>
                <a:gd name="T5" fmla="*/ 9 h 18"/>
                <a:gd name="T6" fmla="*/ 9 w 17"/>
                <a:gd name="T7" fmla="*/ 0 h 18"/>
                <a:gd name="T8" fmla="*/ 17 w 17"/>
                <a:gd name="T9" fmla="*/ 8 h 18"/>
                <a:gd name="T10" fmla="*/ 17 w 17"/>
                <a:gd name="T11" fmla="*/ 9 h 18"/>
                <a:gd name="T12" fmla="*/ 3 w 17"/>
                <a:gd name="T13" fmla="*/ 9 h 18"/>
                <a:gd name="T14" fmla="*/ 9 w 17"/>
                <a:gd name="T15" fmla="*/ 16 h 18"/>
                <a:gd name="T16" fmla="*/ 15 w 17"/>
                <a:gd name="T17" fmla="*/ 12 h 18"/>
                <a:gd name="T18" fmla="*/ 17 w 17"/>
                <a:gd name="T19" fmla="*/ 13 h 18"/>
                <a:gd name="T20" fmla="*/ 14 w 17"/>
                <a:gd name="T21" fmla="*/ 7 h 18"/>
                <a:gd name="T22" fmla="*/ 9 w 17"/>
                <a:gd name="T23" fmla="*/ 2 h 18"/>
                <a:gd name="T24" fmla="*/ 3 w 17"/>
                <a:gd name="T25" fmla="*/ 7 h 18"/>
                <a:gd name="T26" fmla="*/ 14 w 17"/>
                <a:gd name="T27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8">
                  <a:moveTo>
                    <a:pt x="17" y="13"/>
                  </a:moveTo>
                  <a:cubicBezTo>
                    <a:pt x="15" y="16"/>
                    <a:pt x="13" y="18"/>
                    <a:pt x="9" y="18"/>
                  </a:cubicBezTo>
                  <a:cubicBezTo>
                    <a:pt x="3" y="18"/>
                    <a:pt x="0" y="14"/>
                    <a:pt x="0" y="9"/>
                  </a:cubicBezTo>
                  <a:cubicBezTo>
                    <a:pt x="0" y="4"/>
                    <a:pt x="3" y="0"/>
                    <a:pt x="9" y="0"/>
                  </a:cubicBezTo>
                  <a:cubicBezTo>
                    <a:pt x="15" y="0"/>
                    <a:pt x="17" y="5"/>
                    <a:pt x="1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2"/>
                    <a:pt x="5" y="16"/>
                    <a:pt x="9" y="16"/>
                  </a:cubicBezTo>
                  <a:cubicBezTo>
                    <a:pt x="10" y="16"/>
                    <a:pt x="13" y="16"/>
                    <a:pt x="15" y="12"/>
                  </a:cubicBezTo>
                  <a:lnTo>
                    <a:pt x="17" y="13"/>
                  </a:lnTo>
                  <a:close/>
                  <a:moveTo>
                    <a:pt x="14" y="7"/>
                  </a:moveTo>
                  <a:cubicBezTo>
                    <a:pt x="14" y="5"/>
                    <a:pt x="12" y="2"/>
                    <a:pt x="9" y="2"/>
                  </a:cubicBezTo>
                  <a:cubicBezTo>
                    <a:pt x="6" y="2"/>
                    <a:pt x="3" y="4"/>
                    <a:pt x="3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EB1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Segoe UI" panose="020B0502040204020203" pitchFamily="34" charset="0"/>
              </a:endParaRPr>
            </a:p>
          </p:txBody>
        </p:sp>
        <p:sp>
          <p:nvSpPr>
            <p:cNvPr id="36" name="Freeform 14"/>
            <p:cNvSpPr>
              <a:spLocks noEditPoints="1"/>
            </p:cNvSpPr>
            <p:nvPr userDrawn="1"/>
          </p:nvSpPr>
          <p:spPr bwMode="auto">
            <a:xfrm>
              <a:off x="3686" y="1762"/>
              <a:ext cx="36" cy="52"/>
            </a:xfrm>
            <a:custGeom>
              <a:avLst/>
              <a:gdLst>
                <a:gd name="T0" fmla="*/ 2 w 17"/>
                <a:gd name="T1" fmla="*/ 1 h 25"/>
                <a:gd name="T2" fmla="*/ 2 w 17"/>
                <a:gd name="T3" fmla="*/ 4 h 25"/>
                <a:gd name="T4" fmla="*/ 8 w 17"/>
                <a:gd name="T5" fmla="*/ 0 h 25"/>
                <a:gd name="T6" fmla="*/ 17 w 17"/>
                <a:gd name="T7" fmla="*/ 9 h 25"/>
                <a:gd name="T8" fmla="*/ 9 w 17"/>
                <a:gd name="T9" fmla="*/ 18 h 25"/>
                <a:gd name="T10" fmla="*/ 2 w 17"/>
                <a:gd name="T11" fmla="*/ 15 h 25"/>
                <a:gd name="T12" fmla="*/ 2 w 17"/>
                <a:gd name="T13" fmla="*/ 25 h 25"/>
                <a:gd name="T14" fmla="*/ 0 w 17"/>
                <a:gd name="T15" fmla="*/ 25 h 25"/>
                <a:gd name="T16" fmla="*/ 0 w 17"/>
                <a:gd name="T17" fmla="*/ 1 h 25"/>
                <a:gd name="T18" fmla="*/ 2 w 17"/>
                <a:gd name="T19" fmla="*/ 1 h 25"/>
                <a:gd name="T20" fmla="*/ 15 w 17"/>
                <a:gd name="T21" fmla="*/ 9 h 25"/>
                <a:gd name="T22" fmla="*/ 8 w 17"/>
                <a:gd name="T23" fmla="*/ 2 h 25"/>
                <a:gd name="T24" fmla="*/ 2 w 17"/>
                <a:gd name="T25" fmla="*/ 9 h 25"/>
                <a:gd name="T26" fmla="*/ 9 w 17"/>
                <a:gd name="T27" fmla="*/ 16 h 25"/>
                <a:gd name="T28" fmla="*/ 15 w 17"/>
                <a:gd name="T2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5">
                  <a:moveTo>
                    <a:pt x="2" y="1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5" y="0"/>
                    <a:pt x="8" y="0"/>
                  </a:cubicBezTo>
                  <a:cubicBezTo>
                    <a:pt x="14" y="0"/>
                    <a:pt x="17" y="4"/>
                    <a:pt x="17" y="9"/>
                  </a:cubicBezTo>
                  <a:cubicBezTo>
                    <a:pt x="17" y="14"/>
                    <a:pt x="14" y="18"/>
                    <a:pt x="9" y="18"/>
                  </a:cubicBezTo>
                  <a:cubicBezTo>
                    <a:pt x="5" y="18"/>
                    <a:pt x="3" y="16"/>
                    <a:pt x="2" y="1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1"/>
                  </a:lnTo>
                  <a:close/>
                  <a:moveTo>
                    <a:pt x="15" y="9"/>
                  </a:moveTo>
                  <a:cubicBezTo>
                    <a:pt x="15" y="6"/>
                    <a:pt x="13" y="2"/>
                    <a:pt x="8" y="2"/>
                  </a:cubicBezTo>
                  <a:cubicBezTo>
                    <a:pt x="5" y="2"/>
                    <a:pt x="2" y="5"/>
                    <a:pt x="2" y="9"/>
                  </a:cubicBezTo>
                  <a:cubicBezTo>
                    <a:pt x="2" y="14"/>
                    <a:pt x="5" y="16"/>
                    <a:pt x="9" y="16"/>
                  </a:cubicBezTo>
                  <a:cubicBezTo>
                    <a:pt x="12" y="16"/>
                    <a:pt x="15" y="13"/>
                    <a:pt x="15" y="9"/>
                  </a:cubicBezTo>
                  <a:close/>
                </a:path>
              </a:pathLst>
            </a:custGeom>
            <a:solidFill>
              <a:srgbClr val="EB1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Segoe UI" panose="020B0502040204020203" pitchFamily="34" charset="0"/>
              </a:endParaRPr>
            </a:p>
          </p:txBody>
        </p:sp>
      </p:grpSp>
      <p:sp>
        <p:nvSpPr>
          <p:cNvPr id="47" name="Стрелка влево 46"/>
          <p:cNvSpPr/>
          <p:nvPr/>
        </p:nvSpPr>
        <p:spPr>
          <a:xfrm>
            <a:off x="4013172" y="4379107"/>
            <a:ext cx="3824423" cy="456021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94656" y="1905973"/>
            <a:ext cx="2990666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Отображение опубликованных на РТС извещений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1316" y="3661465"/>
            <a:ext cx="299734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Возможность поставщика подать заявку в магазин РТС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7779539" y="1810971"/>
            <a:ext cx="3329940" cy="3329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9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51" y="3894053"/>
            <a:ext cx="2675173" cy="639432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689" y="2526692"/>
            <a:ext cx="2825698" cy="879106"/>
          </a:xfrm>
          <a:prstGeom prst="rect">
            <a:avLst/>
          </a:prstGeom>
        </p:spPr>
      </p:pic>
      <p:sp>
        <p:nvSpPr>
          <p:cNvPr id="46" name="Стрелка влево 45"/>
          <p:cNvSpPr/>
          <p:nvPr/>
        </p:nvSpPr>
        <p:spPr>
          <a:xfrm rot="10800000">
            <a:off x="4006355" y="2636789"/>
            <a:ext cx="3745752" cy="456021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9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. Шаблон РТС">
  <a:themeElements>
    <a:clrScheme name="РТС-тендер">
      <a:dk1>
        <a:srgbClr val="444444"/>
      </a:dk1>
      <a:lt1>
        <a:sysClr val="window" lastClr="FFFFFF"/>
      </a:lt1>
      <a:dk2>
        <a:srgbClr val="444444"/>
      </a:dk2>
      <a:lt2>
        <a:srgbClr val="E7E6E6"/>
      </a:lt2>
      <a:accent1>
        <a:srgbClr val="E4465A"/>
      </a:accent1>
      <a:accent2>
        <a:srgbClr val="546670"/>
      </a:accent2>
      <a:accent3>
        <a:srgbClr val="0291A0"/>
      </a:accent3>
      <a:accent4>
        <a:srgbClr val="F1C900"/>
      </a:accent4>
      <a:accent5>
        <a:srgbClr val="0291A0"/>
      </a:accent5>
      <a:accent6>
        <a:srgbClr val="F1C900"/>
      </a:accent6>
      <a:hlink>
        <a:srgbClr val="0291A0"/>
      </a:hlink>
      <a:folHlink>
        <a:srgbClr val="AEABAB"/>
      </a:folHlink>
    </a:clrScheme>
    <a:fontScheme name="Другая 2">
      <a:majorFont>
        <a:latin typeface="segoe 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10610</TotalTime>
  <Words>1229</Words>
  <Application>Microsoft Office PowerPoint</Application>
  <PresentationFormat>Широкоэкранный</PresentationFormat>
  <Paragraphs>234</Paragraphs>
  <Slides>15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33" baseType="lpstr">
      <vt:lpstr>Arial Unicode MS</vt:lpstr>
      <vt:lpstr>Microsoft YaHei</vt:lpstr>
      <vt:lpstr>Adobe Arabic</vt:lpstr>
      <vt:lpstr>Arial</vt:lpstr>
      <vt:lpstr>Calibri</vt:lpstr>
      <vt:lpstr>Cambria Обычный</vt:lpstr>
      <vt:lpstr>Helvetica</vt:lpstr>
      <vt:lpstr>Helvetica Light</vt:lpstr>
      <vt:lpstr>Roboto</vt:lpstr>
      <vt:lpstr>segoe ui</vt:lpstr>
      <vt:lpstr>segoe ui</vt:lpstr>
      <vt:lpstr>Segoe UI Black</vt:lpstr>
      <vt:lpstr>Segoe UI Light</vt:lpstr>
      <vt:lpstr>Segoe UI Semibold</vt:lpstr>
      <vt:lpstr>Times New Roman</vt:lpstr>
      <vt:lpstr>Trebuchet MS</vt:lpstr>
      <vt:lpstr>Wingdings</vt:lpstr>
      <vt:lpstr>1. Шаблон РТС</vt:lpstr>
      <vt:lpstr>Система комплексных решений Ртс-тендер </vt:lpstr>
      <vt:lpstr>Ртс-тендер — кто мы?</vt:lpstr>
      <vt:lpstr>Презентация PowerPoint</vt:lpstr>
      <vt:lpstr>Процедуры, проводимые Уполномоченными органами за 2018 год в рф (муниципальный уровень, уровень субъекта)</vt:lpstr>
      <vt:lpstr>Объем закупок на электронных площадках по 44-фз в рф в 2019 году (уровень субъекта)</vt:lpstr>
      <vt:lpstr>Презентация PowerPoint</vt:lpstr>
      <vt:lpstr>Модуль исполнения контрактов</vt:lpstr>
      <vt:lpstr>Презентация PowerPoint</vt:lpstr>
      <vt:lpstr>Автоматизированная Система  закупок малого объема</vt:lpstr>
      <vt:lpstr>Презентация PowerPoint</vt:lpstr>
      <vt:lpstr>Презентация PowerPoint</vt:lpstr>
      <vt:lpstr>Презентация PowerPoint</vt:lpstr>
      <vt:lpstr>ОНЛАЙН-ФАКТОРИНГ</vt:lpstr>
      <vt:lpstr>Презентация PowerPoint</vt:lpstr>
      <vt:lpstr>ЦЕЛЕВЫЕ РЕЗУЛЬТАТЫ РАБОТЫ С РТС-ТЕНДЕР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Пацевич Екатерина Александровна</dc:creator>
  <cp:lastModifiedBy>Антонович Дмитрий</cp:lastModifiedBy>
  <cp:revision>793</cp:revision>
  <cp:lastPrinted>2019-06-10T13:40:11Z</cp:lastPrinted>
  <dcterms:created xsi:type="dcterms:W3CDTF">2017-01-09T12:57:11Z</dcterms:created>
  <dcterms:modified xsi:type="dcterms:W3CDTF">2019-06-10T13:50:45Z</dcterms:modified>
</cp:coreProperties>
</file>