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366" r:id="rId4"/>
    <p:sldId id="367" r:id="rId5"/>
    <p:sldId id="371" r:id="rId6"/>
    <p:sldId id="372" r:id="rId7"/>
    <p:sldId id="377" r:id="rId8"/>
    <p:sldId id="378" r:id="rId9"/>
    <p:sldId id="374" r:id="rId10"/>
    <p:sldId id="375" r:id="rId11"/>
    <p:sldId id="380" r:id="rId12"/>
    <p:sldId id="376" r:id="rId13"/>
    <p:sldId id="325" r:id="rId14"/>
  </p:sldIdLst>
  <p:sldSz cx="9144000" cy="6858000" type="screen4x3"/>
  <p:notesSz cx="6819900" cy="9918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олай Остриков" initials="НО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A61"/>
    <a:srgbClr val="EAEFF7"/>
    <a:srgbClr val="D2DEEF"/>
    <a:srgbClr val="FF9999"/>
    <a:srgbClr val="3E5E61"/>
    <a:srgbClr val="3E5E57"/>
    <a:srgbClr val="2F5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7455" autoAdjust="0"/>
  </p:normalViewPr>
  <p:slideViewPr>
    <p:cSldViewPr snapToGrid="0">
      <p:cViewPr varScale="1">
        <p:scale>
          <a:sx n="107" d="100"/>
          <a:sy n="107" d="100"/>
        </p:scale>
        <p:origin x="184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A3E0D-00C3-4955-9104-7BA4389C1AAB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DB6FC64-72AA-4715-8E49-216CE35972C8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2000" b="1" dirty="0" smtClean="0">
              <a:latin typeface="Franklin Gothic Demi Cond" panose="020B0706030402020204" pitchFamily="34" charset="0"/>
            </a:rPr>
            <a:t>+ 40 </a:t>
          </a:r>
          <a:r>
            <a:rPr lang="ru-RU" sz="1200" dirty="0" smtClean="0">
              <a:latin typeface="Franklin Gothic Demi Cond" panose="020B0706030402020204" pitchFamily="34" charset="0"/>
            </a:rPr>
            <a:t>Центров обслуживания клиентов ОП АтомЭнергоСбыт</a:t>
          </a:r>
          <a:endParaRPr lang="ru-RU" sz="1200" dirty="0">
            <a:latin typeface="Franklin Gothic Demi Cond" panose="020B0706030402020204" pitchFamily="34" charset="0"/>
          </a:endParaRPr>
        </a:p>
      </dgm:t>
    </dgm:pt>
    <dgm:pt modelId="{DC3F8025-E33D-418E-A397-8EE3D6CDD20D}" type="parTrans" cxnId="{0344DEAF-0C8D-4D38-A4D1-BA78B52FB2E0}">
      <dgm:prSet/>
      <dgm:spPr/>
      <dgm:t>
        <a:bodyPr/>
        <a:lstStyle/>
        <a:p>
          <a:endParaRPr lang="ru-RU">
            <a:latin typeface="Franklin Gothic Demi Cond" panose="020B0706030402020204" pitchFamily="34" charset="0"/>
          </a:endParaRPr>
        </a:p>
      </dgm:t>
    </dgm:pt>
    <dgm:pt modelId="{C2856A33-06AA-4272-A3DD-A8658C468FA4}" type="sibTrans" cxnId="{0344DEAF-0C8D-4D38-A4D1-BA78B52FB2E0}">
      <dgm:prSet/>
      <dgm:spPr/>
      <dgm:t>
        <a:bodyPr/>
        <a:lstStyle/>
        <a:p>
          <a:endParaRPr lang="ru-RU">
            <a:latin typeface="Franklin Gothic Demi Cond" panose="020B0706030402020204" pitchFamily="34" charset="0"/>
          </a:endParaRPr>
        </a:p>
      </dgm:t>
    </dgm:pt>
    <dgm:pt modelId="{0131FA95-48C6-4614-B3B4-C6448114A8E6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ru-RU" sz="2400" b="1" dirty="0" smtClean="0">
              <a:latin typeface="Franklin Gothic Demi Cond" panose="020B0706030402020204" pitchFamily="34" charset="0"/>
            </a:rPr>
            <a:t>+ 40 </a:t>
          </a:r>
        </a:p>
        <a:p>
          <a:r>
            <a:rPr lang="ru-RU" sz="1600" dirty="0" smtClean="0">
              <a:latin typeface="Franklin Gothic Demi Cond" panose="020B0706030402020204" pitchFamily="34" charset="0"/>
            </a:rPr>
            <a:t>филиалов ГАУ МФЦ Тверской области</a:t>
          </a:r>
          <a:endParaRPr lang="ru-RU" sz="1600" dirty="0">
            <a:latin typeface="Franklin Gothic Demi Cond" panose="020B0706030402020204" pitchFamily="34" charset="0"/>
          </a:endParaRPr>
        </a:p>
      </dgm:t>
    </dgm:pt>
    <dgm:pt modelId="{F4949A18-CF47-435C-BDF9-13F7CE83A436}" type="parTrans" cxnId="{C6D52CC2-5F73-470B-9FC0-9EB31FA0477D}">
      <dgm:prSet/>
      <dgm:spPr/>
      <dgm:t>
        <a:bodyPr/>
        <a:lstStyle/>
        <a:p>
          <a:endParaRPr lang="ru-RU">
            <a:latin typeface="Franklin Gothic Demi Cond" panose="020B0706030402020204" pitchFamily="34" charset="0"/>
          </a:endParaRPr>
        </a:p>
      </dgm:t>
    </dgm:pt>
    <dgm:pt modelId="{39754D2B-457E-46C1-AD34-0AB478120A46}" type="sibTrans" cxnId="{C6D52CC2-5F73-470B-9FC0-9EB31FA0477D}">
      <dgm:prSet/>
      <dgm:spPr/>
      <dgm:t>
        <a:bodyPr/>
        <a:lstStyle/>
        <a:p>
          <a:endParaRPr lang="ru-RU">
            <a:latin typeface="Franklin Gothic Demi Cond" panose="020B0706030402020204" pitchFamily="34" charset="0"/>
          </a:endParaRPr>
        </a:p>
      </dgm:t>
    </dgm:pt>
    <dgm:pt modelId="{396A1CED-5506-463B-ABA2-36AA7F584699}">
      <dgm:prSet phldrT="[Текст]" custT="1"/>
      <dgm:spPr/>
      <dgm:t>
        <a:bodyPr/>
        <a:lstStyle/>
        <a:p>
          <a:r>
            <a:rPr lang="ru-RU" sz="2400" b="1" dirty="0" smtClean="0">
              <a:latin typeface="Franklin Gothic Demi Cond" panose="020B0706030402020204" pitchFamily="34" charset="0"/>
            </a:rPr>
            <a:t>+27</a:t>
          </a:r>
          <a:r>
            <a:rPr lang="ru-RU" sz="1200" b="1" dirty="0" smtClean="0">
              <a:latin typeface="Franklin Gothic Demi Cond" panose="020B0706030402020204" pitchFamily="34" charset="0"/>
            </a:rPr>
            <a:t> </a:t>
          </a:r>
        </a:p>
        <a:p>
          <a:r>
            <a:rPr lang="ru-RU" sz="1600" dirty="0" smtClean="0">
              <a:latin typeface="Franklin Gothic Demi Cond" panose="020B0706030402020204" pitchFamily="34" charset="0"/>
            </a:rPr>
            <a:t>Расчетных центров ЕРКЦ</a:t>
          </a:r>
          <a:endParaRPr lang="ru-RU" sz="1600" dirty="0">
            <a:latin typeface="Franklin Gothic Demi Cond" panose="020B0706030402020204" pitchFamily="34" charset="0"/>
          </a:endParaRPr>
        </a:p>
      </dgm:t>
    </dgm:pt>
    <dgm:pt modelId="{B9AED3A2-7AEB-4B8C-A59E-EC7321871A11}" type="parTrans" cxnId="{6F23133C-9DB0-44FE-8623-3EEC32F4126A}">
      <dgm:prSet/>
      <dgm:spPr/>
      <dgm:t>
        <a:bodyPr/>
        <a:lstStyle/>
        <a:p>
          <a:endParaRPr lang="ru-RU">
            <a:latin typeface="Franklin Gothic Demi Cond" panose="020B0706030402020204" pitchFamily="34" charset="0"/>
          </a:endParaRPr>
        </a:p>
      </dgm:t>
    </dgm:pt>
    <dgm:pt modelId="{75FCBFDE-F5C8-48C7-A005-FB1CDBB15477}" type="sibTrans" cxnId="{6F23133C-9DB0-44FE-8623-3EEC32F4126A}">
      <dgm:prSet/>
      <dgm:spPr/>
      <dgm:t>
        <a:bodyPr/>
        <a:lstStyle/>
        <a:p>
          <a:endParaRPr lang="ru-RU">
            <a:latin typeface="Franklin Gothic Demi Cond" panose="020B0706030402020204" pitchFamily="34" charset="0"/>
          </a:endParaRPr>
        </a:p>
      </dgm:t>
    </dgm:pt>
    <dgm:pt modelId="{7636DA92-409E-410B-B81A-A6FCBCFA3F4E}" type="pres">
      <dgm:prSet presAssocID="{585A3E0D-00C3-4955-9104-7BA4389C1AAB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D5DD3A9-16AC-4A7B-8560-85FC9A304361}" type="pres">
      <dgm:prSet presAssocID="{585A3E0D-00C3-4955-9104-7BA4389C1AAB}" presName="comp1" presStyleCnt="0"/>
      <dgm:spPr/>
    </dgm:pt>
    <dgm:pt modelId="{8BECFFAA-E3F4-4F30-9D35-39A1ABFEEA7D}" type="pres">
      <dgm:prSet presAssocID="{585A3E0D-00C3-4955-9104-7BA4389C1AAB}" presName="circle1" presStyleLbl="node1" presStyleIdx="0" presStyleCnt="3" custScaleX="110398"/>
      <dgm:spPr/>
      <dgm:t>
        <a:bodyPr/>
        <a:lstStyle/>
        <a:p>
          <a:endParaRPr lang="ru-RU"/>
        </a:p>
      </dgm:t>
    </dgm:pt>
    <dgm:pt modelId="{74519B4B-7666-4489-B8EB-D0EF736BB4EC}" type="pres">
      <dgm:prSet presAssocID="{585A3E0D-00C3-4955-9104-7BA4389C1AAB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34A5E3-590B-4A59-9F24-7BAB15F7708D}" type="pres">
      <dgm:prSet presAssocID="{585A3E0D-00C3-4955-9104-7BA4389C1AAB}" presName="comp2" presStyleCnt="0"/>
      <dgm:spPr/>
    </dgm:pt>
    <dgm:pt modelId="{0CA32770-A7CD-4A8C-9003-4161D4A56860}" type="pres">
      <dgm:prSet presAssocID="{585A3E0D-00C3-4955-9104-7BA4389C1AAB}" presName="circle2" presStyleLbl="node1" presStyleIdx="1" presStyleCnt="3" custScaleX="138052" custScaleY="102220"/>
      <dgm:spPr/>
      <dgm:t>
        <a:bodyPr/>
        <a:lstStyle/>
        <a:p>
          <a:endParaRPr lang="ru-RU"/>
        </a:p>
      </dgm:t>
    </dgm:pt>
    <dgm:pt modelId="{B3B66972-07E4-4F1D-9BEB-E9724BCB66D7}" type="pres">
      <dgm:prSet presAssocID="{585A3E0D-00C3-4955-9104-7BA4389C1AAB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B6F5E9-A47F-4B71-B369-517A44FCFEC7}" type="pres">
      <dgm:prSet presAssocID="{585A3E0D-00C3-4955-9104-7BA4389C1AAB}" presName="comp3" presStyleCnt="0"/>
      <dgm:spPr/>
    </dgm:pt>
    <dgm:pt modelId="{4FB8CAC8-D23F-4539-B083-33E290581CF1}" type="pres">
      <dgm:prSet presAssocID="{585A3E0D-00C3-4955-9104-7BA4389C1AAB}" presName="circle3" presStyleLbl="node1" presStyleIdx="2" presStyleCnt="3" custScaleX="163332" custScaleY="83016"/>
      <dgm:spPr/>
      <dgm:t>
        <a:bodyPr/>
        <a:lstStyle/>
        <a:p>
          <a:endParaRPr lang="ru-RU"/>
        </a:p>
      </dgm:t>
    </dgm:pt>
    <dgm:pt modelId="{52BEC556-A8C8-4B8F-8266-523917F6DDCB}" type="pres">
      <dgm:prSet presAssocID="{585A3E0D-00C3-4955-9104-7BA4389C1AAB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F23133C-9DB0-44FE-8623-3EEC32F4126A}" srcId="{585A3E0D-00C3-4955-9104-7BA4389C1AAB}" destId="{396A1CED-5506-463B-ABA2-36AA7F584699}" srcOrd="2" destOrd="0" parTransId="{B9AED3A2-7AEB-4B8C-A59E-EC7321871A11}" sibTransId="{75FCBFDE-F5C8-48C7-A005-FB1CDBB15477}"/>
    <dgm:cxn modelId="{DB1ECE4A-C215-4B7D-BADA-14135FEC40D4}" type="presOf" srcId="{396A1CED-5506-463B-ABA2-36AA7F584699}" destId="{52BEC556-A8C8-4B8F-8266-523917F6DDCB}" srcOrd="1" destOrd="0" presId="urn:microsoft.com/office/officeart/2005/8/layout/venn2"/>
    <dgm:cxn modelId="{86592B29-0494-41B7-B1F5-F162F93B4EEB}" type="presOf" srcId="{EDB6FC64-72AA-4715-8E49-216CE35972C8}" destId="{74519B4B-7666-4489-B8EB-D0EF736BB4EC}" srcOrd="1" destOrd="0" presId="urn:microsoft.com/office/officeart/2005/8/layout/venn2"/>
    <dgm:cxn modelId="{1127FAEF-FF3E-4E2F-8150-225A714B16E0}" type="presOf" srcId="{0131FA95-48C6-4614-B3B4-C6448114A8E6}" destId="{0CA32770-A7CD-4A8C-9003-4161D4A56860}" srcOrd="0" destOrd="0" presId="urn:microsoft.com/office/officeart/2005/8/layout/venn2"/>
    <dgm:cxn modelId="{328DA230-B085-4D23-9187-9D4B28FA8D32}" type="presOf" srcId="{0131FA95-48C6-4614-B3B4-C6448114A8E6}" destId="{B3B66972-07E4-4F1D-9BEB-E9724BCB66D7}" srcOrd="1" destOrd="0" presId="urn:microsoft.com/office/officeart/2005/8/layout/venn2"/>
    <dgm:cxn modelId="{D860E665-2F73-4750-AF76-6B18AB5ECA9D}" type="presOf" srcId="{585A3E0D-00C3-4955-9104-7BA4389C1AAB}" destId="{7636DA92-409E-410B-B81A-A6FCBCFA3F4E}" srcOrd="0" destOrd="0" presId="urn:microsoft.com/office/officeart/2005/8/layout/venn2"/>
    <dgm:cxn modelId="{C6D52CC2-5F73-470B-9FC0-9EB31FA0477D}" srcId="{585A3E0D-00C3-4955-9104-7BA4389C1AAB}" destId="{0131FA95-48C6-4614-B3B4-C6448114A8E6}" srcOrd="1" destOrd="0" parTransId="{F4949A18-CF47-435C-BDF9-13F7CE83A436}" sibTransId="{39754D2B-457E-46C1-AD34-0AB478120A46}"/>
    <dgm:cxn modelId="{83D826ED-6428-4924-8F49-BA9E3A687F56}" type="presOf" srcId="{396A1CED-5506-463B-ABA2-36AA7F584699}" destId="{4FB8CAC8-D23F-4539-B083-33E290581CF1}" srcOrd="0" destOrd="0" presId="urn:microsoft.com/office/officeart/2005/8/layout/venn2"/>
    <dgm:cxn modelId="{0344DEAF-0C8D-4D38-A4D1-BA78B52FB2E0}" srcId="{585A3E0D-00C3-4955-9104-7BA4389C1AAB}" destId="{EDB6FC64-72AA-4715-8E49-216CE35972C8}" srcOrd="0" destOrd="0" parTransId="{DC3F8025-E33D-418E-A397-8EE3D6CDD20D}" sibTransId="{C2856A33-06AA-4272-A3DD-A8658C468FA4}"/>
    <dgm:cxn modelId="{37034ABB-A1E0-42EE-B07F-BB750A581394}" type="presOf" srcId="{EDB6FC64-72AA-4715-8E49-216CE35972C8}" destId="{8BECFFAA-E3F4-4F30-9D35-39A1ABFEEA7D}" srcOrd="0" destOrd="0" presId="urn:microsoft.com/office/officeart/2005/8/layout/venn2"/>
    <dgm:cxn modelId="{54652B41-E599-40F0-BEB9-647A868B00F8}" type="presParOf" srcId="{7636DA92-409E-410B-B81A-A6FCBCFA3F4E}" destId="{BD5DD3A9-16AC-4A7B-8560-85FC9A304361}" srcOrd="0" destOrd="0" presId="urn:microsoft.com/office/officeart/2005/8/layout/venn2"/>
    <dgm:cxn modelId="{1F75E96A-B66F-45F5-AA10-05DF650F67A3}" type="presParOf" srcId="{BD5DD3A9-16AC-4A7B-8560-85FC9A304361}" destId="{8BECFFAA-E3F4-4F30-9D35-39A1ABFEEA7D}" srcOrd="0" destOrd="0" presId="urn:microsoft.com/office/officeart/2005/8/layout/venn2"/>
    <dgm:cxn modelId="{83EF2126-B949-489D-A5AC-5E9BFB7B6C5F}" type="presParOf" srcId="{BD5DD3A9-16AC-4A7B-8560-85FC9A304361}" destId="{74519B4B-7666-4489-B8EB-D0EF736BB4EC}" srcOrd="1" destOrd="0" presId="urn:microsoft.com/office/officeart/2005/8/layout/venn2"/>
    <dgm:cxn modelId="{96CC70D9-7C6E-4474-BF8B-5960FC8B074A}" type="presParOf" srcId="{7636DA92-409E-410B-B81A-A6FCBCFA3F4E}" destId="{3D34A5E3-590B-4A59-9F24-7BAB15F7708D}" srcOrd="1" destOrd="0" presId="urn:microsoft.com/office/officeart/2005/8/layout/venn2"/>
    <dgm:cxn modelId="{B1091B94-EA50-41B0-ADA9-4A755E55CC2E}" type="presParOf" srcId="{3D34A5E3-590B-4A59-9F24-7BAB15F7708D}" destId="{0CA32770-A7CD-4A8C-9003-4161D4A56860}" srcOrd="0" destOrd="0" presId="urn:microsoft.com/office/officeart/2005/8/layout/venn2"/>
    <dgm:cxn modelId="{A490242E-AE27-46F8-8E90-86FC284338B2}" type="presParOf" srcId="{3D34A5E3-590B-4A59-9F24-7BAB15F7708D}" destId="{B3B66972-07E4-4F1D-9BEB-E9724BCB66D7}" srcOrd="1" destOrd="0" presId="urn:microsoft.com/office/officeart/2005/8/layout/venn2"/>
    <dgm:cxn modelId="{1D98B3D1-1C50-4F23-B555-AE4B327DAE39}" type="presParOf" srcId="{7636DA92-409E-410B-B81A-A6FCBCFA3F4E}" destId="{2AB6F5E9-A47F-4B71-B369-517A44FCFEC7}" srcOrd="2" destOrd="0" presId="urn:microsoft.com/office/officeart/2005/8/layout/venn2"/>
    <dgm:cxn modelId="{627C2F02-7D95-44E3-B94F-642EBA6B4F27}" type="presParOf" srcId="{2AB6F5E9-A47F-4B71-B369-517A44FCFEC7}" destId="{4FB8CAC8-D23F-4539-B083-33E290581CF1}" srcOrd="0" destOrd="0" presId="urn:microsoft.com/office/officeart/2005/8/layout/venn2"/>
    <dgm:cxn modelId="{D4AE8BA5-FB4B-462E-BCFD-A4BDE126770D}" type="presParOf" srcId="{2AB6F5E9-A47F-4B71-B369-517A44FCFEC7}" destId="{52BEC556-A8C8-4B8F-8266-523917F6DDC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CFFAA-E3F4-4F30-9D35-39A1ABFEEA7D}">
      <dsp:nvSpPr>
        <dsp:cNvPr id="0" name=""/>
        <dsp:cNvSpPr/>
      </dsp:nvSpPr>
      <dsp:spPr>
        <a:xfrm>
          <a:off x="158607" y="-17753"/>
          <a:ext cx="4708624" cy="4265136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Franklin Gothic Demi Cond" panose="020B0706030402020204" pitchFamily="34" charset="0"/>
            </a:rPr>
            <a:t>+ 40 </a:t>
          </a:r>
          <a:r>
            <a:rPr lang="ru-RU" sz="1200" kern="1200" dirty="0" smtClean="0">
              <a:latin typeface="Franklin Gothic Demi Cond" panose="020B0706030402020204" pitchFamily="34" charset="0"/>
            </a:rPr>
            <a:t>Центров обслуживания клиентов ОП АтомЭнергоСбыт</a:t>
          </a:r>
          <a:endParaRPr lang="ru-RU" sz="1200" kern="1200" dirty="0">
            <a:latin typeface="Franklin Gothic Demi Cond" panose="020B0706030402020204" pitchFamily="34" charset="0"/>
          </a:endParaRPr>
        </a:p>
      </dsp:txBody>
      <dsp:txXfrm>
        <a:off x="1690087" y="195503"/>
        <a:ext cx="1645664" cy="639770"/>
      </dsp:txXfrm>
    </dsp:sp>
    <dsp:sp modelId="{0CA32770-A7CD-4A8C-9003-4161D4A56860}">
      <dsp:nvSpPr>
        <dsp:cNvPr id="0" name=""/>
        <dsp:cNvSpPr/>
      </dsp:nvSpPr>
      <dsp:spPr>
        <a:xfrm>
          <a:off x="304879" y="1013023"/>
          <a:ext cx="4416079" cy="3269866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Franklin Gothic Demi Cond" panose="020B0706030402020204" pitchFamily="34" charset="0"/>
            </a:rPr>
            <a:t>+ 40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Franklin Gothic Demi Cond" panose="020B0706030402020204" pitchFamily="34" charset="0"/>
            </a:rPr>
            <a:t>филиалов ГАУ МФЦ Тверской области</a:t>
          </a:r>
          <a:endParaRPr lang="ru-RU" sz="1600" kern="1200" dirty="0">
            <a:latin typeface="Franklin Gothic Demi Cond" panose="020B0706030402020204" pitchFamily="34" charset="0"/>
          </a:endParaRPr>
        </a:p>
      </dsp:txBody>
      <dsp:txXfrm>
        <a:off x="1483973" y="1217389"/>
        <a:ext cx="2057892" cy="613099"/>
      </dsp:txXfrm>
    </dsp:sp>
    <dsp:sp modelId="{4FB8CAC8-D23F-4539-B083-33E290581CF1}">
      <dsp:nvSpPr>
        <dsp:cNvPr id="0" name=""/>
        <dsp:cNvSpPr/>
      </dsp:nvSpPr>
      <dsp:spPr>
        <a:xfrm>
          <a:off x="771336" y="2295912"/>
          <a:ext cx="3483165" cy="17703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Franklin Gothic Demi Cond" panose="020B0706030402020204" pitchFamily="34" charset="0"/>
            </a:rPr>
            <a:t>+27</a:t>
          </a:r>
          <a:r>
            <a:rPr lang="ru-RU" sz="1200" b="1" kern="1200" dirty="0" smtClean="0">
              <a:latin typeface="Franklin Gothic Demi Cond" panose="020B0706030402020204" pitchFamily="34" charset="0"/>
            </a:rPr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Franklin Gothic Demi Cond" panose="020B0706030402020204" pitchFamily="34" charset="0"/>
            </a:rPr>
            <a:t>Расчетных центров ЕРКЦ</a:t>
          </a:r>
          <a:endParaRPr lang="ru-RU" sz="1600" kern="1200" dirty="0">
            <a:latin typeface="Franklin Gothic Demi Cond" panose="020B0706030402020204" pitchFamily="34" charset="0"/>
          </a:endParaRPr>
        </a:p>
      </dsp:txBody>
      <dsp:txXfrm>
        <a:off x="1281434" y="2738505"/>
        <a:ext cx="2462970" cy="885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5290" cy="49765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2374306B-9609-4B05-8A53-C379CDE62FF2}" type="datetimeFigureOut">
              <a:rPr lang="ru-RU" smtClean="0"/>
              <a:pPr/>
              <a:t>03.07.2019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991" y="4773376"/>
            <a:ext cx="5455920" cy="3905487"/>
          </a:xfrm>
          <a:prstGeom prst="rect">
            <a:avLst/>
          </a:prstGeom>
        </p:spPr>
        <p:txBody>
          <a:bodyPr vert="horz" lIns="91321" tIns="45661" rIns="91321" bIns="45661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1045"/>
            <a:ext cx="2955290" cy="497657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3032" y="9421045"/>
            <a:ext cx="2955290" cy="497657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8ADDECE5-E1CC-40F1-9BDE-BA602FF5E8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50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DECE5-E1CC-40F1-9BDE-BA602FF5E87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1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DECE5-E1CC-40F1-9BDE-BA602FF5E87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37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5034-47EC-49AA-AD7F-0DECE544F262}" type="datetime1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A32-EEF5-4BC3-A92E-503480CD6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22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9427-805A-46D1-9800-6CA09D2CAA8A}" type="datetime1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A32-EEF5-4BC3-A92E-503480CD6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8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148B-5BCA-43B2-8320-73183DA32BB0}" type="datetime1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A32-EEF5-4BC3-A92E-503480CD6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27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E541-9BF6-48D7-9DB3-17A74F8DD5D0}" type="datetime1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A32-EEF5-4BC3-A92E-503480CD6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15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5DB4-C674-43BF-BFB9-DFDE27D0915C}" type="datetime1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A32-EEF5-4BC3-A92E-503480CD6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01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82E8-75E9-4848-B77F-C44CB76D5B16}" type="datetime1">
              <a:rPr lang="ru-RU" smtClean="0"/>
              <a:t>03.07.2019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A32-EEF5-4BC3-A92E-503480CD6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FBD-579C-4EF7-A0C5-D509485EEE0D}" type="datetime1">
              <a:rPr lang="ru-RU" smtClean="0"/>
              <a:t>03.07.2019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A32-EEF5-4BC3-A92E-503480CD6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4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1D74-31DF-432F-99BC-56483570B9F9}" type="datetime1">
              <a:rPr lang="ru-RU" smtClean="0"/>
              <a:t>03.07.2019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A32-EEF5-4BC3-A92E-503480CD6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63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B7E-4845-44FF-B5FA-7BA9BF6E8FE1}" type="datetime1">
              <a:rPr lang="ru-RU" smtClean="0"/>
              <a:t>03.07.2019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A32-EEF5-4BC3-A92E-503480CD6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4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F597-616B-4DB8-94C0-3070B075E6BD}" type="datetime1">
              <a:rPr lang="ru-RU" smtClean="0"/>
              <a:t>03.07.2019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A32-EEF5-4BC3-A92E-503480CD6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33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E1A-CF30-4C93-8559-62D9894C8D8B}" type="datetime1">
              <a:rPr lang="ru-RU" smtClean="0"/>
              <a:t>03.07.2019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A32-EEF5-4BC3-A92E-503480CD6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7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762A-ADB7-4BD0-A6CC-5AF3BF8DE7C6}" type="datetime1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FA32-EEF5-4BC3-A92E-503480CD6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79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png"/><Relationship Id="rId21" Type="http://schemas.openxmlformats.org/officeDocument/2006/relationships/image" Target="../media/image43.png"/><Relationship Id="rId7" Type="http://schemas.openxmlformats.org/officeDocument/2006/relationships/image" Target="../media/image30.png"/><Relationship Id="rId12" Type="http://schemas.openxmlformats.org/officeDocument/2006/relationships/image" Target="../media/image12.png"/><Relationship Id="rId17" Type="http://schemas.openxmlformats.org/officeDocument/2006/relationships/image" Target="../media/image39.png"/><Relationship Id="rId2" Type="http://schemas.openxmlformats.org/officeDocument/2006/relationships/image" Target="../media/image25.jp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Relationship Id="rId2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5.png"/><Relationship Id="rId4" Type="http://schemas.openxmlformats.org/officeDocument/2006/relationships/diagramData" Target="../diagrams/data1.xml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6600" y="2155370"/>
            <a:ext cx="7772400" cy="1901373"/>
          </a:xfrm>
        </p:spPr>
        <p:txBody>
          <a:bodyPr anchor="t">
            <a:no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Стратегия </a:t>
            </a:r>
            <a:b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развития единой платежно-сервисной системы на базе Единого расчетного кассового центра Тверской области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5" y="73144"/>
            <a:ext cx="738185" cy="9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20"/>
          <p:cNvSpPr txBox="1">
            <a:spLocks/>
          </p:cNvSpPr>
          <p:nvPr/>
        </p:nvSpPr>
        <p:spPr>
          <a:xfrm>
            <a:off x="838200" y="-4130"/>
            <a:ext cx="8215648" cy="104307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cap="all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Правительство тверской области</a:t>
            </a:r>
            <a:endParaRPr lang="ru-RU" sz="2000" b="1" cap="all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646250" y="6179932"/>
            <a:ext cx="5474717" cy="32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524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2019 г.</a:t>
            </a:r>
          </a:p>
        </p:txBody>
      </p:sp>
    </p:spTree>
    <p:extLst>
      <p:ext uri="{BB962C8B-B14F-4D97-AF65-F5344CB8AC3E}">
        <p14:creationId xmlns:p14="http://schemas.microsoft.com/office/powerpoint/2010/main" val="9632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42" y="2305260"/>
            <a:ext cx="1653843" cy="1100856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2996650" y="1897551"/>
            <a:ext cx="2741825" cy="2475354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73143"/>
            <a:ext cx="8305800" cy="8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ИНТЕГРАЦИЯ УЧАСТНИКОВ РОЗНИЧНОГО РЫНКА ЖИЛИЩНО-КОММУНАЛЬНЫХ УСЛУГ В ЕССП ООО «ЕРКЦ» ТВЕРСКОЙ ОБЛАСТИ</a:t>
            </a: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4250677" y="-3048947"/>
            <a:ext cx="709028" cy="8718699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ru-RU" sz="1400" cap="all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ЕДИНАЯ ПЛАТЕЖНО-СЕРВИСНАЯ СИСТЕМА (ЕПСС) ЕРКЦ </a:t>
            </a:r>
            <a:r>
              <a:rPr lang="ru-RU" sz="1400" cap="all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позволяет проводить автоматическое расщепление платежей по единому платежному документу (ЕПД</a:t>
            </a:r>
            <a:r>
              <a:rPr lang="ru-RU" sz="1400" cap="all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), </a:t>
            </a:r>
          </a:p>
          <a:p>
            <a:pPr algn="just"/>
            <a:r>
              <a:rPr lang="ru-RU" sz="1400" cap="all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в том числе и расщепление 2-го уровня</a:t>
            </a:r>
            <a:endParaRPr lang="ru-RU" sz="1400" cap="all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9359" y="3599306"/>
            <a:ext cx="1368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ПОТРЕБИТЕЛИ ЖКУ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541" y="1661169"/>
            <a:ext cx="970352" cy="455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77" y="3417571"/>
            <a:ext cx="576000" cy="57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16" y="3428749"/>
            <a:ext cx="576000" cy="57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790575" y="4041299"/>
            <a:ext cx="727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200" b="1" dirty="0" smtClean="0">
                <a:solidFill>
                  <a:srgbClr val="1F497D"/>
                </a:solidFill>
                <a:latin typeface="Franklin Gothic Medium Cond" pitchFamily="34" charset="0"/>
              </a:rPr>
              <a:t>ЕПСС</a:t>
            </a:r>
            <a:endParaRPr lang="ru-RU" sz="1200" b="1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63103" y="3284892"/>
            <a:ext cx="946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b="1" dirty="0" smtClean="0">
                <a:solidFill>
                  <a:srgbClr val="1F497D"/>
                </a:solidFill>
                <a:latin typeface="Franklin Gothic Medium Cond" pitchFamily="34" charset="0"/>
              </a:rPr>
              <a:t>CALL-</a:t>
            </a:r>
            <a:r>
              <a:rPr lang="ru-RU" sz="1200" b="1" dirty="0" smtClean="0">
                <a:solidFill>
                  <a:srgbClr val="1F497D"/>
                </a:solidFill>
                <a:latin typeface="Franklin Gothic Medium Cond" pitchFamily="34" charset="0"/>
              </a:rPr>
              <a:t>ЦЕНТР</a:t>
            </a:r>
            <a:endParaRPr lang="ru-RU" sz="1200" b="1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7575252" y="5290988"/>
            <a:ext cx="355053" cy="354884"/>
            <a:chOff x="5783354" y="3864854"/>
            <a:chExt cx="500673" cy="516315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354" y="3880496"/>
              <a:ext cx="500673" cy="500673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943" y="3864854"/>
              <a:ext cx="477105" cy="477104"/>
            </a:xfrm>
            <a:prstGeom prst="rect">
              <a:avLst/>
            </a:prstGeom>
          </p:spPr>
        </p:pic>
      </p:grpSp>
      <p:grpSp>
        <p:nvGrpSpPr>
          <p:cNvPr id="32" name="Группа 31"/>
          <p:cNvGrpSpPr/>
          <p:nvPr/>
        </p:nvGrpSpPr>
        <p:grpSpPr>
          <a:xfrm>
            <a:off x="7555507" y="4675267"/>
            <a:ext cx="355053" cy="354884"/>
            <a:chOff x="5783354" y="3864854"/>
            <a:chExt cx="500673" cy="516315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354" y="3880496"/>
              <a:ext cx="500673" cy="500673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943" y="3864854"/>
              <a:ext cx="477105" cy="477104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7547151" y="4102867"/>
            <a:ext cx="355053" cy="354884"/>
            <a:chOff x="5783354" y="3864854"/>
            <a:chExt cx="500673" cy="516315"/>
          </a:xfrm>
        </p:grpSpPr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354" y="3880496"/>
              <a:ext cx="500673" cy="500673"/>
            </a:xfrm>
            <a:prstGeom prst="rect">
              <a:avLst/>
            </a:prstGeom>
          </p:spPr>
        </p:pic>
        <p:pic>
          <p:nvPicPr>
            <p:cNvPr id="37" name="Рисунок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943" y="3864854"/>
              <a:ext cx="477105" cy="477104"/>
            </a:xfrm>
            <a:prstGeom prst="rect">
              <a:avLst/>
            </a:prstGeom>
          </p:spPr>
        </p:pic>
      </p:grpSp>
      <p:grpSp>
        <p:nvGrpSpPr>
          <p:cNvPr id="38" name="Группа 37"/>
          <p:cNvGrpSpPr/>
          <p:nvPr/>
        </p:nvGrpSpPr>
        <p:grpSpPr>
          <a:xfrm>
            <a:off x="7527406" y="3524148"/>
            <a:ext cx="355053" cy="354884"/>
            <a:chOff x="5783354" y="3864854"/>
            <a:chExt cx="500673" cy="516315"/>
          </a:xfrm>
        </p:grpSpPr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354" y="3880496"/>
              <a:ext cx="500673" cy="500673"/>
            </a:xfrm>
            <a:prstGeom prst="rect">
              <a:avLst/>
            </a:prstGeom>
          </p:spPr>
        </p:pic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943" y="3864854"/>
              <a:ext cx="477105" cy="477104"/>
            </a:xfrm>
            <a:prstGeom prst="rect">
              <a:avLst/>
            </a:prstGeom>
          </p:spPr>
        </p:pic>
      </p:grpSp>
      <p:grpSp>
        <p:nvGrpSpPr>
          <p:cNvPr id="42" name="Группа 41"/>
          <p:cNvGrpSpPr/>
          <p:nvPr/>
        </p:nvGrpSpPr>
        <p:grpSpPr>
          <a:xfrm>
            <a:off x="7535820" y="2722000"/>
            <a:ext cx="355053" cy="354884"/>
            <a:chOff x="5783354" y="3864854"/>
            <a:chExt cx="500673" cy="516315"/>
          </a:xfrm>
        </p:grpSpPr>
        <p:pic>
          <p:nvPicPr>
            <p:cNvPr id="43" name="Рисунок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354" y="3880496"/>
              <a:ext cx="500673" cy="500673"/>
            </a:xfrm>
            <a:prstGeom prst="rect">
              <a:avLst/>
            </a:prstGeom>
          </p:spPr>
        </p:pic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943" y="3864854"/>
              <a:ext cx="477105" cy="477104"/>
            </a:xfrm>
            <a:prstGeom prst="rect">
              <a:avLst/>
            </a:prstGeom>
          </p:spPr>
        </p:pic>
      </p:grpSp>
      <p:cxnSp>
        <p:nvCxnSpPr>
          <p:cNvPr id="30" name="Соединительная линия уступом 29"/>
          <p:cNvCxnSpPr>
            <a:stCxn id="46" idx="1"/>
          </p:cNvCxnSpPr>
          <p:nvPr/>
        </p:nvCxnSpPr>
        <p:spPr>
          <a:xfrm rot="10800000" flipV="1">
            <a:off x="5753979" y="2188662"/>
            <a:ext cx="1762097" cy="153090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/>
          <p:cNvGrpSpPr/>
          <p:nvPr/>
        </p:nvGrpSpPr>
        <p:grpSpPr>
          <a:xfrm>
            <a:off x="7516075" y="2005845"/>
            <a:ext cx="355053" cy="354884"/>
            <a:chOff x="5783354" y="3864854"/>
            <a:chExt cx="500673" cy="516315"/>
          </a:xfrm>
        </p:grpSpPr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354" y="3880496"/>
              <a:ext cx="500673" cy="500673"/>
            </a:xfrm>
            <a:prstGeom prst="rect">
              <a:avLst/>
            </a:prstGeom>
          </p:spPr>
        </p:pic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943" y="3864854"/>
              <a:ext cx="477105" cy="477104"/>
            </a:xfrm>
            <a:prstGeom prst="rect">
              <a:avLst/>
            </a:prstGeom>
          </p:spPr>
        </p:pic>
      </p:grpSp>
      <p:cxnSp>
        <p:nvCxnSpPr>
          <p:cNvPr id="49" name="Соединительная линия уступом 48"/>
          <p:cNvCxnSpPr>
            <a:stCxn id="43" idx="1"/>
          </p:cNvCxnSpPr>
          <p:nvPr/>
        </p:nvCxnSpPr>
        <p:spPr>
          <a:xfrm rot="10800000" flipV="1">
            <a:off x="5743858" y="2904818"/>
            <a:ext cx="1791963" cy="80004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Прямая соединительная линия 1027"/>
          <p:cNvCxnSpPr>
            <a:stCxn id="40" idx="1"/>
          </p:cNvCxnSpPr>
          <p:nvPr/>
        </p:nvCxnSpPr>
        <p:spPr>
          <a:xfrm flipH="1">
            <a:off x="5760924" y="3688115"/>
            <a:ext cx="1771864" cy="334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1030"/>
          <p:cNvCxnSpPr>
            <a:stCxn id="37" idx="1"/>
          </p:cNvCxnSpPr>
          <p:nvPr/>
        </p:nvCxnSpPr>
        <p:spPr>
          <a:xfrm rot="10800000">
            <a:off x="5738265" y="3708396"/>
            <a:ext cx="1814268" cy="558438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1033"/>
          <p:cNvCxnSpPr>
            <a:stCxn id="33" idx="1"/>
          </p:cNvCxnSpPr>
          <p:nvPr/>
        </p:nvCxnSpPr>
        <p:spPr>
          <a:xfrm rot="10800000">
            <a:off x="5760925" y="3712659"/>
            <a:ext cx="1794582" cy="1145426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1036"/>
          <p:cNvCxnSpPr>
            <a:stCxn id="24" idx="1"/>
          </p:cNvCxnSpPr>
          <p:nvPr/>
        </p:nvCxnSpPr>
        <p:spPr>
          <a:xfrm rot="10800000">
            <a:off x="6671010" y="4675267"/>
            <a:ext cx="909625" cy="779688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Группа 1040"/>
          <p:cNvGrpSpPr/>
          <p:nvPr/>
        </p:nvGrpSpPr>
        <p:grpSpPr>
          <a:xfrm>
            <a:off x="128155" y="4430800"/>
            <a:ext cx="4777598" cy="2130761"/>
            <a:chOff x="128155" y="4430800"/>
            <a:chExt cx="4777598" cy="2130761"/>
          </a:xfrm>
        </p:grpSpPr>
        <p:pic>
          <p:nvPicPr>
            <p:cNvPr id="1040" name="Рисунок 10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423" y="4430800"/>
              <a:ext cx="1157330" cy="1157330"/>
            </a:xfrm>
            <a:prstGeom prst="rect">
              <a:avLst/>
            </a:prstGeom>
          </p:spPr>
        </p:pic>
        <p:sp>
          <p:nvSpPr>
            <p:cNvPr id="82" name="Прямоугольник 81"/>
            <p:cNvSpPr/>
            <p:nvPr/>
          </p:nvSpPr>
          <p:spPr>
            <a:xfrm>
              <a:off x="128155" y="6099896"/>
              <a:ext cx="2011836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ru-RU" sz="1200" dirty="0" smtClean="0">
                  <a:solidFill>
                    <a:srgbClr val="1F497D"/>
                  </a:solidFill>
                  <a:latin typeface="Franklin Gothic Medium Cond" pitchFamily="34" charset="0"/>
                </a:rPr>
                <a:t>ЕРКЦ ОБРАБАТЫВАЕТ ПОЛУЧЕННЫЕ ДАННЫЕ</a:t>
              </a:r>
              <a:endParaRPr lang="ru-RU" sz="1200" dirty="0">
                <a:solidFill>
                  <a:srgbClr val="1F497D"/>
                </a:solidFill>
                <a:latin typeface="Franklin Gothic Medium Cond" pitchFamily="34" charset="0"/>
              </a:endParaRPr>
            </a:p>
          </p:txBody>
        </p:sp>
      </p:grpSp>
      <p:grpSp>
        <p:nvGrpSpPr>
          <p:cNvPr id="1043" name="Группа 1042"/>
          <p:cNvGrpSpPr/>
          <p:nvPr/>
        </p:nvGrpSpPr>
        <p:grpSpPr>
          <a:xfrm>
            <a:off x="2256501" y="4457751"/>
            <a:ext cx="2476121" cy="2112164"/>
            <a:chOff x="853295" y="4407742"/>
            <a:chExt cx="2476121" cy="2112164"/>
          </a:xfrm>
        </p:grpSpPr>
        <p:pic>
          <p:nvPicPr>
            <p:cNvPr id="1042" name="Рисунок 10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200" y="4407742"/>
              <a:ext cx="1159200" cy="1159200"/>
            </a:xfrm>
            <a:prstGeom prst="rect">
              <a:avLst/>
            </a:prstGeom>
          </p:spPr>
        </p:pic>
        <p:sp>
          <p:nvSpPr>
            <p:cNvPr id="85" name="Прямоугольник 84"/>
            <p:cNvSpPr/>
            <p:nvPr/>
          </p:nvSpPr>
          <p:spPr>
            <a:xfrm>
              <a:off x="853295" y="6058241"/>
              <a:ext cx="2476121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ru-RU" sz="1200" dirty="0" smtClean="0">
                  <a:solidFill>
                    <a:srgbClr val="1F497D"/>
                  </a:solidFill>
                  <a:latin typeface="Franklin Gothic Medium Cond" pitchFamily="34" charset="0"/>
                </a:rPr>
                <a:t>ЕРКЦ ПРОИЗВОДИТ РАСЧЕТ И ФОРМИРУЕТ НАЧИСЛЕНИЯ</a:t>
              </a:r>
              <a:endParaRPr lang="ru-RU" sz="1200" dirty="0">
                <a:solidFill>
                  <a:srgbClr val="1F497D"/>
                </a:solidFill>
                <a:latin typeface="Franklin Gothic Medium Cond" pitchFamily="34" charset="0"/>
              </a:endParaRPr>
            </a:p>
          </p:txBody>
        </p:sp>
      </p:grpSp>
      <p:grpSp>
        <p:nvGrpSpPr>
          <p:cNvPr id="1045" name="Группа 1044"/>
          <p:cNvGrpSpPr/>
          <p:nvPr/>
        </p:nvGrpSpPr>
        <p:grpSpPr>
          <a:xfrm>
            <a:off x="3509154" y="4453154"/>
            <a:ext cx="3267692" cy="2123268"/>
            <a:chOff x="1938182" y="4517499"/>
            <a:chExt cx="3267692" cy="2123268"/>
          </a:xfrm>
        </p:grpSpPr>
        <p:sp>
          <p:nvSpPr>
            <p:cNvPr id="89" name="Прямоугольник 88"/>
            <p:cNvSpPr/>
            <p:nvPr/>
          </p:nvSpPr>
          <p:spPr>
            <a:xfrm>
              <a:off x="3221703" y="6179102"/>
              <a:ext cx="1984171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ru-RU" sz="1200" dirty="0" smtClean="0">
                  <a:solidFill>
                    <a:srgbClr val="1F497D"/>
                  </a:solidFill>
                  <a:latin typeface="Franklin Gothic Medium Cond" pitchFamily="34" charset="0"/>
                </a:rPr>
                <a:t>ЕРКЦ ФОРМИРУЕТ И ПЕЧАТАЕТ ЕПД</a:t>
              </a:r>
              <a:endParaRPr lang="ru-RU" sz="1200" dirty="0">
                <a:solidFill>
                  <a:srgbClr val="1F497D"/>
                </a:solidFill>
                <a:latin typeface="Franklin Gothic Medium Cond" pitchFamily="34" charset="0"/>
              </a:endParaRPr>
            </a:p>
          </p:txBody>
        </p:sp>
        <p:pic>
          <p:nvPicPr>
            <p:cNvPr id="1044" name="Рисунок 10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182" y="4517499"/>
              <a:ext cx="1159200" cy="1159200"/>
            </a:xfrm>
            <a:prstGeom prst="rect">
              <a:avLst/>
            </a:prstGeom>
          </p:spPr>
        </p:pic>
      </p:grpSp>
      <p:pic>
        <p:nvPicPr>
          <p:cNvPr id="1046" name="Рисунок 10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57" y="4434056"/>
            <a:ext cx="1159200" cy="1159200"/>
          </a:xfrm>
          <a:prstGeom prst="rect">
            <a:avLst/>
          </a:prstGeom>
        </p:spPr>
      </p:pic>
      <p:sp>
        <p:nvSpPr>
          <p:cNvPr id="93" name="Прямоугольник 92"/>
          <p:cNvSpPr/>
          <p:nvPr/>
        </p:nvSpPr>
        <p:spPr>
          <a:xfrm>
            <a:off x="6885824" y="6123368"/>
            <a:ext cx="2109226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ru-RU" sz="1200" dirty="0" smtClean="0">
                <a:solidFill>
                  <a:srgbClr val="1F497D"/>
                </a:solidFill>
                <a:latin typeface="Franklin Gothic Medium Cond" pitchFamily="34" charset="0"/>
              </a:rPr>
              <a:t>ЕРКЦ ДОСТАВЛЯЕТ ЕПД ДО ПОТРЕБИТЕЛЕЙ ЖКУ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0" y="2666609"/>
            <a:ext cx="1308914" cy="1209696"/>
          </a:xfrm>
          <a:prstGeom prst="rect">
            <a:avLst/>
          </a:prstGeom>
        </p:spPr>
      </p:pic>
      <p:grpSp>
        <p:nvGrpSpPr>
          <p:cNvPr id="1051" name="Группа 1050"/>
          <p:cNvGrpSpPr/>
          <p:nvPr/>
        </p:nvGrpSpPr>
        <p:grpSpPr>
          <a:xfrm>
            <a:off x="2679442" y="4380600"/>
            <a:ext cx="3502430" cy="1389558"/>
            <a:chOff x="369358" y="5449532"/>
            <a:chExt cx="3502430" cy="1389558"/>
          </a:xfrm>
        </p:grpSpPr>
        <p:pic>
          <p:nvPicPr>
            <p:cNvPr id="1048" name="Рисунок 10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124" y="5804457"/>
              <a:ext cx="859200" cy="859200"/>
            </a:xfrm>
            <a:prstGeom prst="rect">
              <a:avLst/>
            </a:prstGeom>
          </p:spPr>
        </p:pic>
        <p:pic>
          <p:nvPicPr>
            <p:cNvPr id="1049" name="Рисунок 104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699" y="5897016"/>
              <a:ext cx="859200" cy="859200"/>
            </a:xfrm>
            <a:prstGeom prst="rect">
              <a:avLst/>
            </a:prstGeom>
          </p:spPr>
        </p:pic>
        <p:pic>
          <p:nvPicPr>
            <p:cNvPr id="1050" name="Рисунок 104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86" y="5804457"/>
              <a:ext cx="859200" cy="859200"/>
            </a:xfrm>
            <a:prstGeom prst="rect">
              <a:avLst/>
            </a:prstGeom>
          </p:spPr>
        </p:pic>
        <p:sp>
          <p:nvSpPr>
            <p:cNvPr id="98" name="Прямоугольник 97"/>
            <p:cNvSpPr/>
            <p:nvPr/>
          </p:nvSpPr>
          <p:spPr>
            <a:xfrm>
              <a:off x="369358" y="5473805"/>
              <a:ext cx="3457379" cy="136528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Прямоугольник 98"/>
            <p:cNvSpPr/>
            <p:nvPr/>
          </p:nvSpPr>
          <p:spPr>
            <a:xfrm>
              <a:off x="414410" y="5449532"/>
              <a:ext cx="34573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sz="1200" b="1" dirty="0" smtClean="0">
                  <a:solidFill>
                    <a:srgbClr val="1F497D"/>
                  </a:solidFill>
                  <a:latin typeface="Franklin Gothic Medium Cond" pitchFamily="34" charset="0"/>
                </a:rPr>
                <a:t>ЦЕНТРЫ ОБСЛУЖИВАНИЯ ЕРКЦ, </a:t>
              </a:r>
              <a:r>
                <a:rPr lang="en-US" sz="1200" b="1" dirty="0" smtClean="0">
                  <a:solidFill>
                    <a:srgbClr val="1F497D"/>
                  </a:solidFill>
                  <a:latin typeface="Franklin Gothic Medium Cond" pitchFamily="34" charset="0"/>
                </a:rPr>
                <a:t>ONLINE-</a:t>
              </a:r>
              <a:r>
                <a:rPr lang="ru-RU" sz="1200" b="1" dirty="0" smtClean="0">
                  <a:solidFill>
                    <a:srgbClr val="1F497D"/>
                  </a:solidFill>
                  <a:latin typeface="Franklin Gothic Medium Cond" pitchFamily="34" charset="0"/>
                </a:rPr>
                <a:t>ПЛАТЕЖИ И ПЛАТЕЖНЫЕ АГЕНТЫ</a:t>
              </a:r>
              <a:endParaRPr lang="ru-RU" sz="1200" b="1" dirty="0">
                <a:solidFill>
                  <a:srgbClr val="1F497D"/>
                </a:solidFill>
                <a:latin typeface="Franklin Gothic Medium Cond" pitchFamily="34" charset="0"/>
              </a:endParaRPr>
            </a:p>
          </p:txBody>
        </p:sp>
      </p:grpSp>
      <p:pic>
        <p:nvPicPr>
          <p:cNvPr id="1052" name="Рисунок 105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1" y="4058041"/>
            <a:ext cx="375903" cy="375903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6" y="4065654"/>
            <a:ext cx="375903" cy="375903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60" y="4058040"/>
            <a:ext cx="375903" cy="375903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43" y="3476578"/>
            <a:ext cx="375903" cy="375903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42" y="3476578"/>
            <a:ext cx="375903" cy="375903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89" y="3476578"/>
            <a:ext cx="375903" cy="375903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43" y="3476176"/>
            <a:ext cx="375903" cy="375903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98" y="3476578"/>
            <a:ext cx="375903" cy="375903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98" y="3476175"/>
            <a:ext cx="375903" cy="375903"/>
          </a:xfrm>
          <a:prstGeom prst="rect">
            <a:avLst/>
          </a:prstGeom>
        </p:spPr>
      </p:pic>
      <p:sp>
        <p:nvSpPr>
          <p:cNvPr id="1053" name="TextBox 1052"/>
          <p:cNvSpPr txBox="1"/>
          <p:nvPr/>
        </p:nvSpPr>
        <p:spPr>
          <a:xfrm>
            <a:off x="729933" y="265268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  <a:latin typeface="Franklin Gothic Medium Cond" pitchFamily="34" charset="0"/>
              </a:rPr>
              <a:t>???</a:t>
            </a:r>
            <a:endParaRPr lang="ru-RU" dirty="0">
              <a:solidFill>
                <a:srgbClr val="C00000"/>
              </a:solidFill>
              <a:latin typeface="Franklin Gothic Medium Cond" pitchFamily="34" charset="0"/>
            </a:endParaRPr>
          </a:p>
        </p:txBody>
      </p:sp>
      <p:pic>
        <p:nvPicPr>
          <p:cNvPr id="1054" name="Рисунок 105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34" y="3417570"/>
            <a:ext cx="363183" cy="363183"/>
          </a:xfrm>
          <a:prstGeom prst="rect">
            <a:avLst/>
          </a:prstGeom>
        </p:spPr>
      </p:pic>
      <p:pic>
        <p:nvPicPr>
          <p:cNvPr id="1055" name="Рисунок 105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93" y="3750912"/>
            <a:ext cx="363600" cy="363600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771327" y="265708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Franklin Gothic Medium Cond" pitchFamily="34" charset="0"/>
              </a:rPr>
              <a:t>!!!</a:t>
            </a:r>
            <a:endParaRPr lang="ru-RU" dirty="0">
              <a:solidFill>
                <a:srgbClr val="00B050"/>
              </a:solidFill>
              <a:latin typeface="Franklin Gothic Medium Cond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66" y="2000710"/>
            <a:ext cx="1085712" cy="3410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37" y="1989483"/>
            <a:ext cx="1093079" cy="34340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1103"/>
            <a:ext cx="295873" cy="295873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04" y="2013246"/>
            <a:ext cx="295873" cy="295873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03" y="2756976"/>
            <a:ext cx="295873" cy="295873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02" y="3546317"/>
            <a:ext cx="295873" cy="295873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01" y="4110792"/>
            <a:ext cx="295873" cy="295873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01" y="4706125"/>
            <a:ext cx="295873" cy="295873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01" y="5317939"/>
            <a:ext cx="295873" cy="295873"/>
          </a:xfrm>
          <a:prstGeom prst="rect">
            <a:avLst/>
          </a:prstGeom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5" y="73144"/>
            <a:ext cx="738185" cy="9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8718286" y="6555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4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23 L -0.15313 -0.00069 L -0.1526 0.2205 L -0.31024 0.220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110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5456E-7 L -0.15486 -6.15456E-7 L -0.15486 0.11175 L -0.3092 0.11175 " pathEditMode="relative" ptsTypes="AA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07 L -0.30694 -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82" y="-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63073E-6 L -0.15504 -7.63073E-6 L -0.15556 -0.08238 L -0.3099 -0.08238 " pathEditMode="relative" ptsTypes="AA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023 L -0.15556 -0.00023 L -0.15729 -0.16728 L -0.31042 -0.1689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-844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9.9491E-7 L -0.15954 0.0007 L -0.15954 -0.25428 L -0.3144 -0.25729 " pathEditMode="relative" ptsTypes="AA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40629E-7 L -0.36475 -2.40629E-7 L -0.36527 -0.17122 " pathEditMode="relative" rAng="0" ptsTypes="AAA">
                                      <p:cBhvr>
                                        <p:cTn id="89" dur="2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64" y="-85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8"/>
                                            </p:cond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-0.00121 0.32732 L 0.53577 0.32894 L 0.53403 0.16968 " pathEditMode="relative" rAng="0" ptsTypes="AAAA">
                                      <p:cBhvr>
                                        <p:cTn id="109" dur="2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19" y="164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8"/>
                                            </p:cond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1.11111E-6 L -0.00052 0.32268 L 0.36875 0.32338 L 0.36875 0.16042 " pathEditMode="relative" rAng="0" ptsTypes="AAAA">
                                      <p:cBhvr>
                                        <p:cTn id="11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3" y="161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-1.48148E-6 L 0.00174 0.31204 L 0.19601 0.31204 L 0.19601 0.17431 " pathEditMode="relative" rAng="0" ptsTypes="AAAA">
                                      <p:cBhvr>
                                        <p:cTn id="11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56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2"/>
                                            </p:cond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646E-6 L 0.10104 -0.00232 L 0.10052 -0.2242 L 0.32534 -0.22282 " pathEditMode="relative" ptsTypes="AAAA">
                                      <p:cBhvr>
                                        <p:cTn id="12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3452E-7 L 0.10243 -0.00231 L 0.10243 -0.11846 L 0.32726 -0.11777 " pathEditMode="relative" ptsTypes="AAAA">
                                      <p:cBhvr>
                                        <p:cTn id="12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6"/>
                                            </p:cond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26654E-6 L 0.32778 0.00069 " pathEditMode="relative" ptsTypes="AA">
                                      <p:cBhvr>
                                        <p:cTn id="13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22906E-7 L 0.10416 -0.00231 L 0.10468 0.07936 L 0.33194 0.08168 " pathEditMode="relative" ptsTypes="AAAA">
                                      <p:cBhvr>
                                        <p:cTn id="13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6"/>
                                            </p:cond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646E-6 L 0.0993 4.646E-6 L 0.0993 0.16404 L 0.33177 0.16474 " pathEditMode="relative" ptsTypes="AAAA">
                                      <p:cBhvr>
                                        <p:cTn id="14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1"/>
                                            </p:cond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3452E-7 L 0.1 0.00093 L 0.10122 0.25729 L 0.33195 0.2566 " pathEditMode="relative" ptsTypes="AAAA">
                                      <p:cBhvr>
                                        <p:cTn id="14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10782E-6 L 0.19357 0.00022 " pathEditMode="relative" ptsTypes="AA">
                                      <p:cBhvr>
                                        <p:cTn id="159" dur="2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1273E-6 L -0.27917 2.51273E-6 L -0.27864 -0.04396 " pathEditMode="relative" ptsTypes="AAA">
                                      <p:cBhvr>
                                        <p:cTn id="166" dur="2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5"/>
                                            </p:cond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8.88889E-6 L 0.0007 -0.05092 L 0.2375 -0.05185 " pathEditMode="relative" ptsTypes="AAA">
                                      <p:cBhvr>
                                        <p:cTn id="1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2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7.40741E-7 L -0.26024 -0.4608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230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7"/>
                                            </p:cond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26024 -0.37153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1858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9"/>
                                            </p:cond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0.26024 -0.28472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142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1"/>
                                            </p:cond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-0.26024 -0.20301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10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3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26024 -0.0875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437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5"/>
                                            </p:cond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0.26024 0.02106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10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7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053" grpId="0"/>
      <p:bldP spid="1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5" y="73144"/>
            <a:ext cx="738185" cy="9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38200" y="73144"/>
            <a:ext cx="8305800" cy="72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1 – РАЗВИТИЕ СИСТЕМЫ ЕПСС</a:t>
            </a: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 rot="5400000">
            <a:off x="4437305" y="-3186877"/>
            <a:ext cx="504552" cy="8879101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ru-RU" sz="1400" cap="all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Расширение зоны деятельности АО ЕРКЦ Тверской области</a:t>
            </a:r>
            <a:endParaRPr lang="ru-RU" sz="1400" cap="all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0029" y="1535272"/>
            <a:ext cx="8879101" cy="405517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Franklin Gothic Demi Cond" panose="020B07060304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 rot="10800000" flipH="1">
            <a:off x="5645225" y="1578622"/>
            <a:ext cx="45719" cy="4928590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400" dirty="0">
              <a:latin typeface="Franklin Gothic Medium Cond" panose="020B06060304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19100" y="1535272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100" cap="all" dirty="0" smtClean="0">
                <a:latin typeface="Franklin Gothic Demi Cond" panose="020B0706030402020204" pitchFamily="34" charset="0"/>
              </a:rPr>
              <a:t>Для потребителей – увеличение центров обслуживания клиентов ДО </a:t>
            </a:r>
            <a:r>
              <a:rPr lang="en-US" sz="1100" cap="all" dirty="0" smtClean="0">
                <a:latin typeface="Franklin Gothic Demi Cond" panose="020B0706030402020204" pitchFamily="34" charset="0"/>
              </a:rPr>
              <a:t>&gt; 120 </a:t>
            </a:r>
            <a:r>
              <a:rPr lang="ru-RU" sz="1100" cap="all" dirty="0" smtClean="0">
                <a:latin typeface="Franklin Gothic Demi Cond" panose="020B0706030402020204" pitchFamily="34" charset="0"/>
              </a:rPr>
              <a:t>офисов (В 9 РАЗ)</a:t>
            </a:r>
            <a:endParaRPr lang="ru-RU" sz="1100" cap="all" dirty="0">
              <a:latin typeface="Franklin Gothic Demi Cond" panose="020B07060304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80404" y="1581496"/>
            <a:ext cx="35487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cap="all" dirty="0" smtClean="0">
                <a:latin typeface="Franklin Gothic Demi Cond" panose="020B0706030402020204" pitchFamily="34" charset="0"/>
              </a:rPr>
              <a:t>с участием</a:t>
            </a:r>
            <a:endParaRPr lang="ru-RU" sz="1100" cap="all" dirty="0">
              <a:latin typeface="Franklin Gothic Demi Cond" panose="020B0706030402020204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6461549"/>
              </p:ext>
            </p:extLst>
          </p:nvPr>
        </p:nvGraphicFramePr>
        <p:xfrm>
          <a:off x="469106" y="2089390"/>
          <a:ext cx="5025839" cy="426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9" name="Рисунок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1" y="2481880"/>
            <a:ext cx="2956845" cy="9193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2172" y="3640268"/>
            <a:ext cx="2375730" cy="104018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3016" y="6448547"/>
            <a:ext cx="744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Franklin Gothic Demi Cond" panose="020B0706030402020204" pitchFamily="34" charset="0"/>
              </a:rPr>
              <a:t>Расходы потребителей за услуги ЕРКЦ не более 2% от стоимости услуг ЖКХ (570 млн. руб.)</a:t>
            </a:r>
            <a:endParaRPr lang="ru-RU" sz="1600" dirty="0">
              <a:latin typeface="Franklin Gothic Demi Cond" panose="020B07060304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18286" y="65557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54987" y="5169316"/>
            <a:ext cx="2710101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АО АКЦИОНЕРНЫЙ БАНК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 «РОССИЯ»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5" y="73144"/>
            <a:ext cx="738185" cy="9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38200" y="73144"/>
            <a:ext cx="8305800" cy="72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2 – РАЗВИТИЕ СИСТЕМЫ </a:t>
            </a:r>
            <a:r>
              <a:rPr lang="en-US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СЕРВИСОВ ЕПСС</a:t>
            </a: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 rot="5400000">
            <a:off x="4304856" y="-3054428"/>
            <a:ext cx="504552" cy="8614203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400" cap="all" dirty="0" smtClean="0">
                <a:solidFill>
                  <a:schemeClr val="bg1">
                    <a:lumMod val="95000"/>
                  </a:schemeClr>
                </a:solidFill>
                <a:latin typeface="Franklin Gothic Medium" panose="020B0603020102020204" pitchFamily="34" charset="0"/>
              </a:rPr>
              <a:t>Online </a:t>
            </a:r>
            <a:r>
              <a:rPr lang="ru-RU" sz="1400" cap="all" dirty="0" smtClean="0">
                <a:solidFill>
                  <a:schemeClr val="bg1">
                    <a:lumMod val="95000"/>
                  </a:schemeClr>
                </a:solidFill>
                <a:latin typeface="Franklin Gothic Medium" panose="020B0603020102020204" pitchFamily="34" charset="0"/>
              </a:rPr>
              <a:t>сервисы для заочного обслуживания позволяют</a:t>
            </a:r>
            <a:endParaRPr lang="ru-RU" sz="1400" cap="all" dirty="0">
              <a:solidFill>
                <a:schemeClr val="bg1">
                  <a:lumMod val="9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0030" y="1535272"/>
            <a:ext cx="8614204" cy="405517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 rot="10800000" flipH="1">
            <a:off x="4534272" y="1535272"/>
            <a:ext cx="45719" cy="4928590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400" dirty="0">
              <a:latin typeface="Franklin Gothic Medium Cond" panose="020B06060304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0015" y="157862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100" cap="all" dirty="0" smtClean="0">
                <a:latin typeface="Franklin Gothic Medium" pitchFamily="34" charset="0"/>
              </a:rPr>
              <a:t>Для потребителя</a:t>
            </a:r>
            <a:endParaRPr lang="ru-RU" sz="1100" cap="all" dirty="0">
              <a:latin typeface="Franklin Gothic Medium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557132" y="158149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100" cap="all" dirty="0" smtClean="0">
                <a:latin typeface="Franklin Gothic Medium" pitchFamily="34" charset="0"/>
              </a:rPr>
              <a:t>Для поставщика</a:t>
            </a:r>
            <a:endParaRPr lang="ru-RU" sz="1100" cap="all" dirty="0">
              <a:latin typeface="Franklin Gothic Medium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4808411" y="1987013"/>
            <a:ext cx="4055821" cy="1079746"/>
            <a:chOff x="544460" y="1444428"/>
            <a:chExt cx="4383698" cy="1160515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60" y="1444428"/>
              <a:ext cx="1160515" cy="1160515"/>
            </a:xfrm>
            <a:prstGeom prst="rect">
              <a:avLst/>
            </a:prstGeom>
          </p:spPr>
        </p:pic>
        <p:sp>
          <p:nvSpPr>
            <p:cNvPr id="17" name="Прямоугольник 16"/>
            <p:cNvSpPr/>
            <p:nvPr/>
          </p:nvSpPr>
          <p:spPr>
            <a:xfrm>
              <a:off x="1703957" y="1677080"/>
              <a:ext cx="3224201" cy="5606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Отслеживать платежи по ЛС и услугам в режиме реального времени</a:t>
              </a:r>
              <a:endParaRPr lang="ru-RU" sz="1200" cap="all" dirty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290704" y="1971112"/>
            <a:ext cx="3881903" cy="1096876"/>
            <a:chOff x="290704" y="1971111"/>
            <a:chExt cx="4151543" cy="118789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495025" y="2441858"/>
              <a:ext cx="2947222" cy="317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формировать и распечатать ЕПД</a:t>
              </a:r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04" y="1971111"/>
              <a:ext cx="1187899" cy="1187899"/>
            </a:xfrm>
            <a:prstGeom prst="rect">
              <a:avLst/>
            </a:prstGeom>
          </p:spPr>
        </p:pic>
      </p:grpSp>
      <p:grpSp>
        <p:nvGrpSpPr>
          <p:cNvPr id="26" name="Группа 25"/>
          <p:cNvGrpSpPr/>
          <p:nvPr/>
        </p:nvGrpSpPr>
        <p:grpSpPr>
          <a:xfrm>
            <a:off x="250028" y="3034655"/>
            <a:ext cx="3881903" cy="1130114"/>
            <a:chOff x="290704" y="3168735"/>
            <a:chExt cx="4151543" cy="1230862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04" y="3168735"/>
              <a:ext cx="1230862" cy="1230862"/>
            </a:xfrm>
            <a:prstGeom prst="rect">
              <a:avLst/>
            </a:prstGeom>
          </p:spPr>
        </p:pic>
        <p:sp>
          <p:nvSpPr>
            <p:cNvPr id="25" name="Прямоугольник 24"/>
            <p:cNvSpPr/>
            <p:nvPr/>
          </p:nvSpPr>
          <p:spPr>
            <a:xfrm>
              <a:off x="1495025" y="3503826"/>
              <a:ext cx="2947222" cy="5606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Отслеживать состояние всех своих лицевых счетов в одном личном кабинете</a:t>
              </a: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250028" y="4161854"/>
            <a:ext cx="3881903" cy="1127199"/>
            <a:chOff x="301181" y="4409322"/>
            <a:chExt cx="4167212" cy="1219990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181" y="4409322"/>
              <a:ext cx="1219990" cy="1219990"/>
            </a:xfrm>
            <a:prstGeom prst="rect">
              <a:avLst/>
            </a:prstGeom>
          </p:spPr>
        </p:pic>
        <p:sp>
          <p:nvSpPr>
            <p:cNvPr id="28" name="Прямоугольник 27"/>
            <p:cNvSpPr/>
            <p:nvPr/>
          </p:nvSpPr>
          <p:spPr>
            <a:xfrm>
              <a:off x="1521171" y="4827473"/>
              <a:ext cx="2947222" cy="37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оплачивать коммунальные услуги </a:t>
              </a:r>
              <a:r>
                <a:rPr lang="en-US" sz="1200" cap="all" dirty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online</a:t>
              </a:r>
              <a:endPara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239268" y="5348253"/>
            <a:ext cx="3922977" cy="1147223"/>
            <a:chOff x="239268" y="5348253"/>
            <a:chExt cx="3922977" cy="1147223"/>
          </a:xfrm>
        </p:grpSpPr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68" y="5348253"/>
              <a:ext cx="1147223" cy="1147223"/>
            </a:xfrm>
            <a:prstGeom prst="rect">
              <a:avLst/>
            </a:prstGeom>
          </p:spPr>
        </p:pic>
        <p:sp>
          <p:nvSpPr>
            <p:cNvPr id="31" name="Прямоугольник 30"/>
            <p:cNvSpPr/>
            <p:nvPr/>
          </p:nvSpPr>
          <p:spPr>
            <a:xfrm>
              <a:off x="1416805" y="5752583"/>
              <a:ext cx="2745440" cy="338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Передавать показания приборов учета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798251" y="3078921"/>
            <a:ext cx="4065981" cy="1082933"/>
            <a:chOff x="4798251" y="3078921"/>
            <a:chExt cx="4065981" cy="1082933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251" y="3078921"/>
              <a:ext cx="1082933" cy="1082933"/>
            </a:xfrm>
            <a:prstGeom prst="rect">
              <a:avLst/>
            </a:prstGeom>
          </p:spPr>
        </p:pic>
        <p:sp>
          <p:nvSpPr>
            <p:cNvPr id="34" name="Прямоугольник 33"/>
            <p:cNvSpPr/>
            <p:nvPr/>
          </p:nvSpPr>
          <p:spPr>
            <a:xfrm>
              <a:off x="5881184" y="3335447"/>
              <a:ext cx="2983048" cy="5216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просматривать  сведения  </a:t>
              </a:r>
              <a:r>
                <a:rPr lang="ru-RU" sz="1200" cap="all" dirty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о  состоянии  лицевых </a:t>
              </a:r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счетов, контролировать начисление</a:t>
              </a:r>
              <a:endParaRPr lang="ru-RU" sz="1200" cap="all" dirty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4730468" y="4204891"/>
            <a:ext cx="4133764" cy="1150716"/>
            <a:chOff x="4730468" y="4204891"/>
            <a:chExt cx="4133764" cy="1150716"/>
          </a:xfrm>
        </p:grpSpPr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468" y="4204891"/>
              <a:ext cx="1150716" cy="1150716"/>
            </a:xfrm>
            <a:prstGeom prst="rect">
              <a:avLst/>
            </a:prstGeom>
          </p:spPr>
        </p:pic>
        <p:sp>
          <p:nvSpPr>
            <p:cNvPr id="37" name="Прямоугольник 36"/>
            <p:cNvSpPr/>
            <p:nvPr/>
          </p:nvSpPr>
          <p:spPr>
            <a:xfrm>
              <a:off x="5881184" y="4467575"/>
              <a:ext cx="2983048" cy="5216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выгружать  отчеты  </a:t>
              </a:r>
              <a:r>
                <a:rPr lang="ru-RU" sz="1200" cap="all" dirty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по  заданным  параметрам о  начисленных и собранных  денежных средствах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18286" y="65557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0500" y="2907845"/>
            <a:ext cx="6502400" cy="997405"/>
          </a:xfrm>
        </p:spPr>
        <p:txBody>
          <a:bodyPr anchor="t">
            <a:noAutofit/>
          </a:bodyPr>
          <a:lstStyle/>
          <a:p>
            <a:r>
              <a:rPr lang="ru-RU" sz="4400" b="1" cap="all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Спасибо за внимание</a:t>
            </a:r>
            <a:endParaRPr lang="ru-RU" sz="4400" b="1" cap="all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5" y="73144"/>
            <a:ext cx="738185" cy="9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20"/>
          <p:cNvSpPr txBox="1">
            <a:spLocks/>
          </p:cNvSpPr>
          <p:nvPr/>
        </p:nvSpPr>
        <p:spPr>
          <a:xfrm>
            <a:off x="838200" y="-4130"/>
            <a:ext cx="8215648" cy="104307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cap="all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Правительство тверской области</a:t>
            </a:r>
            <a:endParaRPr lang="ru-RU" sz="2000" b="1" cap="all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646250" y="6179932"/>
            <a:ext cx="5474717" cy="56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524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2019 г.</a:t>
            </a:r>
            <a:endParaRPr lang="ru-RU" sz="1524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524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8286" y="65557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5" y="73144"/>
            <a:ext cx="738185" cy="9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17297"/>
            <a:ext cx="8305800" cy="72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ТЕКУЩАЯ СИТУАЦИЯ В ЖКХ ТВЕРСКОЙ ОБЛАСТИ</a:t>
            </a: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 rot="5400000">
            <a:off x="4399939" y="-3149509"/>
            <a:ext cx="314388" cy="8614203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ru-RU" sz="1400" dirty="0" smtClean="0">
                <a:latin typeface="Franklin Gothic Medium Cond" panose="020B0606030402020204" pitchFamily="34" charset="0"/>
              </a:rPr>
              <a:t>ПРОБЛЕМНЫЕ ВОПРОСЫ</a:t>
            </a:r>
            <a:endParaRPr lang="ru-RU" sz="1400" dirty="0">
              <a:latin typeface="Franklin Gothic Medium Cond" panose="020B06060304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4386218" y="-622113"/>
            <a:ext cx="326229" cy="8614203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ru-RU" sz="1400" dirty="0" smtClean="0">
                <a:latin typeface="Franklin Gothic Medium Cond" panose="020B0606030402020204" pitchFamily="34" charset="0"/>
              </a:rPr>
              <a:t>СХЕМА ДЕНЕЖНЫХ ПОТОКОВ</a:t>
            </a:r>
            <a:endParaRPr lang="ru-RU" sz="1400" dirty="0">
              <a:latin typeface="Franklin Gothic Medium Cond" panose="020B0606030402020204" pitchFamily="34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874062" y="1444427"/>
            <a:ext cx="1669237" cy="2745278"/>
            <a:chOff x="2064562" y="1444427"/>
            <a:chExt cx="1669237" cy="2745278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063" y="1444427"/>
              <a:ext cx="1160515" cy="1160515"/>
            </a:xfrm>
            <a:prstGeom prst="rect">
              <a:avLst/>
            </a:prstGeom>
          </p:spPr>
        </p:pic>
        <p:sp>
          <p:nvSpPr>
            <p:cNvPr id="21" name="Прямоугольник 20"/>
            <p:cNvSpPr/>
            <p:nvPr/>
          </p:nvSpPr>
          <p:spPr>
            <a:xfrm>
              <a:off x="2064562" y="2668295"/>
              <a:ext cx="1669237" cy="152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наличие недобросовестных  УК и перепродавцов</a:t>
              </a: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495144" y="1444426"/>
            <a:ext cx="1874490" cy="2743984"/>
            <a:chOff x="5495144" y="1444426"/>
            <a:chExt cx="1874490" cy="2743984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131" y="1444426"/>
              <a:ext cx="1160515" cy="1160515"/>
            </a:xfrm>
            <a:prstGeom prst="rect">
              <a:avLst/>
            </a:prstGeom>
          </p:spPr>
        </p:pic>
        <p:sp>
          <p:nvSpPr>
            <p:cNvPr id="22" name="Прямоугольник 21"/>
            <p:cNvSpPr/>
            <p:nvPr/>
          </p:nvSpPr>
          <p:spPr>
            <a:xfrm>
              <a:off x="5495144" y="2667000"/>
              <a:ext cx="1874490" cy="152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заключение  со стороны  </a:t>
              </a:r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РСО прямых </a:t>
              </a:r>
              <a:r>
                <a:rPr lang="ru-RU" sz="1200" cap="all" dirty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договоров с </a:t>
              </a:r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потребителями</a:t>
              </a:r>
              <a:endParaRPr lang="ru-RU" sz="1200" cap="all" dirty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7360228" y="1444429"/>
            <a:ext cx="1620032" cy="2745276"/>
            <a:chOff x="7360228" y="1444429"/>
            <a:chExt cx="1620032" cy="2745276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527" y="1444429"/>
              <a:ext cx="1160515" cy="1160515"/>
            </a:xfrm>
            <a:prstGeom prst="rect">
              <a:avLst/>
            </a:prstGeom>
          </p:spPr>
        </p:pic>
        <p:sp>
          <p:nvSpPr>
            <p:cNvPr id="23" name="Прямоугольник 22"/>
            <p:cNvSpPr/>
            <p:nvPr/>
          </p:nvSpPr>
          <p:spPr>
            <a:xfrm>
              <a:off x="7360228" y="2668295"/>
              <a:ext cx="1620032" cy="152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повышение процентной  ставки  по кредитам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16707" y="1444428"/>
            <a:ext cx="1620032" cy="1784547"/>
            <a:chOff x="469107" y="1444428"/>
            <a:chExt cx="1620032" cy="178454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60" y="1444428"/>
              <a:ext cx="1160515" cy="1160515"/>
            </a:xfrm>
            <a:prstGeom prst="rect">
              <a:avLst/>
            </a:prstGeom>
          </p:spPr>
        </p:pic>
        <p:sp>
          <p:nvSpPr>
            <p:cNvPr id="24" name="Прямоугольник 23"/>
            <p:cNvSpPr/>
            <p:nvPr/>
          </p:nvSpPr>
          <p:spPr>
            <a:xfrm>
              <a:off x="469107" y="2668295"/>
              <a:ext cx="1620032" cy="5606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низкая платежная дисциплина</a:t>
              </a:r>
            </a:p>
          </p:txBody>
        </p: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32" y="6079310"/>
            <a:ext cx="573900" cy="5739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83" y="5446114"/>
            <a:ext cx="573900" cy="5739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26" y="4208265"/>
            <a:ext cx="573900" cy="5739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61" y="4722703"/>
            <a:ext cx="1084846" cy="1084846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74" y="4827080"/>
            <a:ext cx="573188" cy="573188"/>
          </a:xfrm>
          <a:prstGeom prst="rect">
            <a:avLst/>
          </a:prstGeom>
        </p:spPr>
      </p:pic>
      <p:sp>
        <p:nvSpPr>
          <p:cNvPr id="38" name="Прямоугольник 37"/>
          <p:cNvSpPr/>
          <p:nvPr/>
        </p:nvSpPr>
        <p:spPr>
          <a:xfrm>
            <a:off x="3148745" y="4213779"/>
            <a:ext cx="256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rPr>
              <a:t>УК,  </a:t>
            </a:r>
            <a:r>
              <a:rPr lang="ru-RU" sz="1200" cap="all" dirty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rPr>
              <a:t>ТСЖ, ЖСК, </a:t>
            </a:r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rPr>
              <a:t>ЖК</a:t>
            </a:r>
          </a:p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rPr>
              <a:t>(</a:t>
            </a:r>
            <a:r>
              <a:rPr lang="ru-RU" sz="1200" cap="all" dirty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rPr>
              <a:t>в  </a:t>
            </a:r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rPr>
              <a:t>реестре  </a:t>
            </a:r>
            <a:r>
              <a:rPr lang="ru-RU" sz="1200" cap="all" dirty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rPr>
              <a:t>лицензий  более  1 000</a:t>
            </a:r>
            <a:r>
              <a:rPr lang="ru-RU" sz="1200" dirty="0" smtClean="0">
                <a:solidFill>
                  <a:srgbClr val="1F497D"/>
                </a:solidFill>
                <a:latin typeface="Franklin Gothic Medium Cond" pitchFamily="34" charset="0"/>
              </a:rPr>
              <a:t>)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3600450" y="1444426"/>
            <a:ext cx="1770868" cy="2745279"/>
            <a:chOff x="3600450" y="1444426"/>
            <a:chExt cx="1770868" cy="2745279"/>
          </a:xfrm>
        </p:grpSpPr>
        <p:sp>
          <p:nvSpPr>
            <p:cNvPr id="107" name="Прямоугольник 106"/>
            <p:cNvSpPr/>
            <p:nvPr/>
          </p:nvSpPr>
          <p:spPr>
            <a:xfrm>
              <a:off x="3600450" y="2668295"/>
              <a:ext cx="1770868" cy="152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Большое количество платежных документов на одного абонента</a:t>
              </a:r>
              <a:endParaRPr lang="ru-RU" sz="1200" cap="all" dirty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900" y="1444426"/>
              <a:ext cx="1159200" cy="1159200"/>
            </a:xfrm>
            <a:prstGeom prst="rect">
              <a:avLst/>
            </a:prstGeom>
          </p:spPr>
        </p:pic>
      </p:grpSp>
      <p:pic>
        <p:nvPicPr>
          <p:cNvPr id="2048" name="Рисунок 20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6" y="4616793"/>
            <a:ext cx="1482737" cy="1482737"/>
          </a:xfrm>
          <a:prstGeom prst="rect">
            <a:avLst/>
          </a:prstGeom>
        </p:spPr>
      </p:pic>
      <p:sp>
        <p:nvSpPr>
          <p:cNvPr id="45" name="Прямоугольник 44"/>
          <p:cNvSpPr/>
          <p:nvPr/>
        </p:nvSpPr>
        <p:spPr>
          <a:xfrm>
            <a:off x="316707" y="4343608"/>
            <a:ext cx="14827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ПОТРЕБИТЕЛИ ЖКУ: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 rot="16200000">
            <a:off x="7286928" y="5240515"/>
            <a:ext cx="2722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ПОСТАВЩИКИ ЖКУ (РЕСУРСОСНАБЖАЮЩИЕ КОМПАНИИ)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45" y="4922703"/>
            <a:ext cx="745093" cy="745093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 rot="16200000">
            <a:off x="7081391" y="4363010"/>
            <a:ext cx="7825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ГАЗ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7062497" y="5070145"/>
            <a:ext cx="8529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Э/Э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 rot="16200000">
            <a:off x="7097680" y="5663459"/>
            <a:ext cx="7825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ТЕПЛО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 rot="16200000">
            <a:off x="7097680" y="6269429"/>
            <a:ext cx="7825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ВОДА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grpSp>
        <p:nvGrpSpPr>
          <p:cNvPr id="62" name="Группа 61"/>
          <p:cNvGrpSpPr/>
          <p:nvPr/>
        </p:nvGrpSpPr>
        <p:grpSpPr>
          <a:xfrm>
            <a:off x="4124944" y="5800717"/>
            <a:ext cx="581967" cy="519236"/>
            <a:chOff x="5511776" y="4892526"/>
            <a:chExt cx="581967" cy="560493"/>
          </a:xfrm>
        </p:grpSpPr>
        <p:pic>
          <p:nvPicPr>
            <p:cNvPr id="63" name="Рисунок 6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776" y="4892526"/>
              <a:ext cx="560493" cy="5604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5600052" y="5135360"/>
              <a:ext cx="493691" cy="282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>
                  <a:latin typeface="Franklin Gothic Medium Cond" pitchFamily="34" charset="0"/>
                </a:rPr>
                <a:t>70%</a:t>
              </a:r>
              <a:endParaRPr lang="ru-RU" sz="1100" dirty="0">
                <a:latin typeface="Franklin Gothic Medium Cond" pitchFamily="34" charset="0"/>
              </a:endParaRPr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6385731" y="6067430"/>
            <a:ext cx="402674" cy="378485"/>
            <a:chOff x="5475969" y="4892607"/>
            <a:chExt cx="628016" cy="570126"/>
          </a:xfrm>
        </p:grpSpPr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144" y="4892607"/>
              <a:ext cx="560493" cy="5604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475969" y="5091841"/>
              <a:ext cx="628016" cy="370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>
                  <a:latin typeface="Franklin Gothic Medium Cond" pitchFamily="34" charset="0"/>
                </a:rPr>
                <a:t>1</a:t>
              </a:r>
              <a:r>
                <a:rPr lang="en-US" sz="1000" dirty="0" smtClean="0">
                  <a:latin typeface="Franklin Gothic Medium Cond" pitchFamily="34" charset="0"/>
                </a:rPr>
                <a:t>0</a:t>
              </a:r>
              <a:r>
                <a:rPr lang="ru-RU" sz="1000" dirty="0" smtClean="0">
                  <a:latin typeface="Franklin Gothic Medium Cond" pitchFamily="34" charset="0"/>
                </a:rPr>
                <a:t>%</a:t>
              </a:r>
              <a:endParaRPr lang="ru-RU" sz="1000" dirty="0">
                <a:latin typeface="Franklin Gothic Medium Cond" pitchFamily="34" charset="0"/>
              </a:endParaRPr>
            </a:p>
          </p:txBody>
        </p:sp>
      </p:grpSp>
      <p:pic>
        <p:nvPicPr>
          <p:cNvPr id="69" name="Рисунок 6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26" y="6073825"/>
            <a:ext cx="359379" cy="372090"/>
          </a:xfrm>
          <a:prstGeom prst="rect">
            <a:avLst/>
          </a:prstGeom>
        </p:spPr>
      </p:pic>
      <p:grpSp>
        <p:nvGrpSpPr>
          <p:cNvPr id="71" name="Группа 70"/>
          <p:cNvGrpSpPr/>
          <p:nvPr/>
        </p:nvGrpSpPr>
        <p:grpSpPr>
          <a:xfrm>
            <a:off x="6380388" y="5464940"/>
            <a:ext cx="402674" cy="378485"/>
            <a:chOff x="5475969" y="4892607"/>
            <a:chExt cx="628016" cy="570126"/>
          </a:xfrm>
        </p:grpSpPr>
        <p:pic>
          <p:nvPicPr>
            <p:cNvPr id="72" name="Рисунок 7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144" y="4892607"/>
              <a:ext cx="560493" cy="5604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5475969" y="5091841"/>
              <a:ext cx="628016" cy="370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>
                  <a:latin typeface="Franklin Gothic Medium Cond" pitchFamily="34" charset="0"/>
                </a:rPr>
                <a:t>47%</a:t>
              </a:r>
              <a:endParaRPr lang="ru-RU" sz="1000" dirty="0">
                <a:latin typeface="Franklin Gothic Medium Cond" pitchFamily="34" charset="0"/>
              </a:endParaRPr>
            </a:p>
          </p:txBody>
        </p:sp>
      </p:grpSp>
      <p:pic>
        <p:nvPicPr>
          <p:cNvPr id="75" name="Рисунок 7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26" y="4757842"/>
            <a:ext cx="359379" cy="37209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94" y="4111452"/>
            <a:ext cx="359379" cy="37209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399658" y="4866658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Franklin Gothic Medium Cond" pitchFamily="34" charset="0"/>
              </a:rPr>
              <a:t>21%</a:t>
            </a:r>
            <a:endParaRPr lang="ru-RU" sz="1000" dirty="0">
              <a:latin typeface="Franklin Gothic Medium Cond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80388" y="4240094"/>
            <a:ext cx="402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Franklin Gothic Medium Cond" pitchFamily="34" charset="0"/>
              </a:rPr>
              <a:t>22%</a:t>
            </a:r>
            <a:endParaRPr lang="ru-RU" sz="1000" dirty="0">
              <a:latin typeface="Franklin Gothic Medium Cond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2815225" y="5105714"/>
            <a:ext cx="978408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2766492" y="5204272"/>
            <a:ext cx="818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400" dirty="0" smtClean="0">
                <a:solidFill>
                  <a:schemeClr val="bg1"/>
                </a:solidFill>
                <a:latin typeface="Franklin Gothic Medium Cond" pitchFamily="34" charset="0"/>
              </a:rPr>
              <a:t>92-95%</a:t>
            </a:r>
            <a:endParaRPr lang="ru-RU" sz="14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84" name="Стрелка вправо 83"/>
          <p:cNvSpPr/>
          <p:nvPr/>
        </p:nvSpPr>
        <p:spPr>
          <a:xfrm>
            <a:off x="5099942" y="5087586"/>
            <a:ext cx="978408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5108797" y="5194142"/>
            <a:ext cx="818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400" dirty="0" smtClean="0">
                <a:solidFill>
                  <a:schemeClr val="bg1"/>
                </a:solidFill>
                <a:latin typeface="Franklin Gothic Medium Cond" pitchFamily="34" charset="0"/>
              </a:rPr>
              <a:t>-30%</a:t>
            </a:r>
            <a:endParaRPr lang="ru-RU" sz="14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6127889" y="4240094"/>
            <a:ext cx="192415" cy="2199426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55650" y="5800717"/>
            <a:ext cx="45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Население Тверской области, всего – </a:t>
            </a:r>
            <a:r>
              <a:rPr lang="ru-RU" sz="1200" b="1" u="sng" cap="all" dirty="0" smtClean="0">
                <a:solidFill>
                  <a:srgbClr val="0070C0"/>
                </a:solidFill>
                <a:latin typeface="Franklin Gothic Medium Cond" pitchFamily="34" charset="0"/>
              </a:rPr>
              <a:t>1 600 000 </a:t>
            </a:r>
            <a:r>
              <a:rPr lang="ru-RU" sz="1200" cap="all" dirty="0" smtClean="0">
                <a:solidFill>
                  <a:srgbClr val="0070C0"/>
                </a:solidFill>
                <a:latin typeface="Franklin Gothic Medium Cond" pitchFamily="34" charset="0"/>
              </a:rPr>
              <a:t>человек</a:t>
            </a:r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, в том числе:</a:t>
            </a:r>
          </a:p>
          <a:p>
            <a:pPr lvl="0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Постоянно проживающие – </a:t>
            </a:r>
            <a:r>
              <a:rPr lang="ru-RU" sz="1200" b="1" u="sng" cap="all" dirty="0" smtClean="0">
                <a:solidFill>
                  <a:srgbClr val="0070C0"/>
                </a:solidFill>
                <a:latin typeface="Franklin Gothic Medium Cond" pitchFamily="34" charset="0"/>
              </a:rPr>
              <a:t>1 300 000</a:t>
            </a:r>
            <a:r>
              <a:rPr lang="ru-RU" sz="1200" cap="all" dirty="0" smtClean="0">
                <a:solidFill>
                  <a:srgbClr val="0070C0"/>
                </a:solidFill>
                <a:latin typeface="Franklin Gothic Medium Cond" pitchFamily="34" charset="0"/>
              </a:rPr>
              <a:t> человек</a:t>
            </a:r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;</a:t>
            </a:r>
          </a:p>
          <a:p>
            <a:pPr lvl="0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Временно проживающие (дачники) – </a:t>
            </a:r>
            <a:r>
              <a:rPr lang="ru-RU" sz="1200" b="1" u="sng" cap="all" dirty="0" smtClean="0">
                <a:solidFill>
                  <a:srgbClr val="0070C0"/>
                </a:solidFill>
                <a:latin typeface="Franklin Gothic Medium Cond" pitchFamily="34" charset="0"/>
              </a:rPr>
              <a:t>300 000 </a:t>
            </a:r>
            <a:r>
              <a:rPr lang="ru-RU" sz="1200" cap="all" dirty="0" smtClean="0">
                <a:solidFill>
                  <a:srgbClr val="0070C0"/>
                </a:solidFill>
                <a:latin typeface="Franklin Gothic Medium Cond" pitchFamily="34" charset="0"/>
              </a:rPr>
              <a:t>человек</a:t>
            </a:r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.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25" y="1444426"/>
            <a:ext cx="1160515" cy="11537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78553" y="64117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5286302" y="3838636"/>
            <a:ext cx="3755465" cy="256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rPr>
              <a:t>Структура платы граждан за коммунальные услуги (%)</a:t>
            </a:r>
            <a:endParaRPr lang="ru-RU" sz="1200" cap="all" dirty="0">
              <a:solidFill>
                <a:schemeClr val="tx2">
                  <a:lumMod val="50000"/>
                </a:schemeClr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19027 0.1773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16 L -0.05764 -0.08148 C -0.07066 -0.09815 -0.07725 -0.12338 -0.07725 -0.14954 C -0.07725 -0.1794 -0.071 -0.20347 -0.05712 -0.22014 L 0.00104 -0.3007 " pathEditMode="relative" rAng="16200000" ptsTypes="AAAAA">
                                      <p:cBhvr>
                                        <p:cTn id="8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149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47 L -0.0599 -0.0243 C -0.07309 -0.02939 -0.07969 -0.03726 -0.07969 -0.04537 C -0.07969 -0.05463 -0.07344 -0.06203 -0.05938 -0.06713 L -0.00035 -0.09213 " pathEditMode="relative" rAng="16200000" ptsTypes="AAAAA">
                                      <p:cBhvr>
                                        <p:cTn id="9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46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1"/>
                                            </p:cond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8" grpId="0"/>
      <p:bldP spid="45" grpId="0"/>
      <p:bldP spid="46" grpId="0"/>
      <p:bldP spid="49" grpId="0"/>
      <p:bldP spid="50" grpId="0"/>
      <p:bldP spid="51" grpId="0"/>
      <p:bldP spid="52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5" y="73144"/>
            <a:ext cx="738185" cy="9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735106" y="73144"/>
            <a:ext cx="8390966" cy="72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СТРУКТУРА ПЛАТЫ ГРАЖДАН ЗА УСЛУГИ ЖКХ В ТВЕРСКОЙ ОБЛАСТИ</a:t>
            </a: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 rot="5400000">
            <a:off x="4368742" y="-2677993"/>
            <a:ext cx="413744" cy="889749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ru-RU" sz="1400" dirty="0" smtClean="0">
                <a:latin typeface="Franklin Gothic Medium Cond" panose="020B0606030402020204" pitchFamily="34" charset="0"/>
              </a:rPr>
              <a:t>КОММУНАЛЬНЫЕ УСЛУГИ /ПОСТАВЩИКИ КОММУНАЛЬНЫХ УСЛУГ – РЕСУРСОСНАБЖАЮЩИЕ ОРГАНИЗАЦИИ/, МЛН. РУБ. (85%)</a:t>
            </a:r>
            <a:endParaRPr lang="ru-RU" sz="1400" dirty="0">
              <a:latin typeface="Franklin Gothic Medium Cond" panose="020B06060304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4376163" y="-243237"/>
            <a:ext cx="326229" cy="8614203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ru-RU" sz="1400" dirty="0" smtClean="0">
                <a:latin typeface="Franklin Gothic Medium Cond" panose="020B0606030402020204" pitchFamily="34" charset="0"/>
              </a:rPr>
              <a:t>ЖИЛИЩНЫЕ УСЛУГИ /УК,ТСЖ, ЖСК, ЖК/ (15%)</a:t>
            </a:r>
            <a:endParaRPr lang="ru-RU" sz="1400" dirty="0">
              <a:latin typeface="Franklin Gothic Medium Cond" panose="020B06060304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2" y="2061218"/>
            <a:ext cx="573900" cy="5739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98" y="2060554"/>
            <a:ext cx="573900" cy="5739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11" y="2054068"/>
            <a:ext cx="573900" cy="5739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18" y="4343578"/>
            <a:ext cx="1084846" cy="1084846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64" y="2069343"/>
            <a:ext cx="573188" cy="573188"/>
          </a:xfrm>
          <a:prstGeom prst="rect">
            <a:avLst/>
          </a:prstGeom>
        </p:spPr>
      </p:pic>
      <p:pic>
        <p:nvPicPr>
          <p:cNvPr id="2048" name="Рисунок 20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5" y="440316"/>
            <a:ext cx="1482737" cy="1482737"/>
          </a:xfrm>
          <a:prstGeom prst="rect">
            <a:avLst/>
          </a:prstGeom>
        </p:spPr>
      </p:pic>
      <p:sp>
        <p:nvSpPr>
          <p:cNvPr id="45" name="Прямоугольник 44"/>
          <p:cNvSpPr/>
          <p:nvPr/>
        </p:nvSpPr>
        <p:spPr>
          <a:xfrm>
            <a:off x="1044372" y="963640"/>
            <a:ext cx="21918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ПОТРЕБИТЕЛИ ЖКУ /НАСЕЛЕНИЕ/ 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 rot="21600000">
            <a:off x="100015" y="2827420"/>
            <a:ext cx="1362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ВОДОСНАБЖЕНИЕ/ВОДООТВЕДЕНИЕ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5108797" y="5194142"/>
            <a:ext cx="818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400" dirty="0" smtClean="0">
                <a:solidFill>
                  <a:schemeClr val="bg1"/>
                </a:solidFill>
                <a:latin typeface="Franklin Gothic Medium Cond" pitchFamily="34" charset="0"/>
              </a:rPr>
              <a:t>-30%</a:t>
            </a:r>
            <a:endParaRPr lang="ru-RU" sz="14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 rot="21600000">
            <a:off x="1462437" y="2827420"/>
            <a:ext cx="1485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ТЕПЛОСНАБЖЕНИЕ/</a:t>
            </a:r>
          </a:p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 гвс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 rot="21600000">
            <a:off x="3047927" y="2827419"/>
            <a:ext cx="16219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ЭЛЕКТРОСНАБЖЕНИЕ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 rot="21600000">
            <a:off x="4669856" y="2799703"/>
            <a:ext cx="1757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ГАЗОСНАБЖЕНИЕ:</a:t>
            </a:r>
          </a:p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СЕТЕВОЙ/СЖИЖЕННЫЙ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88" y="2100858"/>
            <a:ext cx="571500" cy="571500"/>
          </a:xfrm>
          <a:prstGeom prst="rect">
            <a:avLst/>
          </a:prstGeom>
        </p:spPr>
      </p:pic>
      <p:sp>
        <p:nvSpPr>
          <p:cNvPr id="61" name="Прямоугольник 60"/>
          <p:cNvSpPr/>
          <p:nvPr/>
        </p:nvSpPr>
        <p:spPr>
          <a:xfrm rot="21600000">
            <a:off x="6427533" y="2773581"/>
            <a:ext cx="2142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ОБРАЩЕНИЕ С ТВЕРДЫМИ КОММУНАЛЬНЫМИ ОТХОДАМИ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5480507" y="811773"/>
            <a:ext cx="2842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ВСЕГО:  </a:t>
            </a:r>
            <a:r>
              <a:rPr lang="ru-RU" sz="2000" b="1" cap="all" dirty="0" smtClean="0">
                <a:solidFill>
                  <a:srgbClr val="0070C0"/>
                </a:solidFill>
                <a:latin typeface="Franklin Gothic Medium Cond" pitchFamily="34" charset="0"/>
              </a:rPr>
              <a:t>28 120 МЛН. РУБ.,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  <a:latin typeface="Franklin Gothic Medium Cond" pitchFamily="34" charset="0"/>
              </a:rPr>
              <a:t>в</a:t>
            </a:r>
            <a:r>
              <a:rPr lang="ru-RU" sz="1200" dirty="0" smtClean="0">
                <a:solidFill>
                  <a:srgbClr val="0070C0"/>
                </a:solidFill>
                <a:latin typeface="Franklin Gothic Medium Cond" pitchFamily="34" charset="0"/>
              </a:rPr>
              <a:t> т.ч. налоги 2 139 млн. руб. (8%)</a:t>
            </a:r>
            <a:endParaRPr lang="ru-RU" sz="1200" dirty="0">
              <a:solidFill>
                <a:srgbClr val="0070C0"/>
              </a:solidFill>
              <a:latin typeface="Franklin Gothic Medium Cond" pitchFamily="34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 rot="21600000">
            <a:off x="126866" y="3323692"/>
            <a:ext cx="131481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ru-RU" b="1" cap="all" dirty="0" smtClean="0">
                <a:solidFill>
                  <a:srgbClr val="0070C0"/>
                </a:solidFill>
                <a:latin typeface="Franklin Gothic Medium Cond" pitchFamily="34" charset="0"/>
              </a:rPr>
              <a:t>984 / 1 179</a:t>
            </a:r>
            <a:endParaRPr lang="ru-RU" b="1" dirty="0">
              <a:solidFill>
                <a:srgbClr val="0070C0"/>
              </a:solidFill>
              <a:latin typeface="Franklin Gothic Medium Cond" pitchFamily="34" charset="0"/>
            </a:endParaRPr>
          </a:p>
        </p:txBody>
      </p:sp>
      <p:sp>
        <p:nvSpPr>
          <p:cNvPr id="76" name="Прямоугольник 75"/>
          <p:cNvSpPr/>
          <p:nvPr/>
        </p:nvSpPr>
        <p:spPr>
          <a:xfrm rot="21600000">
            <a:off x="1513241" y="3315456"/>
            <a:ext cx="143505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ru-RU" b="1" cap="all" dirty="0" smtClean="0">
                <a:solidFill>
                  <a:srgbClr val="0070C0"/>
                </a:solidFill>
                <a:latin typeface="Franklin Gothic Medium Cond" pitchFamily="34" charset="0"/>
              </a:rPr>
              <a:t>8 138 / 1 567</a:t>
            </a:r>
            <a:endParaRPr lang="ru-RU" b="1" dirty="0">
              <a:solidFill>
                <a:srgbClr val="0070C0"/>
              </a:solidFill>
              <a:latin typeface="Franklin Gothic Medium Cond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 rot="21600000">
            <a:off x="3116951" y="3324132"/>
            <a:ext cx="131481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ru-RU" b="1" cap="all" dirty="0" smtClean="0">
                <a:solidFill>
                  <a:srgbClr val="0070C0"/>
                </a:solidFill>
                <a:latin typeface="Franklin Gothic Medium Cond" pitchFamily="34" charset="0"/>
              </a:rPr>
              <a:t>4 316</a:t>
            </a:r>
            <a:endParaRPr lang="ru-RU" b="1" dirty="0">
              <a:solidFill>
                <a:srgbClr val="0070C0"/>
              </a:solidFill>
              <a:latin typeface="Franklin Gothic Medium Cond" pitchFamily="34" charset="0"/>
            </a:endParaRPr>
          </a:p>
        </p:txBody>
      </p:sp>
      <p:sp>
        <p:nvSpPr>
          <p:cNvPr id="82" name="Прямоугольник 81"/>
          <p:cNvSpPr/>
          <p:nvPr/>
        </p:nvSpPr>
        <p:spPr>
          <a:xfrm rot="21600000">
            <a:off x="4863784" y="3323692"/>
            <a:ext cx="145633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ru-RU" b="1" cap="all" dirty="0" smtClean="0">
                <a:solidFill>
                  <a:srgbClr val="0070C0"/>
                </a:solidFill>
                <a:latin typeface="Franklin Gothic Medium Cond" pitchFamily="34" charset="0"/>
              </a:rPr>
              <a:t>2 732 / 1 829</a:t>
            </a:r>
            <a:endParaRPr lang="ru-RU" b="1" dirty="0">
              <a:solidFill>
                <a:srgbClr val="0070C0"/>
              </a:solidFill>
              <a:latin typeface="Franklin Gothic Medium Cond" pitchFamily="34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 rot="21600000">
            <a:off x="6615612" y="3330707"/>
            <a:ext cx="131481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ru-RU" b="1" cap="all" dirty="0" smtClean="0">
                <a:solidFill>
                  <a:srgbClr val="0070C0"/>
                </a:solidFill>
                <a:latin typeface="Franklin Gothic Medium Cond" pitchFamily="34" charset="0"/>
              </a:rPr>
              <a:t>1 393</a:t>
            </a:r>
            <a:endParaRPr lang="ru-RU" b="1" dirty="0">
              <a:solidFill>
                <a:srgbClr val="0070C0"/>
              </a:solidFill>
              <a:latin typeface="Franklin Gothic Medium Cond" pitchFamily="34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 rot="21600000">
            <a:off x="1041916" y="5545022"/>
            <a:ext cx="1722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СОДЕРЖАНИЕ И ТЕКУЩИЙ РЕМОНТ ЖИЛИЩНОГО ФОНДА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 rot="21600000">
            <a:off x="3324574" y="5545023"/>
            <a:ext cx="1722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ФОНД КАПИТАЛЬНОГО РЕМОНТА ТВЕРСКОЙ ОБЛАСТИ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 rot="21600000">
            <a:off x="1226291" y="6292563"/>
            <a:ext cx="131481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ru-RU" b="1" cap="all" dirty="0" smtClean="0">
                <a:solidFill>
                  <a:srgbClr val="0070C0"/>
                </a:solidFill>
                <a:latin typeface="Franklin Gothic Medium Cond" pitchFamily="34" charset="0"/>
              </a:rPr>
              <a:t>2 747</a:t>
            </a:r>
            <a:endParaRPr lang="ru-RU" b="1" dirty="0">
              <a:solidFill>
                <a:srgbClr val="0070C0"/>
              </a:solidFill>
              <a:latin typeface="Franklin Gothic Medium Cond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 rot="21600000">
            <a:off x="3528636" y="6299935"/>
            <a:ext cx="131481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ru-RU" b="1" cap="all" dirty="0" smtClean="0">
                <a:solidFill>
                  <a:srgbClr val="0070C0"/>
                </a:solidFill>
                <a:latin typeface="Franklin Gothic Medium Cond" pitchFamily="34" charset="0"/>
              </a:rPr>
              <a:t>1 096</a:t>
            </a:r>
            <a:endParaRPr lang="ru-RU" b="1" dirty="0">
              <a:solidFill>
                <a:srgbClr val="0070C0"/>
              </a:solidFill>
              <a:latin typeface="Franklin Gothic Medium Cond" pitchFamily="34" charset="0"/>
            </a:endParaRPr>
          </a:p>
        </p:txBody>
      </p:sp>
      <p:grpSp>
        <p:nvGrpSpPr>
          <p:cNvPr id="94" name="Группа 93"/>
          <p:cNvGrpSpPr/>
          <p:nvPr/>
        </p:nvGrpSpPr>
        <p:grpSpPr>
          <a:xfrm>
            <a:off x="6615612" y="4378923"/>
            <a:ext cx="1620032" cy="2685272"/>
            <a:chOff x="7360228" y="1444429"/>
            <a:chExt cx="1620032" cy="2701113"/>
          </a:xfrm>
        </p:grpSpPr>
        <p:pic>
          <p:nvPicPr>
            <p:cNvPr id="95" name="Рисунок 9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527" y="1444429"/>
              <a:ext cx="1160515" cy="1160515"/>
            </a:xfrm>
            <a:prstGeom prst="rect">
              <a:avLst/>
            </a:prstGeom>
          </p:spPr>
        </p:pic>
        <p:sp>
          <p:nvSpPr>
            <p:cNvPr id="96" name="Прямоугольник 95"/>
            <p:cNvSpPr/>
            <p:nvPr/>
          </p:nvSpPr>
          <p:spPr>
            <a:xfrm>
              <a:off x="7360228" y="2624132"/>
              <a:ext cx="1620032" cy="152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НАЛОГИ ФИЗИЧЕСКИХ ЛИЦ: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НА ИМУЩЕСТВО;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1200" cap="all" dirty="0" smtClean="0">
                  <a:solidFill>
                    <a:schemeClr val="tx2">
                      <a:lumMod val="50000"/>
                    </a:schemeClr>
                  </a:solidFill>
                  <a:latin typeface="Franklin Gothic Medium Cond" panose="020B0606030402020204" pitchFamily="34" charset="0"/>
                </a:rPr>
                <a:t>НА ЗЕМЛЮ</a:t>
              </a:r>
              <a:endParaRPr lang="ru-RU" sz="1200" cap="all" dirty="0">
                <a:solidFill>
                  <a:schemeClr val="tx2">
                    <a:lumMod val="50000"/>
                  </a:schemeClr>
                </a:solidFill>
                <a:latin typeface="Franklin Gothic Medium Cond" panose="020B0606030402020204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778553" y="64117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 rot="21600000">
            <a:off x="6653761" y="6299935"/>
            <a:ext cx="131481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ru-RU" b="1" cap="all" dirty="0" smtClean="0">
                <a:solidFill>
                  <a:srgbClr val="0070C0"/>
                </a:solidFill>
                <a:latin typeface="Franklin Gothic Medium Cond" pitchFamily="34" charset="0"/>
              </a:rPr>
              <a:t>420 / 1 719</a:t>
            </a:r>
            <a:endParaRPr lang="ru-RU" b="1" dirty="0">
              <a:solidFill>
                <a:srgbClr val="0070C0"/>
              </a:solidFill>
              <a:latin typeface="Franklin Gothic Medium Con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0" y="2621534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8%</a:t>
            </a:r>
            <a:endParaRPr lang="ru-RU" sz="12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92363" y="2630949"/>
            <a:ext cx="440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37%</a:t>
            </a:r>
            <a:endParaRPr lang="ru-RU" sz="12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6991" y="2627968"/>
            <a:ext cx="43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17%</a:t>
            </a:r>
            <a:endParaRPr lang="ru-RU" sz="12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6152" y="2635080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18%</a:t>
            </a:r>
            <a:endParaRPr lang="ru-RU" sz="12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38935" y="260708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5%</a:t>
            </a:r>
            <a:endParaRPr lang="ru-RU" sz="12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61522" y="5348030"/>
            <a:ext cx="439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11%</a:t>
            </a:r>
            <a:endParaRPr lang="ru-RU" sz="12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8602" y="533958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4%</a:t>
            </a:r>
            <a:endParaRPr lang="ru-RU" sz="12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Плюс 2"/>
          <p:cNvSpPr/>
          <p:nvPr/>
        </p:nvSpPr>
        <p:spPr>
          <a:xfrm>
            <a:off x="5548694" y="5078182"/>
            <a:ext cx="480756" cy="54684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круглая скобка 5"/>
          <p:cNvSpPr/>
          <p:nvPr/>
        </p:nvSpPr>
        <p:spPr>
          <a:xfrm>
            <a:off x="5125503" y="4489356"/>
            <a:ext cx="137355" cy="2161613"/>
          </a:xfrm>
          <a:prstGeom prst="rightBracke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круглая скобка 6"/>
          <p:cNvSpPr/>
          <p:nvPr/>
        </p:nvSpPr>
        <p:spPr>
          <a:xfrm>
            <a:off x="781225" y="4489356"/>
            <a:ext cx="136934" cy="218843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/>
      <p:bldP spid="52" grpId="0"/>
      <p:bldP spid="56" grpId="0"/>
      <p:bldP spid="57" grpId="0"/>
      <p:bldP spid="58" grpId="0"/>
      <p:bldP spid="61" grpId="0"/>
      <p:bldP spid="68" grpId="0"/>
      <p:bldP spid="70" grpId="0" animBg="1"/>
      <p:bldP spid="76" grpId="0" animBg="1"/>
      <p:bldP spid="81" grpId="0" animBg="1"/>
      <p:bldP spid="82" grpId="0" animBg="1"/>
      <p:bldP spid="87" grpId="0" animBg="1"/>
      <p:bldP spid="88" grpId="0"/>
      <p:bldP spid="89" grpId="0"/>
      <p:bldP spid="90" grpId="0" animBg="1"/>
      <p:bldP spid="91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5" y="73144"/>
            <a:ext cx="738185" cy="9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72275"/>
            <a:ext cx="8305800" cy="72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ПЕРЕХОД НА ЕДИНУЮ ПЛАТЕЖНУЮ СИСТЕМУ ТВЕРСКОЙ ОБЛАСТИ ЗА ПЕРИОД 2016-2019 ГГ.</a:t>
            </a: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 rot="5400000">
            <a:off x="4399939" y="-3149509"/>
            <a:ext cx="314388" cy="8614203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ru-RU" sz="1400" dirty="0" smtClean="0">
                <a:latin typeface="Franklin Gothic Medium Cond" panose="020B0606030402020204" pitchFamily="34" charset="0"/>
              </a:rPr>
              <a:t>КАРТА ИНТЕГРАЦИИ МО В ЕДИНУЮ ПЛАТЕЖНУЮ СИСТЕМУ ТВЕРСКОЙ ОБЛАСТИ (на 01.07.2019)</a:t>
            </a:r>
            <a:endParaRPr lang="ru-RU" sz="1400" dirty="0">
              <a:latin typeface="Franklin Gothic Medium Cond" panose="020B06060304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94" y="1450751"/>
            <a:ext cx="8294526" cy="50761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6329" y="1391158"/>
            <a:ext cx="6680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ru-RU" sz="1200" cap="all" dirty="0">
                <a:solidFill>
                  <a:srgbClr val="000000"/>
                </a:solidFill>
                <a:latin typeface="Franklin Gothic Medium Cond" pitchFamily="34" charset="0"/>
              </a:rPr>
              <a:t>Территории  присутствия в  единой  платежной  системе  </a:t>
            </a:r>
            <a:r>
              <a:rPr lang="ru-RU" sz="1200" b="1" cap="all" dirty="0">
                <a:solidFill>
                  <a:srgbClr val="0070C0"/>
                </a:solidFill>
                <a:latin typeface="Franklin Gothic Medium Cond" pitchFamily="34" charset="0"/>
              </a:rPr>
              <a:t>ООО </a:t>
            </a:r>
            <a:r>
              <a:rPr lang="ru-RU" sz="1200" b="1" cap="all" dirty="0" smtClean="0">
                <a:solidFill>
                  <a:srgbClr val="0070C0"/>
                </a:solidFill>
                <a:latin typeface="Franklin Gothic Medium Cond" pitchFamily="34" charset="0"/>
              </a:rPr>
              <a:t>«ЕРКЦ» </a:t>
            </a:r>
            <a:r>
              <a:rPr lang="ru-RU" sz="1200" cap="all" dirty="0" smtClean="0">
                <a:solidFill>
                  <a:srgbClr val="000000"/>
                </a:solidFill>
                <a:latin typeface="Franklin Gothic Medium Cond" pitchFamily="34" charset="0"/>
              </a:rPr>
              <a:t>тверской области (33%)</a:t>
            </a:r>
            <a:endParaRPr lang="ru-RU" sz="1200" cap="all" dirty="0">
              <a:solidFill>
                <a:srgbClr val="000000"/>
              </a:solidFill>
              <a:latin typeface="Franklin Gothic Medium Cond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60934" y="1450750"/>
            <a:ext cx="145395" cy="132177"/>
          </a:xfrm>
          <a:prstGeom prst="rect">
            <a:avLst/>
          </a:prstGeom>
          <a:solidFill>
            <a:srgbClr val="3DF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20869" y="1699683"/>
            <a:ext cx="5410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ru-RU" sz="1200" cap="all" dirty="0">
                <a:solidFill>
                  <a:srgbClr val="000000"/>
                </a:solidFill>
                <a:latin typeface="Franklin Gothic Medium Cond" pitchFamily="34" charset="0"/>
              </a:rPr>
              <a:t>Территории  подготовки  к  интеграции в  единую  платежную систему </a:t>
            </a:r>
            <a:endParaRPr lang="ru-RU" sz="1200" cap="all" dirty="0" smtClean="0">
              <a:solidFill>
                <a:srgbClr val="000000"/>
              </a:solidFill>
              <a:latin typeface="Franklin Gothic Medium Cond" pitchFamily="34" charset="0"/>
            </a:endParaRPr>
          </a:p>
          <a:p>
            <a:pPr fontAlgn="ctr"/>
            <a:r>
              <a:rPr lang="ru-RU" sz="1200" cap="all" dirty="0" smtClean="0">
                <a:solidFill>
                  <a:srgbClr val="000000"/>
                </a:solidFill>
                <a:latin typeface="Franklin Gothic Medium Cond" pitchFamily="34" charset="0"/>
              </a:rPr>
              <a:t> </a:t>
            </a:r>
            <a:r>
              <a:rPr lang="ru-RU" sz="1200" cap="all" dirty="0">
                <a:solidFill>
                  <a:srgbClr val="000000"/>
                </a:solidFill>
                <a:latin typeface="Franklin Gothic Medium Cond" pitchFamily="34" charset="0"/>
              </a:rPr>
              <a:t>ООО "ЕРКЦ" </a:t>
            </a:r>
            <a:r>
              <a:rPr lang="ru-RU" sz="1200" cap="all" dirty="0" smtClean="0">
                <a:solidFill>
                  <a:srgbClr val="000000"/>
                </a:solidFill>
                <a:latin typeface="Franklin Gothic Medium Cond" pitchFamily="34" charset="0"/>
              </a:rPr>
              <a:t>(</a:t>
            </a:r>
            <a:r>
              <a:rPr lang="ru-RU" sz="1200" cap="all" dirty="0">
                <a:solidFill>
                  <a:srgbClr val="000000"/>
                </a:solidFill>
                <a:latin typeface="Franklin Gothic Medium Cond" pitchFamily="34" charset="0"/>
              </a:rPr>
              <a:t>стадия  подготовки  баз  </a:t>
            </a:r>
            <a:r>
              <a:rPr lang="ru-RU" sz="1200" cap="all" dirty="0" smtClean="0">
                <a:solidFill>
                  <a:srgbClr val="000000"/>
                </a:solidFill>
                <a:latin typeface="Franklin Gothic Medium Cond" pitchFamily="34" charset="0"/>
              </a:rPr>
              <a:t>данных)</a:t>
            </a:r>
            <a:endParaRPr lang="ru-RU" sz="1200" cap="all" dirty="0">
              <a:solidFill>
                <a:srgbClr val="000000"/>
              </a:solidFill>
              <a:latin typeface="Franklin Gothic Medium Cond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46393" y="1832560"/>
            <a:ext cx="159935" cy="159935"/>
          </a:xfrm>
          <a:prstGeom prst="rect">
            <a:avLst/>
          </a:prstGeom>
          <a:solidFill>
            <a:srgbClr val="F6F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20869" y="2091933"/>
            <a:ext cx="442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ru-RU" sz="1200" cap="all" dirty="0" smtClean="0">
                <a:solidFill>
                  <a:srgbClr val="000000"/>
                </a:solidFill>
                <a:latin typeface="Franklin Gothic Medium Cond" pitchFamily="34" charset="0"/>
              </a:rPr>
              <a:t>Территории,  на которых в рамках пилотного проекта проект ЕПД</a:t>
            </a:r>
          </a:p>
          <a:p>
            <a:pPr fontAlgn="ctr"/>
            <a:r>
              <a:rPr lang="ru-RU" sz="1200" cap="all" dirty="0" smtClean="0">
                <a:solidFill>
                  <a:srgbClr val="000000"/>
                </a:solidFill>
                <a:latin typeface="Franklin Gothic Medium Cond" pitchFamily="34" charset="0"/>
              </a:rPr>
              <a:t>Реализует </a:t>
            </a:r>
            <a:r>
              <a:rPr lang="ru-RU" sz="1200" b="1" cap="all" dirty="0" smtClean="0">
                <a:solidFill>
                  <a:srgbClr val="0070C0"/>
                </a:solidFill>
                <a:latin typeface="Franklin Gothic Medium Cond" pitchFamily="34" charset="0"/>
              </a:rPr>
              <a:t>ОП «ТверьАтомЭнергоСбыт»</a:t>
            </a:r>
            <a:endParaRPr lang="ru-RU" sz="1200" b="1" cap="all" dirty="0">
              <a:solidFill>
                <a:srgbClr val="0070C0"/>
              </a:solidFill>
              <a:latin typeface="Franklin Gothic Medium Cond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46393" y="2227795"/>
            <a:ext cx="159935" cy="159935"/>
          </a:xfrm>
          <a:prstGeom prst="rect">
            <a:avLst/>
          </a:prstGeom>
          <a:solidFill>
            <a:srgbClr val="FB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057405" y="5669874"/>
            <a:ext cx="3984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Franklin Gothic Demi Cond" panose="020B0706030402020204" pitchFamily="34" charset="0"/>
              </a:rPr>
              <a:t>(1) – 9 городских округов</a:t>
            </a:r>
            <a:r>
              <a:rPr lang="en-US" sz="1400" dirty="0" smtClean="0">
                <a:latin typeface="Franklin Gothic Demi Cond" panose="020B0706030402020204" pitchFamily="34" charset="0"/>
              </a:rPr>
              <a:t> –</a:t>
            </a:r>
            <a:r>
              <a:rPr lang="ru-RU" sz="1400" dirty="0" smtClean="0">
                <a:latin typeface="Franklin Gothic Demi Cond" panose="020B0706030402020204" pitchFamily="34" charset="0"/>
              </a:rPr>
              <a:t> </a:t>
            </a:r>
            <a:r>
              <a:rPr lang="en-US" sz="1400" dirty="0" smtClean="0">
                <a:latin typeface="Franklin Gothic Demi Cond" panose="020B0706030402020204" pitchFamily="34" charset="0"/>
              </a:rPr>
              <a:t>&gt; </a:t>
            </a:r>
            <a:r>
              <a:rPr lang="en-US" sz="14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1 100 </a:t>
            </a:r>
            <a:r>
              <a:rPr lang="ru-RU" sz="1400" dirty="0" smtClean="0">
                <a:latin typeface="Franklin Gothic Demi Cond" panose="020B0706030402020204" pitchFamily="34" charset="0"/>
              </a:rPr>
              <a:t>тыс. чел. (70%);</a:t>
            </a:r>
          </a:p>
          <a:p>
            <a:r>
              <a:rPr lang="ru-RU" sz="1400" dirty="0" smtClean="0">
                <a:latin typeface="Franklin Gothic Demi Cond" panose="020B0706030402020204" pitchFamily="34" charset="0"/>
              </a:rPr>
              <a:t>(2)  - 2 муниципальных округа – </a:t>
            </a:r>
            <a:r>
              <a:rPr lang="en-US" sz="1400" dirty="0" smtClean="0">
                <a:latin typeface="Franklin Gothic Demi Cond" panose="020B0706030402020204" pitchFamily="34" charset="0"/>
              </a:rPr>
              <a:t>&gt; </a:t>
            </a:r>
            <a:r>
              <a:rPr lang="ru-RU" sz="14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80</a:t>
            </a:r>
            <a:r>
              <a:rPr lang="ru-RU" sz="1400" dirty="0" smtClean="0">
                <a:latin typeface="Franklin Gothic Demi Cond" panose="020B0706030402020204" pitchFamily="34" charset="0"/>
              </a:rPr>
              <a:t> тыс. чел. (5%);</a:t>
            </a:r>
          </a:p>
          <a:p>
            <a:r>
              <a:rPr lang="ru-RU" sz="1400" dirty="0" smtClean="0">
                <a:latin typeface="Franklin Gothic Demi Cond" panose="020B0706030402020204" pitchFamily="34" charset="0"/>
              </a:rPr>
              <a:t>(3) -  37 городских поселения – </a:t>
            </a:r>
            <a:r>
              <a:rPr lang="en-US" sz="1400" dirty="0" smtClean="0">
                <a:latin typeface="Franklin Gothic Demi Cond" panose="020B0706030402020204" pitchFamily="34" charset="0"/>
              </a:rPr>
              <a:t>&gt; </a:t>
            </a:r>
            <a:r>
              <a:rPr lang="ru-RU" sz="14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340</a:t>
            </a:r>
            <a:r>
              <a:rPr lang="ru-RU" sz="1400" dirty="0" smtClean="0">
                <a:latin typeface="Franklin Gothic Demi Cond" panose="020B0706030402020204" pitchFamily="34" charset="0"/>
              </a:rPr>
              <a:t> тыс. чел. 20%);</a:t>
            </a:r>
          </a:p>
          <a:p>
            <a:r>
              <a:rPr lang="ru-RU" sz="1400" dirty="0" smtClean="0">
                <a:latin typeface="Franklin Gothic Demi Cond" panose="020B0706030402020204" pitchFamily="34" charset="0"/>
              </a:rPr>
              <a:t>(4) -  194 сельских поселения – </a:t>
            </a:r>
            <a:r>
              <a:rPr lang="en-US" sz="1400" dirty="0" smtClean="0">
                <a:latin typeface="Franklin Gothic Demi Cond" panose="020B0706030402020204" pitchFamily="34" charset="0"/>
              </a:rPr>
              <a:t>&gt; </a:t>
            </a:r>
            <a:r>
              <a:rPr lang="ru-RU" sz="14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80</a:t>
            </a:r>
            <a:r>
              <a:rPr lang="ru-RU" sz="1400" dirty="0" smtClean="0">
                <a:latin typeface="Franklin Gothic Demi Cond" panose="020B0706030402020204" pitchFamily="34" charset="0"/>
              </a:rPr>
              <a:t> тыс. чел. (5%)</a:t>
            </a:r>
          </a:p>
          <a:p>
            <a:r>
              <a:rPr lang="ru-RU" sz="12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Плотность населения Тверской области – 15,08 чел./км2</a:t>
            </a:r>
            <a:endParaRPr lang="ru-RU" sz="12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7118" y="4318240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rgbClr val="FF0000"/>
                </a:solidFill>
              </a:rPr>
              <a:t>(1) </a:t>
            </a:r>
            <a:r>
              <a:rPr lang="en-US" sz="1050" dirty="0" smtClean="0">
                <a:solidFill>
                  <a:srgbClr val="FF0000"/>
                </a:solidFill>
              </a:rPr>
              <a:t>&gt;540 </a:t>
            </a:r>
            <a:endParaRPr lang="ru-RU" sz="105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3825" y="3188301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rgbClr val="FF0000"/>
                </a:solidFill>
              </a:rPr>
              <a:t>(1) </a:t>
            </a:r>
            <a:r>
              <a:rPr lang="en-US" sz="1050" dirty="0" smtClean="0">
                <a:solidFill>
                  <a:srgbClr val="FF0000"/>
                </a:solidFill>
              </a:rPr>
              <a:t>&gt;100 </a:t>
            </a:r>
            <a:endParaRPr lang="ru-RU" sz="105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9473" y="4990039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rgbClr val="FF0000"/>
                </a:solidFill>
              </a:rPr>
              <a:t>(1) </a:t>
            </a:r>
            <a:r>
              <a:rPr lang="en-US" sz="1050" dirty="0" smtClean="0">
                <a:solidFill>
                  <a:srgbClr val="FF0000"/>
                </a:solidFill>
              </a:rPr>
              <a:t>&gt;70 </a:t>
            </a:r>
            <a:endParaRPr lang="ru-RU" sz="105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7288" y="4008238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rgbClr val="FF0000"/>
                </a:solidFill>
              </a:rPr>
              <a:t>(1) </a:t>
            </a:r>
            <a:r>
              <a:rPr lang="en-US" sz="1050" dirty="0" smtClean="0">
                <a:solidFill>
                  <a:srgbClr val="FF0000"/>
                </a:solidFill>
              </a:rPr>
              <a:t>&gt;70 </a:t>
            </a:r>
            <a:endParaRPr lang="ru-RU" sz="105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6078" y="4059434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rgbClr val="FF0000"/>
                </a:solidFill>
              </a:rPr>
              <a:t>(1) </a:t>
            </a:r>
            <a:r>
              <a:rPr lang="en-US" sz="1050" dirty="0" smtClean="0">
                <a:solidFill>
                  <a:srgbClr val="FF0000"/>
                </a:solidFill>
              </a:rPr>
              <a:t>&gt;60 </a:t>
            </a:r>
            <a:endParaRPr lang="ru-RU" sz="105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08250" y="3753709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rgbClr val="FF0000"/>
                </a:solidFill>
              </a:rPr>
              <a:t>(1) </a:t>
            </a:r>
            <a:r>
              <a:rPr lang="en-US" sz="1050" dirty="0" smtClean="0">
                <a:solidFill>
                  <a:srgbClr val="FF0000"/>
                </a:solidFill>
              </a:rPr>
              <a:t>&gt;80 </a:t>
            </a:r>
            <a:endParaRPr lang="ru-RU" sz="105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14367" y="3609457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rgbClr val="FF0000"/>
                </a:solidFill>
              </a:rPr>
              <a:t>(1) </a:t>
            </a:r>
            <a:r>
              <a:rPr lang="en-US" sz="1050" dirty="0" smtClean="0">
                <a:solidFill>
                  <a:srgbClr val="FF0000"/>
                </a:solidFill>
              </a:rPr>
              <a:t>&gt;50 </a:t>
            </a:r>
            <a:endParaRPr lang="ru-RU" sz="105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2367" y="4660476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rgbClr val="FF0000"/>
                </a:solidFill>
              </a:rPr>
              <a:t>(1) </a:t>
            </a:r>
            <a:r>
              <a:rPr lang="en-US" sz="1050" dirty="0" smtClean="0">
                <a:solidFill>
                  <a:srgbClr val="FF0000"/>
                </a:solidFill>
              </a:rPr>
              <a:t>&gt;100 </a:t>
            </a:r>
            <a:endParaRPr lang="ru-RU" sz="105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86909" y="3008415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rgbClr val="FF0000"/>
                </a:solidFill>
              </a:rPr>
              <a:t>(1) </a:t>
            </a:r>
            <a:r>
              <a:rPr lang="en-US" sz="1050" dirty="0" smtClean="0">
                <a:solidFill>
                  <a:srgbClr val="FF0000"/>
                </a:solidFill>
              </a:rPr>
              <a:t>&gt;50 </a:t>
            </a:r>
            <a:endParaRPr lang="ru-RU" sz="105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19010" y="5140300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rgbClr val="FF0000"/>
                </a:solidFill>
              </a:rPr>
              <a:t>(1) </a:t>
            </a:r>
            <a:r>
              <a:rPr lang="en-US" sz="1050" dirty="0" smtClean="0">
                <a:solidFill>
                  <a:srgbClr val="FF0000"/>
                </a:solidFill>
              </a:rPr>
              <a:t>&gt;</a:t>
            </a:r>
            <a:r>
              <a:rPr lang="ru-RU" sz="1050" dirty="0" smtClean="0">
                <a:solidFill>
                  <a:srgbClr val="FF0000"/>
                </a:solidFill>
              </a:rPr>
              <a:t>5</a:t>
            </a:r>
            <a:r>
              <a:rPr lang="en-US" sz="1050" dirty="0" smtClean="0">
                <a:solidFill>
                  <a:srgbClr val="FF0000"/>
                </a:solidFill>
              </a:rPr>
              <a:t>0 </a:t>
            </a:r>
            <a:endParaRPr lang="ru-RU" sz="105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65556" y="4590299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rgbClr val="FF0000"/>
                </a:solidFill>
              </a:rPr>
              <a:t>(1) </a:t>
            </a:r>
            <a:r>
              <a:rPr lang="en-US" sz="1050" dirty="0" smtClean="0">
                <a:solidFill>
                  <a:srgbClr val="FF0000"/>
                </a:solidFill>
              </a:rPr>
              <a:t>&gt;</a:t>
            </a:r>
            <a:r>
              <a:rPr lang="ru-RU" sz="1050" dirty="0">
                <a:solidFill>
                  <a:srgbClr val="FF0000"/>
                </a:solidFill>
              </a:rPr>
              <a:t>3</a:t>
            </a:r>
            <a:r>
              <a:rPr lang="en-US" sz="1050" dirty="0" smtClean="0">
                <a:solidFill>
                  <a:srgbClr val="FF0000"/>
                </a:solidFill>
              </a:rPr>
              <a:t>0 </a:t>
            </a:r>
            <a:endParaRPr lang="ru-RU" sz="105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8553" y="64117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5" y="73144"/>
            <a:ext cx="738185" cy="9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73144"/>
            <a:ext cx="8305800" cy="72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 rot="5400000">
            <a:off x="4399939" y="-3149509"/>
            <a:ext cx="314388" cy="8614203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ru-RU" sz="1400" dirty="0" smtClean="0">
                <a:latin typeface="Franklin Gothic Medium Cond" panose="020B0606030402020204" pitchFamily="34" charset="0"/>
              </a:rPr>
              <a:t>СЛОЖИВШАЯ  ПРАКТИКА  РАСЧЕТОВ  ЗА  ЖИЛИЩНО-КОММУНАЛЬНЫЕ УСЛУГИ</a:t>
            </a:r>
            <a:endParaRPr lang="ru-RU" sz="1400" dirty="0">
              <a:latin typeface="Franklin Gothic Medium Cond" panose="020B0606030402020204" pitchFamily="34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73" y="2282566"/>
            <a:ext cx="767694" cy="767694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2601272" y="3205872"/>
            <a:ext cx="1286632" cy="303137"/>
            <a:chOff x="7407673" y="5335184"/>
            <a:chExt cx="1286632" cy="303137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73" y="5351371"/>
              <a:ext cx="286950" cy="286950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427" y="5336082"/>
              <a:ext cx="286950" cy="286950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355" y="5335184"/>
              <a:ext cx="286950" cy="286950"/>
            </a:xfrm>
            <a:prstGeom prst="rect">
              <a:avLst/>
            </a:prstGeom>
          </p:spPr>
        </p:pic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7557" y="5335540"/>
              <a:ext cx="286594" cy="286594"/>
            </a:xfrm>
            <a:prstGeom prst="rect">
              <a:avLst/>
            </a:prstGeom>
          </p:spPr>
        </p:pic>
      </p:grpSp>
      <p:pic>
        <p:nvPicPr>
          <p:cNvPr id="2048" name="Рисунок 20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8" y="2061565"/>
            <a:ext cx="1209696" cy="1209696"/>
          </a:xfrm>
          <a:prstGeom prst="rect">
            <a:avLst/>
          </a:prstGeom>
        </p:spPr>
      </p:pic>
      <p:sp>
        <p:nvSpPr>
          <p:cNvPr id="45" name="Прямоугольник 44"/>
          <p:cNvSpPr/>
          <p:nvPr/>
        </p:nvSpPr>
        <p:spPr>
          <a:xfrm>
            <a:off x="369359" y="2994262"/>
            <a:ext cx="1368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ПОТРЕБИТЕЛИ ЖКУ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90" y="1955888"/>
            <a:ext cx="372547" cy="3725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13" y="2097814"/>
            <a:ext cx="824889" cy="824889"/>
          </a:xfrm>
          <a:prstGeom prst="rect">
            <a:avLst/>
          </a:prstGeom>
        </p:spPr>
      </p:pic>
      <p:sp>
        <p:nvSpPr>
          <p:cNvPr id="77" name="Прямоугольник 76"/>
          <p:cNvSpPr/>
          <p:nvPr/>
        </p:nvSpPr>
        <p:spPr>
          <a:xfrm>
            <a:off x="2587702" y="2986311"/>
            <a:ext cx="1368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cap="all" dirty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ПОСТАВЩИКИ ЖКУ</a:t>
            </a:r>
          </a:p>
        </p:txBody>
      </p:sp>
      <p:pic>
        <p:nvPicPr>
          <p:cNvPr id="79" name="Рисунок 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90" y="2074109"/>
            <a:ext cx="1209696" cy="1209696"/>
          </a:xfrm>
          <a:prstGeom prst="rect">
            <a:avLst/>
          </a:prstGeom>
        </p:spPr>
      </p:pic>
      <p:sp>
        <p:nvSpPr>
          <p:cNvPr id="80" name="Прямоугольник 79"/>
          <p:cNvSpPr/>
          <p:nvPr/>
        </p:nvSpPr>
        <p:spPr>
          <a:xfrm>
            <a:off x="4719711" y="3006806"/>
            <a:ext cx="1368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ПОТРЕБИТЕЛИ ЖКУ</a:t>
            </a:r>
            <a:endParaRPr lang="ru-RU" sz="1200" dirty="0">
              <a:solidFill>
                <a:srgbClr val="1F497D"/>
              </a:solidFill>
              <a:latin typeface="Franklin Gothic Medium Cond" pitchFamily="34" charset="0"/>
            </a:endParaRPr>
          </a:p>
        </p:txBody>
      </p:sp>
      <p:pic>
        <p:nvPicPr>
          <p:cNvPr id="81" name="Рисунок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02" y="2110358"/>
            <a:ext cx="824889" cy="824889"/>
          </a:xfrm>
          <a:prstGeom prst="rect">
            <a:avLst/>
          </a:prstGeom>
        </p:spPr>
      </p:pic>
      <p:sp>
        <p:nvSpPr>
          <p:cNvPr id="82" name="Прямоугольник 81"/>
          <p:cNvSpPr/>
          <p:nvPr/>
        </p:nvSpPr>
        <p:spPr>
          <a:xfrm>
            <a:off x="7629791" y="2998855"/>
            <a:ext cx="1368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cap="all" dirty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ПОСТАВЩИКИ ЖКУ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6413471" y="2987912"/>
            <a:ext cx="1368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cap="all" dirty="0" smtClean="0">
                <a:solidFill>
                  <a:schemeClr val="tx2">
                    <a:lumMod val="50000"/>
                  </a:schemeClr>
                </a:solidFill>
                <a:latin typeface="Franklin Gothic Medium Cond" pitchFamily="34" charset="0"/>
              </a:rPr>
              <a:t>УК, ТСЖ, ЖСК, ЖК</a:t>
            </a:r>
            <a:endParaRPr lang="ru-RU" sz="1200" cap="all" dirty="0">
              <a:solidFill>
                <a:schemeClr val="tx2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374260" y="1371261"/>
            <a:ext cx="48118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cap="all" dirty="0">
                <a:latin typeface="Franklin Gothic Medium" pitchFamily="34" charset="0"/>
              </a:rPr>
              <a:t>РСО, использующие  комбинированные  схемы  расчетов  (прямые расчеты  или  расчеты  через  УК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5975" y="138866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100" cap="all" dirty="0">
                <a:latin typeface="Franklin Gothic Medium" pitchFamily="34" charset="0"/>
              </a:rPr>
              <a:t>РСО,  осуществляющие  прямые  расчеты   с конечными  потребителями  самостоятельно</a:t>
            </a:r>
          </a:p>
        </p:txBody>
      </p:sp>
      <p:sp>
        <p:nvSpPr>
          <p:cNvPr id="84" name="Прямоугольник 83"/>
          <p:cNvSpPr/>
          <p:nvPr/>
        </p:nvSpPr>
        <p:spPr>
          <a:xfrm rot="10800000">
            <a:off x="4534928" y="1380710"/>
            <a:ext cx="45719" cy="2191907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400" dirty="0">
              <a:latin typeface="Franklin Gothic Medium Cond" panose="020B0606030402020204" pitchFamily="34" charset="0"/>
            </a:endParaRPr>
          </a:p>
        </p:txBody>
      </p:sp>
      <p:grpSp>
        <p:nvGrpSpPr>
          <p:cNvPr id="87" name="Группа 86"/>
          <p:cNvGrpSpPr/>
          <p:nvPr/>
        </p:nvGrpSpPr>
        <p:grpSpPr>
          <a:xfrm>
            <a:off x="7637107" y="3261529"/>
            <a:ext cx="1286632" cy="303137"/>
            <a:chOff x="7407673" y="5335184"/>
            <a:chExt cx="1286632" cy="303137"/>
          </a:xfrm>
        </p:grpSpPr>
        <p:pic>
          <p:nvPicPr>
            <p:cNvPr id="88" name="Рисунок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73" y="5351371"/>
              <a:ext cx="286950" cy="286950"/>
            </a:xfrm>
            <a:prstGeom prst="rect">
              <a:avLst/>
            </a:prstGeom>
          </p:spPr>
        </p:pic>
        <p:pic>
          <p:nvPicPr>
            <p:cNvPr id="89" name="Рисунок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427" y="5336082"/>
              <a:ext cx="286950" cy="286950"/>
            </a:xfrm>
            <a:prstGeom prst="rect">
              <a:avLst/>
            </a:prstGeom>
          </p:spPr>
        </p:pic>
        <p:pic>
          <p:nvPicPr>
            <p:cNvPr id="90" name="Рисунок 8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355" y="5335184"/>
              <a:ext cx="286950" cy="286950"/>
            </a:xfrm>
            <a:prstGeom prst="rect">
              <a:avLst/>
            </a:prstGeom>
          </p:spPr>
        </p:pic>
        <p:pic>
          <p:nvPicPr>
            <p:cNvPr id="91" name="Рисунок 9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7557" y="5335540"/>
              <a:ext cx="286594" cy="286594"/>
            </a:xfrm>
            <a:prstGeom prst="rect">
              <a:avLst/>
            </a:prstGeom>
          </p:spPr>
        </p:pic>
      </p:grpSp>
      <p:pic>
        <p:nvPicPr>
          <p:cNvPr id="92" name="Рисунок 9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08" y="1909406"/>
            <a:ext cx="372547" cy="37254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046" y="1894117"/>
            <a:ext cx="372547" cy="372547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250031" y="1383945"/>
            <a:ext cx="8614204" cy="405517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50028" y="4168463"/>
            <a:ext cx="86142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cap="all" dirty="0">
                <a:latin typeface="Franklin Gothic Medium" pitchFamily="34" charset="0"/>
              </a:rPr>
              <a:t>Для  ведения  </a:t>
            </a:r>
            <a:r>
              <a:rPr lang="ru-RU" sz="1100" cap="all" dirty="0" smtClean="0">
                <a:latin typeface="Franklin Gothic Medium" pitchFamily="34" charset="0"/>
              </a:rPr>
              <a:t>прямых расчетов Поставщику ЖКУ необходимо:</a:t>
            </a:r>
            <a:r>
              <a:rPr lang="ru-RU" sz="1100" dirty="0"/>
              <a:t> </a:t>
            </a:r>
            <a:endParaRPr lang="ru-RU" sz="1050" dirty="0">
              <a:latin typeface="Franklin Gothic Medium" pitchFamily="34" charset="0"/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279766" y="4215438"/>
            <a:ext cx="8614204" cy="160853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264898" y="5089582"/>
            <a:ext cx="8614204" cy="301406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64898" y="5119763"/>
            <a:ext cx="85993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100" cap="all" dirty="0">
                <a:solidFill>
                  <a:prstClr val="black"/>
                </a:solidFill>
                <a:latin typeface="Franklin Gothic Medium" pitchFamily="34" charset="0"/>
              </a:rPr>
              <a:t>Преимущество  ведения  расчетов  через    ООО «ЕРКЦ</a:t>
            </a:r>
            <a:r>
              <a:rPr lang="ru-RU" sz="1100" cap="all" dirty="0" smtClean="0">
                <a:solidFill>
                  <a:prstClr val="black"/>
                </a:solidFill>
                <a:latin typeface="Franklin Gothic Medium" pitchFamily="34" charset="0"/>
              </a:rPr>
              <a:t>»:</a:t>
            </a:r>
            <a:endParaRPr lang="ru-RU" sz="1100" cap="all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50030" y="5303658"/>
            <a:ext cx="86142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Wingdings" pitchFamily="2" charset="2"/>
              <a:buChar char="§"/>
            </a:pPr>
            <a:r>
              <a:rPr lang="ru-RU" sz="1000" dirty="0">
                <a:solidFill>
                  <a:prstClr val="black"/>
                </a:solidFill>
                <a:latin typeface="Franklin Gothic Medium" pitchFamily="34" charset="0"/>
              </a:rPr>
              <a:t>актуализация  базы  данных  в  текущем  режиме  </a:t>
            </a:r>
            <a:r>
              <a:rPr lang="ru-RU" sz="1000" dirty="0" smtClean="0">
                <a:solidFill>
                  <a:prstClr val="black"/>
                </a:solidFill>
                <a:latin typeface="Franklin Gothic Medium" pitchFamily="34" charset="0"/>
              </a:rPr>
              <a:t>(централизованный  </a:t>
            </a:r>
            <a:r>
              <a:rPr lang="ru-RU" sz="1000" dirty="0">
                <a:solidFill>
                  <a:prstClr val="black"/>
                </a:solidFill>
                <a:latin typeface="Franklin Gothic Medium" pitchFamily="34" charset="0"/>
              </a:rPr>
              <a:t>обмен  </a:t>
            </a:r>
            <a:r>
              <a:rPr lang="ru-RU" sz="1000" dirty="0" smtClean="0">
                <a:solidFill>
                  <a:prstClr val="black"/>
                </a:solidFill>
                <a:latin typeface="Franklin Gothic Medium" pitchFamily="34" charset="0"/>
              </a:rPr>
              <a:t>данными с  участниками рынка ЖКУ)</a:t>
            </a:r>
            <a:endParaRPr lang="ru-RU" sz="1000" dirty="0">
              <a:solidFill>
                <a:prstClr val="black"/>
              </a:solidFill>
              <a:latin typeface="Franklin Gothic Medium" pitchFamily="34" charset="0"/>
            </a:endParaRPr>
          </a:p>
          <a:p>
            <a:pPr marL="171450" lvl="0" indent="-171450">
              <a:buFont typeface="Wingdings" pitchFamily="2" charset="2"/>
              <a:buChar char="§"/>
            </a:pPr>
            <a:r>
              <a:rPr lang="ru-RU" sz="1000" dirty="0">
                <a:solidFill>
                  <a:prstClr val="black"/>
                </a:solidFill>
                <a:latin typeface="Franklin Gothic Medium" pitchFamily="34" charset="0"/>
              </a:rPr>
              <a:t>единая  система  расчетов  в  соответствии  с  действующими  нормами  законодательства   и  едиными  показателями  расчета  жилого  фонда   (начисление  ПК, начисление  ОИД,  единый учет  площади  мест  общего пользования  для  всех  коммунальных  услуг и т.д.) 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ru-RU" sz="1000" dirty="0">
                <a:solidFill>
                  <a:prstClr val="black"/>
                </a:solidFill>
                <a:latin typeface="Franklin Gothic Medium" pitchFamily="34" charset="0"/>
              </a:rPr>
              <a:t>наличие  достаточного  количества  квалифицированного персонала,  способного  оказать  консультационные  услуги  по  общему  перечню  ЖКУ  с  учетом  комплекса  параметров  расчета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ru-RU" sz="1000" dirty="0">
                <a:solidFill>
                  <a:prstClr val="black"/>
                </a:solidFill>
                <a:latin typeface="Franklin Gothic Medium" pitchFamily="34" charset="0"/>
              </a:rPr>
              <a:t>централизованная  печать и  доставка  единого  платежного  документа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ru-RU" sz="1000" dirty="0">
                <a:solidFill>
                  <a:prstClr val="black"/>
                </a:solidFill>
                <a:latin typeface="Franklin Gothic Medium" pitchFamily="34" charset="0"/>
              </a:rPr>
              <a:t>технологическая  организация  системы  сбора  платежей  в  разрезе  каждого  получателя  раздельно (использование  внутренней  системы  распределения  платежей  на уровне  приема  платежа)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294636" y="4320979"/>
            <a:ext cx="859933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Wingdings" pitchFamily="2" charset="2"/>
              <a:buChar char="§"/>
            </a:pPr>
            <a:r>
              <a:rPr lang="ru-RU" sz="1000" dirty="0">
                <a:solidFill>
                  <a:prstClr val="black"/>
                </a:solidFill>
                <a:latin typeface="Franklin Gothic Medium" pitchFamily="34" charset="0"/>
              </a:rPr>
              <a:t>самостоятельно  актуализировать  сведения,  необходимые  для  расчета  платы  за  потребленные  коммунальные  ресурсы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ru-RU" sz="1000" dirty="0">
                <a:solidFill>
                  <a:prstClr val="black"/>
                </a:solidFill>
                <a:latin typeface="Franklin Gothic Medium" pitchFamily="34" charset="0"/>
              </a:rPr>
              <a:t>наличие программного  комплекса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ru-RU" sz="1000" dirty="0">
                <a:solidFill>
                  <a:prstClr val="black"/>
                </a:solidFill>
                <a:latin typeface="Franklin Gothic Medium" pitchFamily="34" charset="0"/>
              </a:rPr>
              <a:t>наличие  абонентского  отдела  и квалифицированного  персонала    для работы  с потребителями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ru-RU" sz="1000" dirty="0">
                <a:solidFill>
                  <a:prstClr val="black"/>
                </a:solidFill>
                <a:latin typeface="Franklin Gothic Medium" pitchFamily="34" charset="0"/>
              </a:rPr>
              <a:t>наличие  поставщиков услуг по  печати и  доставке  платежных  документов  до  потребителя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ru-RU" sz="1000" dirty="0">
                <a:solidFill>
                  <a:prstClr val="black"/>
                </a:solidFill>
                <a:latin typeface="Franklin Gothic Medium" pitchFamily="34" charset="0"/>
              </a:rPr>
              <a:t>организовать сбор  денежных  средств (заключение  договоров  с банками и  иными  платежными  агентами)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35156" y="42221"/>
            <a:ext cx="7929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ПРОБЛЕМЫ ПЕРЕХОДА НА ЕДИНУЮ ПЛАТЕЖНУЮ СИСТЕМУ ООО «ЕРКЦ»</a:t>
            </a:r>
          </a:p>
        </p:txBody>
      </p:sp>
      <p:sp>
        <p:nvSpPr>
          <p:cNvPr id="40" name="Прямоугольник 39"/>
          <p:cNvSpPr/>
          <p:nvPr/>
        </p:nvSpPr>
        <p:spPr>
          <a:xfrm rot="5400000">
            <a:off x="4281678" y="-432884"/>
            <a:ext cx="580639" cy="8643942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ru-RU" sz="1200" cap="all" dirty="0">
                <a:solidFill>
                  <a:schemeClr val="bg1"/>
                </a:solidFill>
                <a:latin typeface="Franklin Gothic Medium Cond" pitchFamily="34" charset="0"/>
              </a:rPr>
              <a:t>В  состав  единого  платежного  документа  в  действующих  расчетных  центрах </a:t>
            </a:r>
            <a:r>
              <a:rPr lang="ru-RU" sz="1200" u="sng" cap="all" dirty="0">
                <a:solidFill>
                  <a:srgbClr val="FF0000"/>
                </a:solidFill>
                <a:latin typeface="Franklin Gothic Medium Cond" pitchFamily="34" charset="0"/>
              </a:rPr>
              <a:t>не  включены  </a:t>
            </a:r>
            <a:r>
              <a:rPr lang="ru-RU" sz="1200" cap="all" dirty="0">
                <a:solidFill>
                  <a:schemeClr val="bg1"/>
                </a:solidFill>
                <a:latin typeface="Franklin Gothic Medium Cond" pitchFamily="34" charset="0"/>
              </a:rPr>
              <a:t>услуги  </a:t>
            </a:r>
            <a:r>
              <a:rPr lang="ru-RU" sz="1200" u="sng" cap="all" dirty="0">
                <a:solidFill>
                  <a:srgbClr val="FF0000"/>
                </a:solidFill>
                <a:latin typeface="Franklin Gothic Medium Cond" pitchFamily="34" charset="0"/>
              </a:rPr>
              <a:t>электроснабжения </a:t>
            </a:r>
            <a:r>
              <a:rPr lang="ru-RU" sz="1200" cap="all" dirty="0">
                <a:solidFill>
                  <a:schemeClr val="bg1"/>
                </a:solidFill>
                <a:latin typeface="Franklin Gothic Medium Cond" pitchFamily="34" charset="0"/>
              </a:rPr>
              <a:t>(поставщик  ОП «ТверьАтомЭнергоСбыт») и  </a:t>
            </a:r>
            <a:r>
              <a:rPr lang="ru-RU" sz="1200" u="sng" cap="all" dirty="0">
                <a:solidFill>
                  <a:srgbClr val="FF0000"/>
                </a:solidFill>
                <a:latin typeface="Franklin Gothic Medium Cond" pitchFamily="34" charset="0"/>
              </a:rPr>
              <a:t>газоснабжения</a:t>
            </a:r>
            <a:r>
              <a:rPr lang="ru-RU" sz="1200" cap="all" dirty="0">
                <a:solidFill>
                  <a:schemeClr val="bg1"/>
                </a:solidFill>
                <a:latin typeface="Franklin Gothic Medium Cond" pitchFamily="34" charset="0"/>
              </a:rPr>
              <a:t>  (поставщик  ООО «Газпром межрегионгаз Тверь»).</a:t>
            </a:r>
            <a:r>
              <a:rPr lang="ru-RU" sz="1400" cap="all" dirty="0">
                <a:solidFill>
                  <a:srgbClr val="002060"/>
                </a:solidFill>
                <a:latin typeface="Franklin Gothic Medium Cond" pitchFamily="34" charset="0"/>
              </a:rPr>
              <a:t>	</a:t>
            </a:r>
            <a:endParaRPr lang="ru-RU" sz="1400" cap="all" dirty="0">
              <a:solidFill>
                <a:prstClr val="white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78553" y="64117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7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6E-6 L -0.06562 0.031 C -0.07917 0.03817 -0.09965 0.0421 -0.12118 0.0421 C -0.14548 0.0421 -0.16493 0.03817 -0.17847 0.031 L -0.24375 -2.26E-6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210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1587E-6 L 0.06702 -0.01365 C 0.08108 -0.01665 0.10209 -0.01804 0.12396 -0.01804 C 0.14896 -0.01804 0.16893 -0.01665 0.18299 -0.01365 L 0.25 -1.81587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9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01874E-6 L -0.08664 0.02429 C -0.10452 0.02984 -0.1316 0.03285 -0.1599 0.03285 C -0.19184 0.03285 -0.21754 0.02984 -0.23525 0.02429 L -0.32118 -3.01874E-6 " pathEditMode="relative" rAng="0" ptsTypes="FffFF">
                                      <p:cBhvr>
                                        <p:cTn id="2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9" y="16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51145E-6 L 0.04931 -0.01295 C 0.05955 -0.01573 0.075 -0.01688 0.09115 -0.01688 C 0.10955 -0.01688 0.12431 -0.01573 0.13455 -0.01295 L 0.18403 -3.51145E-6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1" y="-8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7" presetClass="path" presetSubtype="0" repeatCount="300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7778E-7 -3.51145E-6 L 0.03854 -0.01295 C 0.04653 -0.01573 0.05851 -0.01688 0.07118 -0.01688 C 0.08559 -0.01688 0.09705 -0.01573 0.10521 -0.01295 L 0.14392 -3.51145E-6 " pathEditMode="relative" rAng="0" ptsTypes="FffFF">
                                      <p:cBhvr>
                                        <p:cTn id="3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8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305526" y="292413"/>
            <a:ext cx="621506" cy="771525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27032" y="240220"/>
            <a:ext cx="7813556" cy="777451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 eaLnBrk="0" hangingPunct="0">
              <a:defRPr sz="24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ru-RU" sz="2000" dirty="0" smtClean="0"/>
              <a:t>Действующий Региональный оператор единой платежно-сервисной системы тверской  области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05526" y="1228758"/>
            <a:ext cx="8354380" cy="1015663"/>
          </a:xfrm>
          <a:prstGeom prst="rect">
            <a:avLst/>
          </a:prstGeom>
          <a:solidFill>
            <a:srgbClr val="3E4A6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5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ООО «ЕРКЦ» ТВЕРСКОЙ ОБЛАСТИ – РЕГИОНАЛЬНЫЙ ОПЕРАТОР </a:t>
            </a:r>
          </a:p>
          <a:p>
            <a:pPr algn="ctr"/>
            <a:r>
              <a:rPr lang="ru-RU" sz="15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ЕДИНОЙ ПЛАТЕЖНО-СЕРВИСНОЙ СИСТЕМЫ ТВЕРСКОЙ ОБЛАСТИ</a:t>
            </a:r>
          </a:p>
          <a:p>
            <a:pPr algn="ctr"/>
            <a:r>
              <a:rPr lang="ru-RU" sz="1500" dirty="0" smtClean="0">
                <a:solidFill>
                  <a:schemeClr val="bg1">
                    <a:lumMod val="65000"/>
                  </a:schemeClr>
                </a:solidFill>
                <a:latin typeface="Franklin Gothic Demi Cond" panose="020B0706030402020204" pitchFamily="34" charset="0"/>
              </a:rPr>
              <a:t>(ЗОНЫ ДЕЯТЕЛЬНОСТИ НА ТЕРРИТОРИИ МО РЕГИОНА – 13 РЦ – 33%)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Уставной капитал </a:t>
            </a:r>
            <a:r>
              <a:rPr lang="ru-RU" sz="15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10 000 рублей</a:t>
            </a:r>
            <a:endParaRPr lang="ru-RU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3394" y="2410472"/>
            <a:ext cx="50291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Единственный участник </a:t>
            </a:r>
            <a:r>
              <a:rPr lang="ru-RU" b="1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ООО «ЕРКЦ» </a:t>
            </a:r>
            <a:r>
              <a:rPr lang="ru-RU" b="1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- 100%</a:t>
            </a:r>
          </a:p>
          <a:p>
            <a:pPr algn="ctr"/>
            <a:r>
              <a:rPr lang="ru-RU" b="1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Министерство имущественных и земельных отношений Тверской </a:t>
            </a:r>
            <a:r>
              <a:rPr lang="ru-RU" b="1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области</a:t>
            </a:r>
            <a:endParaRPr lang="ru-RU" b="1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03394" y="3764058"/>
            <a:ext cx="38344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Структура управления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03394" y="4660964"/>
            <a:ext cx="38344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Совет директоров </a:t>
            </a:r>
            <a:r>
              <a:rPr lang="ru-RU" b="1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ООО ЕРКЦ</a:t>
            </a:r>
            <a:endParaRPr lang="ru-RU" b="1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3394" y="5530547"/>
            <a:ext cx="38344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Генеральный директор </a:t>
            </a:r>
            <a:r>
              <a:rPr lang="ru-RU" b="1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ООО ЕРКЦ</a:t>
            </a:r>
            <a:endParaRPr lang="ru-RU" b="1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72962" y="3714551"/>
            <a:ext cx="2106234" cy="2169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СОВЕТ ДИРЕКТОРОВ:</a:t>
            </a:r>
          </a:p>
          <a:p>
            <a:endParaRPr lang="ru-RU" sz="9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  <a:p>
            <a:r>
              <a:rPr lang="ru-RU" sz="9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Председатель СД </a:t>
            </a:r>
            <a:r>
              <a:rPr lang="ru-RU" sz="9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–заместитель </a:t>
            </a:r>
            <a:r>
              <a:rPr lang="ru-RU" sz="9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Председателя ПТО;</a:t>
            </a:r>
          </a:p>
          <a:p>
            <a:r>
              <a:rPr lang="ru-RU" sz="9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Член СД </a:t>
            </a:r>
            <a:r>
              <a:rPr lang="ru-RU" sz="9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– министр </a:t>
            </a:r>
            <a:r>
              <a:rPr lang="ru-RU" sz="9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экономического развития ТО;</a:t>
            </a:r>
          </a:p>
          <a:p>
            <a:r>
              <a:rPr lang="ru-RU" sz="9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Член СД – </a:t>
            </a:r>
            <a:r>
              <a:rPr lang="ru-RU" sz="9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 министр </a:t>
            </a:r>
            <a:r>
              <a:rPr lang="ru-RU" sz="9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энергетики и ЖКХ ТО;</a:t>
            </a:r>
          </a:p>
          <a:p>
            <a:r>
              <a:rPr lang="ru-RU" sz="9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Член СД – </a:t>
            </a:r>
            <a:r>
              <a:rPr lang="ru-RU" sz="9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 и.о</a:t>
            </a:r>
            <a:r>
              <a:rPr lang="ru-RU" sz="9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. министра земельных и имущественных отношений ТО;</a:t>
            </a:r>
          </a:p>
          <a:p>
            <a:r>
              <a:rPr lang="ru-RU" sz="9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Член СД – </a:t>
            </a:r>
            <a:r>
              <a:rPr lang="ru-RU" sz="9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 генеральный </a:t>
            </a:r>
            <a:r>
              <a:rPr lang="ru-RU" sz="9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директор ООО «Тверская генерация»;</a:t>
            </a:r>
          </a:p>
          <a:p>
            <a:r>
              <a:rPr lang="ru-RU" sz="9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Член СД – </a:t>
            </a:r>
            <a:r>
              <a:rPr lang="ru-RU" sz="9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 начальник </a:t>
            </a:r>
            <a:r>
              <a:rPr lang="ru-RU" sz="9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управления МИЗО </a:t>
            </a:r>
            <a:r>
              <a:rPr lang="ru-RU" sz="9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ТО</a:t>
            </a:r>
          </a:p>
          <a:p>
            <a:endParaRPr lang="ru-RU" sz="9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  <a:p>
            <a:endParaRPr lang="ru-RU" sz="9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  <a:p>
            <a:endParaRPr lang="ru-RU" sz="9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0594" y="873132"/>
            <a:ext cx="31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(по состоянию на 01.07.2019 г.)</a:t>
            </a:r>
            <a:endParaRPr lang="ru-RU" i="1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721224" y="2872137"/>
            <a:ext cx="0" cy="284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endCxn id="17" idx="1"/>
          </p:cNvCxnSpPr>
          <p:nvPr/>
        </p:nvCxnSpPr>
        <p:spPr>
          <a:xfrm>
            <a:off x="1739153" y="2872137"/>
            <a:ext cx="264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20" idx="1"/>
          </p:cNvCxnSpPr>
          <p:nvPr/>
        </p:nvCxnSpPr>
        <p:spPr>
          <a:xfrm flipH="1">
            <a:off x="1721224" y="3948724"/>
            <a:ext cx="282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27" idx="1"/>
          </p:cNvCxnSpPr>
          <p:nvPr/>
        </p:nvCxnSpPr>
        <p:spPr>
          <a:xfrm flipH="1">
            <a:off x="1739153" y="4845630"/>
            <a:ext cx="264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28" idx="1"/>
          </p:cNvCxnSpPr>
          <p:nvPr/>
        </p:nvCxnSpPr>
        <p:spPr>
          <a:xfrm flipH="1">
            <a:off x="1721224" y="5715213"/>
            <a:ext cx="282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0" idx="3"/>
          </p:cNvCxnSpPr>
          <p:nvPr/>
        </p:nvCxnSpPr>
        <p:spPr>
          <a:xfrm>
            <a:off x="5837820" y="3948724"/>
            <a:ext cx="2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27" idx="3"/>
          </p:cNvCxnSpPr>
          <p:nvPr/>
        </p:nvCxnSpPr>
        <p:spPr>
          <a:xfrm>
            <a:off x="5837820" y="4845630"/>
            <a:ext cx="2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28" idx="3"/>
          </p:cNvCxnSpPr>
          <p:nvPr/>
        </p:nvCxnSpPr>
        <p:spPr>
          <a:xfrm>
            <a:off x="5837820" y="5715213"/>
            <a:ext cx="2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6113929" y="3948724"/>
            <a:ext cx="0" cy="176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123573" y="4854586"/>
            <a:ext cx="439743" cy="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78553" y="64117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08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5" y="73144"/>
            <a:ext cx="738185" cy="9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95313" y="97917"/>
            <a:ext cx="8382000" cy="893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ЗОНЫ ДЕЯТЕЛЬНОСТИ ООО «ЕРКЦ» </a:t>
            </a:r>
          </a:p>
          <a:p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 </a:t>
            </a:r>
          </a:p>
          <a:p>
            <a:r>
              <a:rPr lang="ru-RU" sz="260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13 расчетных центров, </a:t>
            </a:r>
            <a:r>
              <a:rPr lang="ru-RU" sz="180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потребность 40 (+ 27 ЦО))</a:t>
            </a:r>
            <a:r>
              <a:rPr lang="ru-RU" sz="1800" i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</a:t>
            </a:r>
            <a:endParaRPr lang="ru-RU" sz="2600" i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1138" y="3155030"/>
            <a:ext cx="8793818" cy="405517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3 </a:t>
            </a:r>
            <a:r>
              <a:rPr lang="ru-RU" sz="1200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УРОВЕНЬ: </a:t>
            </a:r>
            <a:r>
              <a:rPr lang="ru-RU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УЧАСТКИ ОБОСОБЛЕННЫХ ПОДРАЗДЕЛЕНИЙ ООО «ЕРКЦ» ЗОНА ОБСЛУЖИВАНИЯ КЛИЕНТОВ-РАЙОННЫЕ ЦЕНТРЫ</a:t>
            </a:r>
            <a:endParaRPr lang="ru-RU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rot="10800000" flipH="1">
            <a:off x="147127" y="3673921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25323" y="1483862"/>
            <a:ext cx="2743200" cy="552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Центральный офис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г. Тверь, пр-т Победы, д.</a:t>
            </a:r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  <a:endParaRPr lang="ru-RU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7127" y="2565000"/>
            <a:ext cx="1086682" cy="50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БЕЖЕЦК</a:t>
            </a:r>
          </a:p>
          <a:p>
            <a:pPr algn="ctr"/>
            <a:r>
              <a:rPr lang="ru-RU" sz="105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РЦ</a:t>
            </a:r>
            <a:endParaRPr lang="ru-RU" sz="105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57307" y="2582788"/>
            <a:ext cx="1086682" cy="50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В.ВОЛОЧЕК</a:t>
            </a:r>
          </a:p>
          <a:p>
            <a:pPr algn="ctr"/>
            <a:r>
              <a:rPr lang="ru-RU" sz="105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РЦ</a:t>
            </a:r>
            <a:endParaRPr lang="ru-RU" sz="105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96585" y="2565000"/>
            <a:ext cx="1086682" cy="50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КИМРЫ</a:t>
            </a:r>
          </a:p>
          <a:p>
            <a:pPr algn="ctr"/>
            <a:r>
              <a:rPr lang="ru-RU" sz="105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РЦ</a:t>
            </a:r>
            <a:endParaRPr lang="ru-RU" sz="105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68652" y="2565000"/>
            <a:ext cx="1086682" cy="50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РЖЕВ</a:t>
            </a:r>
          </a:p>
          <a:p>
            <a:pPr algn="ctr"/>
            <a:r>
              <a:rPr lang="ru-RU" sz="105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РЦ</a:t>
            </a:r>
            <a:endParaRPr lang="ru-RU" sz="105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243381" y="2565000"/>
            <a:ext cx="1086682" cy="50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НЕЛИДОВО</a:t>
            </a:r>
          </a:p>
          <a:p>
            <a:pPr algn="ctr"/>
            <a:r>
              <a:rPr lang="ru-RU" sz="105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РЦ</a:t>
            </a:r>
            <a:endParaRPr lang="ru-RU" sz="105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515448" y="2565000"/>
            <a:ext cx="1086682" cy="50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КАЛИНИН</a:t>
            </a:r>
          </a:p>
          <a:p>
            <a:pPr algn="ctr"/>
            <a:r>
              <a:rPr lang="ru-RU" sz="105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РЦ</a:t>
            </a:r>
            <a:endParaRPr lang="ru-RU" sz="105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787515" y="2565000"/>
            <a:ext cx="1086682" cy="50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ТОРЖОК</a:t>
            </a:r>
          </a:p>
          <a:p>
            <a:pPr algn="ctr"/>
            <a:r>
              <a:rPr lang="ru-RU" sz="1050" b="1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РЦ</a:t>
            </a:r>
            <a:endParaRPr lang="ru-RU" sz="105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15" y="3610070"/>
            <a:ext cx="106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Бежецкий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10800000" flipH="1">
            <a:off x="147127" y="4032527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15" y="3968676"/>
            <a:ext cx="10686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Весьегонский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 rot="10800000" flipH="1">
            <a:off x="147127" y="4391133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15" y="4327282"/>
            <a:ext cx="128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Краснохолмский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 rot="10800000" flipH="1">
            <a:off x="147127" y="4739232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015" y="4675381"/>
            <a:ext cx="106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Лесной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 rot="10800000" flipH="1">
            <a:off x="147127" y="5116258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015" y="5052407"/>
            <a:ext cx="1229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Максатихинский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 rot="10800000" flipH="1">
            <a:off x="147127" y="5454308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015" y="5390457"/>
            <a:ext cx="10686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Молоковский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 rot="10800000" flipH="1">
            <a:off x="147127" y="5792358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015" y="5728507"/>
            <a:ext cx="106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Сандовский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 rot="10800000" flipH="1">
            <a:off x="147127" y="6126709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015" y="6062858"/>
            <a:ext cx="106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Сонковский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 rot="10800000" flipH="1">
            <a:off x="1468968" y="3673921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21856" y="3610070"/>
            <a:ext cx="106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Бологовский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 rot="10800000" flipH="1">
            <a:off x="1468968" y="4032527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21856" y="3968676"/>
            <a:ext cx="1231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Вышневолоцкий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 rot="10800000" flipH="1">
            <a:off x="1468968" y="4391133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1856" y="4327282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Спировский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 rot="10800000" flipH="1">
            <a:off x="1468968" y="4739232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21856" y="4675381"/>
            <a:ext cx="106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Удомельский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 rot="10800000" flipH="1">
            <a:off x="1468968" y="5116258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1856" y="5052407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Фировский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 rot="10800000" flipH="1">
            <a:off x="2743697" y="3673921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96585" y="3610070"/>
            <a:ext cx="106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Калязинский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 rot="10800000" flipH="1">
            <a:off x="2743697" y="4032527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6585" y="3968676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Кесовогорский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 rot="10800000" flipH="1">
            <a:off x="2743697" y="4391133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96585" y="4327282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Кимрский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 rot="10800000" flipH="1">
            <a:off x="2743697" y="4739232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96585" y="4675381"/>
            <a:ext cx="106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Кашинский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 rot="10800000" flipH="1">
            <a:off x="4009130" y="3660978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62018" y="3597127"/>
            <a:ext cx="10686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>
                <a:latin typeface="Franklin Gothic Demi Cond" panose="020B0706030402020204" pitchFamily="34" charset="0"/>
              </a:rPr>
              <a:t>Зубцовский</a:t>
            </a:r>
          </a:p>
          <a:p>
            <a:r>
              <a:rPr lang="ru-RU" sz="800" dirty="0" smtClean="0">
                <a:latin typeface="Franklin Gothic Demi Cond" panose="020B0706030402020204" pitchFamily="34" charset="0"/>
              </a:rPr>
              <a:t>участок</a:t>
            </a:r>
            <a:endParaRPr lang="ru-RU" sz="1050" dirty="0">
              <a:latin typeface="Franklin Gothic Demi Cond" panose="020B0706030402020204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 rot="10800000" flipH="1">
            <a:off x="4009130" y="4019584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2018" y="3955733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Оленинский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 rot="10800000" flipH="1">
            <a:off x="4009130" y="4378190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62018" y="4314339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Старицкий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 rot="10800000" flipH="1">
            <a:off x="4009130" y="4726289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62018" y="4662438"/>
            <a:ext cx="106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Ржевский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 rot="10800000" flipH="1">
            <a:off x="5290493" y="3673921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43381" y="3610070"/>
            <a:ext cx="1272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Андреапольский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 rot="10800000" flipH="1">
            <a:off x="5290493" y="4032527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43381" y="3968676"/>
            <a:ext cx="106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Бельский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 rot="10800000" flipH="1">
            <a:off x="5290493" y="4391133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43381" y="4327282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Жарковский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 rot="10800000" flipH="1">
            <a:off x="5290493" y="4739232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43381" y="4675381"/>
            <a:ext cx="138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Западнодвинский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 rot="10800000" flipH="1">
            <a:off x="5290493" y="5116258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43381" y="5052407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Торопецкий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 rot="10800000" flipH="1">
            <a:off x="5290493" y="5454308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43381" y="5390457"/>
            <a:ext cx="10686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Нелидовский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 rot="10800000" flipH="1">
            <a:off x="6562560" y="3660978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15448" y="3597127"/>
            <a:ext cx="118268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 smtClean="0">
                <a:latin typeface="Franklin Gothic Demi Cond" panose="020B0706030402020204" pitchFamily="34" charset="0"/>
              </a:rPr>
              <a:t>Калининский</a:t>
            </a:r>
          </a:p>
          <a:p>
            <a:r>
              <a:rPr lang="ru-RU" sz="800" dirty="0" smtClean="0">
                <a:latin typeface="Franklin Gothic Demi Cond" panose="020B0706030402020204" pitchFamily="34" charset="0"/>
              </a:rPr>
              <a:t>участок</a:t>
            </a:r>
            <a:endParaRPr lang="ru-RU" sz="1050" dirty="0">
              <a:latin typeface="Franklin Gothic Demi Cond" panose="020B0706030402020204" pitchFamily="34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 rot="10800000" flipH="1">
            <a:off x="6562560" y="4019584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15448" y="3955733"/>
            <a:ext cx="1272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Лихославльский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 rot="10800000" flipH="1">
            <a:off x="6562560" y="4378190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15448" y="4314339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Рамешковский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77" name="Прямоугольник 76"/>
          <p:cNvSpPr/>
          <p:nvPr/>
        </p:nvSpPr>
        <p:spPr>
          <a:xfrm rot="10800000" flipH="1">
            <a:off x="6562560" y="4726289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15448" y="4662438"/>
            <a:ext cx="1272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Конаковский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0800000" flipH="1">
            <a:off x="6562560" y="5103315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15448" y="5039464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Редкинский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 rot="10800000" flipH="1">
            <a:off x="7834627" y="3673921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87515" y="3610070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Кувшиновский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83" name="Прямоугольник 82"/>
          <p:cNvSpPr/>
          <p:nvPr/>
        </p:nvSpPr>
        <p:spPr>
          <a:xfrm rot="10800000" flipH="1">
            <a:off x="7834627" y="4032527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787515" y="3968676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Пеновский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 rot="10800000" flipH="1">
            <a:off x="7834627" y="4391133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87515" y="4327282"/>
            <a:ext cx="11826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Селижаровский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 rot="10800000" flipH="1">
            <a:off x="7834627" y="4739232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96853" y="4678413"/>
            <a:ext cx="1272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Осташковский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 rot="10800000" flipH="1">
            <a:off x="7834627" y="5116258"/>
            <a:ext cx="18000" cy="294755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ru-RU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787515" y="5052407"/>
            <a:ext cx="11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latin typeface="Franklin Gothic Demi Cond" panose="020B0706030402020204" pitchFamily="34" charset="0"/>
              </a:rPr>
              <a:t>Торжокский</a:t>
            </a:r>
          </a:p>
          <a:p>
            <a:r>
              <a:rPr lang="ru-RU" sz="900" dirty="0" smtClean="0">
                <a:latin typeface="Franklin Gothic Demi Cond" panose="020B0706030402020204" pitchFamily="34" charset="0"/>
              </a:rPr>
              <a:t>участок</a:t>
            </a:r>
            <a:endParaRPr lang="ru-RU" sz="1100" dirty="0">
              <a:latin typeface="Franklin Gothic Demi Cond" panose="020B0706030402020204" pitchFamily="34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 rot="5400000">
            <a:off x="4339731" y="-3212366"/>
            <a:ext cx="314388" cy="8793820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ru-RU" sz="1400" dirty="0" smtClean="0">
                <a:latin typeface="Franklin Gothic Medium Cond" panose="020B0606030402020204" pitchFamily="34" charset="0"/>
              </a:rPr>
              <a:t>1 – ЦЕНТРАЛЬНЫЙ ОФИС ООО «ЕРКЦ» – ЗОНА ОБСЛУЖИВАНИЯ КЛИЕНТОВ Г. ТВЕРЬ (на 01.07.2019) 1 ЕД.</a:t>
            </a:r>
            <a:endParaRPr lang="ru-RU" sz="1400" dirty="0">
              <a:latin typeface="Franklin Gothic Medium Cond" panose="020B0606030402020204" pitchFamily="34" charset="0"/>
            </a:endParaRPr>
          </a:p>
        </p:txBody>
      </p:sp>
      <p:sp>
        <p:nvSpPr>
          <p:cNvPr id="93" name="Прямоугольник 92"/>
          <p:cNvSpPr/>
          <p:nvPr/>
        </p:nvSpPr>
        <p:spPr>
          <a:xfrm rot="5400000">
            <a:off x="4446160" y="-2178964"/>
            <a:ext cx="314388" cy="8912456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ru-RU" sz="1400" dirty="0" smtClean="0">
                <a:latin typeface="Franklin Gothic Medium Cond" panose="020B0606030402020204" pitchFamily="34" charset="0"/>
              </a:rPr>
              <a:t>1 – </a:t>
            </a:r>
            <a:r>
              <a:rPr lang="ru-RU" sz="1400" dirty="0" smtClean="0">
                <a:latin typeface="Franklin Gothic Demi Cond" panose="020B0706030402020204" pitchFamily="34" charset="0"/>
              </a:rPr>
              <a:t>РАСЧЕТНЫЕ</a:t>
            </a:r>
            <a:r>
              <a:rPr lang="ru-RU" sz="1400" dirty="0" smtClean="0">
                <a:latin typeface="Franklin Gothic Medium Cond" panose="020B0606030402020204" pitchFamily="34" charset="0"/>
              </a:rPr>
              <a:t> ЦЕНТРЫ ООО «ЕРКЦ» – ЗОНА ОБСЛУЖИВАНИЯ КЛИЕНТОВ – РАЙОННЫЕ ЦЕНТРЫ (на 01.07.2019) 12 ЕД.</a:t>
            </a:r>
            <a:endParaRPr lang="ru-RU" sz="1400" dirty="0">
              <a:latin typeface="Franklin Gothic Medium Cond" panose="020B06060304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78553" y="64117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Равнобедренный треугольник 96"/>
          <p:cNvSpPr/>
          <p:nvPr/>
        </p:nvSpPr>
        <p:spPr>
          <a:xfrm>
            <a:off x="2343842" y="3603855"/>
            <a:ext cx="213983" cy="22089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Равнобедренный треугольник 97"/>
          <p:cNvSpPr/>
          <p:nvPr/>
        </p:nvSpPr>
        <p:spPr>
          <a:xfrm>
            <a:off x="2530611" y="3948627"/>
            <a:ext cx="249200" cy="22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Равнобедренный треугольник 98"/>
          <p:cNvSpPr/>
          <p:nvPr/>
        </p:nvSpPr>
        <p:spPr>
          <a:xfrm>
            <a:off x="2268203" y="4335195"/>
            <a:ext cx="249200" cy="22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Равнобедренный треугольник 99"/>
          <p:cNvSpPr/>
          <p:nvPr/>
        </p:nvSpPr>
        <p:spPr>
          <a:xfrm>
            <a:off x="2234703" y="5026575"/>
            <a:ext cx="249200" cy="22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Равнобедренный треугольник 100"/>
          <p:cNvSpPr/>
          <p:nvPr/>
        </p:nvSpPr>
        <p:spPr>
          <a:xfrm>
            <a:off x="5585523" y="1602824"/>
            <a:ext cx="249200" cy="22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Равнобедренный треугольник 101"/>
          <p:cNvSpPr/>
          <p:nvPr/>
        </p:nvSpPr>
        <p:spPr>
          <a:xfrm>
            <a:off x="3453921" y="4281119"/>
            <a:ext cx="249200" cy="22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Равнобедренный треугольник 102"/>
          <p:cNvSpPr/>
          <p:nvPr/>
        </p:nvSpPr>
        <p:spPr>
          <a:xfrm>
            <a:off x="6314596" y="3600627"/>
            <a:ext cx="249200" cy="22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Равнобедренный треугольник 103"/>
          <p:cNvSpPr/>
          <p:nvPr/>
        </p:nvSpPr>
        <p:spPr>
          <a:xfrm>
            <a:off x="6277427" y="4688324"/>
            <a:ext cx="249200" cy="22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Равнобедренный треугольник 104"/>
          <p:cNvSpPr/>
          <p:nvPr/>
        </p:nvSpPr>
        <p:spPr>
          <a:xfrm>
            <a:off x="6166842" y="5361343"/>
            <a:ext cx="249200" cy="22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Равнобедренный треугольник 105"/>
          <p:cNvSpPr/>
          <p:nvPr/>
        </p:nvSpPr>
        <p:spPr>
          <a:xfrm>
            <a:off x="7372322" y="3563037"/>
            <a:ext cx="249200" cy="22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Равнобедренный треугольник 106"/>
          <p:cNvSpPr/>
          <p:nvPr/>
        </p:nvSpPr>
        <p:spPr>
          <a:xfrm>
            <a:off x="7434554" y="4620809"/>
            <a:ext cx="249200" cy="22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Равнобедренный треугольник 107"/>
          <p:cNvSpPr/>
          <p:nvPr/>
        </p:nvSpPr>
        <p:spPr>
          <a:xfrm>
            <a:off x="7550692" y="4299551"/>
            <a:ext cx="249200" cy="22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Равнобедренный треугольник 108"/>
          <p:cNvSpPr/>
          <p:nvPr/>
        </p:nvSpPr>
        <p:spPr>
          <a:xfrm>
            <a:off x="8653953" y="5039517"/>
            <a:ext cx="249200" cy="22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Равнобедренный треугольник 110"/>
          <p:cNvSpPr/>
          <p:nvPr/>
        </p:nvSpPr>
        <p:spPr>
          <a:xfrm>
            <a:off x="897814" y="3589235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Равнобедренный треугольник 111"/>
          <p:cNvSpPr/>
          <p:nvPr/>
        </p:nvSpPr>
        <p:spPr>
          <a:xfrm>
            <a:off x="2448131" y="3616154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Равнобедренный треугольник 112"/>
          <p:cNvSpPr/>
          <p:nvPr/>
        </p:nvSpPr>
        <p:spPr>
          <a:xfrm>
            <a:off x="2582581" y="4009817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Равнобедренный треугольник 113"/>
          <p:cNvSpPr/>
          <p:nvPr/>
        </p:nvSpPr>
        <p:spPr>
          <a:xfrm>
            <a:off x="2348111" y="4368895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Равнобедренный треугольник 114"/>
          <p:cNvSpPr/>
          <p:nvPr/>
        </p:nvSpPr>
        <p:spPr>
          <a:xfrm>
            <a:off x="2330239" y="5041131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Равнобедренный треугольник 115"/>
          <p:cNvSpPr/>
          <p:nvPr/>
        </p:nvSpPr>
        <p:spPr>
          <a:xfrm>
            <a:off x="3603423" y="3616154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Равнобедренный треугольник 116"/>
          <p:cNvSpPr/>
          <p:nvPr/>
        </p:nvSpPr>
        <p:spPr>
          <a:xfrm>
            <a:off x="3562470" y="4296726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Равнобедренный треугольник 117"/>
          <p:cNvSpPr/>
          <p:nvPr/>
        </p:nvSpPr>
        <p:spPr>
          <a:xfrm>
            <a:off x="3523647" y="4672946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Равнобедренный треугольник 118"/>
          <p:cNvSpPr/>
          <p:nvPr/>
        </p:nvSpPr>
        <p:spPr>
          <a:xfrm>
            <a:off x="4770145" y="3563026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Равнобедренный треугольник 119"/>
          <p:cNvSpPr/>
          <p:nvPr/>
        </p:nvSpPr>
        <p:spPr>
          <a:xfrm>
            <a:off x="4738365" y="4288250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Равнобедренный треугольник 120"/>
          <p:cNvSpPr/>
          <p:nvPr/>
        </p:nvSpPr>
        <p:spPr>
          <a:xfrm>
            <a:off x="4672330" y="4628787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Равнобедренный треугольник 121"/>
          <p:cNvSpPr/>
          <p:nvPr/>
        </p:nvSpPr>
        <p:spPr>
          <a:xfrm>
            <a:off x="6240075" y="3623905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Равнобедренный треугольник 122"/>
          <p:cNvSpPr/>
          <p:nvPr/>
        </p:nvSpPr>
        <p:spPr>
          <a:xfrm>
            <a:off x="7480823" y="3569406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Равнобедренный треугольник 123"/>
          <p:cNvSpPr/>
          <p:nvPr/>
        </p:nvSpPr>
        <p:spPr>
          <a:xfrm>
            <a:off x="7585817" y="3947841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Равнобедренный треугольник 124"/>
          <p:cNvSpPr/>
          <p:nvPr/>
        </p:nvSpPr>
        <p:spPr>
          <a:xfrm>
            <a:off x="7638644" y="4323580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Равнобедренный треугольник 125"/>
          <p:cNvSpPr/>
          <p:nvPr/>
        </p:nvSpPr>
        <p:spPr>
          <a:xfrm>
            <a:off x="7504505" y="4629009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Равнобедренный треугольник 126"/>
          <p:cNvSpPr/>
          <p:nvPr/>
        </p:nvSpPr>
        <p:spPr>
          <a:xfrm>
            <a:off x="7371834" y="5041131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Равнобедренный треугольник 127"/>
          <p:cNvSpPr/>
          <p:nvPr/>
        </p:nvSpPr>
        <p:spPr>
          <a:xfrm>
            <a:off x="8786843" y="3606108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Равнобедренный треугольник 128"/>
          <p:cNvSpPr/>
          <p:nvPr/>
        </p:nvSpPr>
        <p:spPr>
          <a:xfrm>
            <a:off x="8572860" y="3966695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Равнобедренный треугольник 129"/>
          <p:cNvSpPr/>
          <p:nvPr/>
        </p:nvSpPr>
        <p:spPr>
          <a:xfrm>
            <a:off x="8822759" y="4346183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Равнобедренный треугольник 130"/>
          <p:cNvSpPr/>
          <p:nvPr/>
        </p:nvSpPr>
        <p:spPr>
          <a:xfrm>
            <a:off x="8819497" y="4763222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Равнобедренный треугольник 131"/>
          <p:cNvSpPr/>
          <p:nvPr/>
        </p:nvSpPr>
        <p:spPr>
          <a:xfrm>
            <a:off x="8767205" y="5041131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Равнобедренный треугольник 132"/>
          <p:cNvSpPr/>
          <p:nvPr/>
        </p:nvSpPr>
        <p:spPr>
          <a:xfrm>
            <a:off x="5710123" y="1608214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Равнобедренный треугольник 133"/>
          <p:cNvSpPr/>
          <p:nvPr/>
        </p:nvSpPr>
        <p:spPr>
          <a:xfrm>
            <a:off x="982827" y="3589235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Равнобедренный треугольник 134"/>
          <p:cNvSpPr/>
          <p:nvPr/>
        </p:nvSpPr>
        <p:spPr>
          <a:xfrm>
            <a:off x="5816505" y="1608214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Равнобедренный треугольник 135"/>
          <p:cNvSpPr/>
          <p:nvPr/>
        </p:nvSpPr>
        <p:spPr>
          <a:xfrm>
            <a:off x="1071628" y="3929767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Равнобедренный треугольник 136"/>
          <p:cNvSpPr/>
          <p:nvPr/>
        </p:nvSpPr>
        <p:spPr>
          <a:xfrm>
            <a:off x="1242744" y="4306793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Равнобедренный треугольник 137"/>
          <p:cNvSpPr/>
          <p:nvPr/>
        </p:nvSpPr>
        <p:spPr>
          <a:xfrm>
            <a:off x="694614" y="4658293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Равнобедренный треугольник 138"/>
          <p:cNvSpPr/>
          <p:nvPr/>
        </p:nvSpPr>
        <p:spPr>
          <a:xfrm>
            <a:off x="1225104" y="5025136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Равнобедренный треугольник 139"/>
          <p:cNvSpPr/>
          <p:nvPr/>
        </p:nvSpPr>
        <p:spPr>
          <a:xfrm>
            <a:off x="1062330" y="5373235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Равнобедренный треугольник 140"/>
          <p:cNvSpPr/>
          <p:nvPr/>
        </p:nvSpPr>
        <p:spPr>
          <a:xfrm>
            <a:off x="982218" y="5721143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Равнобедренный треугольник 142"/>
          <p:cNvSpPr/>
          <p:nvPr/>
        </p:nvSpPr>
        <p:spPr>
          <a:xfrm>
            <a:off x="953941" y="6028552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Равнобедренный треугольник 143"/>
          <p:cNvSpPr/>
          <p:nvPr/>
        </p:nvSpPr>
        <p:spPr>
          <a:xfrm>
            <a:off x="2516392" y="3624361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Равнобедренный треугольник 144"/>
          <p:cNvSpPr/>
          <p:nvPr/>
        </p:nvSpPr>
        <p:spPr>
          <a:xfrm>
            <a:off x="2641160" y="4055231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Равнобедренный треугольник 145"/>
          <p:cNvSpPr/>
          <p:nvPr/>
        </p:nvSpPr>
        <p:spPr>
          <a:xfrm>
            <a:off x="2435039" y="4403273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Равнобедренный треугольник 146"/>
          <p:cNvSpPr/>
          <p:nvPr/>
        </p:nvSpPr>
        <p:spPr>
          <a:xfrm>
            <a:off x="2373138" y="4665336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Равнобедренный треугольник 147"/>
          <p:cNvSpPr/>
          <p:nvPr/>
        </p:nvSpPr>
        <p:spPr>
          <a:xfrm>
            <a:off x="2399266" y="5077789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Равнобедренный треугольник 148"/>
          <p:cNvSpPr/>
          <p:nvPr/>
        </p:nvSpPr>
        <p:spPr>
          <a:xfrm>
            <a:off x="3698507" y="3626009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Равнобедренный треугольник 149"/>
          <p:cNvSpPr/>
          <p:nvPr/>
        </p:nvSpPr>
        <p:spPr>
          <a:xfrm>
            <a:off x="3708427" y="3974994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Равнобедренный треугольник 150"/>
          <p:cNvSpPr/>
          <p:nvPr/>
        </p:nvSpPr>
        <p:spPr>
          <a:xfrm>
            <a:off x="3653805" y="4296286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Равнобедренный треугольник 151"/>
          <p:cNvSpPr/>
          <p:nvPr/>
        </p:nvSpPr>
        <p:spPr>
          <a:xfrm>
            <a:off x="3608285" y="4674143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Равнобедренный треугольник 152"/>
          <p:cNvSpPr/>
          <p:nvPr/>
        </p:nvSpPr>
        <p:spPr>
          <a:xfrm>
            <a:off x="4853358" y="3571264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Равнобедренный треугольник 153"/>
          <p:cNvSpPr/>
          <p:nvPr/>
        </p:nvSpPr>
        <p:spPr>
          <a:xfrm>
            <a:off x="4840271" y="3921632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Равнобедренный треугольник 154"/>
          <p:cNvSpPr/>
          <p:nvPr/>
        </p:nvSpPr>
        <p:spPr>
          <a:xfrm>
            <a:off x="4829020" y="4288250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Равнобедренный треугольник 155"/>
          <p:cNvSpPr/>
          <p:nvPr/>
        </p:nvSpPr>
        <p:spPr>
          <a:xfrm>
            <a:off x="4775338" y="4628787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Равнобедренный треугольник 156"/>
          <p:cNvSpPr/>
          <p:nvPr/>
        </p:nvSpPr>
        <p:spPr>
          <a:xfrm>
            <a:off x="6325020" y="3679851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Равнобедренный треугольник 157"/>
          <p:cNvSpPr/>
          <p:nvPr/>
        </p:nvSpPr>
        <p:spPr>
          <a:xfrm>
            <a:off x="5940457" y="3947841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Равнобедренный треугольник 158"/>
          <p:cNvSpPr/>
          <p:nvPr/>
        </p:nvSpPr>
        <p:spPr>
          <a:xfrm>
            <a:off x="6114082" y="4324615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Равнобедренный треугольник 159"/>
          <p:cNvSpPr/>
          <p:nvPr/>
        </p:nvSpPr>
        <p:spPr>
          <a:xfrm>
            <a:off x="6309297" y="4799599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Равнобедренный треугольник 160"/>
          <p:cNvSpPr/>
          <p:nvPr/>
        </p:nvSpPr>
        <p:spPr>
          <a:xfrm>
            <a:off x="6110946" y="5058682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Равнобедренный треугольник 161"/>
          <p:cNvSpPr/>
          <p:nvPr/>
        </p:nvSpPr>
        <p:spPr>
          <a:xfrm>
            <a:off x="6275705" y="5373235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Равнобедренный треугольник 162"/>
          <p:cNvSpPr/>
          <p:nvPr/>
        </p:nvSpPr>
        <p:spPr>
          <a:xfrm>
            <a:off x="7589324" y="3570368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Равнобедренный треугольник 163"/>
          <p:cNvSpPr/>
          <p:nvPr/>
        </p:nvSpPr>
        <p:spPr>
          <a:xfrm>
            <a:off x="7646825" y="4017784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Равнобедренный треугольник 164"/>
          <p:cNvSpPr/>
          <p:nvPr/>
        </p:nvSpPr>
        <p:spPr>
          <a:xfrm>
            <a:off x="7687536" y="4406046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Равнобедренный треугольник 165"/>
          <p:cNvSpPr/>
          <p:nvPr/>
        </p:nvSpPr>
        <p:spPr>
          <a:xfrm>
            <a:off x="7553177" y="4665336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Равнобедренный треугольник 166"/>
          <p:cNvSpPr/>
          <p:nvPr/>
        </p:nvSpPr>
        <p:spPr>
          <a:xfrm>
            <a:off x="7464214" y="5066245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Равнобедренный треугольник 167"/>
          <p:cNvSpPr/>
          <p:nvPr/>
        </p:nvSpPr>
        <p:spPr>
          <a:xfrm>
            <a:off x="8883538" y="3598858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Равнобедренный треугольник 168"/>
          <p:cNvSpPr/>
          <p:nvPr/>
        </p:nvSpPr>
        <p:spPr>
          <a:xfrm>
            <a:off x="8664538" y="3966132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Равнобедренный треугольник 169"/>
          <p:cNvSpPr/>
          <p:nvPr/>
        </p:nvSpPr>
        <p:spPr>
          <a:xfrm>
            <a:off x="8910160" y="4344305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Равнобедренный треугольник 170"/>
          <p:cNvSpPr/>
          <p:nvPr/>
        </p:nvSpPr>
        <p:spPr>
          <a:xfrm>
            <a:off x="8908577" y="4774498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Равнобедренный треугольник 171"/>
          <p:cNvSpPr/>
          <p:nvPr/>
        </p:nvSpPr>
        <p:spPr>
          <a:xfrm>
            <a:off x="8874196" y="5050793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Равнобедренный треугольник 173"/>
          <p:cNvSpPr/>
          <p:nvPr/>
        </p:nvSpPr>
        <p:spPr>
          <a:xfrm>
            <a:off x="790822" y="2834796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" name="Равнобедренный треугольник 174"/>
          <p:cNvSpPr/>
          <p:nvPr/>
        </p:nvSpPr>
        <p:spPr>
          <a:xfrm>
            <a:off x="2056732" y="2830015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Равнобедренный треугольник 175"/>
          <p:cNvSpPr/>
          <p:nvPr/>
        </p:nvSpPr>
        <p:spPr>
          <a:xfrm>
            <a:off x="3335505" y="2844728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7" name="Равнобедренный треугольник 176"/>
          <p:cNvSpPr/>
          <p:nvPr/>
        </p:nvSpPr>
        <p:spPr>
          <a:xfrm>
            <a:off x="4607249" y="2834796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8" name="Равнобедренный треугольник 177"/>
          <p:cNvSpPr/>
          <p:nvPr/>
        </p:nvSpPr>
        <p:spPr>
          <a:xfrm>
            <a:off x="5896963" y="2844728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9" name="Равнобедренный треугольник 178"/>
          <p:cNvSpPr/>
          <p:nvPr/>
        </p:nvSpPr>
        <p:spPr>
          <a:xfrm>
            <a:off x="7157851" y="2844728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Равнобедренный треугольник 179"/>
          <p:cNvSpPr/>
          <p:nvPr/>
        </p:nvSpPr>
        <p:spPr>
          <a:xfrm>
            <a:off x="8432886" y="2844728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Равнобедренный треугольник 180"/>
          <p:cNvSpPr/>
          <p:nvPr/>
        </p:nvSpPr>
        <p:spPr>
          <a:xfrm>
            <a:off x="873643" y="2836654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2" name="Равнобедренный треугольник 181"/>
          <p:cNvSpPr/>
          <p:nvPr/>
        </p:nvSpPr>
        <p:spPr>
          <a:xfrm>
            <a:off x="2149424" y="2827525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Равнобедренный треугольник 182"/>
          <p:cNvSpPr/>
          <p:nvPr/>
        </p:nvSpPr>
        <p:spPr>
          <a:xfrm>
            <a:off x="3439822" y="2836654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" name="Равнобедренный треугольник 183"/>
          <p:cNvSpPr/>
          <p:nvPr/>
        </p:nvSpPr>
        <p:spPr>
          <a:xfrm>
            <a:off x="4720912" y="2844728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5" name="Равнобедренный треугольник 184"/>
          <p:cNvSpPr/>
          <p:nvPr/>
        </p:nvSpPr>
        <p:spPr>
          <a:xfrm>
            <a:off x="5989655" y="2836654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Равнобедренный треугольник 185"/>
          <p:cNvSpPr/>
          <p:nvPr/>
        </p:nvSpPr>
        <p:spPr>
          <a:xfrm>
            <a:off x="7251910" y="2845527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" name="Равнобедренный треугольник 186"/>
          <p:cNvSpPr/>
          <p:nvPr/>
        </p:nvSpPr>
        <p:spPr>
          <a:xfrm>
            <a:off x="8539877" y="2836654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8" name="Равнобедренный треугольник 187"/>
          <p:cNvSpPr/>
          <p:nvPr/>
        </p:nvSpPr>
        <p:spPr>
          <a:xfrm>
            <a:off x="2270134" y="2842413"/>
            <a:ext cx="213983" cy="22089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Равнобедренный треугольник 188"/>
          <p:cNvSpPr/>
          <p:nvPr/>
        </p:nvSpPr>
        <p:spPr>
          <a:xfrm>
            <a:off x="3590846" y="2833738"/>
            <a:ext cx="213983" cy="22089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Равнобедренный треугольник 189"/>
          <p:cNvSpPr/>
          <p:nvPr/>
        </p:nvSpPr>
        <p:spPr>
          <a:xfrm>
            <a:off x="6117618" y="2841480"/>
            <a:ext cx="213983" cy="22089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" name="Равнобедренный треугольник 190"/>
          <p:cNvSpPr/>
          <p:nvPr/>
        </p:nvSpPr>
        <p:spPr>
          <a:xfrm>
            <a:off x="7378506" y="2841646"/>
            <a:ext cx="213983" cy="22089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Равнобедренный треугольник 191"/>
          <p:cNvSpPr/>
          <p:nvPr/>
        </p:nvSpPr>
        <p:spPr>
          <a:xfrm>
            <a:off x="8664538" y="2841646"/>
            <a:ext cx="213983" cy="22089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TextBox 192"/>
          <p:cNvSpPr txBox="1"/>
          <p:nvPr/>
        </p:nvSpPr>
        <p:spPr>
          <a:xfrm>
            <a:off x="2107382" y="5960062"/>
            <a:ext cx="246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- ООО «ЕРКЦ» Тверской области</a:t>
            </a:r>
          </a:p>
          <a:p>
            <a:r>
              <a:rPr lang="ru-RU" sz="12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- ООО «Газпром межрегионгаз Тверь»</a:t>
            </a:r>
          </a:p>
          <a:p>
            <a:r>
              <a:rPr lang="ru-RU" sz="1200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- ОП «ТверьАтомЭнергоСбыт»</a:t>
            </a:r>
            <a:endParaRPr lang="ru-RU" sz="12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95" name="Равнобедренный треугольник 194"/>
          <p:cNvSpPr/>
          <p:nvPr/>
        </p:nvSpPr>
        <p:spPr>
          <a:xfrm>
            <a:off x="1906206" y="6356075"/>
            <a:ext cx="213983" cy="22089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Равнобедренный треугольник 195"/>
          <p:cNvSpPr/>
          <p:nvPr/>
        </p:nvSpPr>
        <p:spPr>
          <a:xfrm>
            <a:off x="1899803" y="5917752"/>
            <a:ext cx="213983" cy="22089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Равнобедренный треугольник 196"/>
          <p:cNvSpPr/>
          <p:nvPr/>
        </p:nvSpPr>
        <p:spPr>
          <a:xfrm>
            <a:off x="1906206" y="6140738"/>
            <a:ext cx="213983" cy="22089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TextBox 197"/>
          <p:cNvSpPr txBox="1"/>
          <p:nvPr/>
        </p:nvSpPr>
        <p:spPr>
          <a:xfrm>
            <a:off x="2096303" y="5680098"/>
            <a:ext cx="2471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Franklin Gothic Demi Cond" panose="020B0706030402020204" pitchFamily="34" charset="0"/>
              </a:rPr>
              <a:t>Платежные документы за услуги ЖКХ:</a:t>
            </a:r>
            <a:endParaRPr lang="ru-RU" sz="12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317524" y="372346"/>
            <a:ext cx="621506" cy="771525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13013" y="479227"/>
            <a:ext cx="8016202" cy="58102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 eaLnBrk="0" hangingPunct="0">
              <a:defRPr sz="24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ru-RU" sz="2000" dirty="0"/>
              <a:t>предлагаемая ЮРИДИЧЕСКАЯ ФОРМА КОНСОЛИДАЦИи </a:t>
            </a:r>
            <a:r>
              <a:rPr lang="ru-RU" sz="2000" dirty="0" smtClean="0"/>
              <a:t>участников розничного рынка жилищно-коммунальных услуг в единую платежно-сервисную систему тверской области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8981" y="3705904"/>
            <a:ext cx="8127466" cy="784419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Заключить Соглашение с </a:t>
            </a: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ГАУ «Многофункциональный центр оказания государственных и муниципальных услуг» (далее – МФЦ) о интеграции единой платежно-сервисной системы в сфере ЖКХ в структуру услуг МФЦ</a:t>
            </a:r>
            <a:endParaRPr lang="ru-RU" sz="1600" i="1" dirty="0">
              <a:solidFill>
                <a:schemeClr val="tx1"/>
              </a:solidFill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28277" y="1452462"/>
            <a:ext cx="8400938" cy="407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Цель:</a:t>
            </a:r>
            <a:r>
              <a:rPr lang="ru-RU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 удовлетворение спроса потребителей на услуги </a:t>
            </a:r>
            <a:r>
              <a:rPr lang="ru-RU" dirty="0" smtClean="0">
                <a:solidFill>
                  <a:srgbClr val="0070C0"/>
                </a:solidFill>
                <a:latin typeface="Franklin Gothic Demi Cond" panose="020B0706030402020204" pitchFamily="34" charset="0"/>
              </a:rPr>
              <a:t>ЖКХ</a:t>
            </a:r>
            <a:endParaRPr lang="ru-RU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8650" y="2137742"/>
            <a:ext cx="8127466" cy="1228831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Решением Единственного участника </a:t>
            </a: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ООО «ЕРКЦ» 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осуществить </a:t>
            </a: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реорганизацию Общества посредством преобразования в Акционерное Общество в форме государственно-частного партнерства с ресурсоснабжающими организациями Тверской области.</a:t>
            </a:r>
          </a:p>
          <a:p>
            <a:pPr algn="ctr"/>
            <a:r>
              <a:rPr lang="ru-RU" sz="1600" b="1" i="1" dirty="0" smtClean="0">
                <a:solidFill>
                  <a:schemeClr val="tx1"/>
                </a:solidFill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Основание – Акционерное Соглашение</a:t>
            </a:r>
            <a:endParaRPr lang="ru-RU" sz="1600" i="1" dirty="0">
              <a:solidFill>
                <a:schemeClr val="tx1"/>
              </a:solidFill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8277" y="4828877"/>
            <a:ext cx="81071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spcAft>
                <a:spcPts val="600"/>
              </a:spcAft>
              <a:buFont typeface="Wingdings" panose="05000000000000000000" pitchFamily="2" charset="2"/>
              <a:buChar char=""/>
              <a:tabLst>
                <a:tab pos="342900" algn="l"/>
              </a:tabLst>
            </a:pP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единой базы данных лицевых счетов потребителей услуг ЖКХ </a:t>
            </a:r>
          </a:p>
          <a:p>
            <a:pPr marL="257175" indent="-257175">
              <a:spcAft>
                <a:spcPts val="600"/>
              </a:spcAft>
              <a:buFont typeface="Wingdings" panose="05000000000000000000" pitchFamily="2" charset="2"/>
              <a:buChar char=""/>
              <a:tabLst>
                <a:tab pos="342900" algn="l"/>
              </a:tabLst>
            </a:pPr>
            <a:r>
              <a:rPr lang="ru-RU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Прозрачность </a:t>
            </a: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формирования и использования тарифных </a:t>
            </a:r>
            <a:r>
              <a:rPr lang="ru-RU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средств РСО 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spcAft>
                <a:spcPts val="600"/>
              </a:spcAft>
              <a:buFont typeface="Wingdings" panose="05000000000000000000" pitchFamily="2" charset="2"/>
              <a:buChar char=""/>
              <a:tabLst>
                <a:tab pos="342900" algn="l"/>
              </a:tabLst>
            </a:pPr>
            <a:r>
              <a:rPr lang="ru-RU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Централизованный контроль за финансовой деятельностью участников розничного рынка в сфере ЖКХ</a:t>
            </a:r>
            <a:endParaRPr lang="ru-RU" sz="1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spcAft>
                <a:spcPts val="600"/>
              </a:spcAft>
              <a:buFont typeface="Wingdings" panose="05000000000000000000" pitchFamily="2" charset="2"/>
              <a:buChar char=""/>
              <a:tabLst>
                <a:tab pos="342900" algn="l"/>
              </a:tabLst>
            </a:pPr>
            <a:r>
              <a:rPr lang="ru-RU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Восстановление платежной дисциплины, снижение задолженности за энергоресурсы РСО</a:t>
            </a:r>
          </a:p>
          <a:p>
            <a:pPr marL="257175" indent="-257175">
              <a:spcAft>
                <a:spcPts val="600"/>
              </a:spcAft>
              <a:buFont typeface="Wingdings" panose="05000000000000000000" pitchFamily="2" charset="2"/>
              <a:buChar char=""/>
              <a:tabLst>
                <a:tab pos="342900" algn="l"/>
              </a:tabLst>
            </a:pPr>
            <a:r>
              <a:rPr lang="ru-RU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проекта по расщеплению платежей второго уровня</a:t>
            </a:r>
          </a:p>
        </p:txBody>
      </p:sp>
      <p:sp>
        <p:nvSpPr>
          <p:cNvPr id="18" name="Freeform 8"/>
          <p:cNvSpPr>
            <a:spLocks/>
          </p:cNvSpPr>
          <p:nvPr/>
        </p:nvSpPr>
        <p:spPr bwMode="auto">
          <a:xfrm rot="5400000">
            <a:off x="4599313" y="2345212"/>
            <a:ext cx="226800" cy="2369399"/>
          </a:xfrm>
          <a:custGeom>
            <a:avLst/>
            <a:gdLst>
              <a:gd name="T0" fmla="*/ 0 w 832"/>
              <a:gd name="T1" fmla="*/ 0 h 2984"/>
              <a:gd name="T2" fmla="*/ 36 w 832"/>
              <a:gd name="T3" fmla="*/ 328 h 2984"/>
              <a:gd name="T4" fmla="*/ 108 w 832"/>
              <a:gd name="T5" fmla="*/ 680 h 2984"/>
              <a:gd name="T6" fmla="*/ 248 w 832"/>
              <a:gd name="T7" fmla="*/ 1048 h 2984"/>
              <a:gd name="T8" fmla="*/ 384 w 832"/>
              <a:gd name="T9" fmla="*/ 1236 h 2984"/>
              <a:gd name="T10" fmla="*/ 460 w 832"/>
              <a:gd name="T11" fmla="*/ 1284 h 2984"/>
              <a:gd name="T12" fmla="*/ 460 w 832"/>
              <a:gd name="T13" fmla="*/ 1156 h 2984"/>
              <a:gd name="T14" fmla="*/ 832 w 832"/>
              <a:gd name="T15" fmla="*/ 1484 h 2984"/>
              <a:gd name="T16" fmla="*/ 456 w 832"/>
              <a:gd name="T17" fmla="*/ 1808 h 2984"/>
              <a:gd name="T18" fmla="*/ 456 w 832"/>
              <a:gd name="T19" fmla="*/ 1680 h 2984"/>
              <a:gd name="T20" fmla="*/ 316 w 832"/>
              <a:gd name="T21" fmla="*/ 1804 h 2984"/>
              <a:gd name="T22" fmla="*/ 184 w 832"/>
              <a:gd name="T23" fmla="*/ 2052 h 2984"/>
              <a:gd name="T24" fmla="*/ 60 w 832"/>
              <a:gd name="T25" fmla="*/ 2508 h 2984"/>
              <a:gd name="T26" fmla="*/ 0 w 832"/>
              <a:gd name="T27" fmla="*/ 2984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2" h="2984">
                <a:moveTo>
                  <a:pt x="0" y="0"/>
                </a:moveTo>
                <a:lnTo>
                  <a:pt x="36" y="328"/>
                </a:lnTo>
                <a:cubicBezTo>
                  <a:pt x="54" y="441"/>
                  <a:pt x="73" y="560"/>
                  <a:pt x="108" y="680"/>
                </a:cubicBezTo>
                <a:cubicBezTo>
                  <a:pt x="143" y="800"/>
                  <a:pt x="202" y="955"/>
                  <a:pt x="248" y="1048"/>
                </a:cubicBezTo>
                <a:cubicBezTo>
                  <a:pt x="294" y="1141"/>
                  <a:pt x="349" y="1197"/>
                  <a:pt x="384" y="1236"/>
                </a:cubicBezTo>
                <a:lnTo>
                  <a:pt x="460" y="1284"/>
                </a:lnTo>
                <a:lnTo>
                  <a:pt x="460" y="1156"/>
                </a:lnTo>
                <a:lnTo>
                  <a:pt x="832" y="1484"/>
                </a:lnTo>
                <a:lnTo>
                  <a:pt x="456" y="1808"/>
                </a:lnTo>
                <a:lnTo>
                  <a:pt x="456" y="1680"/>
                </a:lnTo>
                <a:cubicBezTo>
                  <a:pt x="433" y="1679"/>
                  <a:pt x="361" y="1742"/>
                  <a:pt x="316" y="1804"/>
                </a:cubicBezTo>
                <a:cubicBezTo>
                  <a:pt x="271" y="1866"/>
                  <a:pt x="227" y="1935"/>
                  <a:pt x="184" y="2052"/>
                </a:cubicBezTo>
                <a:cubicBezTo>
                  <a:pt x="141" y="2169"/>
                  <a:pt x="91" y="2353"/>
                  <a:pt x="60" y="2508"/>
                </a:cubicBezTo>
                <a:cubicBezTo>
                  <a:pt x="29" y="2663"/>
                  <a:pt x="12" y="2885"/>
                  <a:pt x="0" y="2984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0"/>
          </a:gradFill>
          <a:ln w="3175" cmpd="sng">
            <a:solidFill>
              <a:srgbClr val="74828B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1350">
              <a:solidFill>
                <a:srgbClr val="454F56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981" y="4490323"/>
            <a:ext cx="2146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u="sng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Достигаемый результат: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78553" y="64117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58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317897" y="292413"/>
            <a:ext cx="621506" cy="771525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33763" y="337553"/>
            <a:ext cx="7723890" cy="793491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 eaLnBrk="0" hangingPunct="0">
              <a:defRPr sz="24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algn="l"/>
            <a:r>
              <a:rPr lang="ru-RU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ПРЕДЛОЖЕНИ</a:t>
            </a:r>
            <a:r>
              <a:rPr lang="ru-RU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е</a:t>
            </a:r>
            <a:r>
              <a:rPr lang="ru-RU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ПО ИНТЕГРАЦИИ УЧАСТНИКОВ РОЗНИЧНОГО РЫНКА ЖИЛИЩНО-КОММУНАЛЬНЫХ УСЛУГ В ЕССП ТВЕРСКОЙ ОБЛАСТИ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17994" y="2108164"/>
            <a:ext cx="4339659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14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Регистрация </a:t>
            </a:r>
            <a:r>
              <a:rPr lang="ru-RU" sz="14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акционерного общества </a:t>
            </a:r>
            <a:r>
              <a:rPr lang="ru-RU" sz="14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–</a:t>
            </a:r>
          </a:p>
          <a:p>
            <a:pPr algn="ctr"/>
            <a:r>
              <a:rPr lang="ru-RU" sz="14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АО «Единый расчетный кассовый центр»- региональный оператор ЕПСС Тверской области</a:t>
            </a:r>
            <a:endParaRPr lang="ru-RU" sz="14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ru-RU" sz="14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(далее – </a:t>
            </a:r>
            <a:r>
              <a:rPr lang="ru-RU" sz="14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АО «ЕРКЦ»)</a:t>
            </a:r>
            <a:endParaRPr lang="ru-RU" sz="12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7897" y="2108164"/>
            <a:ext cx="389551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14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Решение </a:t>
            </a:r>
            <a:r>
              <a:rPr lang="ru-RU" sz="14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единственного участника ООО ЕРКЦ </a:t>
            </a:r>
            <a:r>
              <a:rPr lang="ru-RU" sz="14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(МИЗО Тверской области) о </a:t>
            </a:r>
            <a:r>
              <a:rPr lang="ru-RU" sz="14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реорганизации Общества путем преобразования в Акционерное Общество</a:t>
            </a:r>
            <a:endParaRPr lang="ru-RU" sz="14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7896" y="4815789"/>
            <a:ext cx="5123680" cy="323165"/>
          </a:xfrm>
          <a:prstGeom prst="rect">
            <a:avLst/>
          </a:prstGeom>
          <a:solidFill>
            <a:srgbClr val="3E4A6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Структура управления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7896" y="5279441"/>
            <a:ext cx="5123680" cy="32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Совет директоров АО </a:t>
            </a:r>
            <a:r>
              <a:rPr lang="ru-RU" sz="15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«ЕРКЦ»</a:t>
            </a:r>
            <a:endParaRPr lang="ru-RU" sz="15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7896" y="5802355"/>
            <a:ext cx="5123680" cy="32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Генеральный директор АО </a:t>
            </a:r>
            <a:r>
              <a:rPr lang="ru-RU" sz="15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«ЕРКЦ»</a:t>
            </a:r>
            <a:endParaRPr lang="ru-RU" sz="15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7896" y="6257822"/>
            <a:ext cx="5123680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050" i="1" dirty="0" smtClean="0">
                <a:solidFill>
                  <a:srgbClr val="FF0000"/>
                </a:solidFill>
                <a:latin typeface="Franklin Gothic Demi Cond" panose="020B0706030402020204" pitchFamily="34" charset="0"/>
              </a:rPr>
              <a:t>(по решению Совета директоров)</a:t>
            </a:r>
            <a:endParaRPr lang="ru-RU" sz="1050" i="1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87823" y="4815789"/>
            <a:ext cx="2106234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Предложение:</a:t>
            </a:r>
          </a:p>
          <a:p>
            <a:r>
              <a:rPr lang="ru-RU" sz="10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Председатель СД </a:t>
            </a:r>
            <a:r>
              <a:rPr lang="ru-RU" sz="10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– заместитель </a:t>
            </a:r>
            <a:r>
              <a:rPr lang="ru-RU" sz="10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Председателя ПТО;</a:t>
            </a:r>
          </a:p>
          <a:p>
            <a:r>
              <a:rPr lang="ru-RU" sz="10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Член СД </a:t>
            </a:r>
            <a:r>
              <a:rPr lang="ru-RU" sz="10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– руководитель ОП ТверьАтомЭнергоСбыт;</a:t>
            </a:r>
            <a:endParaRPr lang="ru-RU" sz="10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  <a:p>
            <a:r>
              <a:rPr lang="ru-RU" sz="10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Член СД </a:t>
            </a:r>
            <a:r>
              <a:rPr lang="ru-RU" sz="10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 - руководитель ООО «МРГ Тверь»;</a:t>
            </a:r>
            <a:endParaRPr lang="ru-RU" sz="10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  <a:p>
            <a:r>
              <a:rPr lang="ru-RU" sz="10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Член СД </a:t>
            </a:r>
            <a:r>
              <a:rPr lang="ru-RU" sz="10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– руководитель ПАО «МРСК Центра» – филиал «Тверьэнерго»;</a:t>
            </a:r>
            <a:endParaRPr lang="ru-RU" sz="10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  <a:p>
            <a:r>
              <a:rPr lang="ru-RU" sz="10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Член СД – </a:t>
            </a:r>
            <a:r>
              <a:rPr lang="ru-RU" sz="10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министр ТО;</a:t>
            </a:r>
            <a:endParaRPr lang="ru-RU" sz="10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  <a:p>
            <a:r>
              <a:rPr lang="ru-RU" sz="10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Член СД –  </a:t>
            </a:r>
            <a:r>
              <a:rPr lang="ru-RU" sz="10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министр ТО.</a:t>
            </a:r>
            <a:endParaRPr lang="ru-RU" sz="10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7896" y="1343064"/>
            <a:ext cx="8539757" cy="553998"/>
          </a:xfrm>
          <a:prstGeom prst="rect">
            <a:avLst/>
          </a:prstGeom>
          <a:solidFill>
            <a:srgbClr val="3E4A6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5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ООО «ЕРКЦ» ТВЕРСКОЙ ОБЛАСТИ – РЕГИОНАЛЬНЫЙ ОПЕРАТОР </a:t>
            </a:r>
          </a:p>
          <a:p>
            <a:pPr algn="ctr"/>
            <a:r>
              <a:rPr lang="ru-RU" sz="15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ЕДИНОЙ ПЛАТЕЖНО-СЕРВИСНОЙ СИСТЕМЫ ТВЕРСКОЙ ОБЛАСТИ</a:t>
            </a:r>
            <a:endParaRPr lang="ru-RU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2152387" y="1904756"/>
            <a:ext cx="226534" cy="21110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4213412" y="2425809"/>
            <a:ext cx="304582" cy="2725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17897" y="3244660"/>
            <a:ext cx="8539756" cy="553998"/>
          </a:xfrm>
          <a:prstGeom prst="rect">
            <a:avLst/>
          </a:prstGeom>
          <a:solidFill>
            <a:srgbClr val="3E4A6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5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УЧАСТНИКИ АО «ЕРКЦ» ТВЕРСКОЙ ОБЛАСТИ (акционеры)</a:t>
            </a:r>
          </a:p>
          <a:p>
            <a:pPr algn="ctr"/>
            <a:r>
              <a:rPr lang="ru-RU" sz="15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Основание – Акционерное Соглашение</a:t>
            </a:r>
            <a:endParaRPr lang="ru-RU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3" name="Стрелка вниз 32"/>
          <p:cNvSpPr/>
          <p:nvPr/>
        </p:nvSpPr>
        <p:spPr>
          <a:xfrm>
            <a:off x="6573663" y="3046696"/>
            <a:ext cx="226534" cy="1979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142871" y="3857486"/>
            <a:ext cx="1834491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5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25%</a:t>
            </a:r>
          </a:p>
          <a:p>
            <a:pPr algn="ctr"/>
            <a:r>
              <a:rPr lang="ru-RU" sz="15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ПАО «АтомЭнергоСбыт» </a:t>
            </a:r>
            <a:endParaRPr lang="ru-RU" sz="15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91522" y="3857486"/>
            <a:ext cx="2030480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5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25% </a:t>
            </a:r>
          </a:p>
          <a:p>
            <a:pPr algn="ctr"/>
            <a:r>
              <a:rPr lang="ru-RU" sz="15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ООО «Газпром межрегионгаз Тверь» </a:t>
            </a:r>
            <a:endParaRPr lang="ru-RU" sz="15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21916" y="3857486"/>
            <a:ext cx="2151747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5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25%</a:t>
            </a:r>
          </a:p>
          <a:p>
            <a:pPr algn="ctr"/>
            <a:r>
              <a:rPr lang="ru-RU" sz="15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ПАО «МРСК Центра» – филиал «Тверьэнерго» </a:t>
            </a:r>
            <a:endParaRPr lang="ru-RU" sz="15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87823" y="3857486"/>
            <a:ext cx="2294658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5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25% </a:t>
            </a:r>
          </a:p>
          <a:p>
            <a:pPr algn="ctr"/>
            <a:r>
              <a:rPr lang="ru-RU" sz="1500" dirty="0" smtClean="0">
                <a:solidFill>
                  <a:srgbClr val="002060"/>
                </a:solidFill>
                <a:latin typeface="Franklin Gothic Demi Cond" panose="020B0706030402020204" pitchFamily="34" charset="0"/>
              </a:rPr>
              <a:t>ООО «ЕРКЦ» (ПТО)</a:t>
            </a:r>
          </a:p>
          <a:p>
            <a:pPr algn="ctr"/>
            <a:endParaRPr lang="ru-RU" sz="15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13" name="Прямая соединительная линия 12"/>
          <p:cNvCxnSpPr>
            <a:stCxn id="31" idx="2"/>
          </p:cNvCxnSpPr>
          <p:nvPr/>
        </p:nvCxnSpPr>
        <p:spPr>
          <a:xfrm flipV="1">
            <a:off x="4587775" y="3788908"/>
            <a:ext cx="0" cy="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endCxn id="27" idx="0"/>
          </p:cNvCxnSpPr>
          <p:nvPr/>
        </p:nvCxnSpPr>
        <p:spPr>
          <a:xfrm>
            <a:off x="2879736" y="5145741"/>
            <a:ext cx="0" cy="13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27" idx="2"/>
            <a:endCxn id="28" idx="0"/>
          </p:cNvCxnSpPr>
          <p:nvPr/>
        </p:nvCxnSpPr>
        <p:spPr>
          <a:xfrm>
            <a:off x="2879736" y="5602606"/>
            <a:ext cx="0" cy="19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8" idx="2"/>
            <a:endCxn id="30" idx="0"/>
          </p:cNvCxnSpPr>
          <p:nvPr/>
        </p:nvCxnSpPr>
        <p:spPr>
          <a:xfrm>
            <a:off x="2879736" y="6125520"/>
            <a:ext cx="0" cy="13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7" idx="3"/>
          </p:cNvCxnSpPr>
          <p:nvPr/>
        </p:nvCxnSpPr>
        <p:spPr>
          <a:xfrm flipV="1">
            <a:off x="5441576" y="5441023"/>
            <a:ext cx="1246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78553" y="64117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53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20194</TotalTime>
  <Words>1618</Words>
  <Application>Microsoft Office PowerPoint</Application>
  <PresentationFormat>Экран (4:3)</PresentationFormat>
  <Paragraphs>322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Demi Cond</vt:lpstr>
      <vt:lpstr>Franklin Gothic Medium</vt:lpstr>
      <vt:lpstr>Franklin Gothic Medium Cond</vt:lpstr>
      <vt:lpstr>Tahoma</vt:lpstr>
      <vt:lpstr>Times New Roman</vt:lpstr>
      <vt:lpstr>Wingdings</vt:lpstr>
      <vt:lpstr>Тема Office</vt:lpstr>
      <vt:lpstr>Стратегия  развития единой платежно-сервисной системы на базе Единого расчетного кассового центра Тверской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NosovAA</dc:creator>
  <cp:lastModifiedBy>Жарлицына Татьяна Леонидовна</cp:lastModifiedBy>
  <cp:revision>946</cp:revision>
  <cp:lastPrinted>2019-07-01T11:25:38Z</cp:lastPrinted>
  <dcterms:created xsi:type="dcterms:W3CDTF">2016-11-23T19:02:00Z</dcterms:created>
  <dcterms:modified xsi:type="dcterms:W3CDTF">2019-07-03T09:01:00Z</dcterms:modified>
</cp:coreProperties>
</file>