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6"/>
  </p:notesMasterIdLst>
  <p:handoutMasterIdLst>
    <p:handoutMasterId r:id="rId17"/>
  </p:handoutMasterIdLst>
  <p:sldIdLst>
    <p:sldId id="676" r:id="rId4"/>
    <p:sldId id="848" r:id="rId5"/>
    <p:sldId id="849" r:id="rId6"/>
    <p:sldId id="850" r:id="rId7"/>
    <p:sldId id="845" r:id="rId8"/>
    <p:sldId id="842" r:id="rId9"/>
    <p:sldId id="843" r:id="rId10"/>
    <p:sldId id="844" r:id="rId11"/>
    <p:sldId id="824" r:id="rId12"/>
    <p:sldId id="834" r:id="rId13"/>
    <p:sldId id="846" r:id="rId14"/>
    <p:sldId id="847" r:id="rId15"/>
  </p:sldIdLst>
  <p:sldSz cx="12192000" cy="6858000"/>
  <p:notesSz cx="6808788" cy="9940925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EC4432"/>
    <a:srgbClr val="FFFFFF"/>
    <a:srgbClr val="CDE1D2"/>
    <a:srgbClr val="5E9C6D"/>
    <a:srgbClr val="B8CC98"/>
    <a:srgbClr val="94B255"/>
    <a:srgbClr val="D5E2BC"/>
    <a:srgbClr val="DCE7C7"/>
    <a:srgbClr val="C0D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1837" autoAdjust="0"/>
  </p:normalViewPr>
  <p:slideViewPr>
    <p:cSldViewPr>
      <p:cViewPr varScale="1">
        <p:scale>
          <a:sx n="90" d="100"/>
          <a:sy n="90" d="100"/>
        </p:scale>
        <p:origin x="230" y="72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51162" cy="496888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B1FDCD-DE45-4002-B70E-406B07999CB0}" type="datetimeFigureOut">
              <a:rPr lang="ru-RU"/>
              <a:pPr>
                <a:defRPr/>
              </a:pPr>
              <a:t>25.06.2019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2450"/>
            <a:ext cx="2951163" cy="496888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6038" y="9442450"/>
            <a:ext cx="2951162" cy="496888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D8BD322-FC85-451F-9FB9-16F6BFB90A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569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51162" cy="496888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E7F148E-32A1-45CB-82F7-B4296F46199E}" type="datetimeFigureOut">
              <a:rPr lang="ru-RU"/>
              <a:pPr>
                <a:defRPr/>
              </a:pPr>
              <a:t>25.06.2019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7812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3" rIns="91426" bIns="45713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6712" cy="4473575"/>
          </a:xfrm>
          <a:prstGeom prst="rect">
            <a:avLst/>
          </a:prstGeom>
        </p:spPr>
        <p:txBody>
          <a:bodyPr vert="horz" lIns="91426" tIns="45713" rIns="91426" bIns="45713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2450"/>
            <a:ext cx="2951163" cy="496888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6038" y="9442450"/>
            <a:ext cx="2951162" cy="496888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93A8D-F362-4C5A-97EA-3F9F4B8070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443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2815DB9-7885-467F-BA74-9250BF5D5BCF}" type="slidenum">
              <a:rPr lang="ru-RU" altLang="ru-RU" smtClean="0"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 altLang="ru-RU" dirty="0" smtClean="0">
              <a:ea typeface="ＭＳ Ｐゴシック" panose="020B0600070205080204" pitchFamily="34" charset="-128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4825"/>
            <a:ext cx="4483100" cy="25225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2554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6947" y="9441266"/>
            <a:ext cx="2950265" cy="49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fld id="{626C0AF5-638A-4054-8FF0-7F4CFAE79DE9}" type="slidenum">
              <a:rPr lang="ru-RU" sz="1200">
                <a:solidFill>
                  <a:prstClr val="black"/>
                </a:solidFill>
                <a:latin typeface="Calibri" panose="020F0502020204030204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</a:pPr>
              <a:t>10</a:t>
            </a:fld>
            <a:endParaRPr lang="ru-RU" sz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27812" cy="372903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87924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6947" y="9441266"/>
            <a:ext cx="2950265" cy="49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fld id="{626C0AF5-638A-4054-8FF0-7F4CFAE79DE9}" type="slidenum">
              <a:rPr lang="ru-RU" sz="1200">
                <a:solidFill>
                  <a:prstClr val="black"/>
                </a:solidFill>
                <a:latin typeface="Calibri" panose="020F0502020204030204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</a:pPr>
              <a:t>11</a:t>
            </a:fld>
            <a:endParaRPr lang="ru-RU" sz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27812" cy="372903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523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6947" y="9441266"/>
            <a:ext cx="2950265" cy="49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fld id="{626C0AF5-638A-4054-8FF0-7F4CFAE79DE9}" type="slidenum">
              <a:rPr lang="ru-RU" sz="1200">
                <a:solidFill>
                  <a:prstClr val="black"/>
                </a:solidFill>
                <a:latin typeface="Calibri" panose="020F0502020204030204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</a:pPr>
              <a:t>12</a:t>
            </a:fld>
            <a:endParaRPr lang="ru-RU" sz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27812" cy="372903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50159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693A8D-F362-4C5A-97EA-3F9F4B80703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395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693A8D-F362-4C5A-97EA-3F9F4B80703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15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693A8D-F362-4C5A-97EA-3F9F4B80703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542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6947" y="9441266"/>
            <a:ext cx="2950265" cy="49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fld id="{626C0AF5-638A-4054-8FF0-7F4CFAE79DE9}" type="slidenum">
              <a:rPr lang="ru-RU" sz="1200">
                <a:solidFill>
                  <a:prstClr val="black"/>
                </a:solidFill>
                <a:latin typeface="Calibri" panose="020F0502020204030204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</a:pPr>
              <a:t>5</a:t>
            </a:fld>
            <a:endParaRPr lang="ru-RU" sz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27812" cy="372903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79330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6947" y="9441266"/>
            <a:ext cx="2950265" cy="49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fld id="{626C0AF5-638A-4054-8FF0-7F4CFAE79DE9}" type="slidenum">
              <a:rPr lang="ru-RU" sz="1200">
                <a:solidFill>
                  <a:prstClr val="black"/>
                </a:solidFill>
                <a:latin typeface="Calibri" panose="020F0502020204030204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</a:pPr>
              <a:t>6</a:t>
            </a:fld>
            <a:endParaRPr lang="ru-RU" sz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27812" cy="372903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665260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6947" y="9441266"/>
            <a:ext cx="2950265" cy="49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fld id="{626C0AF5-638A-4054-8FF0-7F4CFAE79DE9}" type="slidenum">
              <a:rPr lang="ru-RU" sz="1200">
                <a:solidFill>
                  <a:prstClr val="black"/>
                </a:solidFill>
                <a:latin typeface="Calibri" panose="020F0502020204030204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</a:pPr>
              <a:t>7</a:t>
            </a:fld>
            <a:endParaRPr lang="ru-RU" sz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27812" cy="372903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1828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6947" y="9441266"/>
            <a:ext cx="2950265" cy="49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fld id="{626C0AF5-638A-4054-8FF0-7F4CFAE79DE9}" type="slidenum">
              <a:rPr lang="ru-RU" sz="1200">
                <a:solidFill>
                  <a:prstClr val="black"/>
                </a:solidFill>
                <a:latin typeface="Calibri" panose="020F0502020204030204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</a:pPr>
              <a:t>8</a:t>
            </a:fld>
            <a:endParaRPr lang="ru-RU" sz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27812" cy="372903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43246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6947" y="9441266"/>
            <a:ext cx="2950265" cy="49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fld id="{626C0AF5-638A-4054-8FF0-7F4CFAE79DE9}" type="slidenum">
              <a:rPr lang="ru-RU" sz="1200">
                <a:solidFill>
                  <a:prstClr val="black"/>
                </a:solidFill>
                <a:latin typeface="Calibri" panose="020F0502020204030204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</a:pPr>
              <a:t>9</a:t>
            </a:fld>
            <a:endParaRPr lang="ru-RU" sz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27812" cy="372903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2398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2" y="2130432"/>
            <a:ext cx="10363201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3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1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4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18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2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26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29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07091-38BE-4782-A953-792A5906E0FA}" type="datetime1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0FABF-F4F8-4924-B261-B9FD70DA31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59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2F6D9-980B-4101-9F91-137B59A0D078}" type="datetime1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C4BEB-851D-483C-91B5-ED3BA185676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21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3" y="274645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978CF-73B9-42FA-B5BD-3BCC8D05E008}" type="datetime1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D7512-C2D4-4C6A-AFFE-631188B1EC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885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0C3-E894-455C-BB4B-811993A7E7F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25.06.2019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06E7-6E57-4879-9142-C55B6951CCC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829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0C3-E894-455C-BB4B-811993A7E7F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25.06.2019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06E7-6E57-4879-9142-C55B6951CCC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134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0C3-E894-455C-BB4B-811993A7E7F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25.06.2019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06E7-6E57-4879-9142-C55B6951CCC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183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0C3-E894-455C-BB4B-811993A7E7F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25.06.2019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06E7-6E57-4879-9142-C55B6951CCC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458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0C3-E894-455C-BB4B-811993A7E7F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25.06.2019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06E7-6E57-4879-9142-C55B6951CCC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608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0C3-E894-455C-BB4B-811993A7E7F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25.06.2019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06E7-6E57-4879-9142-C55B6951CCC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4602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0C3-E894-455C-BB4B-811993A7E7F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25.06.2019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06E7-6E57-4879-9142-C55B6951CCC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8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0C3-E894-455C-BB4B-811993A7E7F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25.06.2019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06E7-6E57-4879-9142-C55B6951CCC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61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45FA8-8483-4780-AA7E-981F057138D1}" type="datetime1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CFEE6-FF25-41BF-9C7A-B6A52CA00C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560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0C3-E894-455C-BB4B-811993A7E7F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25.06.2019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06E7-6E57-4879-9142-C55B6951CCC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913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0C3-E894-455C-BB4B-811993A7E7F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25.06.2019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06E7-6E57-4879-9142-C55B6951CCC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187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B0C3-E894-455C-BB4B-811993A7E7F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25.06.2019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06E7-6E57-4879-9142-C55B6951CCC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13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C5C325-34BA-49AF-A137-A4CA4698CAB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25.06.2019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EE06DD-306D-4678-AA60-33F77628ADF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34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71B074-4432-40AF-8C3A-DDE85F6AD8A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25.06.2019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1100C-376E-490D-8119-DB1E8FF4F32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2042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49D1D3-B5D2-4B5E-8E3C-9798B931592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25.06.2019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C76FC-2907-4CEC-9344-0E7E06B0EE7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652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88B17E-5925-4DDA-895C-6E48C8C2F666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25.06.2019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F9470-0688-4EDD-B455-B87844DE834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820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03D424-87AA-4A90-A8BD-E95C031C88A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25.06.2019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DD55C-930D-4FF2-BE76-CC0759C78BF2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5176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0D7DAC-B56E-407E-B575-4D9321CCA19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25.06.2019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195CC-E41C-4CEB-A993-15D31FFAEE5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3959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17C817-B196-498D-A1EC-10258F7622B8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25.06.2019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C1D38-C0A9-457D-B4AB-97C676E1238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53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7" y="4406907"/>
            <a:ext cx="10363201" cy="1362075"/>
          </a:xfrm>
        </p:spPr>
        <p:txBody>
          <a:bodyPr anchor="t"/>
          <a:lstStyle>
            <a:lvl1pPr algn="l">
              <a:defRPr sz="2657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7" y="2906713"/>
            <a:ext cx="10363201" cy="1500187"/>
          </a:xfrm>
        </p:spPr>
        <p:txBody>
          <a:bodyPr anchor="b"/>
          <a:lstStyle>
            <a:lvl1pPr marL="0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1pPr>
            <a:lvl2pPr marL="303735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2pPr>
            <a:lvl3pPr marL="607470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911204" indent="0">
              <a:buNone/>
              <a:defRPr sz="930">
                <a:solidFill>
                  <a:schemeClr val="tx1">
                    <a:tint val="75000"/>
                  </a:schemeClr>
                </a:solidFill>
              </a:defRPr>
            </a:lvl4pPr>
            <a:lvl5pPr marL="1214939" indent="0">
              <a:buNone/>
              <a:defRPr sz="930">
                <a:solidFill>
                  <a:schemeClr val="tx1">
                    <a:tint val="75000"/>
                  </a:schemeClr>
                </a:solidFill>
              </a:defRPr>
            </a:lvl5pPr>
            <a:lvl6pPr marL="1518674" indent="0">
              <a:buNone/>
              <a:defRPr sz="930">
                <a:solidFill>
                  <a:schemeClr val="tx1">
                    <a:tint val="75000"/>
                  </a:schemeClr>
                </a:solidFill>
              </a:defRPr>
            </a:lvl6pPr>
            <a:lvl7pPr marL="1822409" indent="0">
              <a:buNone/>
              <a:defRPr sz="930">
                <a:solidFill>
                  <a:schemeClr val="tx1">
                    <a:tint val="75000"/>
                  </a:schemeClr>
                </a:solidFill>
              </a:defRPr>
            </a:lvl7pPr>
            <a:lvl8pPr marL="2126142" indent="0">
              <a:buNone/>
              <a:defRPr sz="930">
                <a:solidFill>
                  <a:schemeClr val="tx1">
                    <a:tint val="75000"/>
                  </a:schemeClr>
                </a:solidFill>
              </a:defRPr>
            </a:lvl8pPr>
            <a:lvl9pPr marL="2429877" indent="0">
              <a:buNone/>
              <a:defRPr sz="9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52F6F-1327-40F8-92D2-946293FBB326}" type="datetime1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2DD6F-D4C5-4C93-ADEA-7A065FA058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7769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2F3D20-D968-4166-9723-9E2D319DBC47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25.06.2019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9C810-DC09-4413-8775-8BDDD95699F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6109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45CB1D-78EE-4C01-AB97-F742122AB00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25.06.2019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B853C3-E800-4B46-B291-4418C70DEA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60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AF014B-4764-40CB-93CC-0004555EBAC7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25.06.2019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6AB0E-1690-4FF8-BDBB-8EF28695332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3373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B76B7E-E348-49AF-9737-8D781FA4F76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25.06.2019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9C309-AA7A-470C-8343-695B36E1AF4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14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1860"/>
            </a:lvl1pPr>
            <a:lvl2pPr>
              <a:defRPr sz="1595"/>
            </a:lvl2pPr>
            <a:lvl3pPr>
              <a:defRPr sz="1329"/>
            </a:lvl3pPr>
            <a:lvl4pPr>
              <a:defRPr sz="1196"/>
            </a:lvl4pPr>
            <a:lvl5pPr>
              <a:defRPr sz="1196"/>
            </a:lvl5pPr>
            <a:lvl6pPr>
              <a:defRPr sz="1196"/>
            </a:lvl6pPr>
            <a:lvl7pPr>
              <a:defRPr sz="1196"/>
            </a:lvl7pPr>
            <a:lvl8pPr>
              <a:defRPr sz="1196"/>
            </a:lvl8pPr>
            <a:lvl9pPr>
              <a:defRPr sz="1196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3" y="1600206"/>
            <a:ext cx="5384800" cy="4525963"/>
          </a:xfrm>
        </p:spPr>
        <p:txBody>
          <a:bodyPr/>
          <a:lstStyle>
            <a:lvl1pPr>
              <a:defRPr sz="1860"/>
            </a:lvl1pPr>
            <a:lvl2pPr>
              <a:defRPr sz="1595"/>
            </a:lvl2pPr>
            <a:lvl3pPr>
              <a:defRPr sz="1329"/>
            </a:lvl3pPr>
            <a:lvl4pPr>
              <a:defRPr sz="1196"/>
            </a:lvl4pPr>
            <a:lvl5pPr>
              <a:defRPr sz="1196"/>
            </a:lvl5pPr>
            <a:lvl6pPr>
              <a:defRPr sz="1196"/>
            </a:lvl6pPr>
            <a:lvl7pPr>
              <a:defRPr sz="1196"/>
            </a:lvl7pPr>
            <a:lvl8pPr>
              <a:defRPr sz="1196"/>
            </a:lvl8pPr>
            <a:lvl9pPr>
              <a:defRPr sz="1196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9033C-F1F9-4C33-AC85-42AEDAF46763}" type="datetime1">
              <a:rPr lang="ru-RU" smtClean="0"/>
              <a:t>25.06.2019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1F31D-8F4C-45CA-9497-826C81BEEF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22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3" y="1535113"/>
            <a:ext cx="5386917" cy="639762"/>
          </a:xfrm>
        </p:spPr>
        <p:txBody>
          <a:bodyPr anchor="b"/>
          <a:lstStyle>
            <a:lvl1pPr marL="0" indent="0">
              <a:buNone/>
              <a:defRPr sz="1595" b="1"/>
            </a:lvl1pPr>
            <a:lvl2pPr marL="303735" indent="0">
              <a:buNone/>
              <a:defRPr sz="1329" b="1"/>
            </a:lvl2pPr>
            <a:lvl3pPr marL="607470" indent="0">
              <a:buNone/>
              <a:defRPr sz="1196" b="1"/>
            </a:lvl3pPr>
            <a:lvl4pPr marL="911204" indent="0">
              <a:buNone/>
              <a:defRPr sz="1063" b="1"/>
            </a:lvl4pPr>
            <a:lvl5pPr marL="1214939" indent="0">
              <a:buNone/>
              <a:defRPr sz="1063" b="1"/>
            </a:lvl5pPr>
            <a:lvl6pPr marL="1518674" indent="0">
              <a:buNone/>
              <a:defRPr sz="1063" b="1"/>
            </a:lvl6pPr>
            <a:lvl7pPr marL="1822409" indent="0">
              <a:buNone/>
              <a:defRPr sz="1063" b="1"/>
            </a:lvl7pPr>
            <a:lvl8pPr marL="2126142" indent="0">
              <a:buNone/>
              <a:defRPr sz="1063" b="1"/>
            </a:lvl8pPr>
            <a:lvl9pPr marL="2429877" indent="0">
              <a:buNone/>
              <a:defRPr sz="106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1595"/>
            </a:lvl1pPr>
            <a:lvl2pPr>
              <a:defRPr sz="1329"/>
            </a:lvl2pPr>
            <a:lvl3pPr>
              <a:defRPr sz="1196"/>
            </a:lvl3pPr>
            <a:lvl4pPr>
              <a:defRPr sz="1063"/>
            </a:lvl4pPr>
            <a:lvl5pPr>
              <a:defRPr sz="1063"/>
            </a:lvl5pPr>
            <a:lvl6pPr>
              <a:defRPr sz="1063"/>
            </a:lvl6pPr>
            <a:lvl7pPr>
              <a:defRPr sz="1063"/>
            </a:lvl7pPr>
            <a:lvl8pPr>
              <a:defRPr sz="1063"/>
            </a:lvl8pPr>
            <a:lvl9pPr>
              <a:defRPr sz="106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1595" b="1"/>
            </a:lvl1pPr>
            <a:lvl2pPr marL="303735" indent="0">
              <a:buNone/>
              <a:defRPr sz="1329" b="1"/>
            </a:lvl2pPr>
            <a:lvl3pPr marL="607470" indent="0">
              <a:buNone/>
              <a:defRPr sz="1196" b="1"/>
            </a:lvl3pPr>
            <a:lvl4pPr marL="911204" indent="0">
              <a:buNone/>
              <a:defRPr sz="1063" b="1"/>
            </a:lvl4pPr>
            <a:lvl5pPr marL="1214939" indent="0">
              <a:buNone/>
              <a:defRPr sz="1063" b="1"/>
            </a:lvl5pPr>
            <a:lvl6pPr marL="1518674" indent="0">
              <a:buNone/>
              <a:defRPr sz="1063" b="1"/>
            </a:lvl6pPr>
            <a:lvl7pPr marL="1822409" indent="0">
              <a:buNone/>
              <a:defRPr sz="1063" b="1"/>
            </a:lvl7pPr>
            <a:lvl8pPr marL="2126142" indent="0">
              <a:buNone/>
              <a:defRPr sz="1063" b="1"/>
            </a:lvl8pPr>
            <a:lvl9pPr marL="2429877" indent="0">
              <a:buNone/>
              <a:defRPr sz="106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1595"/>
            </a:lvl1pPr>
            <a:lvl2pPr>
              <a:defRPr sz="1329"/>
            </a:lvl2pPr>
            <a:lvl3pPr>
              <a:defRPr sz="1196"/>
            </a:lvl3pPr>
            <a:lvl4pPr>
              <a:defRPr sz="1063"/>
            </a:lvl4pPr>
            <a:lvl5pPr>
              <a:defRPr sz="1063"/>
            </a:lvl5pPr>
            <a:lvl6pPr>
              <a:defRPr sz="1063"/>
            </a:lvl6pPr>
            <a:lvl7pPr>
              <a:defRPr sz="1063"/>
            </a:lvl7pPr>
            <a:lvl8pPr>
              <a:defRPr sz="1063"/>
            </a:lvl8pPr>
            <a:lvl9pPr>
              <a:defRPr sz="106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46063-DB4A-42D0-AEBF-C883EF2CCEBD}" type="datetime1">
              <a:rPr lang="ru-RU" smtClean="0"/>
              <a:t>25.06.2019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F3847-D991-4DDA-81A3-44C79E6285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96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8E0D6-7173-489A-817E-182D59EC60C5}" type="datetime1">
              <a:rPr lang="ru-RU" smtClean="0"/>
              <a:t>25.06.2019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AA3BA-9630-443D-8407-18911E5454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59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CC0B5-572E-4C28-8F25-5EC0D57EADD0}" type="datetime1">
              <a:rPr lang="ru-RU" smtClean="0"/>
              <a:t>25.06.2019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5096C-1EF5-4776-B666-80E383B749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47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329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5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930"/>
            </a:lvl1pPr>
            <a:lvl2pPr marL="303735" indent="0">
              <a:buNone/>
              <a:defRPr sz="797"/>
            </a:lvl2pPr>
            <a:lvl3pPr marL="607470" indent="0">
              <a:buNone/>
              <a:defRPr sz="665"/>
            </a:lvl3pPr>
            <a:lvl4pPr marL="911204" indent="0">
              <a:buNone/>
              <a:defRPr sz="598"/>
            </a:lvl4pPr>
            <a:lvl5pPr marL="1214939" indent="0">
              <a:buNone/>
              <a:defRPr sz="598"/>
            </a:lvl5pPr>
            <a:lvl6pPr marL="1518674" indent="0">
              <a:buNone/>
              <a:defRPr sz="598"/>
            </a:lvl6pPr>
            <a:lvl7pPr marL="1822409" indent="0">
              <a:buNone/>
              <a:defRPr sz="598"/>
            </a:lvl7pPr>
            <a:lvl8pPr marL="2126142" indent="0">
              <a:buNone/>
              <a:defRPr sz="598"/>
            </a:lvl8pPr>
            <a:lvl9pPr marL="2429877" indent="0">
              <a:buNone/>
              <a:defRPr sz="598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65A9F-7C27-449F-BC79-91B7D764D602}" type="datetime1">
              <a:rPr lang="ru-RU" smtClean="0"/>
              <a:t>25.06.2019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4EDDB-F590-4DBA-9780-E4B89C3B7F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2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329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126"/>
            </a:lvl1pPr>
            <a:lvl2pPr marL="303735" indent="0">
              <a:buNone/>
              <a:defRPr sz="1860"/>
            </a:lvl2pPr>
            <a:lvl3pPr marL="607470" indent="0">
              <a:buNone/>
              <a:defRPr sz="1595"/>
            </a:lvl3pPr>
            <a:lvl4pPr marL="911204" indent="0">
              <a:buNone/>
              <a:defRPr sz="1329"/>
            </a:lvl4pPr>
            <a:lvl5pPr marL="1214939" indent="0">
              <a:buNone/>
              <a:defRPr sz="1329"/>
            </a:lvl5pPr>
            <a:lvl6pPr marL="1518674" indent="0">
              <a:buNone/>
              <a:defRPr sz="1329"/>
            </a:lvl6pPr>
            <a:lvl7pPr marL="1822409" indent="0">
              <a:buNone/>
              <a:defRPr sz="1329"/>
            </a:lvl7pPr>
            <a:lvl8pPr marL="2126142" indent="0">
              <a:buNone/>
              <a:defRPr sz="1329"/>
            </a:lvl8pPr>
            <a:lvl9pPr marL="2429877" indent="0">
              <a:buNone/>
              <a:defRPr sz="1329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930"/>
            </a:lvl1pPr>
            <a:lvl2pPr marL="303735" indent="0">
              <a:buNone/>
              <a:defRPr sz="797"/>
            </a:lvl2pPr>
            <a:lvl3pPr marL="607470" indent="0">
              <a:buNone/>
              <a:defRPr sz="665"/>
            </a:lvl3pPr>
            <a:lvl4pPr marL="911204" indent="0">
              <a:buNone/>
              <a:defRPr sz="598"/>
            </a:lvl4pPr>
            <a:lvl5pPr marL="1214939" indent="0">
              <a:buNone/>
              <a:defRPr sz="598"/>
            </a:lvl5pPr>
            <a:lvl6pPr marL="1518674" indent="0">
              <a:buNone/>
              <a:defRPr sz="598"/>
            </a:lvl6pPr>
            <a:lvl7pPr marL="1822409" indent="0">
              <a:buNone/>
              <a:defRPr sz="598"/>
            </a:lvl7pPr>
            <a:lvl8pPr marL="2126142" indent="0">
              <a:buNone/>
              <a:defRPr sz="598"/>
            </a:lvl8pPr>
            <a:lvl9pPr marL="2429877" indent="0">
              <a:buNone/>
              <a:defRPr sz="598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7363E-8148-452B-B35A-62B12763DCA5}" type="datetime1">
              <a:rPr lang="ru-RU" smtClean="0"/>
              <a:t>25.06.2019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A22C4-8B43-4A23-B4E3-8E45BAF5F7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09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797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4020021-34C8-4CBA-84BF-002EAFE82B7C}" type="datetime1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797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5485" y="6356351"/>
            <a:ext cx="28469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797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933987-145F-4555-BF87-25623CD68B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606425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06425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2pPr>
      <a:lvl3pPr algn="ctr" defTabSz="606425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3pPr>
      <a:lvl4pPr algn="ctr" defTabSz="606425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4pPr>
      <a:lvl5pPr algn="ctr" defTabSz="606425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5pPr>
      <a:lvl6pPr marL="342900" algn="ctr" defTabSz="607219" rtl="0" fontAlgn="base">
        <a:spcBef>
          <a:spcPct val="0"/>
        </a:spcBef>
        <a:spcAft>
          <a:spcPct val="0"/>
        </a:spcAft>
        <a:defRPr sz="2850">
          <a:solidFill>
            <a:schemeClr val="tx1"/>
          </a:solidFill>
          <a:latin typeface="Calibri" pitchFamily="34" charset="0"/>
        </a:defRPr>
      </a:lvl6pPr>
      <a:lvl7pPr marL="685800" algn="ctr" defTabSz="607219" rtl="0" fontAlgn="base">
        <a:spcBef>
          <a:spcPct val="0"/>
        </a:spcBef>
        <a:spcAft>
          <a:spcPct val="0"/>
        </a:spcAft>
        <a:defRPr sz="2850">
          <a:solidFill>
            <a:schemeClr val="tx1"/>
          </a:solidFill>
          <a:latin typeface="Calibri" pitchFamily="34" charset="0"/>
        </a:defRPr>
      </a:lvl7pPr>
      <a:lvl8pPr marL="1028700" algn="ctr" defTabSz="607219" rtl="0" fontAlgn="base">
        <a:spcBef>
          <a:spcPct val="0"/>
        </a:spcBef>
        <a:spcAft>
          <a:spcPct val="0"/>
        </a:spcAft>
        <a:defRPr sz="2850">
          <a:solidFill>
            <a:schemeClr val="tx1"/>
          </a:solidFill>
          <a:latin typeface="Calibri" pitchFamily="34" charset="0"/>
        </a:defRPr>
      </a:lvl8pPr>
      <a:lvl9pPr marL="1371600" algn="ctr" defTabSz="607219" rtl="0" fontAlgn="base">
        <a:spcBef>
          <a:spcPct val="0"/>
        </a:spcBef>
        <a:spcAft>
          <a:spcPct val="0"/>
        </a:spcAft>
        <a:defRPr sz="2850">
          <a:solidFill>
            <a:schemeClr val="tx1"/>
          </a:solidFill>
          <a:latin typeface="Calibri" pitchFamily="34" charset="0"/>
        </a:defRPr>
      </a:lvl9pPr>
    </p:titleStyle>
    <p:bodyStyle>
      <a:lvl1pPr marL="227013" indent="-227013" algn="l" defTabSz="606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2125" indent="-188913" algn="l" defTabSz="606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757238" indent="-150813" algn="l" defTabSz="606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62038" indent="-150813" algn="l" defTabSz="606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65250" indent="-150813" algn="l" defTabSz="606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0541" indent="-151867" algn="l" defTabSz="6074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1974275" indent="-151867" algn="l" defTabSz="6074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278010" indent="-151867" algn="l" defTabSz="6074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581745" indent="-151867" algn="l" defTabSz="6074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07470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35" algn="l" defTabSz="607470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70" algn="l" defTabSz="607470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204" algn="l" defTabSz="607470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939" algn="l" defTabSz="607470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674" algn="l" defTabSz="607470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409" algn="l" defTabSz="607470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42" algn="l" defTabSz="607470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877" algn="l" defTabSz="607470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0CDB0C3-E894-455C-BB4B-811993A7E7FD}" type="datetimeFigureOut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25.06.2019</a:t>
            </a:fld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9F5A06E7-6E57-4879-9142-C55B6951CCC9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4468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hangingPunct="1">
              <a:defRPr/>
            </a:pPr>
            <a:fld id="{A40C1097-4DF9-44B8-B292-F66779A73F26}" type="datetime1">
              <a:rPr lang="ru-RU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1" hangingPunct="1">
                <a:defRPr/>
              </a:pPr>
              <a:t>25.06.2019</a:t>
            </a:fld>
            <a:endParaRPr lang="ru-RU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hangingPunct="1">
              <a:defRPr/>
            </a:pPr>
            <a:endParaRPr lang="ru-RU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hangingPunct="1">
              <a:defRPr/>
            </a:pPr>
            <a:fld id="{2F3FE2E9-0186-461F-8F65-C75150765F8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1" hangingPunct="1"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75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Прямоугольник 12"/>
          <p:cNvSpPr>
            <a:spLocks noChangeArrowheads="1"/>
          </p:cNvSpPr>
          <p:nvPr/>
        </p:nvSpPr>
        <p:spPr bwMode="auto">
          <a:xfrm>
            <a:off x="2214563" y="2211388"/>
            <a:ext cx="7777162" cy="2120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ru-RU" altLang="ru-RU" sz="2097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ru-RU" altLang="ru-RU" sz="1348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ru-RU" altLang="ru-RU" sz="1348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>
            <a:spLocks noChangeArrowheads="1"/>
          </p:cNvSpPr>
          <p:nvPr/>
        </p:nvSpPr>
        <p:spPr bwMode="auto">
          <a:xfrm>
            <a:off x="1512634" y="2211388"/>
            <a:ext cx="918101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 исполнении </a:t>
            </a:r>
            <a:r>
              <a:rPr lang="ru-RU" alt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сводного графика приоритетных закупок Тверской области и о рисках неисполнения расходов областного бюджета Тверской области в 2019 году</a:t>
            </a:r>
            <a:endParaRPr lang="ru-RU" alt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055440" y="240453"/>
            <a:ext cx="59396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МИНИСТЕРСТВО</a:t>
            </a:r>
            <a:r>
              <a:rPr lang="en-US" sz="20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ФИНАНСОВ </a:t>
            </a:r>
            <a:br>
              <a:rPr lang="ru-RU" sz="20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ТВЕРСКОЙ ОБЛАСТИ</a:t>
            </a:r>
          </a:p>
        </p:txBody>
      </p:sp>
      <p:sp>
        <p:nvSpPr>
          <p:cNvPr id="21" name="Прямоугольник 15"/>
          <p:cNvSpPr>
            <a:spLocks noChangeArrowheads="1"/>
          </p:cNvSpPr>
          <p:nvPr/>
        </p:nvSpPr>
        <p:spPr bwMode="auto">
          <a:xfrm>
            <a:off x="4583833" y="5949280"/>
            <a:ext cx="3024336" cy="6463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ru-RU" altLang="ru-RU" sz="18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ru-RU" altLang="ru-RU" sz="18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25 июня 2019 </a:t>
            </a:r>
            <a:r>
              <a:rPr lang="ru-RU" altLang="ru-RU" sz="18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года</a:t>
            </a: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63352" y="215628"/>
            <a:ext cx="716361" cy="8820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523207" y="74712"/>
            <a:ext cx="93230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НЕРАСПРЕДЕЛЕННЫЕ ОСТАТКИ БЮДЖЕТНЫХ СРЕДСТВ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В РАМКАХ АДРЕСНОЙ ИНВЕСТИЦИОННОЙ ПРОГРАММЫ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(не включено в план-график) </a:t>
            </a: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2538863" y="4629150"/>
            <a:ext cx="7149233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523207" y="74712"/>
            <a:ext cx="1847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63352" y="215628"/>
            <a:ext cx="716361" cy="882000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191826" y="6381328"/>
            <a:ext cx="2743200" cy="365125"/>
          </a:xfrm>
        </p:spPr>
        <p:txBody>
          <a:bodyPr/>
          <a:lstStyle/>
          <a:p>
            <a:fld id="{9F5A06E7-6E57-4879-9142-C55B6951CCC9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460045"/>
              </p:ext>
            </p:extLst>
          </p:nvPr>
        </p:nvGraphicFramePr>
        <p:xfrm>
          <a:off x="1199456" y="1612077"/>
          <a:ext cx="1022513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603">
                  <a:extLst>
                    <a:ext uri="{9D8B030D-6E8A-4147-A177-3AD203B41FA5}">
                      <a16:colId xmlns="" xmlns:a16="http://schemas.microsoft.com/office/drawing/2014/main" val="3042956682"/>
                    </a:ext>
                  </a:extLst>
                </a:gridCol>
                <a:gridCol w="4019189">
                  <a:extLst>
                    <a:ext uri="{9D8B030D-6E8A-4147-A177-3AD203B41FA5}">
                      <a16:colId xmlns="" xmlns:a16="http://schemas.microsoft.com/office/drawing/2014/main" val="319154552"/>
                    </a:ext>
                  </a:extLst>
                </a:gridCol>
                <a:gridCol w="3096345">
                  <a:extLst>
                    <a:ext uri="{9D8B030D-6E8A-4147-A177-3AD203B41FA5}">
                      <a16:colId xmlns="" xmlns:a16="http://schemas.microsoft.com/office/drawing/2014/main" val="3042246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ПРЕДУСМОТРЕНО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РАСПРЕДЕЛЕНО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</a:t>
                      </a:r>
                      <a:r>
                        <a:rPr lang="ru-RU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РАСПРЕДЕЛЕНО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0044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7 090 млн</a:t>
                      </a:r>
                      <a:r>
                        <a:rPr lang="ru-RU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руб.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6 437 млн руб.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653 млн руб.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4858788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1199456" y="2118299"/>
            <a:ext cx="10591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199456" y="2445370"/>
            <a:ext cx="10591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66641" y="2961557"/>
            <a:ext cx="10657184" cy="283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энергетики и жилищно-коммунального хозяйства Тверской </a:t>
            </a:r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 (524 млн руб.)</a:t>
            </a:r>
          </a:p>
          <a:p>
            <a:pPr algn="just"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мероприятия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сокращению доли загрязненных сточных вод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(НП «Экология») (440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руб.)</a:t>
            </a:r>
          </a:p>
          <a:p>
            <a:pPr algn="just"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строительство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реконструкция (модернизация) объектов питьевого водоснабжения (НП «Экология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»)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 млн руб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>
              <a:lnSpc>
                <a:spcPct val="11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строительства Тверской области </a:t>
            </a:r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(129 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руб.)</a:t>
            </a:r>
          </a:p>
          <a:p>
            <a:pPr algn="just">
              <a:lnSpc>
                <a:spcPct val="11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строительство учреждений здравоохранения (89 млн руб.)</a:t>
            </a:r>
          </a:p>
          <a:p>
            <a:pPr algn="just">
              <a:lnSpc>
                <a:spcPct val="11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создание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благоприятных условий для развития малоэтажного (индивидуального) жилищного строительства (40 млн руб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0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523207" y="74712"/>
            <a:ext cx="93230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ИСПОЛНЕНИЕ АДРЕСНОЙ ИНВЕСТИЦИОННОЙ ПРОГРАММЫ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В ЧАСТИ ОБЪЕКТОВ МУНИЦИПАЛЬНОЙ СОБСТВЕННОСТИ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(субсидии муниципальным образованиям)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523207" y="74712"/>
            <a:ext cx="1847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63352" y="215628"/>
            <a:ext cx="716361" cy="882000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191826" y="6381328"/>
            <a:ext cx="2743200" cy="365125"/>
          </a:xfrm>
        </p:spPr>
        <p:txBody>
          <a:bodyPr/>
          <a:lstStyle/>
          <a:p>
            <a:fld id="{9F5A06E7-6E57-4879-9142-C55B6951CCC9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51673"/>
              </p:ext>
            </p:extLst>
          </p:nvPr>
        </p:nvGraphicFramePr>
        <p:xfrm>
          <a:off x="1271464" y="1844824"/>
          <a:ext cx="10225137" cy="388843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32048">
                  <a:extLst>
                    <a:ext uri="{9D8B030D-6E8A-4147-A177-3AD203B41FA5}">
                      <a16:colId xmlns="" xmlns:a16="http://schemas.microsoft.com/office/drawing/2014/main" val="3042956682"/>
                    </a:ext>
                  </a:extLst>
                </a:gridCol>
                <a:gridCol w="6480720">
                  <a:extLst>
                    <a:ext uri="{9D8B030D-6E8A-4147-A177-3AD203B41FA5}">
                      <a16:colId xmlns="" xmlns:a16="http://schemas.microsoft.com/office/drawing/2014/main" val="319154552"/>
                    </a:ext>
                  </a:extLst>
                </a:gridCol>
                <a:gridCol w="1728192">
                  <a:extLst>
                    <a:ext uri="{9D8B030D-6E8A-4147-A177-3AD203B41FA5}">
                      <a16:colId xmlns="" xmlns:a16="http://schemas.microsoft.com/office/drawing/2014/main" val="3042246865"/>
                    </a:ext>
                  </a:extLst>
                </a:gridCol>
                <a:gridCol w="15841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9006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пп</a:t>
                      </a:r>
                      <a:endParaRPr lang="ru-RU" sz="18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8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Предусмотрено</a:t>
                      </a:r>
                      <a:endParaRPr lang="ru-RU" sz="18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Исполнено</a:t>
                      </a:r>
                      <a:r>
                        <a:rPr lang="ru-RU" sz="18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 24.06.2019</a:t>
                      </a:r>
                      <a:endParaRPr lang="ru-RU" sz="18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0446210"/>
                  </a:ext>
                </a:extLst>
              </a:tr>
              <a:tr h="399797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Модернизация теплоэнергетических комплексов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468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4858788"/>
                  </a:ext>
                </a:extLst>
              </a:tr>
              <a:tr h="399797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Газоснабжение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населенных пунктов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186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9797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ФОК в пос. Сонково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9797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Водоснабжение и газификация в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сельской местности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9797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Строительство школ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1 333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9797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Строительство детских садов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724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9797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в субъектах РФ туристских кластеров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9797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3 072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416480" y="13407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87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523206" y="74712"/>
            <a:ext cx="10668793" cy="1338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ИСПОЛНЕНИЕ РАСХОДОВ НА РЕАЛИЗАЦИЮ ЗАКОНА ОТ 16.02.2009 № 7-ЗО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«О СТАТУСЕ ГОРОДА ТВЕРСКОЙ ОБЛАСТИ, УДОСТОЕННОГО ПОЧЕТНОГО ЗВАНИЯ РОССИЙСКОЙ ФЕДЕРАЦИИ «ГОРОД ВОИНСКОЙ СЛАВЫ»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(субсидии и иные МБТ муниципальным образованиям)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523207" y="74712"/>
            <a:ext cx="1847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63352" y="215628"/>
            <a:ext cx="716361" cy="882000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191826" y="6381328"/>
            <a:ext cx="2743200" cy="365125"/>
          </a:xfrm>
        </p:spPr>
        <p:txBody>
          <a:bodyPr/>
          <a:lstStyle/>
          <a:p>
            <a:fld id="{9F5A06E7-6E57-4879-9142-C55B6951CCC9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561537"/>
              </p:ext>
            </p:extLst>
          </p:nvPr>
        </p:nvGraphicFramePr>
        <p:xfrm>
          <a:off x="1271464" y="1656293"/>
          <a:ext cx="10225137" cy="50850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20080">
                  <a:extLst>
                    <a:ext uri="{9D8B030D-6E8A-4147-A177-3AD203B41FA5}">
                      <a16:colId xmlns="" xmlns:a16="http://schemas.microsoft.com/office/drawing/2014/main" val="3042956682"/>
                    </a:ext>
                  </a:extLst>
                </a:gridCol>
                <a:gridCol w="6048672">
                  <a:extLst>
                    <a:ext uri="{9D8B030D-6E8A-4147-A177-3AD203B41FA5}">
                      <a16:colId xmlns="" xmlns:a16="http://schemas.microsoft.com/office/drawing/2014/main" val="319154552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3042246865"/>
                    </a:ext>
                  </a:extLst>
                </a:gridCol>
                <a:gridCol w="15841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45182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sz="1800" b="0" i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пп</a:t>
                      </a:r>
                      <a:endParaRPr lang="ru-RU" sz="18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lang="ru-RU" sz="18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Предусмотрено</a:t>
                      </a:r>
                      <a:endParaRPr lang="ru-RU" sz="18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Исполнено</a:t>
                      </a:r>
                      <a:r>
                        <a:rPr lang="ru-RU" sz="18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 24.06.2019</a:t>
                      </a:r>
                      <a:endParaRPr lang="ru-RU" sz="18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044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Город Тверь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614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485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Западный мост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270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Капитальный ремонт дорог и мостовых сооружений (СМР)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Капитальный ремонт дорог и мостовых сооружений (ПИР)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Ремонт трамвайных путей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Ремонт дворовых территорий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3172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Город Ржев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366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Ремонт автомобильных дорог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Ремонт дворовых территорий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Благоустройство кладбища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Ремонт памятника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980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563686" y="128696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80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332547" y="268166"/>
            <a:ext cx="7981951" cy="70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/>
          <a:lstStyle/>
          <a:p>
            <a:pPr algn="ctr" eaLnBrk="1" hangingPunct="1">
              <a:defRPr/>
            </a:pPr>
            <a: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ОБЩАЯ ИНФОРМАЦИЯ ОБ ИСПОЛНЕНИИ</a:t>
            </a:r>
            <a:b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ГРАФИКА ПРИОРИТЕТНЫХ ЗАКУПОК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989083"/>
              </p:ext>
            </p:extLst>
          </p:nvPr>
        </p:nvGraphicFramePr>
        <p:xfrm>
          <a:off x="1370502" y="3848686"/>
          <a:ext cx="9943334" cy="1835326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394535"/>
                <a:gridCol w="1626963"/>
                <a:gridCol w="1487976"/>
                <a:gridCol w="1944216"/>
                <a:gridCol w="1978900"/>
                <a:gridCol w="1510744"/>
              </a:tblGrid>
              <a:tr h="152726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закупок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63" marR="3263" marT="32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 закупок, </a:t>
                      </a:r>
                      <a:endParaRPr lang="ru-RU" sz="20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/>
                      <a:r>
                        <a:rPr lang="ru-RU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</a:t>
                      </a:r>
                      <a:r>
                        <a:rPr lang="ru-RU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руб.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63" marR="3263" marT="32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</a:t>
                      </a:r>
                      <a:r>
                        <a:rPr lang="ru-RU" sz="20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</a:t>
                      </a:r>
                      <a:r>
                        <a:rPr lang="en-US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щенных </a:t>
                      </a:r>
                      <a:r>
                        <a:rPr lang="ru-RU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закупок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63" marR="3263" marT="32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 </a:t>
                      </a:r>
                      <a:endParaRPr lang="ru-RU" sz="20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/>
                      <a:r>
                        <a:rPr lang="ru-RU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размещенных </a:t>
                      </a:r>
                      <a:r>
                        <a:rPr lang="ru-RU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закупок</a:t>
                      </a:r>
                      <a:r>
                        <a:rPr lang="ru-RU" sz="2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ru-RU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endParaRPr lang="ru-RU" sz="20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/>
                      <a:r>
                        <a:rPr lang="ru-RU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</a:t>
                      </a:r>
                      <a:r>
                        <a:rPr lang="ru-RU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руб.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63" marR="3263" marT="32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Плановая сумма не </a:t>
                      </a:r>
                      <a:r>
                        <a:rPr lang="ru-RU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размещенных </a:t>
                      </a:r>
                      <a:r>
                        <a:rPr lang="ru-RU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закупок, </a:t>
                      </a:r>
                      <a:endParaRPr lang="ru-RU" sz="20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/>
                      <a:r>
                        <a:rPr lang="ru-RU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</a:t>
                      </a:r>
                      <a:r>
                        <a:rPr lang="ru-RU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руб.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63" marR="3263" marT="32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исполнения по </a:t>
                      </a:r>
                      <a:r>
                        <a:rPr lang="ru-RU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плановой </a:t>
                      </a:r>
                      <a:r>
                        <a:rPr lang="ru-RU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сумме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63" marR="3263" marT="3263" marB="0"/>
                </a:tc>
              </a:tr>
              <a:tr h="308063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</a:t>
                      </a:r>
                      <a:endParaRPr lang="ru-RU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63" marR="3263" marT="32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</a:t>
                      </a:r>
                      <a:r>
                        <a:rPr lang="ru-RU" sz="2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459 688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63" marR="3263" marT="32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2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63" marR="3263" marT="32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5 648</a:t>
                      </a:r>
                      <a:r>
                        <a:rPr lang="ru-RU" sz="2000" b="1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799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63" marR="3263" marT="32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1 345 397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63" marR="3263" marT="32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87%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63" marR="3263" marT="3263" marB="0"/>
                </a:tc>
              </a:tr>
            </a:tbl>
          </a:graphicData>
        </a:graphic>
      </p:graphicFrame>
      <p:sp>
        <p:nvSpPr>
          <p:cNvPr id="9" name="Блок-схема: альтернативный процесс 5"/>
          <p:cNvSpPr>
            <a:spLocks noChangeArrowheads="1"/>
          </p:cNvSpPr>
          <p:nvPr/>
        </p:nvSpPr>
        <p:spPr bwMode="auto">
          <a:xfrm>
            <a:off x="1370499" y="2020083"/>
            <a:ext cx="1924095" cy="510778"/>
          </a:xfrm>
          <a:prstGeom prst="flowChartAlternateProcess">
            <a:avLst/>
          </a:prstGeom>
          <a:noFill/>
          <a:ln w="12700">
            <a:solidFill>
              <a:srgbClr val="E04E3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Основание</a:t>
            </a:r>
          </a:p>
        </p:txBody>
      </p:sp>
      <p:sp>
        <p:nvSpPr>
          <p:cNvPr id="10" name="Блок-схема: альтернативный процесс 6"/>
          <p:cNvSpPr>
            <a:spLocks noChangeArrowheads="1"/>
          </p:cNvSpPr>
          <p:nvPr/>
        </p:nvSpPr>
        <p:spPr bwMode="auto">
          <a:xfrm>
            <a:off x="5107713" y="1312201"/>
            <a:ext cx="6035604" cy="2145268"/>
          </a:xfrm>
          <a:prstGeom prst="flowChartAlternateProcess">
            <a:avLst/>
          </a:prstGeom>
          <a:noFill/>
          <a:ln w="12700">
            <a:solidFill>
              <a:srgbClr val="C3936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Распоряжение Правительства Тверской области от 12.04.2019 № 230-рп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«Об утверждении сводного графика приоритетных закупок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области на 2019 год»</a:t>
            </a:r>
            <a:endParaRPr lang="ru-RU" altLang="ru-RU" sz="24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3484687" y="1631395"/>
            <a:ext cx="1326551" cy="13265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82979" y="6018757"/>
            <a:ext cx="899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С учетом изменений, внесенных в начальную цену заказчиками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"/>
          <p:cNvPicPr>
            <a:picLocks noChangeAspect="1" noChangeArrowheads="1"/>
          </p:cNvPicPr>
          <p:nvPr/>
        </p:nvPicPr>
        <p:blipFill>
          <a:blip r:embed="rId4">
            <a:lum contrast="12000"/>
          </a:blip>
          <a:srcRect l="5005"/>
          <a:stretch>
            <a:fillRect/>
          </a:stretch>
        </p:blipFill>
        <p:spPr bwMode="auto">
          <a:xfrm>
            <a:off x="263352" y="215628"/>
            <a:ext cx="716361" cy="882000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264352" y="6387331"/>
            <a:ext cx="2743200" cy="365125"/>
          </a:xfrm>
        </p:spPr>
        <p:txBody>
          <a:bodyPr/>
          <a:lstStyle/>
          <a:p>
            <a:pPr>
              <a:defRPr/>
            </a:pPr>
            <a:fld id="{E7EE06DD-306D-4678-AA60-33F77628ADFC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35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63552" y="396774"/>
            <a:ext cx="9164053" cy="519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/>
          <a:lstStyle/>
          <a:p>
            <a:pPr algn="ctr" eaLnBrk="1" hangingPunct="1">
              <a:defRPr/>
            </a:pPr>
            <a: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ГРАФИК ПРОВЕДЕНИЯ </a:t>
            </a: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НЕРАЗМЕЩЕННЫХ </a:t>
            </a:r>
            <a: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ЗАКУПОК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134439"/>
              </p:ext>
            </p:extLst>
          </p:nvPr>
        </p:nvGraphicFramePr>
        <p:xfrm>
          <a:off x="1415480" y="1388663"/>
          <a:ext cx="10236397" cy="4972148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967804"/>
                <a:gridCol w="3923071"/>
                <a:gridCol w="1053941"/>
                <a:gridCol w="967952"/>
                <a:gridCol w="1048272"/>
                <a:gridCol w="1080120"/>
                <a:gridCol w="1195237"/>
              </a:tblGrid>
              <a:tr h="335476"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21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21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Заказчик</a:t>
                      </a:r>
                      <a:endParaRPr lang="ru-RU" sz="21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Месяц размещения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7" marR="7767" marT="7767" marB="0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7" marR="7767" marT="7767" marB="0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7" marR="7767" marT="7767" marB="0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7" marR="7767" marT="7767" marB="0"/>
                </a:tc>
              </a:tr>
              <a:tr h="416029">
                <a:tc vMerge="1">
                  <a:txBody>
                    <a:bodyPr/>
                    <a:lstStyle/>
                    <a:p>
                      <a:pPr algn="l" fontAlgn="b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7" marR="7767" marT="7767" marB="0"/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7" marR="7767" marT="7767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Апрель</a:t>
                      </a:r>
                      <a:endParaRPr lang="ru-RU" sz="21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Май</a:t>
                      </a:r>
                      <a:endParaRPr lang="ru-RU" sz="21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Июнь</a:t>
                      </a:r>
                      <a:endParaRPr lang="ru-RU" sz="21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Июль</a:t>
                      </a:r>
                      <a:endParaRPr lang="ru-RU" sz="21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Август</a:t>
                      </a:r>
                      <a:endParaRPr lang="ru-RU" sz="21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6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 здравоохранения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</a:tr>
              <a:tr h="66059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 природных ресурсов и экологии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5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Нелидовский</a:t>
                      </a:r>
                      <a:r>
                        <a:rPr lang="ru-RU" sz="2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психоневрологический интернат (</a:t>
                      </a:r>
                      <a:r>
                        <a:rPr lang="ru-RU" sz="21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Минсоцзащита</a:t>
                      </a:r>
                      <a:r>
                        <a:rPr lang="ru-RU" sz="2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1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ru-RU" sz="2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47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Тверьоблстройзаказчик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6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 транспорта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059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Дирекция территориального дорожного фонда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6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 финансов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</a:tr>
              <a:tr h="335476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21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ИТОГО: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048328" y="912962"/>
            <a:ext cx="2736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ru-RU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Всего 18 </a:t>
            </a:r>
            <a:r>
              <a:rPr lang="ru-RU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закупок</a:t>
            </a:r>
            <a:endParaRPr lang="ru-RU" sz="2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63352" y="215628"/>
            <a:ext cx="716361" cy="88200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264352" y="6415863"/>
            <a:ext cx="2743200" cy="365125"/>
          </a:xfrm>
        </p:spPr>
        <p:txBody>
          <a:bodyPr/>
          <a:lstStyle/>
          <a:p>
            <a:pPr>
              <a:defRPr/>
            </a:pPr>
            <a:fld id="{E7EE06DD-306D-4678-AA60-33F77628ADFC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533678" y="5953834"/>
            <a:ext cx="1656184" cy="504056"/>
          </a:xfrm>
          <a:prstGeom prst="round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231904" y="6415863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размещено в установленный срок 7 закупок</a:t>
            </a:r>
            <a:endParaRPr lang="ru-RU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7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24781" y="396774"/>
            <a:ext cx="10225136" cy="519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/>
          <a:lstStyle/>
          <a:p>
            <a:pPr algn="ctr" eaLnBrk="1" hangingPunct="1">
              <a:defRPr/>
            </a:pPr>
            <a: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ГРАФИК ПРОВЕДЕНИЯ </a:t>
            </a: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НЕРАЗМЕЩЕННЫХ </a:t>
            </a:r>
            <a: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ЗАКУПОК (по </a:t>
            </a: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сумме, млн руб.)</a:t>
            </a: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849790"/>
              </p:ext>
            </p:extLst>
          </p:nvPr>
        </p:nvGraphicFramePr>
        <p:xfrm>
          <a:off x="1375320" y="1299957"/>
          <a:ext cx="10236397" cy="4972148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967804"/>
                <a:gridCol w="3923071"/>
                <a:gridCol w="1125949"/>
                <a:gridCol w="1008112"/>
                <a:gridCol w="1080120"/>
                <a:gridCol w="1080120"/>
                <a:gridCol w="1051221"/>
              </a:tblGrid>
              <a:tr h="335476"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21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21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Заказчик</a:t>
                      </a:r>
                      <a:endParaRPr lang="ru-RU" sz="21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Месяц размещения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7" marR="7767" marT="7767" marB="0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7" marR="7767" marT="7767" marB="0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7" marR="7767" marT="7767" marB="0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7" marR="7767" marT="7767" marB="0"/>
                </a:tc>
              </a:tr>
              <a:tr h="416029">
                <a:tc vMerge="1">
                  <a:txBody>
                    <a:bodyPr/>
                    <a:lstStyle/>
                    <a:p>
                      <a:pPr algn="l" fontAlgn="b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7" marR="7767" marT="7767" marB="0"/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7" marR="7767" marT="7767" marB="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Апрель</a:t>
                      </a:r>
                      <a:endParaRPr lang="ru-RU" sz="21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Май</a:t>
                      </a:r>
                      <a:endParaRPr lang="ru-RU" sz="21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Июнь</a:t>
                      </a:r>
                      <a:endParaRPr lang="ru-RU" sz="21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Июль</a:t>
                      </a:r>
                      <a:endParaRPr lang="ru-RU" sz="21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Август</a:t>
                      </a:r>
                      <a:endParaRPr lang="ru-RU" sz="21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6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 здравоохранения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53,4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</a:tr>
              <a:tr h="66059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 природных ресурсов и экологии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571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Нелидовский</a:t>
                      </a:r>
                      <a:r>
                        <a:rPr lang="ru-RU" sz="2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психоневрологический интернат (</a:t>
                      </a:r>
                      <a:r>
                        <a:rPr lang="ru-RU" sz="21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Минсоцзащита</a:t>
                      </a:r>
                      <a:r>
                        <a:rPr lang="ru-RU" sz="2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21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ru-RU" sz="2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4,8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47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Тверьоблстройзаказчик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130,4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6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 транспорта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1,6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059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Дирекция территориального дорожного фонда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119,2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900,2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6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 финансов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</a:tr>
              <a:tr h="335476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2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21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ИТОГО: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119,2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900,2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137,9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56,4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131,6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356" marR="10356" marT="10356" marB="0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36160" y="804928"/>
            <a:ext cx="28015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ru-RU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Всего 1 </a:t>
            </a:r>
            <a:r>
              <a:rPr lang="ru-RU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345 </a:t>
            </a:r>
            <a:r>
              <a:rPr lang="ru-RU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</a:t>
            </a:r>
            <a:endParaRPr lang="ru-RU" sz="2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63352" y="215628"/>
            <a:ext cx="716361" cy="882000"/>
          </a:xfrm>
          <a:prstGeom prst="rect">
            <a:avLst/>
          </a:prstGeom>
          <a:noFill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264352" y="6400389"/>
            <a:ext cx="2743200" cy="365125"/>
          </a:xfrm>
        </p:spPr>
        <p:txBody>
          <a:bodyPr/>
          <a:lstStyle/>
          <a:p>
            <a:pPr>
              <a:defRPr/>
            </a:pPr>
            <a:fld id="{E7EE06DD-306D-4678-AA60-33F77628ADFC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439106" y="5887327"/>
            <a:ext cx="1872208" cy="504056"/>
          </a:xfrm>
          <a:prstGeom prst="round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5226273" y="6391383"/>
            <a:ext cx="63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размещено в установленный срок на сумму 1 019,4 млн руб.</a:t>
            </a:r>
            <a:endParaRPr lang="ru-RU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93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801907" y="210896"/>
            <a:ext cx="1116495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ПРИНЯТИЕ БЮДЖЕТНЫХ ОБЯЗАТЕЛЬСТВ ПО СОСТОЯНИЮ НА </a:t>
            </a: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18.06.2019</a:t>
            </a:r>
            <a:endParaRPr lang="ru-RU" sz="20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2538863" y="4629150"/>
            <a:ext cx="7149233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523207" y="74712"/>
            <a:ext cx="1847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63352" y="215628"/>
            <a:ext cx="716361" cy="882000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191826" y="6381328"/>
            <a:ext cx="2743200" cy="365125"/>
          </a:xfrm>
        </p:spPr>
        <p:txBody>
          <a:bodyPr/>
          <a:lstStyle/>
          <a:p>
            <a:fld id="{9F5A06E7-6E57-4879-9142-C55B6951CCC9}" type="slidenum">
              <a:rPr lang="ru-RU" sz="14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815085"/>
              </p:ext>
            </p:extLst>
          </p:nvPr>
        </p:nvGraphicFramePr>
        <p:xfrm>
          <a:off x="1199456" y="1360699"/>
          <a:ext cx="10591554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0518">
                  <a:extLst>
                    <a:ext uri="{9D8B030D-6E8A-4147-A177-3AD203B41FA5}">
                      <a16:colId xmlns="" xmlns:a16="http://schemas.microsoft.com/office/drawing/2014/main" val="3042956682"/>
                    </a:ext>
                  </a:extLst>
                </a:gridCol>
                <a:gridCol w="3530518">
                  <a:extLst>
                    <a:ext uri="{9D8B030D-6E8A-4147-A177-3AD203B41FA5}">
                      <a16:colId xmlns="" xmlns:a16="http://schemas.microsoft.com/office/drawing/2014/main" val="319154552"/>
                    </a:ext>
                  </a:extLst>
                </a:gridCol>
                <a:gridCol w="3530518">
                  <a:extLst>
                    <a:ext uri="{9D8B030D-6E8A-4147-A177-3AD203B41FA5}">
                      <a16:colId xmlns="" xmlns:a16="http://schemas.microsoft.com/office/drawing/2014/main" val="3042246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ПРЕДУСМОТРЕНО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ЗАКЛЮЧЕНЫ КОНТРАКТЫ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ЗАКЛЮЧЕНЫ КОНТРАКТЫ</a:t>
                      </a:r>
                      <a:endParaRPr lang="ru-RU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0044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 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431 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 руб.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</a:t>
                      </a:r>
                      <a:r>
                        <a:rPr lang="ru-RU" sz="2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660 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 руб.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771 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 руб.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485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ru-RU" sz="2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55%</a:t>
                      </a:r>
                      <a:endParaRPr lang="ru-RU" sz="2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45%</a:t>
                      </a:r>
                      <a:endParaRPr lang="ru-RU" sz="2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1131536" y="3068960"/>
            <a:ext cx="110340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строительства </a:t>
            </a:r>
            <a:r>
              <a:rPr lang="ru-RU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области </a:t>
            </a:r>
            <a:r>
              <a:rPr lang="ru-RU" b="1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(2 719 </a:t>
            </a:r>
            <a:r>
              <a:rPr lang="ru-RU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млн </a:t>
            </a:r>
            <a:r>
              <a:rPr lang="ru-RU" b="1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руб.)</a:t>
            </a:r>
            <a:endParaRPr lang="ru-RU" b="1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строительство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детской областной клинической больницы в г.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Твери (1 907 млн руб.)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газоснабжения (206 млн руб.)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реконструкция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канализационных очистных сооружений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г.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Конаково и п. Радченко Конаковского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района (200 млн руб.)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строительство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спортивных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центров (гребная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 на р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Тверца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спортивный центр по видам гребли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           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р.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Волга) (130 млн руб.)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ремонтно-реставрационные работы на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объектах культурного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наследия (124 млн руб.), в </a:t>
            </a:r>
            <a:r>
              <a:rPr lang="ru-RU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т.ч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Комплекс Путевого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дворца (48 млн руб.)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Дворца бракосочетания (37 млн руб.)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инфраструктуры по обращению с отходами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(НП «Экология») (10 млн руб.)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переселение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граждан из аварийного жилищного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фонда (НП «Жилье и городская среда») (7 млн руб.) и др.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02216" y="2741288"/>
            <a:ext cx="3619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ЗАКЛЮЧЕНЫ КОНТРАКТЫ</a:t>
            </a:r>
          </a:p>
        </p:txBody>
      </p:sp>
    </p:spTree>
    <p:extLst>
      <p:ext uri="{BB962C8B-B14F-4D97-AF65-F5344CB8AC3E}">
        <p14:creationId xmlns:p14="http://schemas.microsoft.com/office/powerpoint/2010/main" val="206658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793448" y="228600"/>
            <a:ext cx="11164958" cy="132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ПРИНЯТИЕ БЮДЖЕТНЫХ ОБЯЗАТЕЛЬСТВ ПО СОСТОЯНИЮ НА </a:t>
            </a: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18.06.2019</a:t>
            </a:r>
            <a:endParaRPr lang="ru-RU" sz="20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2538863" y="4629150"/>
            <a:ext cx="7149233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523207" y="74712"/>
            <a:ext cx="1847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63352" y="215628"/>
            <a:ext cx="716361" cy="882000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191826" y="6381328"/>
            <a:ext cx="2743200" cy="365125"/>
          </a:xfrm>
        </p:spPr>
        <p:txBody>
          <a:bodyPr/>
          <a:lstStyle/>
          <a:p>
            <a:fld id="{9F5A06E7-6E57-4879-9142-C55B6951CCC9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127980" y="2099531"/>
            <a:ext cx="11092951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транспорта 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области (1 </a:t>
            </a:r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474 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</a:t>
            </a:r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руб.)</a:t>
            </a:r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5000"/>
              </a:lnSpc>
              <a:buFont typeface="+mj-lt"/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дорог (741 млн руб.)</a:t>
            </a:r>
          </a:p>
          <a:p>
            <a:pPr marL="342900" indent="-342900">
              <a:lnSpc>
                <a:spcPct val="105000"/>
              </a:lnSpc>
              <a:buFont typeface="+mj-lt"/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строительство и реконструкция автомобильных дорог регионального значения (452 млн руб.)</a:t>
            </a:r>
          </a:p>
          <a:p>
            <a:pPr marL="342900" indent="-342900">
              <a:lnSpc>
                <a:spcPct val="105000"/>
              </a:lnSpc>
              <a:buFont typeface="+mj-lt"/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капитальный ремонт и ремонт автомобильных дорог регионального значения (190 млн руб.)</a:t>
            </a:r>
          </a:p>
          <a:p>
            <a:pPr marL="342900" indent="-342900">
              <a:lnSpc>
                <a:spcPct val="105000"/>
              </a:lnSpc>
              <a:buFont typeface="+mj-lt"/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транспортного обслуживания населения на межмуниципальных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маршрутах (79 млн руб.) и др.</a:t>
            </a:r>
          </a:p>
          <a:p>
            <a:pPr>
              <a:lnSpc>
                <a:spcPct val="105000"/>
              </a:lnSpc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управление региональной безопасности Тверской области (260 млн </a:t>
            </a:r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руб.)</a:t>
            </a:r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5000"/>
              </a:lnSpc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деятельности ГКУ «Центр организации дорожного движения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(в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т.ч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приобретение комплексов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фотовидеофиксации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(117 млн руб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5000"/>
              </a:lnSpc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участникам дорожного движения постановлений по делам об административных правонарушениях в области дорожного движения (69 млн руб.)</a:t>
            </a:r>
          </a:p>
          <a:p>
            <a:pPr marL="342900" indent="-342900">
              <a:lnSpc>
                <a:spcPct val="105000"/>
              </a:lnSpc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системы обеспечения вызова экстренных оперативных служб через единый номер «112» с дежурно-диспетчерскими службами (10 млн руб.)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5000"/>
              </a:lnSpc>
              <a:buFont typeface="+mj-lt"/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модернизация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комплексной системы экстренного оповещения населения об угрозе возникновения или возникновении чрезвычайных ситуаций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руб.) и др.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652168" y="1544796"/>
            <a:ext cx="3619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ЗАКЛЮЧЕНЫ КОНТРАКТЫ</a:t>
            </a:r>
          </a:p>
        </p:txBody>
      </p:sp>
    </p:spTree>
    <p:extLst>
      <p:ext uri="{BB962C8B-B14F-4D97-AF65-F5344CB8AC3E}">
        <p14:creationId xmlns:p14="http://schemas.microsoft.com/office/powerpoint/2010/main" val="143916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864093" y="1651689"/>
            <a:ext cx="11319440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</a:t>
            </a:r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здравоохранения 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области </a:t>
            </a:r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(1 699 млн руб.)</a:t>
            </a:r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укрепление материально-технической базы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государственных учреждений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здравоохранения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(1 005 млн руб.),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т.ч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НП «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Здравоохранение» (782 млн руб.): сосудистые центры (178 млн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руб.),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детские поликлиники (110 млн руб.), онкологическая помощь (362 млн руб.), единая гос. информационная система здравоохранения ЕГИСЗ (94 млн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руб.) и др.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деятельности учреждений здравоохранения (продукты питания, медикаменты, расходные материалы, ремонты, техническое обслуживание и ремонт оборудования) (478 млн руб.)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приобретение лекарственных препаратов (95 млн руб.), диагностических средств (60 млн руб.)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закупка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авиационных работ для оказания медицинской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помощи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НП «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Здравоохранение) (52 млн руб.) и др.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5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образования Тверской области (430 млн </a:t>
            </a:r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руб.)</a:t>
            </a:r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укрепление материально-технической базы государственных учреждений образования (124 млн руб.)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оборудования для создания лабораторий в учреждениях среднего профессионального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(НП «Образование») (56 млн руб.)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мероприятий по поддержке образования для детей с ограниченными возможностями здоровья (НП «Образование») (30 млн руб.)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субсидии на создание и функционирования центра цифрового образования детей «IT-куб» (19 млн руб.)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деятельности учреждений образования (питание, коммунальные услуги, расходы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содержание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имущества, мягкий инвентарь) (163 млн руб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 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793448" y="228600"/>
            <a:ext cx="11164958" cy="132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ПРИНЯТИЕ БЮДЖЕТНЫХ ОБЯЗАТЕЛЬСТВ ПО СОСТОЯНИЮ НА </a:t>
            </a: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18.06.2019</a:t>
            </a:r>
            <a:endParaRPr lang="ru-RU" sz="20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2538863" y="4629150"/>
            <a:ext cx="7149233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523207" y="74712"/>
            <a:ext cx="1847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63352" y="215628"/>
            <a:ext cx="716361" cy="882000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222704" y="6426623"/>
            <a:ext cx="2743200" cy="365125"/>
          </a:xfrm>
        </p:spPr>
        <p:txBody>
          <a:bodyPr/>
          <a:lstStyle/>
          <a:p>
            <a:fld id="{9F5A06E7-6E57-4879-9142-C55B6951CCC9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722329" y="1316225"/>
            <a:ext cx="3619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ЗАКЛЮЧЕНЫ КОНТРАКТЫ</a:t>
            </a:r>
          </a:p>
        </p:txBody>
      </p:sp>
    </p:spTree>
    <p:extLst>
      <p:ext uri="{BB962C8B-B14F-4D97-AF65-F5344CB8AC3E}">
        <p14:creationId xmlns:p14="http://schemas.microsoft.com/office/powerpoint/2010/main" val="310370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978887" y="1500881"/>
            <a:ext cx="11093778" cy="5410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социальной защиты населения Тверской области (151 млн </a:t>
            </a:r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руб.)</a:t>
            </a:r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5000"/>
              </a:lnSpc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деятельности учреждений социальной защиты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населения (питание, коммунальные услуги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приобретение твердого топлива) (79 млн руб.)</a:t>
            </a:r>
          </a:p>
          <a:p>
            <a:pPr marL="342900" indent="-342900">
              <a:lnSpc>
                <a:spcPct val="95000"/>
              </a:lnSpc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укрепление материально-технической базы учреждений социальной защиты населения (61 млн руб.) и др.</a:t>
            </a:r>
          </a:p>
          <a:p>
            <a:pPr>
              <a:lnSpc>
                <a:spcPct val="95000"/>
              </a:lnSpc>
            </a:pPr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Комитет 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физической культуре и спорту Тверской области (127 млн </a:t>
            </a:r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руб.)</a:t>
            </a:r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5000"/>
              </a:lnSpc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закупка спортивно-технологического оборудования для создания малых спортивных площадок (НП «Демография») (43 млн руб.), закупки оборудования для хоккея площадок (НП «Демография») (6 млн руб.)</a:t>
            </a:r>
          </a:p>
          <a:p>
            <a:pPr marL="342900" indent="-342900">
              <a:lnSpc>
                <a:spcPct val="95000"/>
              </a:lnSpc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или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модернизация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футбольных полей с искусственным покрытием и легкоатлетическими беговыми дорожками (НП «Демография») (41 млн руб.)</a:t>
            </a:r>
          </a:p>
          <a:p>
            <a:pPr marL="342900" indent="-342900">
              <a:lnSpc>
                <a:spcPct val="95000"/>
              </a:lnSpc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деятельности учреждений физической культуры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спорта (коммунальные услуги, аренда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спортивных залов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(24 млн руб.) и др.</a:t>
            </a:r>
          </a:p>
          <a:p>
            <a:pPr>
              <a:lnSpc>
                <a:spcPct val="95000"/>
              </a:lnSpc>
            </a:pPr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Комитет 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делам культуры Тверской области (117 млн </a:t>
            </a:r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руб.)</a:t>
            </a:r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5000"/>
              </a:lnSpc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деятельности учреждений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культуры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(оплата услуг по организации театральной, концертной деятельности, коммунальные расходы, услуги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связи)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(42 млн руб.)</a:t>
            </a:r>
          </a:p>
          <a:p>
            <a:pPr marL="342900" indent="-342900">
              <a:lnSpc>
                <a:spcPct val="95000"/>
              </a:lnSpc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противопожарных мероприятий (35 млн руб.), укрепление материально-технической базы учреждений культуры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(1,5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руб.)</a:t>
            </a:r>
          </a:p>
          <a:p>
            <a:pPr marL="342900" indent="-342900">
              <a:lnSpc>
                <a:spcPct val="95000"/>
              </a:lnSpc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субсидии на поддержку творческой деятельности и техническое оснащение детских и кукольных театров (14 млн руб.), театров в малых населенных пунктах (11 млн руб.)</a:t>
            </a:r>
          </a:p>
          <a:p>
            <a:pPr marL="342900" indent="-342900">
              <a:lnSpc>
                <a:spcPct val="95000"/>
              </a:lnSpc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приобретение музыкальных инструментов, оборудования и материалов для профессиональных образовательных организаций в сфере культуры (НП «Культура») (10 млн руб.) и др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793448" y="228600"/>
            <a:ext cx="11164958" cy="113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ПРИНЯТИЕ БЮДЖЕТНЫХ ОБЯЗАТЕЛЬСТВ ПО СОСТОЯНИЮ НА </a:t>
            </a: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18.06.2019</a:t>
            </a:r>
            <a:endParaRPr lang="ru-RU" sz="20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2538863" y="4629150"/>
            <a:ext cx="7149233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523207" y="74712"/>
            <a:ext cx="1847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63352" y="215628"/>
            <a:ext cx="716361" cy="882000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208760" y="6423663"/>
            <a:ext cx="2743200" cy="365125"/>
          </a:xfrm>
        </p:spPr>
        <p:txBody>
          <a:bodyPr/>
          <a:lstStyle/>
          <a:p>
            <a:fld id="{9F5A06E7-6E57-4879-9142-C55B6951CCC9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707358" y="1232691"/>
            <a:ext cx="3619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ЗАКЛЮЧЕНЫ КОНТРАКТЫ</a:t>
            </a:r>
          </a:p>
        </p:txBody>
      </p:sp>
    </p:spTree>
    <p:extLst>
      <p:ext uri="{BB962C8B-B14F-4D97-AF65-F5344CB8AC3E}">
        <p14:creationId xmlns:p14="http://schemas.microsoft.com/office/powerpoint/2010/main" val="259014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523207" y="192070"/>
            <a:ext cx="9323064" cy="925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НЕРАСПРЕДЕЛЕННЫЕ СУБСИДИИ НА ИНЫЕ ЦЕЛИ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(не включено в </a:t>
            </a:r>
            <a:r>
              <a:rPr lang="ru-RU" sz="20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план-график – 107 млн руб.) </a:t>
            </a:r>
            <a:endParaRPr lang="ru-RU" sz="20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2538863" y="4629150"/>
            <a:ext cx="7149233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523207" y="74712"/>
            <a:ext cx="1847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0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63352" y="215628"/>
            <a:ext cx="716361" cy="882000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191826" y="6381328"/>
            <a:ext cx="2743200" cy="365125"/>
          </a:xfrm>
        </p:spPr>
        <p:txBody>
          <a:bodyPr/>
          <a:lstStyle/>
          <a:p>
            <a:fld id="{9F5A06E7-6E57-4879-9142-C55B6951CCC9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205834" y="1133350"/>
            <a:ext cx="107291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здравоохранения Тверской </a:t>
            </a:r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области:</a:t>
            </a:r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развитие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материально-технической базы детских поликлиник и детских поликлинических отделений медицинских организаций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(НП «Здравоохранение») (не распределено 21 млн руб.)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субсидии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учреждениям в рамках программы «Доступная среда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(не распределено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0,6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млн руб.)</a:t>
            </a:r>
          </a:p>
          <a:p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Комитет по делам культуры Тверской области: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среды (музейных экспозиций) в зданиях государственных музеев Тверской области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(не распределено 50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руб.)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укрепление и развитие материально-технической базы учреждений культуры (не распределено 8 млн руб., распределено 1,5 млн руб.)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субсидии учреждениям в рамках программы «Доступная среда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(не распределено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0,6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млн руб.)</a:t>
            </a:r>
          </a:p>
          <a:p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экономического развития Тверской </a:t>
            </a:r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области:</a:t>
            </a:r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субсидии ГАУ «Многофункциональный центр предоставления государственных и муниципальных услуг» на оснащение офисов, капитальный ремонт, информационное сопровождение системы (не распределено 8 млн руб.)</a:t>
            </a:r>
          </a:p>
          <a:p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 труду и занятости населения Тверской </a:t>
            </a:r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области:</a:t>
            </a:r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профессионального обучения и дополнительного профессионального образования лиц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предпенсионного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возраста (НП «Демография») (не распределено 12 млн руб., распределено 21 млн руб.)</a:t>
            </a:r>
          </a:p>
          <a:p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образования Тверской </a:t>
            </a:r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области:</a:t>
            </a:r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укрепление и развитие материально-технической базы учреждений (не распределено 7 млн руб., распределено 80 млн руб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04877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74516</TotalTime>
  <Words>1693</Words>
  <Application>Microsoft Office PowerPoint</Application>
  <PresentationFormat>Широкоэкранный</PresentationFormat>
  <Paragraphs>390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Times New Roman</vt:lpstr>
      <vt:lpstr>Тема Office</vt:lpstr>
      <vt:lpstr>1_Тема Office</vt:lpstr>
      <vt:lpstr>2_Тема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DepFin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Юлия Забулонская</dc:creator>
  <cp:lastModifiedBy>Светлана Матвеева</cp:lastModifiedBy>
  <cp:revision>7237</cp:revision>
  <cp:lastPrinted>2019-06-25T11:50:50Z</cp:lastPrinted>
  <dcterms:created xsi:type="dcterms:W3CDTF">2013-11-12T06:41:49Z</dcterms:created>
  <dcterms:modified xsi:type="dcterms:W3CDTF">2019-06-25T12:22:01Z</dcterms:modified>
</cp:coreProperties>
</file>