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0" r:id="rId2"/>
    <p:sldId id="273" r:id="rId3"/>
    <p:sldId id="272" r:id="rId4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B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210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80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80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9753E-87E8-4975-8B3A-765A7A2F94BD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5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764A6-B733-41DF-B851-A3EFF11D4B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601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20688" y="1239838"/>
            <a:ext cx="5956300" cy="3351212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69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3450-8D53-48B3-8F73-341E9F9B6C85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4589-1A61-4BED-9ED3-209F75D76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7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3450-8D53-48B3-8F73-341E9F9B6C85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4589-1A61-4BED-9ED3-209F75D76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43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3450-8D53-48B3-8F73-341E9F9B6C85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4589-1A61-4BED-9ED3-209F75D76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618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38540"/>
            <a:ext cx="11329456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F149-83C4-4179-9681-702531CCFDAC}" type="datetimeFigureOut">
              <a:rPr lang="de-DE" smtClean="0"/>
              <a:pPr/>
              <a:t>21.06.2019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E638-3F78-4E0D-883A-B278700C48C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31800" y="854994"/>
            <a:ext cx="11328400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273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3450-8D53-48B3-8F73-341E9F9B6C85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4589-1A61-4BED-9ED3-209F75D76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40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3450-8D53-48B3-8F73-341E9F9B6C85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4589-1A61-4BED-9ED3-209F75D76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59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3450-8D53-48B3-8F73-341E9F9B6C85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4589-1A61-4BED-9ED3-209F75D76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14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3450-8D53-48B3-8F73-341E9F9B6C85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4589-1A61-4BED-9ED3-209F75D76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0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3450-8D53-48B3-8F73-341E9F9B6C85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4589-1A61-4BED-9ED3-209F75D76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95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3450-8D53-48B3-8F73-341E9F9B6C85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4589-1A61-4BED-9ED3-209F75D76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41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3450-8D53-48B3-8F73-341E9F9B6C85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4589-1A61-4BED-9ED3-209F75D76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26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3450-8D53-48B3-8F73-341E9F9B6C85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4589-1A61-4BED-9ED3-209F75D76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87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43450-8D53-48B3-8F73-341E9F9B6C85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14589-1A61-4BED-9ED3-209F75D76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50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0"/>
          <p:cNvSpPr txBox="1">
            <a:spLocks/>
          </p:cNvSpPr>
          <p:nvPr/>
        </p:nvSpPr>
        <p:spPr>
          <a:xfrm>
            <a:off x="1149531" y="142851"/>
            <a:ext cx="10406743" cy="118955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СВЕДЕНИЯ О ЗЕМЕЛЬНЫХ УЧАСТКАХ, ПО АДРЕСУ: Г.ТВЕРЬ, УЛ. КОМИНТЕРНА, Д. 99б</a:t>
            </a:r>
            <a:endParaRPr lang="ru-RU" sz="24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0663" y="145190"/>
            <a:ext cx="740493" cy="1021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1631308" y="6474321"/>
            <a:ext cx="430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8" name="Picture 2" descr="X:\07 Produktion\01_Bilder-Bibliothek\Lizenzierte Original-Bilder (PresentationLoad)\4-Objects-Concepts\Fotolia_1632227_X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0155" r="25940" b="5356"/>
          <a:stretch/>
        </p:blipFill>
        <p:spPr bwMode="auto">
          <a:xfrm>
            <a:off x="6081074" y="1365586"/>
            <a:ext cx="5475200" cy="4106092"/>
          </a:xfrm>
          <a:prstGeom prst="rect">
            <a:avLst/>
          </a:prstGeom>
          <a:gradFill flip="none" rotWithShape="1">
            <a:gsLst>
              <a:gs pos="0">
                <a:srgbClr val="325C4F">
                  <a:tint val="66000"/>
                  <a:satMod val="160000"/>
                </a:srgbClr>
              </a:gs>
              <a:gs pos="50000">
                <a:srgbClr val="325C4F">
                  <a:tint val="44500"/>
                  <a:satMod val="160000"/>
                </a:srgbClr>
              </a:gs>
              <a:gs pos="100000">
                <a:srgbClr val="325C4F">
                  <a:tint val="23500"/>
                  <a:satMod val="160000"/>
                </a:srgbClr>
              </a:gs>
            </a:gsLst>
            <a:lin ang="2700000" scaled="1"/>
            <a:tileRect/>
          </a:gradFill>
          <a:extLst/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155" y="1365586"/>
            <a:ext cx="6261619" cy="46454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09409" y="1365586"/>
            <a:ext cx="3989373" cy="1477328"/>
          </a:xfrm>
          <a:prstGeom prst="rect">
            <a:avLst/>
          </a:prstGeom>
          <a:solidFill>
            <a:schemeClr val="bg1">
              <a:lumMod val="85000"/>
              <a:alpha val="34000"/>
            </a:schemeClr>
          </a:solidFill>
          <a:ln w="28575">
            <a:solidFill>
              <a:srgbClr val="91B9B5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Земельные участки, зарегистрированы в собственность Российской Федерации: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 69:40:0200051:244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 69:40:0200051:15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74705" y="4304156"/>
            <a:ext cx="1982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Аренда</a:t>
            </a:r>
            <a:r>
              <a:rPr lang="ru-RU" b="1" dirty="0">
                <a:solidFill>
                  <a:schemeClr val="bg1"/>
                </a:solidFill>
              </a:rPr>
              <a:t> ОАО «Тверьавтотранс»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90818" y="1664306"/>
            <a:ext cx="19828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В стадии передачи ГКУ «Центр организации дорожного движения»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" name="Стрелка влево 4"/>
          <p:cNvSpPr/>
          <p:nvPr/>
        </p:nvSpPr>
        <p:spPr>
          <a:xfrm>
            <a:off x="2926080" y="4177364"/>
            <a:ext cx="837398" cy="308009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лево 14"/>
          <p:cNvSpPr/>
          <p:nvPr/>
        </p:nvSpPr>
        <p:spPr>
          <a:xfrm>
            <a:off x="3753420" y="2651707"/>
            <a:ext cx="837398" cy="308009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382495" y="3418632"/>
            <a:ext cx="89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1,4 га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01262" y="2217934"/>
            <a:ext cx="89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1,0 га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09410" y="3346884"/>
            <a:ext cx="3989372" cy="1754326"/>
          </a:xfrm>
          <a:prstGeom prst="rect">
            <a:avLst/>
          </a:prstGeom>
          <a:solidFill>
            <a:schemeClr val="bg1">
              <a:lumMod val="85000"/>
              <a:alpha val="34000"/>
            </a:schemeClr>
          </a:solidFill>
          <a:ln w="28575">
            <a:solidFill>
              <a:srgbClr val="91B9B5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границах земельного участка, арендуемого ОАО «Тверьавтотранс» расположены: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незавершенного строительства (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49% готовности);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ангар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745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X:\07 Produktion\01_Bilder-Bibliothek\Lizenzierte Original-Bilder (PresentationLoad)\4-Objects-Concepts\Fotolia_1632227_X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0155" r="25940" b="5356"/>
          <a:stretch/>
        </p:blipFill>
        <p:spPr bwMode="auto">
          <a:xfrm>
            <a:off x="1524000" y="0"/>
            <a:ext cx="9144686" cy="6858000"/>
          </a:xfrm>
          <a:prstGeom prst="rect">
            <a:avLst/>
          </a:prstGeom>
          <a:gradFill flip="none" rotWithShape="1">
            <a:gsLst>
              <a:gs pos="0">
                <a:srgbClr val="325C4F">
                  <a:tint val="66000"/>
                  <a:satMod val="160000"/>
                </a:srgbClr>
              </a:gs>
              <a:gs pos="50000">
                <a:srgbClr val="325C4F">
                  <a:tint val="44500"/>
                  <a:satMod val="160000"/>
                </a:srgbClr>
              </a:gs>
              <a:gs pos="100000">
                <a:srgbClr val="325C4F">
                  <a:tint val="23500"/>
                  <a:satMod val="160000"/>
                </a:srgbClr>
              </a:gs>
            </a:gsLst>
            <a:lin ang="2700000" scaled="1"/>
            <a:tileRect/>
          </a:gradFill>
          <a:extLst/>
        </p:spPr>
      </p:pic>
      <p:grpSp>
        <p:nvGrpSpPr>
          <p:cNvPr id="4" name="Gruppieren 4"/>
          <p:cNvGrpSpPr/>
          <p:nvPr/>
        </p:nvGrpSpPr>
        <p:grpSpPr>
          <a:xfrm>
            <a:off x="1838324" y="3200907"/>
            <a:ext cx="8420101" cy="975754"/>
            <a:chOff x="314323" y="3200907"/>
            <a:chExt cx="8420101" cy="975754"/>
          </a:xfrm>
        </p:grpSpPr>
        <p:sp>
          <p:nvSpPr>
            <p:cNvPr id="49" name="Richtungspfeil 48"/>
            <p:cNvSpPr/>
            <p:nvPr/>
          </p:nvSpPr>
          <p:spPr bwMode="auto">
            <a:xfrm>
              <a:off x="314323" y="3200907"/>
              <a:ext cx="8420101" cy="975754"/>
            </a:xfrm>
            <a:prstGeom prst="homePlate">
              <a:avLst>
                <a:gd name="adj" fmla="val 31935"/>
              </a:avLst>
            </a:prstGeom>
            <a:solidFill>
              <a:srgbClr val="2885A2"/>
            </a:solidFill>
            <a:ln w="12700">
              <a:noFill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0" name="Ellipse 49"/>
            <p:cNvSpPr/>
            <p:nvPr/>
          </p:nvSpPr>
          <p:spPr bwMode="auto">
            <a:xfrm>
              <a:off x="2071670" y="3286124"/>
              <a:ext cx="813916" cy="813916"/>
            </a:xfrm>
            <a:prstGeom prst="ellipse">
              <a:avLst/>
            </a:prstGeom>
            <a:solidFill>
              <a:srgbClr val="5A9C78"/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600" b="1" dirty="0"/>
                <a:t>1</a:t>
              </a:r>
            </a:p>
            <a:p>
              <a:pPr algn="ctr"/>
              <a:r>
                <a:rPr lang="ru-RU" sz="1600" b="1" dirty="0"/>
                <a:t>месяц</a:t>
              </a:r>
              <a:endParaRPr lang="de-DE" sz="1600" b="1" dirty="0"/>
            </a:p>
          </p:txBody>
        </p:sp>
        <p:sp>
          <p:nvSpPr>
            <p:cNvPr id="51" name="Ellipse 50"/>
            <p:cNvSpPr/>
            <p:nvPr/>
          </p:nvSpPr>
          <p:spPr bwMode="auto">
            <a:xfrm>
              <a:off x="4857752" y="3286124"/>
              <a:ext cx="813916" cy="81391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неделя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Ellipse 51"/>
            <p:cNvSpPr/>
            <p:nvPr/>
          </p:nvSpPr>
          <p:spPr bwMode="auto">
            <a:xfrm>
              <a:off x="7572396" y="3286124"/>
              <a:ext cx="813916" cy="813916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600" b="1" dirty="0">
                  <a:solidFill>
                    <a:srgbClr val="FFFFFF"/>
                  </a:solidFill>
                </a:rPr>
                <a:t>1</a:t>
              </a:r>
            </a:p>
            <a:p>
              <a:pPr algn="ctr"/>
              <a:r>
                <a:rPr lang="ru-RU" sz="1600" b="1" dirty="0">
                  <a:solidFill>
                    <a:srgbClr val="FFFFFF"/>
                  </a:solidFill>
                </a:rPr>
                <a:t>месяц</a:t>
              </a:r>
              <a:endParaRPr lang="de-DE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55" name="Ellipse 54"/>
            <p:cNvSpPr/>
            <p:nvPr/>
          </p:nvSpPr>
          <p:spPr bwMode="auto">
            <a:xfrm>
              <a:off x="6215074" y="3286124"/>
              <a:ext cx="813916" cy="813916"/>
            </a:xfrm>
            <a:prstGeom prst="ellipse">
              <a:avLst/>
            </a:prstGeom>
            <a:solidFill>
              <a:srgbClr val="13A3B7"/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>
                  <a:solidFill>
                    <a:srgbClr val="FFFFFF"/>
                  </a:solidFill>
                </a:rPr>
                <a:t>2 дня</a:t>
              </a:r>
            </a:p>
          </p:txBody>
        </p:sp>
        <p:sp>
          <p:nvSpPr>
            <p:cNvPr id="56" name="Ellipse 55"/>
            <p:cNvSpPr/>
            <p:nvPr/>
          </p:nvSpPr>
          <p:spPr bwMode="auto">
            <a:xfrm>
              <a:off x="3500430" y="3286124"/>
              <a:ext cx="813916" cy="81391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 </a:t>
              </a:r>
            </a:p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месяц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Ellipse 61"/>
            <p:cNvSpPr/>
            <p:nvPr/>
          </p:nvSpPr>
          <p:spPr bwMode="auto">
            <a:xfrm>
              <a:off x="785786" y="3286124"/>
              <a:ext cx="813916" cy="813916"/>
            </a:xfrm>
            <a:prstGeom prst="ellipse">
              <a:avLst/>
            </a:prstGeom>
            <a:solidFill>
              <a:srgbClr val="325C4F"/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600" b="1" dirty="0">
                  <a:solidFill>
                    <a:srgbClr val="FFFFFF"/>
                  </a:solidFill>
                </a:rPr>
                <a:t>1</a:t>
              </a:r>
            </a:p>
            <a:p>
              <a:pPr algn="ctr"/>
              <a:r>
                <a:rPr lang="ru-RU" sz="1600" b="1" dirty="0">
                  <a:solidFill>
                    <a:srgbClr val="FFFFFF"/>
                  </a:solidFill>
                </a:rPr>
                <a:t>месяц</a:t>
              </a:r>
              <a:endParaRPr lang="de-DE" sz="16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58" name="Text Box 57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7810513" y="1166947"/>
            <a:ext cx="2447912" cy="1904863"/>
          </a:xfrm>
          <a:prstGeom prst="wedgeRoundRectCallout">
            <a:avLst>
              <a:gd name="adj1" fmla="val -38563"/>
              <a:gd name="adj2" fmla="val 650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108000" tIns="72000" rIns="72000" bIns="72000">
            <a:noAutofit/>
          </a:bodyPr>
          <a:lstStyle/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ru-RU" sz="1600" b="1" noProof="1">
                <a:latin typeface="Calibri" pitchFamily="34" charset="0"/>
                <a:cs typeface="Calibri" pitchFamily="34" charset="0"/>
              </a:rPr>
              <a:t>5. Правительство Тверской области</a:t>
            </a:r>
            <a:endParaRPr lang="en-US" sz="1600" b="1" noProof="1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ru-RU" sz="1400" noProof="1">
                <a:latin typeface="Calibri" pitchFamily="34" charset="0"/>
                <a:cs typeface="Calibri" pitchFamily="34" charset="0"/>
              </a:rPr>
              <a:t>Направление обращения в Росимущество о передаче земельного участка в областную </a:t>
            </a:r>
            <a:r>
              <a:rPr lang="ru-RU" sz="1400" noProof="1" smtClean="0">
                <a:latin typeface="Calibri" pitchFamily="34" charset="0"/>
                <a:cs typeface="Calibri" pitchFamily="34" charset="0"/>
              </a:rPr>
              <a:t>собственность (проект обращения подготовлен)</a:t>
            </a:r>
            <a:endParaRPr lang="en-US" sz="1600" noProof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" name="Text Box 57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5105351" y="4438542"/>
            <a:ext cx="2786082" cy="1666220"/>
          </a:xfrm>
          <a:prstGeom prst="wedgeRectCallout">
            <a:avLst>
              <a:gd name="adj1" fmla="val 4686"/>
              <a:gd name="adj2" fmla="val -65315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144000" tIns="108000" rIns="72000" bIns="72000">
            <a:noAutofit/>
          </a:bodyPr>
          <a:lstStyle/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ru-RU" sz="1600" b="1" noProof="1">
                <a:latin typeface="Calibri" pitchFamily="34" charset="0"/>
                <a:cs typeface="Calibri" pitchFamily="34" charset="0"/>
              </a:rPr>
              <a:t>4. Территориальное управление Росимущества</a:t>
            </a:r>
            <a:endParaRPr lang="en-US" sz="1600" b="1" noProof="1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ru-RU" sz="1400" noProof="1" smtClean="0">
                <a:latin typeface="Calibri" pitchFamily="34" charset="0"/>
                <a:cs typeface="Calibri" pitchFamily="34" charset="0"/>
              </a:rPr>
              <a:t>Предоставление </a:t>
            </a:r>
            <a:r>
              <a:rPr lang="ru-RU" sz="1400" noProof="1">
                <a:latin typeface="Calibri" pitchFamily="34" charset="0"/>
                <a:cs typeface="Calibri" pitchFamily="34" charset="0"/>
              </a:rPr>
              <a:t>земельного участка в безвозмездное </a:t>
            </a:r>
            <a:r>
              <a:rPr lang="ru-RU" sz="1400" noProof="1" smtClean="0">
                <a:latin typeface="Calibri" pitchFamily="34" charset="0"/>
                <a:cs typeface="Calibri" pitchFamily="34" charset="0"/>
              </a:rPr>
              <a:t>пользование областному учреждению</a:t>
            </a:r>
          </a:p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ru-RU" sz="1600" i="1" noProof="1" smtClean="0">
                <a:latin typeface="Calibri" pitchFamily="34" charset="0"/>
                <a:cs typeface="Calibri" pitchFamily="34" charset="0"/>
              </a:rPr>
              <a:t>(НА РАССМОТРЕНИИ В РОСИМУЩЕСТВЕ</a:t>
            </a:r>
            <a:r>
              <a:rPr lang="ru-RU" sz="1600" i="1" noProof="1" smtClean="0">
                <a:latin typeface="Calibri" pitchFamily="34" charset="0"/>
                <a:cs typeface="Calibri" pitchFamily="34" charset="0"/>
              </a:rPr>
              <a:t>)</a:t>
            </a:r>
            <a:endParaRPr lang="en-US" sz="1600" noProof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" name="Text Box 57" descr="© INSCALE GmbH, 26.05.2010&#10;http://www.presentationload.com/"/>
          <p:cNvSpPr txBox="1">
            <a:spLocks noChangeArrowheads="1"/>
          </p:cNvSpPr>
          <p:nvPr/>
        </p:nvSpPr>
        <p:spPr bwMode="gray">
          <a:xfrm flipH="1">
            <a:off x="8024826" y="4357694"/>
            <a:ext cx="2357454" cy="1907906"/>
          </a:xfrm>
          <a:prstGeom prst="wedgeRoundRectCallout">
            <a:avLst>
              <a:gd name="adj1" fmla="val -21990"/>
              <a:gd name="adj2" fmla="val -682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108000" tIns="72000" rIns="72000" bIns="72000">
            <a:noAutofit/>
          </a:bodyPr>
          <a:lstStyle/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ru-RU" sz="1600" b="1" noProof="1">
                <a:latin typeface="Calibri" pitchFamily="34" charset="0"/>
                <a:cs typeface="Calibri" pitchFamily="34" charset="0"/>
              </a:rPr>
              <a:t>6. Территориальное управление Росимущества</a:t>
            </a:r>
            <a:endParaRPr lang="en-US" sz="1600" b="1" noProof="1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ru-RU" sz="1400" noProof="1">
                <a:latin typeface="Calibri" pitchFamily="34" charset="0"/>
                <a:cs typeface="Calibri" pitchFamily="34" charset="0"/>
              </a:rPr>
              <a:t>Принятие решения о передаче участка в  собственность Тверской области</a:t>
            </a:r>
            <a:endParaRPr lang="en-US" sz="1400" noProof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Text Box 57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2789774" y="4518531"/>
            <a:ext cx="2072501" cy="1586230"/>
          </a:xfrm>
          <a:prstGeom prst="wedgeRectCallout">
            <a:avLst>
              <a:gd name="adj1" fmla="val 4086"/>
              <a:gd name="adj2" fmla="val -73618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144000" tIns="108000" rIns="72000" bIns="72000">
            <a:noAutofit/>
          </a:bodyPr>
          <a:lstStyle/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ru-RU" sz="1600" b="1" noProof="1">
                <a:latin typeface="Calibri" pitchFamily="34" charset="0"/>
                <a:cs typeface="Calibri" pitchFamily="34" charset="0"/>
              </a:rPr>
              <a:t>2. Территориальное управление Росимущества</a:t>
            </a:r>
            <a:endParaRPr lang="en-US" sz="1600" b="1" noProof="1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ru-RU" sz="1400" noProof="1">
                <a:latin typeface="Calibri" pitchFamily="34" charset="0"/>
                <a:cs typeface="Calibri" pitchFamily="34" charset="0"/>
              </a:rPr>
              <a:t>Принятие решения об утверждении схемы</a:t>
            </a:r>
            <a:r>
              <a:rPr lang="ru-RU" sz="1400" noProof="1" smtClean="0">
                <a:latin typeface="Calibri" pitchFamily="34" charset="0"/>
                <a:cs typeface="Calibri" pitchFamily="34" charset="0"/>
              </a:rPr>
              <a:t>.</a:t>
            </a:r>
            <a:r>
              <a:rPr lang="ru-RU" sz="1400" i="1" noProof="1">
                <a:latin typeface="Calibri" pitchFamily="34" charset="0"/>
                <a:cs typeface="Calibri" pitchFamily="34" charset="0"/>
              </a:rPr>
              <a:t> (ВЫПОЛНЕНО)</a:t>
            </a:r>
            <a:endParaRPr lang="en-US" sz="1600" i="1" noProof="1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spcAft>
                <a:spcPts val="400"/>
              </a:spcAft>
            </a:pPr>
            <a:endParaRPr lang="en-US" sz="1400" noProof="1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spcAft>
                <a:spcPts val="400"/>
              </a:spcAft>
            </a:pPr>
            <a:endParaRPr lang="en-US" sz="1600" noProof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" name="Text Box 57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1634591" y="1285860"/>
            <a:ext cx="2937409" cy="1643074"/>
          </a:xfrm>
          <a:prstGeom prst="wedgeRectCallout">
            <a:avLst>
              <a:gd name="adj1" fmla="val -22057"/>
              <a:gd name="adj2" fmla="val 7987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144000" tIns="108000" rIns="72000" bIns="72000">
            <a:noAutofit/>
          </a:bodyPr>
          <a:lstStyle/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ru-RU" sz="1600" b="1" noProof="1">
                <a:latin typeface="Calibri" pitchFamily="34" charset="0"/>
                <a:cs typeface="Calibri" pitchFamily="34" charset="0"/>
              </a:rPr>
              <a:t>1. ОАО «Тверьавтотранс»</a:t>
            </a:r>
            <a:endParaRPr lang="en-US" sz="1600" b="1" noProof="1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ru-RU" sz="1400" noProof="1">
                <a:latin typeface="Calibri" pitchFamily="34" charset="0"/>
                <a:cs typeface="Calibri" pitchFamily="34" charset="0"/>
              </a:rPr>
              <a:t>Подготовка схемы по разделу земельного участка и  ее направление  у Территориальное управление Росимущества в Тверской области для </a:t>
            </a:r>
            <a:r>
              <a:rPr lang="ru-RU" sz="1400" noProof="1" smtClean="0">
                <a:latin typeface="Calibri" pitchFamily="34" charset="0"/>
                <a:cs typeface="Calibri" pitchFamily="34" charset="0"/>
              </a:rPr>
              <a:t>утверждения</a:t>
            </a:r>
          </a:p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ru-RU" sz="1400" i="1" noProof="1" smtClean="0">
                <a:latin typeface="Calibri" pitchFamily="34" charset="0"/>
                <a:cs typeface="Calibri" pitchFamily="34" charset="0"/>
              </a:rPr>
              <a:t>(ВЫПОЛНЕНО)</a:t>
            </a:r>
            <a:endParaRPr lang="en-US" sz="1600" i="1" noProof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" name="Text Box 57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4810116" y="1285860"/>
            <a:ext cx="2643206" cy="1714512"/>
          </a:xfrm>
          <a:prstGeom prst="wedgeRectCallout">
            <a:avLst>
              <a:gd name="adj1" fmla="val -32089"/>
              <a:gd name="adj2" fmla="val 70659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144000" tIns="108000" rIns="72000" bIns="72000">
            <a:noAutofit/>
          </a:bodyPr>
          <a:lstStyle/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ru-RU" sz="1600" b="1" noProof="1">
                <a:latin typeface="Calibri" pitchFamily="34" charset="0"/>
                <a:cs typeface="Calibri" pitchFamily="34" charset="0"/>
              </a:rPr>
              <a:t>3. ОАО «Тверьавтотранс»</a:t>
            </a:r>
            <a:endParaRPr lang="en-US" sz="1600" b="1" noProof="1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ru-RU" sz="1400" noProof="1">
                <a:latin typeface="Calibri" pitchFamily="34" charset="0"/>
                <a:cs typeface="Calibri" pitchFamily="34" charset="0"/>
              </a:rPr>
              <a:t>Постановка вновь образованных земельных участков на государственный кадастровый </a:t>
            </a:r>
            <a:r>
              <a:rPr lang="ru-RU" sz="1400" i="1" noProof="1">
                <a:latin typeface="Calibri" pitchFamily="34" charset="0"/>
                <a:cs typeface="Calibri" pitchFamily="34" charset="0"/>
              </a:rPr>
              <a:t>учет (с одновременным прекращением права аренды</a:t>
            </a:r>
            <a:r>
              <a:rPr lang="ru-RU" sz="1400" i="1" noProof="1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1400" i="1" noProof="1">
                <a:latin typeface="Calibri" pitchFamily="34" charset="0"/>
                <a:cs typeface="Calibri" pitchFamily="34" charset="0"/>
              </a:rPr>
              <a:t> (ВЫПОЛНЕНО)</a:t>
            </a:r>
            <a:endParaRPr lang="en-US" sz="1600" i="1" noProof="1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spcAft>
                <a:spcPts val="400"/>
              </a:spcAft>
            </a:pPr>
            <a:endParaRPr lang="en-US" sz="1400" i="1" noProof="1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spcAft>
                <a:spcPts val="400"/>
              </a:spcAft>
            </a:pPr>
            <a:endParaRPr lang="en-US" sz="1600" noProof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Заголовок 20"/>
          <p:cNvSpPr txBox="1">
            <a:spLocks/>
          </p:cNvSpPr>
          <p:nvPr/>
        </p:nvSpPr>
        <p:spPr>
          <a:xfrm>
            <a:off x="1353457" y="112941"/>
            <a:ext cx="10406743" cy="118955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«ДОРОЖНАЯ КАРТА» ПО ПЕРЕДАЧЕ В ОБЛАСТНУЮ СОБСТВЕННОСТЬ ЗЕМЕЛЬНОГО УЧАСТКА</a:t>
            </a: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ru-RU" sz="24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69:40:0200051:244</a:t>
            </a:r>
            <a:endParaRPr lang="ru-RU" sz="24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22" name="Рисунок 21"/>
          <p:cNvPicPr/>
          <p:nvPr/>
        </p:nvPicPr>
        <p:blipFill>
          <a:blip r:embed="rId4" cstate="print">
            <a:lum contrast="12000"/>
          </a:blip>
          <a:srcRect l="5005"/>
          <a:stretch>
            <a:fillRect/>
          </a:stretch>
        </p:blipFill>
        <p:spPr bwMode="auto">
          <a:xfrm>
            <a:off x="330663" y="145190"/>
            <a:ext cx="740493" cy="1021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11631308" y="6474321"/>
            <a:ext cx="430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1310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X:\07 Produktion\01_Bilder-Bibliothek\Lizenzierte Original-Bilder (PresentationLoad)\4-Objects-Concepts\Fotolia_1632227_X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0155" r="25940" b="5356"/>
          <a:stretch/>
        </p:blipFill>
        <p:spPr bwMode="auto">
          <a:xfrm>
            <a:off x="1524000" y="0"/>
            <a:ext cx="9144686" cy="6858000"/>
          </a:xfrm>
          <a:prstGeom prst="rect">
            <a:avLst/>
          </a:prstGeom>
          <a:gradFill flip="none" rotWithShape="1">
            <a:gsLst>
              <a:gs pos="0">
                <a:srgbClr val="325C4F">
                  <a:tint val="66000"/>
                  <a:satMod val="160000"/>
                </a:srgbClr>
              </a:gs>
              <a:gs pos="50000">
                <a:srgbClr val="325C4F">
                  <a:tint val="44500"/>
                  <a:satMod val="160000"/>
                </a:srgbClr>
              </a:gs>
              <a:gs pos="100000">
                <a:srgbClr val="325C4F">
                  <a:tint val="23500"/>
                  <a:satMod val="160000"/>
                </a:srgbClr>
              </a:gs>
            </a:gsLst>
            <a:lin ang="2700000" scaled="1"/>
            <a:tileRect/>
          </a:gradFill>
          <a:extLst/>
        </p:spPr>
      </p:pic>
      <p:grpSp>
        <p:nvGrpSpPr>
          <p:cNvPr id="4" name="Gruppieren 4"/>
          <p:cNvGrpSpPr/>
          <p:nvPr/>
        </p:nvGrpSpPr>
        <p:grpSpPr>
          <a:xfrm>
            <a:off x="1838324" y="3200907"/>
            <a:ext cx="8420101" cy="975754"/>
            <a:chOff x="314323" y="3200907"/>
            <a:chExt cx="8420101" cy="975754"/>
          </a:xfrm>
        </p:grpSpPr>
        <p:sp>
          <p:nvSpPr>
            <p:cNvPr id="49" name="Richtungspfeil 48"/>
            <p:cNvSpPr/>
            <p:nvPr/>
          </p:nvSpPr>
          <p:spPr bwMode="auto">
            <a:xfrm>
              <a:off x="314323" y="3200907"/>
              <a:ext cx="8420101" cy="975754"/>
            </a:xfrm>
            <a:prstGeom prst="homePlate">
              <a:avLst>
                <a:gd name="adj" fmla="val 31935"/>
              </a:avLst>
            </a:prstGeom>
            <a:solidFill>
              <a:srgbClr val="2885A2"/>
            </a:solidFill>
            <a:ln w="12700">
              <a:noFill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0" name="Ellipse 49"/>
            <p:cNvSpPr/>
            <p:nvPr/>
          </p:nvSpPr>
          <p:spPr bwMode="auto">
            <a:xfrm>
              <a:off x="2071670" y="3286124"/>
              <a:ext cx="813916" cy="813916"/>
            </a:xfrm>
            <a:prstGeom prst="ellipse">
              <a:avLst/>
            </a:prstGeom>
            <a:solidFill>
              <a:srgbClr val="5A9C78"/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600" b="1" dirty="0" smtClean="0"/>
                <a:t>10</a:t>
              </a:r>
              <a:endParaRPr lang="ru-RU" sz="1600" b="1" dirty="0"/>
            </a:p>
            <a:p>
              <a:pPr algn="ctr"/>
              <a:r>
                <a:rPr lang="ru-RU" sz="1600" b="1" dirty="0" smtClean="0"/>
                <a:t>дней</a:t>
              </a:r>
              <a:endParaRPr lang="de-DE" sz="1600" b="1" dirty="0"/>
            </a:p>
          </p:txBody>
        </p:sp>
        <p:sp>
          <p:nvSpPr>
            <p:cNvPr id="51" name="Ellipse 50"/>
            <p:cNvSpPr/>
            <p:nvPr/>
          </p:nvSpPr>
          <p:spPr bwMode="auto">
            <a:xfrm>
              <a:off x="4857752" y="3286124"/>
              <a:ext cx="813916" cy="81391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3</a:t>
              </a:r>
            </a:p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недели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Ellipse 54"/>
            <p:cNvSpPr/>
            <p:nvPr/>
          </p:nvSpPr>
          <p:spPr bwMode="auto">
            <a:xfrm>
              <a:off x="6215074" y="3286124"/>
              <a:ext cx="813916" cy="813916"/>
            </a:xfrm>
            <a:prstGeom prst="ellipse">
              <a:avLst/>
            </a:prstGeom>
            <a:solidFill>
              <a:srgbClr val="13A3B7"/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b="1" dirty="0" smtClean="0">
                  <a:solidFill>
                    <a:srgbClr val="FFFFFF"/>
                  </a:solidFill>
                </a:rPr>
                <a:t>10</a:t>
              </a:r>
              <a:r>
                <a:rPr lang="ru-RU" dirty="0" smtClean="0">
                  <a:solidFill>
                    <a:srgbClr val="FFFFFF"/>
                  </a:solidFill>
                </a:rPr>
                <a:t> </a:t>
              </a:r>
              <a:r>
                <a:rPr lang="ru-RU" b="1" dirty="0" smtClean="0">
                  <a:solidFill>
                    <a:srgbClr val="FFFFFF"/>
                  </a:solidFill>
                </a:rPr>
                <a:t>дней</a:t>
              </a:r>
              <a:endParaRPr lang="ru-RU" b="1" dirty="0">
                <a:solidFill>
                  <a:srgbClr val="FFFFFF"/>
                </a:solidFill>
              </a:endParaRPr>
            </a:p>
          </p:txBody>
        </p:sp>
        <p:sp>
          <p:nvSpPr>
            <p:cNvPr id="56" name="Ellipse 55"/>
            <p:cNvSpPr/>
            <p:nvPr/>
          </p:nvSpPr>
          <p:spPr bwMode="auto">
            <a:xfrm>
              <a:off x="3500430" y="3286124"/>
              <a:ext cx="813916" cy="81391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600" b="1" smtClean="0">
                  <a:solidFill>
                    <a:schemeClr val="bg1"/>
                  </a:solidFill>
                </a:rPr>
                <a:t>1 день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Ellipse 61"/>
            <p:cNvSpPr/>
            <p:nvPr/>
          </p:nvSpPr>
          <p:spPr bwMode="auto">
            <a:xfrm>
              <a:off x="785786" y="3286124"/>
              <a:ext cx="813916" cy="813916"/>
            </a:xfrm>
            <a:prstGeom prst="ellipse">
              <a:avLst/>
            </a:prstGeom>
            <a:solidFill>
              <a:srgbClr val="325C4F"/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600" b="1" dirty="0" smtClean="0">
                  <a:solidFill>
                    <a:srgbClr val="FFFFFF"/>
                  </a:solidFill>
                </a:rPr>
                <a:t>15 дней </a:t>
              </a:r>
              <a:endParaRPr lang="ru-RU" sz="16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58" name="Text Box 57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7810513" y="1638794"/>
            <a:ext cx="2283513" cy="1433016"/>
          </a:xfrm>
          <a:prstGeom prst="wedgeRoundRectCallout">
            <a:avLst>
              <a:gd name="adj1" fmla="val -38563"/>
              <a:gd name="adj2" fmla="val 65049"/>
              <a:gd name="adj3" fmla="val 16667"/>
            </a:avLst>
          </a:prstGeom>
          <a:gradFill flip="none" rotWithShape="1">
            <a:gsLst>
              <a:gs pos="0">
                <a:srgbClr val="325C4F">
                  <a:tint val="66000"/>
                  <a:satMod val="160000"/>
                </a:srgbClr>
              </a:gs>
              <a:gs pos="50000">
                <a:srgbClr val="325C4F">
                  <a:tint val="44500"/>
                  <a:satMod val="160000"/>
                </a:srgbClr>
              </a:gs>
              <a:gs pos="100000">
                <a:srgbClr val="325C4F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108000" tIns="72000" rIns="72000" bIns="72000">
            <a:noAutofit/>
          </a:bodyPr>
          <a:lstStyle/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ru-RU" sz="1600" b="1" noProof="1">
                <a:latin typeface="Calibri" pitchFamily="34" charset="0"/>
                <a:cs typeface="Calibri" pitchFamily="34" charset="0"/>
              </a:rPr>
              <a:t>5. Минимущество Тверской области </a:t>
            </a:r>
            <a:r>
              <a:rPr lang="ru-RU" sz="1400" noProof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Осуществляет регистрацию прав  на земельный участок </a:t>
            </a:r>
            <a:endParaRPr lang="en-US" sz="14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 Box 57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5423565" y="4436571"/>
            <a:ext cx="2357454" cy="1551340"/>
          </a:xfrm>
          <a:prstGeom prst="wedgeRectCallout">
            <a:avLst>
              <a:gd name="adj1" fmla="val 6701"/>
              <a:gd name="adj2" fmla="val -70673"/>
            </a:avLst>
          </a:prstGeom>
          <a:gradFill flip="none" rotWithShape="1">
            <a:gsLst>
              <a:gs pos="0">
                <a:srgbClr val="325C4F">
                  <a:tint val="66000"/>
                  <a:satMod val="160000"/>
                </a:srgbClr>
              </a:gs>
              <a:gs pos="50000">
                <a:srgbClr val="325C4F">
                  <a:tint val="44500"/>
                  <a:satMod val="160000"/>
                </a:srgbClr>
              </a:gs>
              <a:gs pos="100000">
                <a:srgbClr val="325C4F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144000" tIns="108000" rIns="72000" bIns="72000">
            <a:noAutofit/>
          </a:bodyPr>
          <a:lstStyle/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ru-RU" sz="1600" b="1" noProof="1">
                <a:latin typeface="Calibri" pitchFamily="34" charset="0"/>
                <a:cs typeface="Calibri" pitchFamily="34" charset="0"/>
              </a:rPr>
              <a:t>4. Территориальное управление Росимущества</a:t>
            </a:r>
            <a:endParaRPr lang="en-US" sz="1600" b="1" noProof="1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ru-RU" sz="1400" noProof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Рассматривает и принимает решение </a:t>
            </a:r>
            <a:r>
              <a:rPr lang="ru-RU" sz="1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о передаче участка в  собственность Тверской </a:t>
            </a:r>
            <a:r>
              <a:rPr lang="ru-RU" sz="1400" noProof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  <a:endParaRPr lang="en-US" sz="14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 Box 57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2815880" y="4436571"/>
            <a:ext cx="2072501" cy="1204208"/>
          </a:xfrm>
          <a:prstGeom prst="wedgeRectCallout">
            <a:avLst>
              <a:gd name="adj1" fmla="val 4086"/>
              <a:gd name="adj2" fmla="val -73618"/>
            </a:avLst>
          </a:prstGeom>
          <a:gradFill flip="none" rotWithShape="1">
            <a:gsLst>
              <a:gs pos="0">
                <a:srgbClr val="325C4F">
                  <a:tint val="66000"/>
                  <a:satMod val="160000"/>
                </a:srgbClr>
              </a:gs>
              <a:gs pos="50000">
                <a:srgbClr val="325C4F">
                  <a:tint val="44500"/>
                  <a:satMod val="160000"/>
                </a:srgbClr>
              </a:gs>
              <a:gs pos="100000">
                <a:srgbClr val="325C4F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144000" tIns="108000" rIns="72000" bIns="72000">
            <a:noAutofit/>
          </a:bodyPr>
          <a:lstStyle/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ru-RU" sz="1600" b="1" noProof="1">
                <a:latin typeface="Calibri" pitchFamily="34" charset="0"/>
                <a:cs typeface="Calibri" pitchFamily="34" charset="0"/>
              </a:rPr>
              <a:t>2. </a:t>
            </a:r>
            <a:r>
              <a:rPr lang="ru-RU" sz="1600" b="1" noProof="1" smtClean="0">
                <a:latin typeface="Calibri" pitchFamily="34" charset="0"/>
                <a:cs typeface="Calibri" pitchFamily="34" charset="0"/>
              </a:rPr>
              <a:t>Минимущество Тверской области</a:t>
            </a:r>
            <a:endParaRPr lang="en-US" sz="1600" b="1" noProof="1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ru-RU" sz="1400" noProof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Регистрирует право на переданные объекты недвижимости.</a:t>
            </a:r>
            <a:endParaRPr lang="en-US" sz="14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 Box 57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1809719" y="1638794"/>
            <a:ext cx="2821657" cy="1242639"/>
          </a:xfrm>
          <a:prstGeom prst="wedgeRectCallout">
            <a:avLst>
              <a:gd name="adj1" fmla="val -22057"/>
              <a:gd name="adj2" fmla="val 79877"/>
            </a:avLst>
          </a:prstGeom>
          <a:gradFill flip="none" rotWithShape="1">
            <a:gsLst>
              <a:gs pos="0">
                <a:srgbClr val="325C4F">
                  <a:tint val="66000"/>
                  <a:satMod val="160000"/>
                </a:srgbClr>
              </a:gs>
              <a:gs pos="50000">
                <a:srgbClr val="325C4F">
                  <a:tint val="44500"/>
                  <a:satMod val="160000"/>
                </a:srgbClr>
              </a:gs>
              <a:gs pos="100000">
                <a:srgbClr val="325C4F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144000" tIns="108000" rIns="72000" bIns="72000">
            <a:noAutofit/>
          </a:bodyPr>
          <a:lstStyle/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ru-RU" sz="1600" b="1" noProof="1">
                <a:latin typeface="Calibri" pitchFamily="34" charset="0"/>
                <a:cs typeface="Calibri" pitchFamily="34" charset="0"/>
              </a:rPr>
              <a:t>1. ОАО «Тверьавтотранс»</a:t>
            </a:r>
            <a:endParaRPr lang="en-US" sz="1600" b="1" noProof="1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ru-RU" sz="1400" noProof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Безвозмездно передает в собственность Тверской области объекты недвижимости, расположенные в границах участка</a:t>
            </a:r>
            <a:endParaRPr lang="en-US" sz="1600" i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 Box 57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4810116" y="1638795"/>
            <a:ext cx="2643206" cy="1361576"/>
          </a:xfrm>
          <a:prstGeom prst="wedgeRectCallout">
            <a:avLst>
              <a:gd name="adj1" fmla="val -32089"/>
              <a:gd name="adj2" fmla="val 70659"/>
            </a:avLst>
          </a:prstGeom>
          <a:gradFill flip="none" rotWithShape="1">
            <a:gsLst>
              <a:gs pos="0">
                <a:srgbClr val="325C4F">
                  <a:tint val="66000"/>
                  <a:satMod val="160000"/>
                </a:srgbClr>
              </a:gs>
              <a:gs pos="50000">
                <a:srgbClr val="325C4F">
                  <a:tint val="44500"/>
                  <a:satMod val="160000"/>
                </a:srgbClr>
              </a:gs>
              <a:gs pos="100000">
                <a:srgbClr val="325C4F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144000" tIns="108000" rIns="72000" bIns="72000">
            <a:noAutofit/>
          </a:bodyPr>
          <a:lstStyle/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ru-RU" sz="1600" b="1" noProof="1" smtClean="0">
                <a:latin typeface="Calibri" pitchFamily="34" charset="0"/>
                <a:cs typeface="Calibri" pitchFamily="34" charset="0"/>
              </a:rPr>
              <a:t>3. </a:t>
            </a:r>
            <a:r>
              <a:rPr lang="ru-RU" sz="1600" b="1" noProof="1">
                <a:latin typeface="Calibri" pitchFamily="34" charset="0"/>
                <a:cs typeface="Calibri" pitchFamily="34" charset="0"/>
              </a:rPr>
              <a:t>Правительство Тверской области</a:t>
            </a:r>
            <a:endParaRPr lang="en-US" sz="1600" b="1" noProof="1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ru-RU" sz="1400" noProof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Направляет </a:t>
            </a:r>
            <a:r>
              <a:rPr lang="ru-RU" sz="1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обращения в Росимущество о передаче земельного участка в областную собственность</a:t>
            </a:r>
            <a:endParaRPr lang="en-US" sz="14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Рисунок 21"/>
          <p:cNvPicPr/>
          <p:nvPr/>
        </p:nvPicPr>
        <p:blipFill>
          <a:blip r:embed="rId4" cstate="print">
            <a:lum contrast="12000"/>
          </a:blip>
          <a:srcRect l="5005"/>
          <a:stretch>
            <a:fillRect/>
          </a:stretch>
        </p:blipFill>
        <p:spPr bwMode="auto">
          <a:xfrm>
            <a:off x="330663" y="145190"/>
            <a:ext cx="740493" cy="1021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Заголовок 20"/>
          <p:cNvSpPr txBox="1">
            <a:spLocks/>
          </p:cNvSpPr>
          <p:nvPr/>
        </p:nvSpPr>
        <p:spPr>
          <a:xfrm>
            <a:off x="1353457" y="112941"/>
            <a:ext cx="10406743" cy="118955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«ДОРОЖНАЯ КАРТА» ПО ПЕРЕДАЧЕ В ОБЛАСТНУЮ СОБСТВЕННОСТЬ ЗЕМЕЛЬНОГО УЧАСТКА</a:t>
            </a: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ru-RU" sz="24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69:40:0200051:15</a:t>
            </a:r>
            <a:endParaRPr lang="ru-RU" sz="24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631308" y="6474321"/>
            <a:ext cx="430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3692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314</Words>
  <Application>Microsoft Office PowerPoint</Application>
  <PresentationFormat>Произвольный</PresentationFormat>
  <Paragraphs>58</Paragraphs>
  <Slides>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Семёнова Наталья Михайловна</dc:creator>
  <cp:lastModifiedBy>Александр</cp:lastModifiedBy>
  <cp:revision>147</cp:revision>
  <cp:lastPrinted>2019-06-21T11:32:46Z</cp:lastPrinted>
  <dcterms:created xsi:type="dcterms:W3CDTF">2019-05-22T16:04:14Z</dcterms:created>
  <dcterms:modified xsi:type="dcterms:W3CDTF">2019-06-21T19:10:16Z</dcterms:modified>
</cp:coreProperties>
</file>