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533" r:id="rId2"/>
    <p:sldId id="712" r:id="rId3"/>
    <p:sldId id="720" r:id="rId4"/>
    <p:sldId id="713" r:id="rId5"/>
    <p:sldId id="714" r:id="rId6"/>
    <p:sldId id="715" r:id="rId7"/>
    <p:sldId id="716" r:id="rId8"/>
    <p:sldId id="717" r:id="rId9"/>
    <p:sldId id="721" r:id="rId10"/>
    <p:sldId id="722" r:id="rId11"/>
  </p:sldIdLst>
  <p:sldSz cx="9144000" cy="6858000" type="screen4x3"/>
  <p:notesSz cx="9928225" cy="666908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ECB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3" autoAdjust="0"/>
    <p:restoredTop sz="96000" autoAdjust="0"/>
  </p:normalViewPr>
  <p:slideViewPr>
    <p:cSldViewPr>
      <p:cViewPr>
        <p:scale>
          <a:sx n="90" d="100"/>
          <a:sy n="90" d="100"/>
        </p:scale>
        <p:origin x="-64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1962" y="-90"/>
      </p:cViewPr>
      <p:guideLst>
        <p:guide orient="horz" pos="2101"/>
        <p:guide pos="31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4401" cy="333299"/>
          </a:xfrm>
          <a:prstGeom prst="rect">
            <a:avLst/>
          </a:prstGeom>
        </p:spPr>
        <p:txBody>
          <a:bodyPr vert="horz" lIns="91114" tIns="45557" rIns="91114" bIns="4555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238" y="1"/>
            <a:ext cx="4304400" cy="333299"/>
          </a:xfrm>
          <a:prstGeom prst="rect">
            <a:avLst/>
          </a:prstGeom>
        </p:spPr>
        <p:txBody>
          <a:bodyPr vert="horz" lIns="91114" tIns="45557" rIns="91114" bIns="4555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AF7130-1206-448C-BD85-CBCD9E859021}" type="datetimeFigureOut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334234"/>
            <a:ext cx="4304401" cy="333299"/>
          </a:xfrm>
          <a:prstGeom prst="rect">
            <a:avLst/>
          </a:prstGeom>
        </p:spPr>
        <p:txBody>
          <a:bodyPr vert="horz" lIns="91114" tIns="45557" rIns="91114" bIns="4555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238" y="6334234"/>
            <a:ext cx="4304400" cy="333299"/>
          </a:xfrm>
          <a:prstGeom prst="rect">
            <a:avLst/>
          </a:prstGeom>
        </p:spPr>
        <p:txBody>
          <a:bodyPr vert="horz" wrap="square" lIns="91114" tIns="45557" rIns="91114" bIns="4555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821CBA7-8AAF-4624-986D-B69BC5E48B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91524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4401" cy="333299"/>
          </a:xfrm>
          <a:prstGeom prst="rect">
            <a:avLst/>
          </a:prstGeom>
        </p:spPr>
        <p:txBody>
          <a:bodyPr vert="horz" lIns="90809" tIns="45404" rIns="90809" bIns="4540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238" y="1"/>
            <a:ext cx="4304400" cy="333299"/>
          </a:xfrm>
          <a:prstGeom prst="rect">
            <a:avLst/>
          </a:prstGeom>
        </p:spPr>
        <p:txBody>
          <a:bodyPr vert="horz" lIns="90809" tIns="45404" rIns="90809" bIns="4540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A9B9A8-4FE6-47CA-AB16-BC5FE0E92097}" type="datetimeFigureOut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4" rIns="90809" bIns="4540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0760" y="3167896"/>
            <a:ext cx="7946708" cy="3001246"/>
          </a:xfrm>
          <a:prstGeom prst="rect">
            <a:avLst/>
          </a:prstGeom>
        </p:spPr>
        <p:txBody>
          <a:bodyPr vert="horz" lIns="90809" tIns="45404" rIns="90809" bIns="4540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334234"/>
            <a:ext cx="4304401" cy="333299"/>
          </a:xfrm>
          <a:prstGeom prst="rect">
            <a:avLst/>
          </a:prstGeom>
        </p:spPr>
        <p:txBody>
          <a:bodyPr vert="horz" lIns="90809" tIns="45404" rIns="90809" bIns="4540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238" y="6334234"/>
            <a:ext cx="4304400" cy="333299"/>
          </a:xfrm>
          <a:prstGeom prst="rect">
            <a:avLst/>
          </a:prstGeom>
        </p:spPr>
        <p:txBody>
          <a:bodyPr vert="horz" wrap="square" lIns="90809" tIns="45404" rIns="90809" bIns="4540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1FA7ECD-DC5D-43AB-851E-7617BBC435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5546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A7ECD-DC5D-43AB-851E-7617BBC435F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96736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17865-ED1D-403D-92DA-956BF3F66682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C36BF-487D-40A5-8D94-9DC91E2F6A0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7261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70D31-26B2-4A72-A85E-23D42B935E6D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E662C-C5E4-4BBB-9A31-8821B34743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99712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ACAC-6F49-4C2C-AAB7-A1EE397D316C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384CA-1846-4424-A4BA-756785E4C3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42681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E59-4740-453B-B0B3-1D61B1CD2430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97B59-5EE8-49FA-AF34-0E6FEECB32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50932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9B42-5BDF-4AC6-A634-890562D39F99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D7508-BB7B-4A48-B39C-FC5F38FEAE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3210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1B389-D23A-4A72-9397-97811AFADBD9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A8F8-68AF-4329-AD0C-FD777A0B9C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4265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A7481-3E74-489A-BDD6-1A6C5AF7D4D4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CE2EF-DA13-433F-8EE1-BB71A2B627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41854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5C254-F001-48C6-90AA-F46AAF092AE5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A5DEB-80CF-44AB-9E10-9946A7026C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6641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6166-0264-4438-B07A-985FC1FE52B0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67316-BFD8-4E81-85BE-282F34EBC9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19592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C073-385F-472B-A7D1-24E487D437C5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879B0-2B6B-4BF8-AAEC-2774F38AA1B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62105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DFAC-73BC-423A-8273-988C6B39CC75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B2FC9-820C-44EA-812F-ED7693821F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6127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B9E5101-4F4D-4317-B13D-905B4AE0C49E}" type="datetime1">
              <a:rPr lang="ru-RU"/>
              <a:pPr>
                <a:defRPr/>
              </a:pPr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478BC7C-9A07-48F9-9BFB-E4A4272DF5F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9632" y="288925"/>
            <a:ext cx="5901581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ТРАНСПОРТА</a:t>
            </a:r>
          </a:p>
          <a:p>
            <a:pPr eaLnBrk="1" hangingPunct="1">
              <a:defRPr/>
            </a:pPr>
            <a:r>
              <a:rPr lang="ru-RU" alt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3078" name="Text Box 1"/>
          <p:cNvSpPr txBox="1">
            <a:spLocks noChangeArrowheads="1"/>
          </p:cNvSpPr>
          <p:nvPr/>
        </p:nvSpPr>
        <p:spPr bwMode="auto">
          <a:xfrm>
            <a:off x="1115616" y="2214563"/>
            <a:ext cx="6912768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Строительство </a:t>
            </a:r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мостового перехода через реку Волга в г. Твери (Западный </a:t>
            </a:r>
            <a:r>
              <a:rPr lang="ru-RU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мост)</a:t>
            </a:r>
            <a:endParaRPr lang="ru-RU" alt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75656" y="5964679"/>
            <a:ext cx="6464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 </a:t>
            </a:r>
          </a:p>
          <a:p>
            <a:pPr algn="ctr" eaLnBrk="1" hangingPunct="1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14 мая 2019 года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42819" y="142852"/>
            <a:ext cx="755869" cy="864000"/>
          </a:xfrm>
          <a:prstGeom prst="rect">
            <a:avLst/>
          </a:prstGeom>
          <a:noFill/>
        </p:spPr>
      </p:pic>
      <p:sp>
        <p:nvSpPr>
          <p:cNvPr id="7" name="Заголовок 8"/>
          <p:cNvSpPr>
            <a:spLocks noGrp="1"/>
          </p:cNvSpPr>
          <p:nvPr>
            <p:ph type="title"/>
          </p:nvPr>
        </p:nvSpPr>
        <p:spPr>
          <a:xfrm>
            <a:off x="793780" y="2247663"/>
            <a:ext cx="7999611" cy="4191638"/>
          </a:xfrm>
        </p:spPr>
        <p:txBody>
          <a:bodyPr/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 Тверской области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б-р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Радищева, д. 30, г. Тверь, 170100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тел. (4822) 34-23-02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факс (4822) 34-72-45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E-mail: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mintrans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tverreg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минтранс.тверскаяобласть.рф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Министр транспорта Тверской области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Павлов Игорь Анатольевич</a:t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Исполнитель: Смирнов Сергей Михайлович,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Главный технолог ГКУ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«Дирекция ТДФ» 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(4822) 35-54-73</a:t>
            </a:r>
            <a:b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115616" y="200844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971600" y="908720"/>
            <a:ext cx="81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Длина трассы </a:t>
            </a:r>
            <a:r>
              <a:rPr lang="en-US" altLang="ru-RU" b="1" dirty="0">
                <a:latin typeface="Times New Roman" pitchFamily="18" charset="0"/>
                <a:cs typeface="Times New Roman" pitchFamily="18" charset="0"/>
              </a:rPr>
              <a:t>3031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м, ширина </a:t>
            </a:r>
            <a:r>
              <a:rPr lang="en-US" altLang="ru-RU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 полосы. Включает в 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себя: -реконструкцию 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а/д путепровода на Петербургском шоссе 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реконструкцию 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ж/д путепровода через проспект Калинина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6" descr="План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60" t="14941" r="3279" b="15048"/>
          <a:stretch>
            <a:fillRect/>
          </a:stretch>
        </p:blipFill>
        <p:spPr>
          <a:xfrm>
            <a:off x="971600" y="1844824"/>
            <a:ext cx="7853383" cy="4620109"/>
          </a:xfrm>
          <a:noFill/>
        </p:spPr>
      </p:pic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427984" y="5589240"/>
            <a:ext cx="127265" cy="7805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995936" y="5373216"/>
            <a:ext cx="442595" cy="482233"/>
            <a:chOff x="3575411" y="5447732"/>
            <a:chExt cx="758119" cy="530777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 rot="19997672">
              <a:off x="3956046" y="5447732"/>
              <a:ext cx="294426" cy="4395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4231351" y="5474437"/>
              <a:ext cx="102179" cy="1044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575411" y="5699486"/>
              <a:ext cx="364423" cy="1033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861661" y="5822400"/>
              <a:ext cx="156345" cy="1561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918660" y="5595031"/>
              <a:ext cx="312691" cy="1044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982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8888" y="179122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187624" y="993502"/>
            <a:ext cx="7838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1-ый 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и 2-ой этапы строительства мостового перехода через реку Волга в г. Твери </a:t>
            </a: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Западный мост) </a:t>
            </a:r>
          </a:p>
          <a:p>
            <a:pPr marL="0" indent="0">
              <a:buFont typeface="Arial" pitchFamily="34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282440" y="5778489"/>
            <a:ext cx="127265" cy="78054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575411" y="5447732"/>
            <a:ext cx="758119" cy="530777"/>
            <a:chOff x="3575411" y="5447732"/>
            <a:chExt cx="758119" cy="530777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 rot="19997672">
              <a:off x="3956046" y="5447732"/>
              <a:ext cx="294426" cy="43951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4231351" y="5474437"/>
              <a:ext cx="102179" cy="1044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575411" y="5699486"/>
              <a:ext cx="364423" cy="1033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861661" y="5822400"/>
              <a:ext cx="156345" cy="1561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918660" y="5595031"/>
              <a:ext cx="312691" cy="1044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842758" cy="482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8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115616" y="200844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55576" y="908720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Железнодорожный путепровод на Комсомольской </a:t>
            </a:r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площади</a:t>
            </a:r>
          </a:p>
        </p:txBody>
      </p:sp>
      <p:pic>
        <p:nvPicPr>
          <p:cNvPr id="9" name="Picture 4" descr="01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340768"/>
            <a:ext cx="7777559" cy="51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7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8888" y="179122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pic>
        <p:nvPicPr>
          <p:cNvPr id="9" name="Picture 4" descr="0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7726"/>
            <a:ext cx="7849567" cy="514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55576" y="908720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Автомобильная развязка в районе Комсомольской площади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0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8888" y="179122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55576" y="908720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Автодорожный мост через реку Волга</a:t>
            </a:r>
            <a:endParaRPr lang="ru-RU" alt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004_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206"/>
            <a:ext cx="7914766" cy="519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0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8888" y="179122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55576" y="908720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Автомобильная развязка в районе Горбатого моста</a:t>
            </a:r>
            <a:endParaRPr lang="ru-RU" alt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4" descr="0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0673"/>
            <a:ext cx="7849567" cy="522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0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258888" y="179122"/>
            <a:ext cx="7777608" cy="70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kern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СТРОИТЕЛЬСТВО МОСТОВОГО ПЕРЕХОДА ЧЕРЕЗ РЕКУ ВОЛГА В Г. ТВЕРИ (ЗАПАДНЫЙ МОСТ)</a:t>
            </a:r>
            <a:endParaRPr lang="ru-RU" altLang="ru-RU" sz="2000" b="1" kern="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44015" y="135574"/>
            <a:ext cx="756000" cy="938483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55576" y="785794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Технико-экономические показатели строительства</a:t>
            </a:r>
            <a:endParaRPr lang="ru-RU" alt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4673679"/>
              </p:ext>
            </p:extLst>
          </p:nvPr>
        </p:nvGraphicFramePr>
        <p:xfrm>
          <a:off x="972202" y="1217316"/>
          <a:ext cx="8100392" cy="5212080"/>
        </p:xfrm>
        <a:graphic>
          <a:graphicData uri="http://schemas.openxmlformats.org/drawingml/2006/table">
            <a:tbl>
              <a:tblPr/>
              <a:tblGrid>
                <a:gridCol w="684718"/>
                <a:gridCol w="2627650"/>
                <a:gridCol w="3168352"/>
                <a:gridCol w="1619672"/>
              </a:tblGrid>
              <a:tr h="51073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№ п/п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Наименование показателей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</a:t>
                      </a:r>
                      <a:r>
                        <a:rPr lang="ru-RU" altLang="ru-RU" sz="18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проекте</a:t>
                      </a:r>
                      <a:endParaRPr lang="ru-RU" altLang="ru-RU" sz="1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Предложения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0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Количество полос по автодороге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полосы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полос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Количество полос по мостовому переходу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полос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Строительная длина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3,03 км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128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Мост, тип пролетного строения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шт. 349 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металлическое балочное неразрезное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00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Путепроводы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шт.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143 м (автодорожный) и 74 м (железнодорожный)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Всего искусственных сооружений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566 м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2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Площадь занимаемых земель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16,2 га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92"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Стоимость объекта  4 кв. 2018г.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41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ts val="488"/>
                        </a:spcBef>
                        <a:buClr>
                          <a:schemeClr val="accent2"/>
                        </a:buClr>
                        <a:buFont typeface="Georgia" pitchFamily="18" charset="0"/>
                        <a:defRPr sz="3800">
                          <a:solidFill>
                            <a:schemeClr val="accent2"/>
                          </a:solidFill>
                          <a:latin typeface="Verdana" pitchFamily="34" charset="0"/>
                        </a:defRPr>
                      </a:lvl2pPr>
                      <a:lvl3pPr marL="11430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5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3pPr>
                      <a:lvl4pPr marL="1600200" indent="-228600" eaLnBrk="0" hangingPunct="0">
                        <a:spcBef>
                          <a:spcPts val="488"/>
                        </a:spcBef>
                        <a:buClr>
                          <a:schemeClr val="accent1"/>
                        </a:buClr>
                        <a:buFont typeface="Wingdings 2" pitchFamily="18" charset="2"/>
                        <a:defRPr sz="3200">
                          <a:solidFill>
                            <a:schemeClr val="accent1"/>
                          </a:solidFill>
                          <a:latin typeface="Verdana" pitchFamily="34" charset="0"/>
                        </a:defRPr>
                      </a:lvl4pPr>
                      <a:lvl5pPr marL="2057400" indent="-228600" eaLnBrk="0" hangingPunct="0">
                        <a:spcBef>
                          <a:spcPts val="488"/>
                        </a:spcBef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488"/>
                        </a:spcBef>
                        <a:spcAft>
                          <a:spcPct val="0"/>
                        </a:spcAft>
                        <a:buClr>
                          <a:srgbClr val="BFBFBF"/>
                        </a:buClr>
                        <a:buFont typeface="Georgia" pitchFamily="18" charset="0"/>
                        <a:defRPr sz="2800">
                          <a:solidFill>
                            <a:srgbClr val="BFBFBF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10,702 млрд. руб.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alt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687766" y="6420217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956" y="2372962"/>
            <a:ext cx="8229600" cy="1143000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СПАСИБО ЗА 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ВНИМАНИЕ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9682F-536C-4E12-9DD5-23251CA590B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4" name="Рисунок 21"/>
          <p:cNvPicPr preferRelativeResize="0">
            <a:picLocks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951" y="136525"/>
            <a:ext cx="756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18365</TotalTime>
  <Words>299</Words>
  <Application>Microsoft Office PowerPoint</Application>
  <PresentationFormat>Экран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СПАСИБО ЗА ВНИМАНИЕ</vt:lpstr>
      <vt:lpstr>   Министерство транспорта Тверской области б-р Радищева, д. 30, г. Тверь, 170100 тел. (4822) 34-23-02 факс (4822) 34-72-45 E-mail: mintrans@tverreg.ru минтранс.тверскаяобласть.рф Министр транспорта Тверской области Павлов Игорь Анатольевич  Исполнитель: Смирнов Сергей Михайлович, Главный технолог ГКУ «Дирекция ТДФ»  8 (4822) 35-54-73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 Ю. Поляков</dc:creator>
  <cp:lastModifiedBy>Марта</cp:lastModifiedBy>
  <cp:revision>2442</cp:revision>
  <cp:lastPrinted>2019-03-14T17:03:27Z</cp:lastPrinted>
  <dcterms:created xsi:type="dcterms:W3CDTF">2010-09-15T06:23:11Z</dcterms:created>
  <dcterms:modified xsi:type="dcterms:W3CDTF">2019-05-13T11:52:00Z</dcterms:modified>
</cp:coreProperties>
</file>