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0" r:id="rId1"/>
  </p:sldMasterIdLst>
  <p:notesMasterIdLst>
    <p:notesMasterId r:id="rId9"/>
  </p:notesMasterIdLst>
  <p:handoutMasterIdLst>
    <p:handoutMasterId r:id="rId10"/>
  </p:handoutMasterIdLst>
  <p:sldIdLst>
    <p:sldId id="256" r:id="rId2"/>
    <p:sldId id="561" r:id="rId3"/>
    <p:sldId id="563" r:id="rId4"/>
    <p:sldId id="540" r:id="rId5"/>
    <p:sldId id="560" r:id="rId6"/>
    <p:sldId id="562" r:id="rId7"/>
    <p:sldId id="385" r:id="rId8"/>
  </p:sldIdLst>
  <p:sldSz cx="9144000" cy="6858000" type="screen4x3"/>
  <p:notesSz cx="6669088" cy="99282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403" userDrawn="1">
          <p15:clr>
            <a:srgbClr val="A4A3A4"/>
          </p15:clr>
        </p15:guide>
        <p15:guide id="3" pos="2882">
          <p15:clr>
            <a:srgbClr val="A4A3A4"/>
          </p15:clr>
        </p15:guide>
        <p15:guide id="4" pos="3402">
          <p15:clr>
            <a:srgbClr val="A4A3A4"/>
          </p15:clr>
        </p15:guide>
        <p15:guide id="5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9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БарановаЭВ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DF8D7"/>
    <a:srgbClr val="FBCD9F"/>
    <a:srgbClr val="FFEEB9"/>
    <a:srgbClr val="E8CAA2"/>
    <a:srgbClr val="FF5050"/>
    <a:srgbClr val="66CCFF"/>
    <a:srgbClr val="008080"/>
    <a:srgbClr val="FFCCCC"/>
    <a:srgbClr val="FF3300"/>
    <a:srgbClr val="A47A8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-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Светлый стиль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D083AE6-46FA-4A59-8FB0-9F97EB10719F}" styleName="Светлый стиль 3 -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Средний стиль 3 -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115" autoAdjust="0"/>
    <p:restoredTop sz="98407" autoAdjust="0"/>
  </p:normalViewPr>
  <p:slideViewPr>
    <p:cSldViewPr snapToGrid="0">
      <p:cViewPr>
        <p:scale>
          <a:sx n="172" d="100"/>
          <a:sy n="172" d="100"/>
        </p:scale>
        <p:origin x="1806" y="1506"/>
      </p:cViewPr>
      <p:guideLst>
        <p:guide orient="horz" pos="2160"/>
        <p:guide pos="3403"/>
        <p:guide pos="2882"/>
        <p:guide pos="3402"/>
        <p:guide pos="2881"/>
      </p:guideLst>
    </p:cSldViewPr>
  </p:slideViewPr>
  <p:outlineViewPr>
    <p:cViewPr>
      <p:scale>
        <a:sx n="33" d="100"/>
        <a:sy n="33" d="100"/>
      </p:scale>
      <p:origin x="20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84"/>
    </p:cViewPr>
  </p:sorterViewPr>
  <p:notesViewPr>
    <p:cSldViewPr snapToGrid="0">
      <p:cViewPr varScale="1">
        <p:scale>
          <a:sx n="60" d="100"/>
          <a:sy n="60" d="100"/>
        </p:scale>
        <p:origin x="-1146" y="-84"/>
      </p:cViewPr>
      <p:guideLst>
        <p:guide orient="horz" pos="3128"/>
        <p:guide pos="210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D:\&#1052;&#1086;&#1103;%20&#1088;&#1072;&#1073;&#1086;&#1090;&#1072;\&#1084;&#1072;&#1088;&#1090;\&#1080;&#1079;&#1085;&#1086;&#1089;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D:\&#1052;&#1086;&#1103;%20&#1088;&#1072;&#1073;&#1086;&#1090;&#1072;\&#1084;&#1072;&#1088;&#1090;\&#1080;&#1079;&#1085;&#1086;&#1089;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lrMapOvr bg1="lt1" tx1="dk1" bg2="lt2" tx2="dk2" accent1="accent1" accent2="accent2" accent3="accent3" accent4="accent4" accent5="accent5" accent6="accent6" hlink="hlink" folHlink="folHlink"/>
  <c:chart>
    <c:view3D>
      <c:rotX val="90"/>
      <c:rotY val="40"/>
      <c:rAngAx val="1"/>
    </c:view3D>
    <c:floor>
      <c:spPr>
        <a:solidFill>
          <a:srgbClr val="FFC000"/>
        </a:solidFill>
      </c:spPr>
    </c:floor>
    <c:plotArea>
      <c:layout>
        <c:manualLayout>
          <c:layoutTarget val="inner"/>
          <c:xMode val="edge"/>
          <c:yMode val="edge"/>
          <c:x val="4.6349864161716624E-2"/>
          <c:y val="1.4173576561636267E-2"/>
          <c:w val="0.94634525947422365"/>
          <c:h val="0.82741915966971791"/>
        </c:manualLayout>
      </c:layout>
      <c:bar3DChart>
        <c:barDir val="col"/>
        <c:grouping val="stacked"/>
        <c:ser>
          <c:idx val="1"/>
          <c:order val="1"/>
          <c:spPr>
            <a:solidFill>
              <a:schemeClr val="accent1"/>
            </a:solidFill>
          </c:spPr>
          <c:dLbls>
            <c:spPr>
              <a:noFill/>
              <a:ln>
                <a:noFill/>
              </a:ln>
              <a:effectLst/>
            </c:sp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Лист1!$A$2:$A$37</c:f>
            </c:multiLvlStrRef>
          </c:cat>
          <c:val>
            <c:numRef>
              <c:f>Лист1!$B$2:$B$37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DAC-4E40-9BCE-1AD2C687A36B}"/>
            </c:ext>
          </c:extLst>
        </c:ser>
        <c:ser>
          <c:idx val="0"/>
          <c:order val="0"/>
          <c:spPr>
            <a:gradFill>
              <a:gsLst>
                <a:gs pos="0">
                  <a:srgbClr val="00B050"/>
                </a:gs>
                <a:gs pos="50000">
                  <a:srgbClr val="FFC000"/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0"/>
            </a:gradFill>
          </c:spPr>
          <c:dLbls>
            <c:dLbl>
              <c:idx val="0"/>
              <c:layout>
                <c:manualLayout>
                  <c:x val="1.3958880139984399E-3"/>
                  <c:y val="-0.34547382988692343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DAC-4E40-9BCE-1AD2C687A36B}"/>
                </c:ext>
              </c:extLst>
            </c:dLbl>
            <c:dLbl>
              <c:idx val="1"/>
              <c:layout>
                <c:manualLayout>
                  <c:x val="1.5310586176728777E-4"/>
                  <c:y val="-0.33708969334979083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DAC-4E40-9BCE-1AD2C687A36B}"/>
                </c:ext>
              </c:extLst>
            </c:dLbl>
            <c:dLbl>
              <c:idx val="2"/>
              <c:layout>
                <c:manualLayout>
                  <c:x val="1.5861767279091146E-3"/>
                  <c:y val="-0.32108507622948418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DAC-4E40-9BCE-1AD2C687A36B}"/>
                </c:ext>
              </c:extLst>
            </c:dLbl>
            <c:dLbl>
              <c:idx val="3"/>
              <c:layout>
                <c:manualLayout>
                  <c:x val="1.5570866141733568E-3"/>
                  <c:y val="-0.31044950715156538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DAC-4E40-9BCE-1AD2C687A36B}"/>
                </c:ext>
              </c:extLst>
            </c:dLbl>
            <c:dLbl>
              <c:idx val="4"/>
              <c:layout>
                <c:manualLayout>
                  <c:x val="1.0214348206474191E-4"/>
                  <c:y val="-0.31363484344390868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DAC-4E40-9BCE-1AD2C687A36B}"/>
                </c:ext>
              </c:extLst>
            </c:dLbl>
            <c:dLbl>
              <c:idx val="5"/>
              <c:layout>
                <c:manualLayout>
                  <c:x val="1.4621609798778795E-4"/>
                  <c:y val="-0.30483719392291087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DAC-4E40-9BCE-1AD2C687A36B}"/>
                </c:ext>
              </c:extLst>
            </c:dLbl>
            <c:dLbl>
              <c:idx val="6"/>
              <c:layout>
                <c:manualLayout>
                  <c:x val="2.1937882764660614E-4"/>
                  <c:y val="-0.30315438902607938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DAC-4E40-9BCE-1AD2C687A36B}"/>
                </c:ext>
              </c:extLst>
            </c:dLbl>
            <c:dLbl>
              <c:idx val="7"/>
              <c:layout>
                <c:manualLayout>
                  <c:x val="2.6345144356957587E-4"/>
                  <c:y val="-0.29360821668837006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DAC-4E40-9BCE-1AD2C687A36B}"/>
                </c:ext>
              </c:extLst>
            </c:dLbl>
            <c:dLbl>
              <c:idx val="8"/>
              <c:layout>
                <c:manualLayout>
                  <c:x val="-1.1916010498689328E-3"/>
                  <c:y val="-0.29077302336632105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DAC-4E40-9BCE-1AD2C687A36B}"/>
                </c:ext>
              </c:extLst>
            </c:dLbl>
            <c:dLbl>
              <c:idx val="9"/>
              <c:layout>
                <c:manualLayout>
                  <c:x val="-1.1695100612424921E-3"/>
                  <c:y val="-0.28909040763375998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DAC-4E40-9BCE-1AD2C687A36B}"/>
                </c:ext>
              </c:extLst>
            </c:dLbl>
            <c:dLbl>
              <c:idx val="10"/>
              <c:layout>
                <c:manualLayout>
                  <c:x val="-1.2136920384951879E-3"/>
                  <c:y val="-0.29214938222749198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DAC-4E40-9BCE-1AD2C687A36B}"/>
                </c:ext>
              </c:extLst>
            </c:dLbl>
            <c:dLbl>
              <c:idx val="11"/>
              <c:layout>
                <c:manualLayout>
                  <c:x val="-2.5583989501312492E-3"/>
                  <c:y val="-0.28319661804641783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DAC-4E40-9BCE-1AD2C687A36B}"/>
                </c:ext>
              </c:extLst>
            </c:dLbl>
            <c:dLbl>
              <c:idx val="12"/>
              <c:layout>
                <c:manualLayout>
                  <c:x val="-2.6897419072619516E-3"/>
                  <c:y val="-0.27302260966422714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DAC-4E40-9BCE-1AD2C687A36B}"/>
                </c:ext>
              </c:extLst>
            </c:dLbl>
            <c:dLbl>
              <c:idx val="13"/>
              <c:layout>
                <c:manualLayout>
                  <c:x val="-2.6536526684166812E-3"/>
                  <c:y val="-0.2730856013493359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DAC-4E40-9BCE-1AD2C687A36B}"/>
                </c:ext>
              </c:extLst>
            </c:dLbl>
            <c:dLbl>
              <c:idx val="14"/>
              <c:layout>
                <c:manualLayout>
                  <c:x val="-3.9475065616806576E-3"/>
                  <c:y val="-0.27295337555989202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DAC-4E40-9BCE-1AD2C687A36B}"/>
                </c:ext>
              </c:extLst>
            </c:dLbl>
            <c:dLbl>
              <c:idx val="15"/>
              <c:layout>
                <c:manualLayout>
                  <c:x val="-3.5593832021003496E-3"/>
                  <c:y val="-0.27295337555989202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DAC-4E40-9BCE-1AD2C687A36B}"/>
                </c:ext>
              </c:extLst>
            </c:dLbl>
            <c:dLbl>
              <c:idx val="16"/>
              <c:layout>
                <c:manualLayout>
                  <c:x val="-3.9914698162730015E-3"/>
                  <c:y val="-0.26485241785928976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DAC-4E40-9BCE-1AD2C687A36B}"/>
                </c:ext>
              </c:extLst>
            </c:dLbl>
            <c:dLbl>
              <c:idx val="17"/>
              <c:layout>
                <c:manualLayout>
                  <c:x val="2.9971566054244492E-3"/>
                  <c:y val="-0.26550900686514783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DAC-4E40-9BCE-1AD2C687A36B}"/>
                </c:ext>
              </c:extLst>
            </c:dLbl>
            <c:dLbl>
              <c:idx val="18"/>
              <c:layout>
                <c:manualLayout>
                  <c:x val="1.6812117235347386E-3"/>
                  <c:y val="-0.25655624268407384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DAC-4E40-9BCE-1AD2C687A36B}"/>
                </c:ext>
              </c:extLst>
            </c:dLbl>
            <c:dLbl>
              <c:idx val="19"/>
              <c:layout>
                <c:manualLayout>
                  <c:x val="2.1941163604552389E-3"/>
                  <c:y val="-0.26190259102016838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DAC-4E40-9BCE-1AD2C687A36B}"/>
                </c:ext>
              </c:extLst>
            </c:dLbl>
            <c:dLbl>
              <c:idx val="20"/>
              <c:layout>
                <c:manualLayout>
                  <c:x val="1.6082677165356783E-3"/>
                  <c:y val="-0.26229926838846462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DAC-4E40-9BCE-1AD2C687A36B}"/>
                </c:ext>
              </c:extLst>
            </c:dLbl>
            <c:dLbl>
              <c:idx val="21"/>
              <c:layout>
                <c:manualLayout>
                  <c:x val="1.6523403324587539E-3"/>
                  <c:y val="-0.25568533061743959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DAC-4E40-9BCE-1AD2C687A36B}"/>
                </c:ext>
              </c:extLst>
            </c:dLbl>
            <c:dLbl>
              <c:idx val="22"/>
              <c:layout>
                <c:manualLayout>
                  <c:x val="1.5861767279091146E-3"/>
                  <c:y val="-0.25568533061743959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DAC-4E40-9BCE-1AD2C687A36B}"/>
                </c:ext>
              </c:extLst>
            </c:dLbl>
            <c:dLbl>
              <c:idx val="23"/>
              <c:layout>
                <c:manualLayout>
                  <c:x val="2.1937882764660614E-4"/>
                  <c:y val="-0.24439298336945744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DAC-4E40-9BCE-1AD2C687A36B}"/>
                </c:ext>
              </c:extLst>
            </c:dLbl>
            <c:dLbl>
              <c:idx val="24"/>
              <c:layout>
                <c:manualLayout>
                  <c:x val="2.6345144356957587E-4"/>
                  <c:y val="-0.24979116270165871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DAC-4E40-9BCE-1AD2C687A36B}"/>
                </c:ext>
              </c:extLst>
            </c:dLbl>
            <c:dLbl>
              <c:idx val="25"/>
              <c:layout>
                <c:manualLayout>
                  <c:x val="2.9943132108489062E-4"/>
                  <c:y val="-0.24985453271520044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2DAC-4E40-9BCE-1AD2C687A36B}"/>
                </c:ext>
              </c:extLst>
            </c:dLbl>
            <c:dLbl>
              <c:idx val="26"/>
              <c:layout>
                <c:manualLayout>
                  <c:x val="5.7749343832019994E-3"/>
                  <c:y val="-0.2288018792330222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2DAC-4E40-9BCE-1AD2C687A36B}"/>
                </c:ext>
              </c:extLst>
            </c:dLbl>
            <c:dLbl>
              <c:idx val="27"/>
              <c:layout>
                <c:manualLayout>
                  <c:x val="5.8699693788276533E-3"/>
                  <c:y val="-0.22699290180185386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2DAC-4E40-9BCE-1AD2C687A36B}"/>
                </c:ext>
              </c:extLst>
            </c:dLbl>
            <c:dLbl>
              <c:idx val="28"/>
              <c:layout>
                <c:manualLayout>
                  <c:x val="4.3128827646544184E-3"/>
                  <c:y val="-0.22422107849331471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2DAC-4E40-9BCE-1AD2C687A36B}"/>
                </c:ext>
              </c:extLst>
            </c:dLbl>
            <c:dLbl>
              <c:idx val="29"/>
              <c:layout>
                <c:manualLayout>
                  <c:x val="4.4589895013124013E-3"/>
                  <c:y val="-0.2098067649664839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2DAC-4E40-9BCE-1AD2C687A36B}"/>
                </c:ext>
              </c:extLst>
            </c:dLbl>
            <c:dLbl>
              <c:idx val="30"/>
              <c:layout>
                <c:manualLayout>
                  <c:x val="4.3858267716535533E-3"/>
                  <c:y val="-0.21499194538755984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2DAC-4E40-9BCE-1AD2C687A36B}"/>
                </c:ext>
              </c:extLst>
            </c:dLbl>
            <c:dLbl>
              <c:idx val="31"/>
              <c:layout>
                <c:manualLayout>
                  <c:x val="3.7116141732284492E-3"/>
                  <c:y val="-0.21505512623685019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2DAC-4E40-9BCE-1AD2C687A36B}"/>
                </c:ext>
              </c:extLst>
            </c:dLbl>
            <c:dLbl>
              <c:idx val="32"/>
              <c:layout>
                <c:manualLayout>
                  <c:x val="3.0191382327212904E-3"/>
                  <c:y val="-0.20653346731204494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2DAC-4E40-9BCE-1AD2C687A36B}"/>
                </c:ext>
              </c:extLst>
            </c:dLbl>
            <c:dLbl>
              <c:idx val="33"/>
              <c:layout>
                <c:manualLayout>
                  <c:x val="2.9529746281715652E-3"/>
                  <c:y val="-0.20319736713673694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2DAC-4E40-9BCE-1AD2C687A36B}"/>
                </c:ext>
              </c:extLst>
            </c:dLbl>
            <c:dLbl>
              <c:idx val="34"/>
              <c:layout>
                <c:manualLayout>
                  <c:x val="3.9089020122485612E-3"/>
                  <c:y val="-0.18515318140167691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2DAC-4E40-9BCE-1AD2C687A36B}"/>
                </c:ext>
              </c:extLst>
            </c:dLbl>
            <c:dLbl>
              <c:idx val="35"/>
              <c:layout>
                <c:manualLayout>
                  <c:x val="3.6712598425199046E-3"/>
                  <c:y val="-0.18685282191399383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2DAC-4E40-9BCE-1AD2C687A3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anchor="t" anchorCtr="0"/>
              <a:lstStyle/>
              <a:p>
                <a:pPr>
                  <a:defRPr sz="1200" b="1"/>
                </a:pPr>
                <a:endParaRPr lang="ru-RU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Лист1!$A$2:$A$37</c:f>
              <c:strCache>
                <c:ptCount val="36"/>
                <c:pt idx="0">
                  <c:v>Кувшиновский</c:v>
                </c:pt>
                <c:pt idx="1">
                  <c:v>Жарковский</c:v>
                </c:pt>
                <c:pt idx="2">
                  <c:v>Удомельский</c:v>
                </c:pt>
                <c:pt idx="3">
                  <c:v>Селижаровский</c:v>
                </c:pt>
                <c:pt idx="4">
                  <c:v>Сонковский</c:v>
                </c:pt>
                <c:pt idx="5">
                  <c:v>Адреапольский</c:v>
                </c:pt>
                <c:pt idx="6">
                  <c:v>Весьегонский</c:v>
                </c:pt>
                <c:pt idx="7">
                  <c:v>Нелидовский</c:v>
                </c:pt>
                <c:pt idx="8">
                  <c:v>Калининский</c:v>
                </c:pt>
                <c:pt idx="9">
                  <c:v>Фировский</c:v>
                </c:pt>
                <c:pt idx="10">
                  <c:v>Торжокский</c:v>
                </c:pt>
                <c:pt idx="11">
                  <c:v>Вышневолоцкий</c:v>
                </c:pt>
                <c:pt idx="12">
                  <c:v>Зубцовский</c:v>
                </c:pt>
                <c:pt idx="13">
                  <c:v>Кашинский</c:v>
                </c:pt>
                <c:pt idx="14">
                  <c:v>Лихославльский</c:v>
                </c:pt>
                <c:pt idx="15">
                  <c:v>Молоковский</c:v>
                </c:pt>
                <c:pt idx="16">
                  <c:v>Осташковский</c:v>
                </c:pt>
                <c:pt idx="17">
                  <c:v>Ржевский</c:v>
                </c:pt>
                <c:pt idx="18">
                  <c:v>Сандовский</c:v>
                </c:pt>
                <c:pt idx="19">
                  <c:v>Максатихинский</c:v>
                </c:pt>
                <c:pt idx="20">
                  <c:v>Старицкий</c:v>
                </c:pt>
                <c:pt idx="21">
                  <c:v>Западнодвинский</c:v>
                </c:pt>
                <c:pt idx="22">
                  <c:v>Краснохолмский</c:v>
                </c:pt>
                <c:pt idx="23">
                  <c:v>Лесной</c:v>
                </c:pt>
                <c:pt idx="24">
                  <c:v>Конаковский</c:v>
                </c:pt>
                <c:pt idx="25">
                  <c:v>Спировский</c:v>
                </c:pt>
                <c:pt idx="26">
                  <c:v>Оленинский</c:v>
                </c:pt>
                <c:pt idx="27">
                  <c:v>Торопецкий</c:v>
                </c:pt>
                <c:pt idx="28">
                  <c:v>Кимрский</c:v>
                </c:pt>
                <c:pt idx="29">
                  <c:v>Пеновский</c:v>
                </c:pt>
                <c:pt idx="30">
                  <c:v>Бежецкий</c:v>
                </c:pt>
                <c:pt idx="31">
                  <c:v>Кесовогорский</c:v>
                </c:pt>
                <c:pt idx="32">
                  <c:v>Рамешковский</c:v>
                </c:pt>
                <c:pt idx="33">
                  <c:v>Бологовский</c:v>
                </c:pt>
                <c:pt idx="34">
                  <c:v>Калязинский</c:v>
                </c:pt>
                <c:pt idx="35">
                  <c:v>Бельский</c:v>
                </c:pt>
              </c:strCache>
            </c:strRef>
          </c:cat>
          <c:val>
            <c:numRef>
              <c:f>Лист1!$B$2:$B$37</c:f>
              <c:numCache>
                <c:formatCode>General</c:formatCode>
                <c:ptCount val="36"/>
                <c:pt idx="0">
                  <c:v>89</c:v>
                </c:pt>
                <c:pt idx="1">
                  <c:v>83</c:v>
                </c:pt>
                <c:pt idx="2">
                  <c:v>80</c:v>
                </c:pt>
                <c:pt idx="3">
                  <c:v>79</c:v>
                </c:pt>
                <c:pt idx="4">
                  <c:v>78</c:v>
                </c:pt>
                <c:pt idx="5">
                  <c:v>77</c:v>
                </c:pt>
                <c:pt idx="6">
                  <c:v>77</c:v>
                </c:pt>
                <c:pt idx="7">
                  <c:v>76</c:v>
                </c:pt>
                <c:pt idx="8">
                  <c:v>73</c:v>
                </c:pt>
                <c:pt idx="9">
                  <c:v>73</c:v>
                </c:pt>
                <c:pt idx="10">
                  <c:v>72</c:v>
                </c:pt>
                <c:pt idx="11">
                  <c:v>71</c:v>
                </c:pt>
                <c:pt idx="12">
                  <c:v>70</c:v>
                </c:pt>
                <c:pt idx="13">
                  <c:v>70</c:v>
                </c:pt>
                <c:pt idx="14">
                  <c:v>70</c:v>
                </c:pt>
                <c:pt idx="15">
                  <c:v>70</c:v>
                </c:pt>
                <c:pt idx="16">
                  <c:v>68</c:v>
                </c:pt>
                <c:pt idx="17">
                  <c:v>68</c:v>
                </c:pt>
                <c:pt idx="18">
                  <c:v>67</c:v>
                </c:pt>
                <c:pt idx="19">
                  <c:v>65</c:v>
                </c:pt>
                <c:pt idx="20">
                  <c:v>65</c:v>
                </c:pt>
                <c:pt idx="21">
                  <c:v>63</c:v>
                </c:pt>
                <c:pt idx="22">
                  <c:v>63</c:v>
                </c:pt>
                <c:pt idx="23">
                  <c:v>62</c:v>
                </c:pt>
                <c:pt idx="24">
                  <c:v>61</c:v>
                </c:pt>
                <c:pt idx="25">
                  <c:v>61</c:v>
                </c:pt>
                <c:pt idx="26">
                  <c:v>55</c:v>
                </c:pt>
                <c:pt idx="27">
                  <c:v>55</c:v>
                </c:pt>
                <c:pt idx="28">
                  <c:v>52</c:v>
                </c:pt>
                <c:pt idx="29">
                  <c:v>52</c:v>
                </c:pt>
                <c:pt idx="30">
                  <c:v>51</c:v>
                </c:pt>
                <c:pt idx="31">
                  <c:v>51</c:v>
                </c:pt>
                <c:pt idx="32">
                  <c:v>50</c:v>
                </c:pt>
                <c:pt idx="33">
                  <c:v>46</c:v>
                </c:pt>
                <c:pt idx="34">
                  <c:v>44</c:v>
                </c:pt>
                <c:pt idx="35">
                  <c:v>43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5-2DAC-4E40-9BCE-1AD2C687A36B}"/>
            </c:ext>
          </c:extLst>
        </c:ser>
        <c:dLbls>
          <c:showVal val="1"/>
        </c:dLbls>
        <c:shape val="box"/>
        <c:axId val="76196864"/>
        <c:axId val="76669696"/>
        <c:axId val="0"/>
      </c:bar3DChart>
      <c:catAx>
        <c:axId val="76196864"/>
        <c:scaling>
          <c:orientation val="minMax"/>
        </c:scaling>
        <c:axPos val="b"/>
        <c:numFmt formatCode="General" sourceLinked="0"/>
        <c:tickLblPos val="nextTo"/>
        <c:spPr>
          <a:ln w="15875">
            <a:solidFill>
              <a:prstClr val="black"/>
            </a:solidFill>
          </a:ln>
        </c:spPr>
        <c:txPr>
          <a:bodyPr/>
          <a:lstStyle/>
          <a:p>
            <a:pPr>
              <a:defRPr sz="1100" b="1"/>
            </a:pPr>
            <a:endParaRPr lang="ru-RU"/>
          </a:p>
        </c:txPr>
        <c:crossAx val="76669696"/>
        <c:crosses val="autoZero"/>
        <c:auto val="1"/>
        <c:lblAlgn val="ctr"/>
        <c:lblOffset val="100"/>
      </c:catAx>
      <c:valAx>
        <c:axId val="76669696"/>
        <c:scaling>
          <c:orientation val="minMax"/>
          <c:max val="100"/>
          <c:min val="0"/>
        </c:scaling>
        <c:axPos val="l"/>
        <c:title>
          <c:tx>
            <c:rich>
              <a:bodyPr rot="0" vert="horz"/>
              <a:lstStyle/>
              <a:p>
                <a:pPr>
                  <a:defRPr sz="1200"/>
                </a:pPr>
                <a:r>
                  <a:rPr lang="ru-RU" sz="1200" dirty="0" smtClean="0"/>
                  <a:t>%</a:t>
                </a:r>
                <a:endParaRPr lang="ru-RU" sz="1200" dirty="0"/>
              </a:p>
            </c:rich>
          </c:tx>
          <c:layout>
            <c:manualLayout>
              <c:xMode val="edge"/>
              <c:yMode val="edge"/>
              <c:x val="4.1262795275590562E-2"/>
              <c:y val="9.7646570112218227E-4"/>
            </c:manualLayout>
          </c:layout>
        </c:title>
        <c:numFmt formatCode="General" sourceLinked="1"/>
        <c:tickLblPos val="nextTo"/>
        <c:spPr>
          <a:ln>
            <a:solidFill>
              <a:prstClr val="black"/>
            </a:solidFill>
          </a:ln>
        </c:spPr>
        <c:txPr>
          <a:bodyPr/>
          <a:lstStyle/>
          <a:p>
            <a:pPr>
              <a:defRPr sz="1200" b="1"/>
            </a:pPr>
            <a:endParaRPr lang="ru-RU"/>
          </a:p>
        </c:txPr>
        <c:crossAx val="76196864"/>
        <c:crosses val="autoZero"/>
        <c:crossBetween val="between"/>
        <c:majorUnit val="20"/>
      </c:valAx>
      <c:spPr>
        <a:noFill/>
        <a:ln>
          <a:noFill/>
        </a:ln>
      </c:spPr>
    </c:plotArea>
    <c:plotVisOnly val="1"/>
    <c:dispBlanksAs val="gap"/>
  </c:chart>
  <c:spPr>
    <a:noFill/>
    <a:ln w="28575" cmpd="tri">
      <a:noFill/>
    </a:ln>
  </c:spPr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lrMapOvr bg1="lt1" tx1="dk1" bg2="lt2" tx2="dk2" accent1="accent1" accent2="accent2" accent3="accent3" accent4="accent4" accent5="accent5" accent6="accent6" hlink="hlink" folHlink="folHlink"/>
  <c:chart>
    <c:view3D>
      <c:rotX val="90"/>
      <c:rotY val="40"/>
      <c:rAngAx val="1"/>
    </c:view3D>
    <c:floor>
      <c:spPr>
        <a:solidFill>
          <a:srgbClr val="FFC000"/>
        </a:solidFill>
      </c:spPr>
    </c:floor>
    <c:plotArea>
      <c:layout>
        <c:manualLayout>
          <c:layoutTarget val="inner"/>
          <c:xMode val="edge"/>
          <c:yMode val="edge"/>
          <c:x val="4.6349864161716617E-2"/>
          <c:y val="1.4173576561636267E-2"/>
          <c:w val="0.94634525947422365"/>
          <c:h val="0.82741915966971791"/>
        </c:manualLayout>
      </c:layout>
      <c:bar3DChart>
        <c:barDir val="col"/>
        <c:grouping val="stacked"/>
        <c:ser>
          <c:idx val="1"/>
          <c:order val="1"/>
          <c:spPr>
            <a:solidFill>
              <a:schemeClr val="accent1"/>
            </a:solidFill>
          </c:spPr>
          <c:dLbls>
            <c:spPr>
              <a:noFill/>
              <a:ln>
                <a:noFill/>
              </a:ln>
              <a:effectLst/>
            </c:sp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Лист1!$A$2:$A$37</c:f>
            </c:multiLvlStrRef>
          </c:cat>
          <c:val>
            <c:numRef>
              <c:f>Лист1!$B$2:$B$37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4D1-48F2-9B7E-BFF8AADAE0EA}"/>
            </c:ext>
          </c:extLst>
        </c:ser>
        <c:ser>
          <c:idx val="0"/>
          <c:order val="0"/>
          <c:spPr>
            <a:gradFill>
              <a:gsLst>
                <a:gs pos="0">
                  <a:srgbClr val="00B050"/>
                </a:gs>
                <a:gs pos="50000">
                  <a:srgbClr val="FFC000"/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0"/>
            </a:gradFill>
          </c:spPr>
          <c:dLbls>
            <c:dLbl>
              <c:idx val="0"/>
              <c:layout>
                <c:manualLayout>
                  <c:x val="1.3958880139983921E-3"/>
                  <c:y val="-0.34547382988691538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4D1-48F2-9B7E-BFF8AADAE0EA}"/>
                </c:ext>
              </c:extLst>
            </c:dLbl>
            <c:dLbl>
              <c:idx val="1"/>
              <c:layout>
                <c:manualLayout>
                  <c:x val="1.5310586176728563E-4"/>
                  <c:y val="-0.33708969334975564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4D1-48F2-9B7E-BFF8AADAE0EA}"/>
                </c:ext>
              </c:extLst>
            </c:dLbl>
            <c:dLbl>
              <c:idx val="2"/>
              <c:layout>
                <c:manualLayout>
                  <c:x val="1.5861767279090981E-3"/>
                  <c:y val="-0.32108507622945809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4D1-48F2-9B7E-BFF8AADAE0EA}"/>
                </c:ext>
              </c:extLst>
            </c:dLbl>
            <c:dLbl>
              <c:idx val="3"/>
              <c:layout>
                <c:manualLayout>
                  <c:x val="1.5570866141733301E-3"/>
                  <c:y val="-0.31044950715156538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4D1-48F2-9B7E-BFF8AADAE0EA}"/>
                </c:ext>
              </c:extLst>
            </c:dLbl>
            <c:dLbl>
              <c:idx val="4"/>
              <c:layout>
                <c:manualLayout>
                  <c:x val="1.0214348206474191E-4"/>
                  <c:y val="-0.31363484344390868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4D1-48F2-9B7E-BFF8AADAE0EA}"/>
                </c:ext>
              </c:extLst>
            </c:dLbl>
            <c:dLbl>
              <c:idx val="5"/>
              <c:layout>
                <c:manualLayout>
                  <c:x val="1.4621609798777684E-4"/>
                  <c:y val="-0.30483719392289144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4D1-48F2-9B7E-BFF8AADAE0EA}"/>
                </c:ext>
              </c:extLst>
            </c:dLbl>
            <c:dLbl>
              <c:idx val="6"/>
              <c:layout>
                <c:manualLayout>
                  <c:x val="2.1937882764658598E-4"/>
                  <c:y val="-0.30315438902607938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4D1-48F2-9B7E-BFF8AADAE0EA}"/>
                </c:ext>
              </c:extLst>
            </c:dLbl>
            <c:dLbl>
              <c:idx val="7"/>
              <c:layout>
                <c:manualLayout>
                  <c:x val="2.6345144356957099E-4"/>
                  <c:y val="-0.29360821668837006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4D1-48F2-9B7E-BFF8AADAE0EA}"/>
                </c:ext>
              </c:extLst>
            </c:dLbl>
            <c:dLbl>
              <c:idx val="8"/>
              <c:layout>
                <c:manualLayout>
                  <c:x val="-1.1916010498689061E-3"/>
                  <c:y val="-0.29077302336632105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4D1-48F2-9B7E-BFF8AADAE0EA}"/>
                </c:ext>
              </c:extLst>
            </c:dLbl>
            <c:dLbl>
              <c:idx val="9"/>
              <c:layout>
                <c:manualLayout>
                  <c:x val="-1.1695100612424821E-3"/>
                  <c:y val="-0.28909040763375998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4D1-48F2-9B7E-BFF8AADAE0EA}"/>
                </c:ext>
              </c:extLst>
            </c:dLbl>
            <c:dLbl>
              <c:idx val="10"/>
              <c:layout>
                <c:manualLayout>
                  <c:x val="-1.2136920384951879E-3"/>
                  <c:y val="-0.29214938222749198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4D1-48F2-9B7E-BFF8AADAE0EA}"/>
                </c:ext>
              </c:extLst>
            </c:dLbl>
            <c:dLbl>
              <c:idx val="11"/>
              <c:layout>
                <c:manualLayout>
                  <c:x val="-2.5583989501312492E-3"/>
                  <c:y val="-0.28319661804641783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4D1-48F2-9B7E-BFF8AADAE0EA}"/>
                </c:ext>
              </c:extLst>
            </c:dLbl>
            <c:dLbl>
              <c:idx val="12"/>
              <c:layout>
                <c:manualLayout>
                  <c:x val="-2.6897419072618692E-3"/>
                  <c:y val="-0.27302260966420738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4D1-48F2-9B7E-BFF8AADAE0EA}"/>
                </c:ext>
              </c:extLst>
            </c:dLbl>
            <c:dLbl>
              <c:idx val="13"/>
              <c:layout>
                <c:manualLayout>
                  <c:x val="-2.6536526684166491E-3"/>
                  <c:y val="-0.27308560134932086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34D1-48F2-9B7E-BFF8AADAE0EA}"/>
                </c:ext>
              </c:extLst>
            </c:dLbl>
            <c:dLbl>
              <c:idx val="14"/>
              <c:layout>
                <c:manualLayout>
                  <c:x val="-3.9475065616803671E-3"/>
                  <c:y val="-0.27295337555987614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4D1-48F2-9B7E-BFF8AADAE0EA}"/>
                </c:ext>
              </c:extLst>
            </c:dLbl>
            <c:dLbl>
              <c:idx val="15"/>
              <c:layout>
                <c:manualLayout>
                  <c:x val="-3.5593832021001606E-3"/>
                  <c:y val="-0.27295337555987614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4D1-48F2-9B7E-BFF8AADAE0EA}"/>
                </c:ext>
              </c:extLst>
            </c:dLbl>
            <c:dLbl>
              <c:idx val="16"/>
              <c:layout>
                <c:manualLayout>
                  <c:x val="-3.9914698162730015E-3"/>
                  <c:y val="-0.26485241785926966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4D1-48F2-9B7E-BFF8AADAE0EA}"/>
                </c:ext>
              </c:extLst>
            </c:dLbl>
            <c:dLbl>
              <c:idx val="17"/>
              <c:layout>
                <c:manualLayout>
                  <c:x val="2.9971566054244492E-3"/>
                  <c:y val="-0.26550900686514783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4D1-48F2-9B7E-BFF8AADAE0EA}"/>
                </c:ext>
              </c:extLst>
            </c:dLbl>
            <c:dLbl>
              <c:idx val="18"/>
              <c:layout>
                <c:manualLayout>
                  <c:x val="1.6812117235346941E-3"/>
                  <c:y val="-0.25655624268407384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4D1-48F2-9B7E-BFF8AADAE0EA}"/>
                </c:ext>
              </c:extLst>
            </c:dLbl>
            <c:dLbl>
              <c:idx val="19"/>
              <c:layout>
                <c:manualLayout>
                  <c:x val="2.1941163604551812E-3"/>
                  <c:y val="-0.26190259102016838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4D1-48F2-9B7E-BFF8AADAE0EA}"/>
                </c:ext>
              </c:extLst>
            </c:dLbl>
            <c:dLbl>
              <c:idx val="20"/>
              <c:layout>
                <c:manualLayout>
                  <c:x val="1.6082677165355993E-3"/>
                  <c:y val="-0.26229926838846462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4D1-48F2-9B7E-BFF8AADAE0EA}"/>
                </c:ext>
              </c:extLst>
            </c:dLbl>
            <c:dLbl>
              <c:idx val="21"/>
              <c:layout>
                <c:manualLayout>
                  <c:x val="1.6523403324586552E-3"/>
                  <c:y val="-0.25568533061743959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4D1-48F2-9B7E-BFF8AADAE0EA}"/>
                </c:ext>
              </c:extLst>
            </c:dLbl>
            <c:dLbl>
              <c:idx val="22"/>
              <c:layout>
                <c:manualLayout>
                  <c:x val="1.5861767279090981E-3"/>
                  <c:y val="-0.25568533061743959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4D1-48F2-9B7E-BFF8AADAE0EA}"/>
                </c:ext>
              </c:extLst>
            </c:dLbl>
            <c:dLbl>
              <c:idx val="23"/>
              <c:layout>
                <c:manualLayout>
                  <c:x val="2.1937882764658598E-4"/>
                  <c:y val="-0.24439298336945564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4D1-48F2-9B7E-BFF8AADAE0EA}"/>
                </c:ext>
              </c:extLst>
            </c:dLbl>
            <c:dLbl>
              <c:idx val="24"/>
              <c:layout>
                <c:manualLayout>
                  <c:x val="2.6345144356957099E-4"/>
                  <c:y val="-0.24979116270165871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4D1-48F2-9B7E-BFF8AADAE0EA}"/>
                </c:ext>
              </c:extLst>
            </c:dLbl>
            <c:dLbl>
              <c:idx val="25"/>
              <c:layout>
                <c:manualLayout>
                  <c:x val="2.9943132108488455E-4"/>
                  <c:y val="-0.24985453271520044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34D1-48F2-9B7E-BFF8AADAE0EA}"/>
                </c:ext>
              </c:extLst>
            </c:dLbl>
            <c:dLbl>
              <c:idx val="26"/>
              <c:layout>
                <c:manualLayout>
                  <c:x val="5.7749343832019994E-3"/>
                  <c:y val="-0.22880187923302217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34D1-48F2-9B7E-BFF8AADAE0EA}"/>
                </c:ext>
              </c:extLst>
            </c:dLbl>
            <c:dLbl>
              <c:idx val="27"/>
              <c:layout>
                <c:manualLayout>
                  <c:x val="5.8699693788276533E-3"/>
                  <c:y val="-0.22699290180184786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34D1-48F2-9B7E-BFF8AADAE0EA}"/>
                </c:ext>
              </c:extLst>
            </c:dLbl>
            <c:dLbl>
              <c:idx val="28"/>
              <c:layout>
                <c:manualLayout>
                  <c:x val="4.3128827646544176E-3"/>
                  <c:y val="-0.22422107849331468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34D1-48F2-9B7E-BFF8AADAE0EA}"/>
                </c:ext>
              </c:extLst>
            </c:dLbl>
            <c:dLbl>
              <c:idx val="29"/>
              <c:layout>
                <c:manualLayout>
                  <c:x val="4.4589895013124013E-3"/>
                  <c:y val="-0.2098067649664839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34D1-48F2-9B7E-BFF8AADAE0EA}"/>
                </c:ext>
              </c:extLst>
            </c:dLbl>
            <c:dLbl>
              <c:idx val="30"/>
              <c:layout>
                <c:manualLayout>
                  <c:x val="4.3858267716535533E-3"/>
                  <c:y val="-0.21499194538755337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34D1-48F2-9B7E-BFF8AADAE0EA}"/>
                </c:ext>
              </c:extLst>
            </c:dLbl>
            <c:dLbl>
              <c:idx val="31"/>
              <c:layout>
                <c:manualLayout>
                  <c:x val="3.7116141732284492E-3"/>
                  <c:y val="-0.21505512623685019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4D1-48F2-9B7E-BFF8AADAE0EA}"/>
                </c:ext>
              </c:extLst>
            </c:dLbl>
            <c:dLbl>
              <c:idx val="32"/>
              <c:layout>
                <c:manualLayout>
                  <c:x val="3.0191382327212292E-3"/>
                  <c:y val="-0.20653346731204494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34D1-48F2-9B7E-BFF8AADAE0EA}"/>
                </c:ext>
              </c:extLst>
            </c:dLbl>
            <c:dLbl>
              <c:idx val="33"/>
              <c:layout>
                <c:manualLayout>
                  <c:x val="2.9529746281715652E-3"/>
                  <c:y val="-0.20319736713673694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34D1-48F2-9B7E-BFF8AADAE0EA}"/>
                </c:ext>
              </c:extLst>
            </c:dLbl>
            <c:dLbl>
              <c:idx val="34"/>
              <c:layout>
                <c:manualLayout>
                  <c:x val="3.9089020122485612E-3"/>
                  <c:y val="-0.18515318140167691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34D1-48F2-9B7E-BFF8AADAE0EA}"/>
                </c:ext>
              </c:extLst>
            </c:dLbl>
            <c:dLbl>
              <c:idx val="35"/>
              <c:layout>
                <c:manualLayout>
                  <c:x val="3.6712598425198612E-3"/>
                  <c:y val="-0.18685282191399383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34D1-48F2-9B7E-BFF8AADAE0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anchor="t" anchorCtr="0"/>
              <a:lstStyle/>
              <a:p>
                <a:pPr>
                  <a:defRPr sz="1200" b="1"/>
                </a:pPr>
                <a:endParaRPr lang="ru-RU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Лист1!$A$2:$A$37</c:f>
              <c:strCache>
                <c:ptCount val="36"/>
                <c:pt idx="0">
                  <c:v>Кувшиновский</c:v>
                </c:pt>
                <c:pt idx="1">
                  <c:v>Жарковский</c:v>
                </c:pt>
                <c:pt idx="2">
                  <c:v>Удомельский</c:v>
                </c:pt>
                <c:pt idx="3">
                  <c:v>Селижаровский</c:v>
                </c:pt>
                <c:pt idx="4">
                  <c:v>Сонковский</c:v>
                </c:pt>
                <c:pt idx="5">
                  <c:v>Адреапольский</c:v>
                </c:pt>
                <c:pt idx="6">
                  <c:v>Весьегонский</c:v>
                </c:pt>
                <c:pt idx="7">
                  <c:v>Нелидовский</c:v>
                </c:pt>
                <c:pt idx="8">
                  <c:v>Калининский</c:v>
                </c:pt>
                <c:pt idx="9">
                  <c:v>Фировский</c:v>
                </c:pt>
                <c:pt idx="10">
                  <c:v>Торжокский</c:v>
                </c:pt>
                <c:pt idx="11">
                  <c:v>Вышневолоцкий</c:v>
                </c:pt>
                <c:pt idx="12">
                  <c:v>Зубцовский</c:v>
                </c:pt>
                <c:pt idx="13">
                  <c:v>Кашинский</c:v>
                </c:pt>
                <c:pt idx="14">
                  <c:v>Лихославльский</c:v>
                </c:pt>
                <c:pt idx="15">
                  <c:v>Молоковский</c:v>
                </c:pt>
                <c:pt idx="16">
                  <c:v>Осташковский</c:v>
                </c:pt>
                <c:pt idx="17">
                  <c:v>Ржевский</c:v>
                </c:pt>
                <c:pt idx="18">
                  <c:v>Сандовский</c:v>
                </c:pt>
                <c:pt idx="19">
                  <c:v>Максатихинский</c:v>
                </c:pt>
                <c:pt idx="20">
                  <c:v>Старицкий</c:v>
                </c:pt>
                <c:pt idx="21">
                  <c:v>Западнодвинский</c:v>
                </c:pt>
                <c:pt idx="22">
                  <c:v>Краснохолмский</c:v>
                </c:pt>
                <c:pt idx="23">
                  <c:v>Лесной</c:v>
                </c:pt>
                <c:pt idx="24">
                  <c:v>Конаковский</c:v>
                </c:pt>
                <c:pt idx="25">
                  <c:v>Спировский</c:v>
                </c:pt>
                <c:pt idx="26">
                  <c:v>Оленинский</c:v>
                </c:pt>
                <c:pt idx="27">
                  <c:v>Торопецкий</c:v>
                </c:pt>
                <c:pt idx="28">
                  <c:v>Кимрский</c:v>
                </c:pt>
                <c:pt idx="29">
                  <c:v>Пеновский</c:v>
                </c:pt>
                <c:pt idx="30">
                  <c:v>Бежецкий</c:v>
                </c:pt>
                <c:pt idx="31">
                  <c:v>Кесовогорский</c:v>
                </c:pt>
                <c:pt idx="32">
                  <c:v>Рамешковский</c:v>
                </c:pt>
                <c:pt idx="33">
                  <c:v>Бологовский</c:v>
                </c:pt>
                <c:pt idx="34">
                  <c:v>Калязинский</c:v>
                </c:pt>
                <c:pt idx="35">
                  <c:v>Бельский</c:v>
                </c:pt>
              </c:strCache>
            </c:strRef>
          </c:cat>
          <c:val>
            <c:numRef>
              <c:f>Лист1!$B$2:$B$37</c:f>
              <c:numCache>
                <c:formatCode>General</c:formatCode>
                <c:ptCount val="36"/>
                <c:pt idx="0">
                  <c:v>89</c:v>
                </c:pt>
                <c:pt idx="1">
                  <c:v>83</c:v>
                </c:pt>
                <c:pt idx="2">
                  <c:v>80</c:v>
                </c:pt>
                <c:pt idx="3">
                  <c:v>79</c:v>
                </c:pt>
                <c:pt idx="4">
                  <c:v>78</c:v>
                </c:pt>
                <c:pt idx="5">
                  <c:v>77</c:v>
                </c:pt>
                <c:pt idx="6">
                  <c:v>77</c:v>
                </c:pt>
                <c:pt idx="7">
                  <c:v>76</c:v>
                </c:pt>
                <c:pt idx="8">
                  <c:v>73</c:v>
                </c:pt>
                <c:pt idx="9">
                  <c:v>73</c:v>
                </c:pt>
                <c:pt idx="10">
                  <c:v>72</c:v>
                </c:pt>
                <c:pt idx="11">
                  <c:v>71</c:v>
                </c:pt>
                <c:pt idx="12">
                  <c:v>70</c:v>
                </c:pt>
                <c:pt idx="13">
                  <c:v>70</c:v>
                </c:pt>
                <c:pt idx="14">
                  <c:v>70</c:v>
                </c:pt>
                <c:pt idx="15">
                  <c:v>70</c:v>
                </c:pt>
                <c:pt idx="16">
                  <c:v>68</c:v>
                </c:pt>
                <c:pt idx="17">
                  <c:v>68</c:v>
                </c:pt>
                <c:pt idx="18">
                  <c:v>67</c:v>
                </c:pt>
                <c:pt idx="19">
                  <c:v>65</c:v>
                </c:pt>
                <c:pt idx="20">
                  <c:v>65</c:v>
                </c:pt>
                <c:pt idx="21">
                  <c:v>63</c:v>
                </c:pt>
                <c:pt idx="22">
                  <c:v>63</c:v>
                </c:pt>
                <c:pt idx="23">
                  <c:v>62</c:v>
                </c:pt>
                <c:pt idx="24">
                  <c:v>61</c:v>
                </c:pt>
                <c:pt idx="25">
                  <c:v>61</c:v>
                </c:pt>
                <c:pt idx="26">
                  <c:v>55</c:v>
                </c:pt>
                <c:pt idx="27">
                  <c:v>55</c:v>
                </c:pt>
                <c:pt idx="28">
                  <c:v>52</c:v>
                </c:pt>
                <c:pt idx="29">
                  <c:v>52</c:v>
                </c:pt>
                <c:pt idx="30">
                  <c:v>51</c:v>
                </c:pt>
                <c:pt idx="31">
                  <c:v>51</c:v>
                </c:pt>
                <c:pt idx="32">
                  <c:v>50</c:v>
                </c:pt>
                <c:pt idx="33">
                  <c:v>46</c:v>
                </c:pt>
                <c:pt idx="34">
                  <c:v>44</c:v>
                </c:pt>
                <c:pt idx="35">
                  <c:v>43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5-34D1-48F2-9B7E-BFF8AADAE0EA}"/>
            </c:ext>
          </c:extLst>
        </c:ser>
        <c:dLbls>
          <c:showVal val="1"/>
        </c:dLbls>
        <c:shape val="box"/>
        <c:axId val="76258304"/>
        <c:axId val="76280576"/>
        <c:axId val="0"/>
      </c:bar3DChart>
      <c:catAx>
        <c:axId val="76258304"/>
        <c:scaling>
          <c:orientation val="minMax"/>
        </c:scaling>
        <c:axPos val="b"/>
        <c:numFmt formatCode="General" sourceLinked="0"/>
        <c:tickLblPos val="nextTo"/>
        <c:spPr>
          <a:ln w="15875">
            <a:solidFill>
              <a:prstClr val="black"/>
            </a:solidFill>
          </a:ln>
        </c:spPr>
        <c:txPr>
          <a:bodyPr/>
          <a:lstStyle/>
          <a:p>
            <a:pPr>
              <a:defRPr sz="1100" b="1"/>
            </a:pPr>
            <a:endParaRPr lang="ru-RU"/>
          </a:p>
        </c:txPr>
        <c:crossAx val="76280576"/>
        <c:crosses val="autoZero"/>
        <c:auto val="1"/>
        <c:lblAlgn val="ctr"/>
        <c:lblOffset val="100"/>
      </c:catAx>
      <c:valAx>
        <c:axId val="76280576"/>
        <c:scaling>
          <c:orientation val="minMax"/>
          <c:max val="100"/>
          <c:min val="0"/>
        </c:scaling>
        <c:axPos val="l"/>
        <c:title>
          <c:tx>
            <c:rich>
              <a:bodyPr rot="0" vert="horz"/>
              <a:lstStyle/>
              <a:p>
                <a:pPr>
                  <a:defRPr sz="1200"/>
                </a:pPr>
                <a:r>
                  <a:rPr lang="ru-RU" sz="1200" dirty="0" smtClean="0"/>
                  <a:t>%</a:t>
                </a:r>
                <a:endParaRPr lang="ru-RU" sz="1200" dirty="0"/>
              </a:p>
            </c:rich>
          </c:tx>
          <c:layout>
            <c:manualLayout>
              <c:xMode val="edge"/>
              <c:yMode val="edge"/>
              <c:x val="4.1262795275590555E-2"/>
              <c:y val="9.7646570112215267E-4"/>
            </c:manualLayout>
          </c:layout>
        </c:title>
        <c:numFmt formatCode="General" sourceLinked="1"/>
        <c:tickLblPos val="nextTo"/>
        <c:spPr>
          <a:ln>
            <a:solidFill>
              <a:prstClr val="black"/>
            </a:solidFill>
          </a:ln>
        </c:spPr>
        <c:txPr>
          <a:bodyPr/>
          <a:lstStyle/>
          <a:p>
            <a:pPr>
              <a:defRPr sz="1200" b="1"/>
            </a:pPr>
            <a:endParaRPr lang="ru-RU"/>
          </a:p>
        </c:txPr>
        <c:crossAx val="76258304"/>
        <c:crosses val="autoZero"/>
        <c:crossBetween val="between"/>
        <c:majorUnit val="20"/>
      </c:valAx>
      <c:spPr>
        <a:noFill/>
        <a:ln>
          <a:noFill/>
        </a:ln>
      </c:spPr>
    </c:plotArea>
    <c:plotVisOnly val="1"/>
    <c:dispBlanksAs val="gap"/>
  </c:chart>
  <c:spPr>
    <a:noFill/>
    <a:ln w="28575" cmpd="tri">
      <a:noFill/>
    </a:ln>
  </c:spPr>
  <c:externalData r:id="rId2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889733" cy="49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9" tIns="45795" rIns="91589" bIns="45795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7811" y="0"/>
            <a:ext cx="2889733" cy="49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9" tIns="45795" rIns="91589" bIns="45795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205"/>
            <a:ext cx="2889733" cy="49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9" tIns="45795" rIns="91589" bIns="45795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7811" y="9429205"/>
            <a:ext cx="2889733" cy="49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9" tIns="45795" rIns="91589" bIns="45795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B3AC6DF-2A79-4258-A95C-14D6AD8324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676150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889733" cy="49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9" tIns="45795" rIns="91589" bIns="45795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811" y="0"/>
            <a:ext cx="2889733" cy="49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9" tIns="45795" rIns="91589" bIns="45795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7218" y="4716233"/>
            <a:ext cx="5334653" cy="446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9" tIns="45795" rIns="91589" bIns="457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205"/>
            <a:ext cx="2889733" cy="49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9" tIns="45795" rIns="91589" bIns="45795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811" y="9429205"/>
            <a:ext cx="2889733" cy="49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9" tIns="45795" rIns="91589" bIns="45795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B4FF850-78FA-4D5A-A52A-778847184A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2348459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6B909-A12E-4202-B5B9-AA49A8407391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311B4D-3EAC-4E9E-82FC-B7D392C1112C}" type="slidenum">
              <a:rPr lang="ru-RU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8CD988-A840-481F-9888-994E5FA4F49F}" type="slidenum">
              <a:rPr lang="ru-RU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1" y="2130432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D4694-4767-48DC-9D39-54F6A68AF08D}" type="datetime1">
              <a:rPr lang="ru-RU" smtClean="0"/>
              <a:pPr>
                <a:defRPr/>
              </a:pPr>
              <a:t>13.05.2019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E0FAC-DFF5-4C37-8971-F1A2400B7D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317A8-9AED-46E8-8DE3-E816A6D50651}" type="datetime1">
              <a:rPr lang="ru-RU" smtClean="0"/>
              <a:pPr>
                <a:defRPr/>
              </a:pPr>
              <a:t>13.05.2019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A69C5-DC48-45D0-BF9B-9208117BA7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1" y="274643"/>
            <a:ext cx="2057401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2" y="274643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D59D5-C112-40BB-AF25-7E5933F980D1}" type="datetime1">
              <a:rPr lang="ru-RU" smtClean="0"/>
              <a:pPr>
                <a:defRPr/>
              </a:pPr>
              <a:t>13.05.2019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9E421-0DE1-44FF-A035-9D13A2B7EF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0FB05-EB6C-4E10-A9AA-473308B59560}" type="datetime1">
              <a:rPr lang="ru-RU" smtClean="0"/>
              <a:pPr>
                <a:defRPr/>
              </a:pPr>
              <a:t>13.05.2019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497B2-772D-4023-84D7-D473E8386A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5" y="440690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B6500-F9BF-4FC5-8D9C-3C084EF02626}" type="datetime1">
              <a:rPr lang="ru-RU" smtClean="0"/>
              <a:pPr>
                <a:defRPr/>
              </a:pPr>
              <a:t>13.05.2019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4FC00-40E4-458D-AD05-801E70F201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2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1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AB8F8-471A-4813-8FAB-34B808327B60}" type="datetime1">
              <a:rPr lang="ru-RU" smtClean="0"/>
              <a:pPr>
                <a:defRPr/>
              </a:pPr>
              <a:t>13.05.2019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A6127-1D2B-4715-AF84-0F5BAC7016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F8BBB-8FB3-41FA-9D0A-4B68C4D85BDC}" type="datetime1">
              <a:rPr lang="ru-RU" smtClean="0"/>
              <a:pPr>
                <a:defRPr/>
              </a:pPr>
              <a:t>13.05.2019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C40FB-3978-453C-9EA6-4B4D26F0FC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F2ADC-E6A7-4B2D-A3BB-4F5D4911C2C6}" type="datetime1">
              <a:rPr lang="ru-RU" smtClean="0"/>
              <a:pPr>
                <a:defRPr/>
              </a:pPr>
              <a:t>13.05.2019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9682F-536C-4E12-9DD5-23251CA590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8F816-98C9-4436-B008-9A477AD9DBB6}" type="datetime1">
              <a:rPr lang="ru-RU" smtClean="0"/>
              <a:pPr>
                <a:defRPr/>
              </a:pPr>
              <a:t>13.05.2019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22EF4-1242-4F83-8B32-EDCAE45C01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54470-70F0-44B5-9BE7-26542B956442}" type="datetime1">
              <a:rPr lang="ru-RU" smtClean="0"/>
              <a:pPr>
                <a:defRPr/>
              </a:pPr>
              <a:t>13.05.2019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09878-4BB2-48FB-B231-050E9C9DA9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FF63D-DDA2-4A2D-8F5A-D7D9FCB49C0F}" type="datetime1">
              <a:rPr lang="ru-RU" smtClean="0"/>
              <a:pPr>
                <a:defRPr/>
              </a:pPr>
              <a:t>13.05.2019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7ABC3-BC3D-4BE2-9729-44701FC26D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2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2" y="160020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1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E9952CE-8A7E-4BCC-8D5D-6348786281CE}" type="datetime1">
              <a:rPr lang="ru-RU" smtClean="0"/>
              <a:pPr>
                <a:defRPr/>
              </a:pPr>
              <a:t>13.05.2019</a:t>
            </a:fld>
            <a:endParaRPr lang="ru-RU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2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2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0F82F95-DA4D-4799-A38A-F25AB182E4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Прямоугольник 13"/>
          <p:cNvSpPr>
            <a:spLocks noChangeArrowheads="1"/>
          </p:cNvSpPr>
          <p:nvPr/>
        </p:nvSpPr>
        <p:spPr bwMode="auto">
          <a:xfrm>
            <a:off x="1015480" y="4629150"/>
            <a:ext cx="7147992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/>
          </a:p>
        </p:txBody>
      </p:sp>
      <p:sp>
        <p:nvSpPr>
          <p:cNvPr id="7" name="Содержимое 4"/>
          <p:cNvSpPr txBox="1">
            <a:spLocks/>
          </p:cNvSpPr>
          <p:nvPr/>
        </p:nvSpPr>
        <p:spPr>
          <a:xfrm>
            <a:off x="895194" y="1949951"/>
            <a:ext cx="7547850" cy="25172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algn="ctr" eaLnBrk="1" hangingPunct="1">
              <a:spcBef>
                <a:spcPts val="0"/>
              </a:spcBef>
              <a:buNone/>
              <a:defRPr/>
            </a:pPr>
            <a:r>
              <a:rPr lang="ru-RU" sz="3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5.4 СТРОИТЕЛЬСТВО МОСТА ЧЕРЕЗ РЕКУ ВОЛГА В КОНАКОВО</a:t>
            </a:r>
            <a:endParaRPr lang="ru-RU" sz="3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1301038" y="5935405"/>
            <a:ext cx="66722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6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>
              <a:defRPr/>
            </a:pPr>
            <a:r>
              <a:rPr lang="ru-RU" sz="16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14 мая 2019 года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" y="0"/>
            <a:ext cx="1847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" name="Рисунок 1"/>
          <p:cNvPicPr preferRelativeResize="0">
            <a:picLocks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42819" y="142852"/>
            <a:ext cx="755869" cy="864000"/>
          </a:xfrm>
          <a:prstGeom prst="rect">
            <a:avLst/>
          </a:prstGeom>
          <a:noFill/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028522" y="171450"/>
            <a:ext cx="784088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ru-RU" sz="20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МИНИСТЕРСТВО</a:t>
            </a:r>
          </a:p>
          <a:p>
            <a:pPr>
              <a:defRPr/>
            </a:pPr>
            <a:r>
              <a:rPr lang="ru-RU" sz="20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ТРАНСПОРТА </a:t>
            </a:r>
            <a:r>
              <a:rPr lang="ru-RU" sz="20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ТВЕРСКОЙ ОБЛАСТИ</a:t>
            </a:r>
            <a:endParaRPr lang="ru-RU" sz="2000" b="1" dirty="0">
              <a:solidFill>
                <a:srgbClr val="A8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3EE1B4-F599-4CF4-A774-FCAB3FE2ABCC}" type="slidenum">
              <a:rPr lang="ru-RU" altLang="ru-RU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2</a:t>
            </a:fld>
            <a:endParaRPr lang="ru-RU" alt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0"/>
          <p:cNvSpPr txBox="1">
            <a:spLocks/>
          </p:cNvSpPr>
          <p:nvPr/>
        </p:nvSpPr>
        <p:spPr>
          <a:xfrm>
            <a:off x="1169293" y="179343"/>
            <a:ext cx="7857293" cy="648955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>
              <a:defRPr/>
            </a:pPr>
            <a:r>
              <a:rPr lang="ru-RU" sz="2000" b="1" kern="0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ВОЗМОЖНЫЕ ПУТИ ПОДЪЕЗДА</a:t>
            </a:r>
            <a:endParaRPr lang="ru-RU" sz="2000" b="1" i="1" kern="0" dirty="0" smtClean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l">
              <a:defRPr/>
            </a:pPr>
            <a:endParaRPr lang="ru-RU" sz="20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6" name="Рисунок 1"/>
          <p:cNvPicPr preferRelativeResize="0">
            <a:picLocks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42819" y="142852"/>
            <a:ext cx="755869" cy="864000"/>
          </a:xfrm>
          <a:prstGeom prst="rect">
            <a:avLst/>
          </a:prstGeom>
          <a:noFill/>
        </p:spPr>
      </p:pic>
      <p:pic>
        <p:nvPicPr>
          <p:cNvPr id="3624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226" t="15525" r="4493" b="14443"/>
          <a:stretch/>
        </p:blipFill>
        <p:spPr bwMode="auto">
          <a:xfrm>
            <a:off x="878387" y="937260"/>
            <a:ext cx="7975015" cy="5230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H="1">
            <a:off x="5117870" y="4422371"/>
            <a:ext cx="69272" cy="720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5083234" y="4494415"/>
            <a:ext cx="34636" cy="1911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4932218" y="4678680"/>
            <a:ext cx="149632" cy="1911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>
            <a:off x="4849783" y="4869872"/>
            <a:ext cx="82435" cy="429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4666211" y="4911437"/>
            <a:ext cx="183572" cy="3505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>
            <a:off x="4592434" y="5261956"/>
            <a:ext cx="82436" cy="720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4447309" y="5334000"/>
            <a:ext cx="156555" cy="692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H="1" flipV="1">
            <a:off x="4220095" y="4569229"/>
            <a:ext cx="227215" cy="8340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 flipV="1">
            <a:off x="3735185" y="4026131"/>
            <a:ext cx="484910" cy="5430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 flipV="1">
            <a:off x="2748742" y="3291840"/>
            <a:ext cx="986443" cy="7342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2552007" y="2975956"/>
            <a:ext cx="196735" cy="3158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2552007" y="2903913"/>
            <a:ext cx="98367" cy="720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H="1" flipV="1">
            <a:off x="2648988" y="2903913"/>
            <a:ext cx="98368" cy="720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H="1">
            <a:off x="2747357" y="2975956"/>
            <a:ext cx="9836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H="1" flipV="1">
            <a:off x="2845724" y="2975956"/>
            <a:ext cx="216131" cy="1579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H="1" flipV="1">
            <a:off x="3061856" y="3128356"/>
            <a:ext cx="399009" cy="304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flipH="1">
            <a:off x="3460866" y="3031375"/>
            <a:ext cx="368530" cy="1440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H="1">
            <a:off x="3820391" y="3031375"/>
            <a:ext cx="186344" cy="83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flipH="1">
            <a:off x="3993920" y="2903913"/>
            <a:ext cx="259425" cy="1274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flipH="1" flipV="1">
            <a:off x="4220096" y="2903913"/>
            <a:ext cx="129711" cy="720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flipH="1">
            <a:off x="4336474" y="2967644"/>
            <a:ext cx="189112" cy="41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 flipV="1">
            <a:off x="4405745" y="2967644"/>
            <a:ext cx="103563" cy="5043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 flipH="1" flipV="1">
            <a:off x="4407649" y="3452554"/>
            <a:ext cx="184785" cy="999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 flipH="1" flipV="1">
            <a:off x="4586977" y="3552489"/>
            <a:ext cx="92393" cy="3489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 flipH="1" flipV="1">
            <a:off x="4666211" y="3884723"/>
            <a:ext cx="266008" cy="3489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2501" name="Прямая соединительная линия 362500"/>
          <p:cNvCxnSpPr/>
          <p:nvPr/>
        </p:nvCxnSpPr>
        <p:spPr>
          <a:xfrm flipV="1">
            <a:off x="5187142" y="4258064"/>
            <a:ext cx="117375" cy="16430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 flipV="1">
            <a:off x="5292345" y="4213216"/>
            <a:ext cx="117375" cy="4484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>
            <a:off x="5409720" y="4223506"/>
            <a:ext cx="373175" cy="27090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 flipV="1">
            <a:off x="5782895" y="4458393"/>
            <a:ext cx="229223" cy="2810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 flipV="1">
            <a:off x="6012118" y="4317863"/>
            <a:ext cx="127069" cy="14053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 flipV="1">
            <a:off x="6139187" y="4297680"/>
            <a:ext cx="156968" cy="2018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 flipV="1">
            <a:off x="6291587" y="4098605"/>
            <a:ext cx="156968" cy="19687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/>
          <p:cNvCxnSpPr/>
          <p:nvPr/>
        </p:nvCxnSpPr>
        <p:spPr>
          <a:xfrm flipV="1">
            <a:off x="6441080" y="3927694"/>
            <a:ext cx="136620" cy="19687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 flipH="1" flipV="1">
            <a:off x="6539496" y="3759754"/>
            <a:ext cx="38204" cy="16794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/>
          <p:nvPr/>
        </p:nvCxnSpPr>
        <p:spPr>
          <a:xfrm flipV="1">
            <a:off x="6539496" y="3582853"/>
            <a:ext cx="95510" cy="18654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flipV="1">
            <a:off x="6635006" y="3471949"/>
            <a:ext cx="29899" cy="11454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/>
          <p:nvPr/>
        </p:nvCxnSpPr>
        <p:spPr>
          <a:xfrm flipV="1">
            <a:off x="6664905" y="3402601"/>
            <a:ext cx="132052" cy="8397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/>
          <p:nvPr/>
        </p:nvCxnSpPr>
        <p:spPr>
          <a:xfrm flipV="1">
            <a:off x="6796957" y="3175460"/>
            <a:ext cx="104645" cy="22714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/>
          <p:cNvCxnSpPr/>
          <p:nvPr/>
        </p:nvCxnSpPr>
        <p:spPr>
          <a:xfrm flipV="1">
            <a:off x="6895373" y="3103417"/>
            <a:ext cx="188113" cy="7680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/>
          <p:cNvCxnSpPr/>
          <p:nvPr/>
        </p:nvCxnSpPr>
        <p:spPr>
          <a:xfrm flipV="1">
            <a:off x="7091376" y="2820438"/>
            <a:ext cx="89280" cy="28743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/>
          <p:cNvCxnSpPr/>
          <p:nvPr/>
        </p:nvCxnSpPr>
        <p:spPr>
          <a:xfrm flipH="1" flipV="1">
            <a:off x="6587251" y="2112837"/>
            <a:ext cx="593405" cy="70760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 flipV="1">
            <a:off x="6181543" y="2112837"/>
            <a:ext cx="416297" cy="32639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/>
          <p:nvPr/>
        </p:nvCxnSpPr>
        <p:spPr>
          <a:xfrm flipV="1">
            <a:off x="6075652" y="2434247"/>
            <a:ext cx="105891" cy="21178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/>
          <p:nvPr/>
        </p:nvCxnSpPr>
        <p:spPr>
          <a:xfrm flipV="1">
            <a:off x="5959795" y="2632778"/>
            <a:ext cx="129768" cy="6806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/>
          <p:nvPr/>
        </p:nvCxnSpPr>
        <p:spPr>
          <a:xfrm>
            <a:off x="5897506" y="2632778"/>
            <a:ext cx="64884" cy="6806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4" name="Прямая соединительная линия 113"/>
          <p:cNvCxnSpPr/>
          <p:nvPr/>
        </p:nvCxnSpPr>
        <p:spPr>
          <a:xfrm>
            <a:off x="5782895" y="2632778"/>
            <a:ext cx="114611" cy="1325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/>
          <p:nvPr/>
        </p:nvCxnSpPr>
        <p:spPr>
          <a:xfrm>
            <a:off x="5668284" y="2489062"/>
            <a:ext cx="114611" cy="14371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/>
          <p:nvPr/>
        </p:nvCxnSpPr>
        <p:spPr>
          <a:xfrm flipV="1">
            <a:off x="5481417" y="2506105"/>
            <a:ext cx="184791" cy="13992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/>
          <p:nvPr/>
        </p:nvCxnSpPr>
        <p:spPr>
          <a:xfrm flipV="1">
            <a:off x="5245829" y="2646029"/>
            <a:ext cx="243479" cy="5481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/>
          <p:nvPr/>
        </p:nvCxnSpPr>
        <p:spPr>
          <a:xfrm flipV="1">
            <a:off x="5152506" y="2698768"/>
            <a:ext cx="108480" cy="12167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4" name="Прямая соединительная линия 123"/>
          <p:cNvCxnSpPr/>
          <p:nvPr/>
        </p:nvCxnSpPr>
        <p:spPr>
          <a:xfrm flipV="1">
            <a:off x="4985598" y="2820438"/>
            <a:ext cx="169194" cy="8347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6" name="Прямая соединительная линия 125"/>
          <p:cNvCxnSpPr/>
          <p:nvPr/>
        </p:nvCxnSpPr>
        <p:spPr>
          <a:xfrm flipV="1">
            <a:off x="4633173" y="2898197"/>
            <a:ext cx="373861" cy="571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8" name="Прямая соединительная линия 127"/>
          <p:cNvCxnSpPr/>
          <p:nvPr/>
        </p:nvCxnSpPr>
        <p:spPr>
          <a:xfrm flipV="1">
            <a:off x="4534833" y="2903913"/>
            <a:ext cx="98819" cy="6581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/>
          <p:cNvCxnSpPr/>
          <p:nvPr/>
        </p:nvCxnSpPr>
        <p:spPr>
          <a:xfrm flipV="1">
            <a:off x="4457526" y="2964156"/>
            <a:ext cx="97033" cy="46173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/>
          <p:cNvCxnSpPr/>
          <p:nvPr/>
        </p:nvCxnSpPr>
        <p:spPr>
          <a:xfrm>
            <a:off x="4457526" y="3425886"/>
            <a:ext cx="176126" cy="10333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7" name="Прямая соединительная линия 136"/>
          <p:cNvCxnSpPr/>
          <p:nvPr/>
        </p:nvCxnSpPr>
        <p:spPr>
          <a:xfrm flipH="1" flipV="1">
            <a:off x="4619130" y="3502521"/>
            <a:ext cx="117313" cy="38220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9" name="Прямая соединительная линия 138"/>
          <p:cNvCxnSpPr/>
          <p:nvPr/>
        </p:nvCxnSpPr>
        <p:spPr>
          <a:xfrm flipH="1" flipV="1">
            <a:off x="4732471" y="3868779"/>
            <a:ext cx="253127" cy="32826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 flipH="1" flipV="1">
            <a:off x="4960682" y="4223506"/>
            <a:ext cx="226460" cy="19886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6224" y="5335106"/>
            <a:ext cx="360836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Маршрут 1 </a:t>
            </a:r>
          </a:p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Конаково → Тверь →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Юрьево-Девичье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Протяженность 138 км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755415" y="1200661"/>
            <a:ext cx="4479496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Маршрут 2</a:t>
            </a:r>
          </a:p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Конаково→Дубна → Кимры →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Юрьево-Девичье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Протяженность 140 км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962390" y="4830027"/>
            <a:ext cx="2855142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Маршрут 3 </a:t>
            </a:r>
          </a:p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Конаково →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Юрьево-Девичье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(с учетом нового моста)</a:t>
            </a:r>
          </a:p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Протяженность 3 км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1" name="Прямая со стрелкой 90"/>
          <p:cNvCxnSpPr>
            <a:stCxn id="88" idx="0"/>
          </p:cNvCxnSpPr>
          <p:nvPr/>
        </p:nvCxnSpPr>
        <p:spPr>
          <a:xfrm rot="5400000" flipH="1" flipV="1">
            <a:off x="2387814" y="4200072"/>
            <a:ext cx="1417624" cy="8524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>
            <a:stCxn id="145" idx="2"/>
          </p:cNvCxnSpPr>
          <p:nvPr/>
        </p:nvCxnSpPr>
        <p:spPr>
          <a:xfrm rot="16200000" flipH="1">
            <a:off x="5041494" y="1985326"/>
            <a:ext cx="508480" cy="6011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146" idx="1"/>
          </p:cNvCxnSpPr>
          <p:nvPr/>
        </p:nvCxnSpPr>
        <p:spPr>
          <a:xfrm rot="10800000">
            <a:off x="5152506" y="4388130"/>
            <a:ext cx="809884" cy="9805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3EE1B4-F599-4CF4-A774-FCAB3FE2ABCC}" type="slidenum">
              <a:rPr lang="ru-RU" altLang="ru-RU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3</a:t>
            </a:fld>
            <a:endParaRPr lang="ru-RU" alt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0"/>
          <p:cNvSpPr txBox="1">
            <a:spLocks/>
          </p:cNvSpPr>
          <p:nvPr/>
        </p:nvSpPr>
        <p:spPr>
          <a:xfrm>
            <a:off x="1169293" y="179343"/>
            <a:ext cx="7857293" cy="648955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>
              <a:defRPr/>
            </a:pPr>
            <a:r>
              <a:rPr lang="ru-RU" sz="2000" b="1" kern="0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ВОЗМОЖНЫЕ ПУТИ ПОДЪЕЗДА</a:t>
            </a:r>
            <a:endParaRPr lang="ru-RU" sz="2000" b="1" i="1" kern="0" dirty="0" smtClean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l">
              <a:defRPr/>
            </a:pPr>
            <a:endParaRPr lang="ru-RU" sz="20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6" name="Рисунок 1"/>
          <p:cNvPicPr preferRelativeResize="0">
            <a:picLocks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42819" y="142852"/>
            <a:ext cx="755869" cy="864000"/>
          </a:xfrm>
          <a:prstGeom prst="rect">
            <a:avLst/>
          </a:prstGeom>
          <a:noFill/>
        </p:spPr>
      </p:pic>
      <p:pic>
        <p:nvPicPr>
          <p:cNvPr id="3624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226" t="15525" r="4493" b="14443"/>
          <a:stretch/>
        </p:blipFill>
        <p:spPr bwMode="auto">
          <a:xfrm>
            <a:off x="878387" y="937260"/>
            <a:ext cx="7975015" cy="5230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H="1">
            <a:off x="5117870" y="4422371"/>
            <a:ext cx="69272" cy="720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5083234" y="4494415"/>
            <a:ext cx="34636" cy="19119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4932218" y="4678680"/>
            <a:ext cx="149632" cy="19119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>
            <a:off x="4849783" y="4869872"/>
            <a:ext cx="82435" cy="429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4666211" y="4911437"/>
            <a:ext cx="183572" cy="35051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>
            <a:off x="4592434" y="5261956"/>
            <a:ext cx="82436" cy="7204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4447309" y="5334000"/>
            <a:ext cx="156555" cy="6927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H="1" flipV="1">
            <a:off x="4220095" y="4569229"/>
            <a:ext cx="227215" cy="8340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 flipV="1">
            <a:off x="3735185" y="4026131"/>
            <a:ext cx="484910" cy="5430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 flipV="1">
            <a:off x="2748742" y="3291840"/>
            <a:ext cx="986443" cy="7342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2552007" y="2975956"/>
            <a:ext cx="196735" cy="3158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2552007" y="2903913"/>
            <a:ext cx="98367" cy="720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H="1" flipV="1">
            <a:off x="2648988" y="2903913"/>
            <a:ext cx="98368" cy="720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H="1">
            <a:off x="2747357" y="2975956"/>
            <a:ext cx="9836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H="1" flipV="1">
            <a:off x="2845724" y="2975956"/>
            <a:ext cx="216131" cy="1579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H="1" flipV="1">
            <a:off x="3061856" y="3128356"/>
            <a:ext cx="399009" cy="304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flipH="1">
            <a:off x="3460866" y="3031375"/>
            <a:ext cx="368530" cy="1440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H="1">
            <a:off x="3820391" y="3031375"/>
            <a:ext cx="186344" cy="83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flipH="1">
            <a:off x="3993920" y="2903913"/>
            <a:ext cx="259425" cy="1274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flipH="1" flipV="1">
            <a:off x="4220096" y="2903913"/>
            <a:ext cx="129711" cy="720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flipH="1">
            <a:off x="4336474" y="2967644"/>
            <a:ext cx="189112" cy="41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 flipV="1">
            <a:off x="4405745" y="2967644"/>
            <a:ext cx="103563" cy="5043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 flipH="1" flipV="1">
            <a:off x="4407649" y="3452554"/>
            <a:ext cx="184785" cy="999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 flipH="1" flipV="1">
            <a:off x="4586977" y="3552489"/>
            <a:ext cx="92393" cy="3489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 flipH="1" flipV="1">
            <a:off x="4666211" y="3884723"/>
            <a:ext cx="266008" cy="3489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 flipH="1" flipV="1">
            <a:off x="4960682" y="4223506"/>
            <a:ext cx="226460" cy="19886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02400" y="5725223"/>
            <a:ext cx="4329904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Маршрут 1 </a:t>
            </a:r>
          </a:p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Новозавидовский → Тверь →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Юрьево-Девичье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Протяженность 108,6 км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397851" y="1560133"/>
            <a:ext cx="4755276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Маршрут 3 </a:t>
            </a:r>
          </a:p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Новозавидовский → Конаково →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Юрьево-Девичье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(с учетом нового моста)</a:t>
            </a:r>
          </a:p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Протяженность 29,6 км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1" name="Прямая со стрелкой 90"/>
          <p:cNvCxnSpPr>
            <a:stCxn id="88" idx="0"/>
          </p:cNvCxnSpPr>
          <p:nvPr/>
        </p:nvCxnSpPr>
        <p:spPr>
          <a:xfrm flipV="1">
            <a:off x="2667352" y="4037990"/>
            <a:ext cx="975618" cy="16872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146" idx="2"/>
          </p:cNvCxnSpPr>
          <p:nvPr/>
        </p:nvCxnSpPr>
        <p:spPr>
          <a:xfrm flipH="1">
            <a:off x="5201107" y="2637351"/>
            <a:ext cx="1574382" cy="180297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Диаграмма 15"/>
          <p:cNvGraphicFramePr/>
          <p:nvPr/>
        </p:nvGraphicFramePr>
        <p:xfrm>
          <a:off x="-19050" y="-19050"/>
          <a:ext cx="0" cy="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5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3078" name="Заголовок 20"/>
          <p:cNvSpPr>
            <a:spLocks noGrp="1"/>
          </p:cNvSpPr>
          <p:nvPr>
            <p:ph type="title"/>
          </p:nvPr>
        </p:nvSpPr>
        <p:spPr>
          <a:xfrm>
            <a:off x="1143000" y="214313"/>
            <a:ext cx="7615238" cy="717842"/>
          </a:xfrm>
        </p:spPr>
        <p:txBody>
          <a:bodyPr/>
          <a:lstStyle/>
          <a:p>
            <a:pPr>
              <a:defRPr/>
            </a:pPr>
            <a:r>
              <a:rPr lang="ru-RU" sz="20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СТРОИТЕЛЬСТВО МОСТА ЧЕРЕЗ РЕКУ ВОЛГА В КОНАКОВО</a:t>
            </a:r>
            <a:endParaRPr lang="ru-RU" sz="2000" b="1" dirty="0" smtClean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5" name="Рисунок 1"/>
          <p:cNvPicPr preferRelativeResize="0">
            <a:picLocks noChangeArrowheads="1"/>
          </p:cNvPicPr>
          <p:nvPr/>
        </p:nvPicPr>
        <p:blipFill>
          <a:blip r:embed="rId4">
            <a:lum contrast="12000"/>
          </a:blip>
          <a:srcRect l="5005"/>
          <a:stretch>
            <a:fillRect/>
          </a:stretch>
        </p:blipFill>
        <p:spPr bwMode="auto">
          <a:xfrm>
            <a:off x="142875" y="142875"/>
            <a:ext cx="7556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686553" y="6330950"/>
            <a:ext cx="2133600" cy="384175"/>
          </a:xfrm>
        </p:spPr>
        <p:txBody>
          <a:bodyPr/>
          <a:lstStyle/>
          <a:p>
            <a:pPr>
              <a:defRPr/>
            </a:pPr>
            <a:fld id="{E189682F-536C-4E12-9DD5-23251CA590BB}" type="slidenum">
              <a:rPr lang="ru-RU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4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1499" name="Picture 2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587" t="14676" r="12214" b="9048"/>
          <a:stretch/>
        </p:blipFill>
        <p:spPr bwMode="auto">
          <a:xfrm>
            <a:off x="898524" y="1082675"/>
            <a:ext cx="7875361" cy="5231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1294108" y="1082675"/>
            <a:ext cx="542441" cy="6996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852047" y="1782305"/>
            <a:ext cx="271220" cy="11003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2123267" y="2882685"/>
            <a:ext cx="33580" cy="5269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2156847" y="3409627"/>
            <a:ext cx="98156" cy="4107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V="1">
            <a:off x="2309247" y="3479369"/>
            <a:ext cx="674177" cy="3409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V="1">
            <a:off x="2961467" y="3409627"/>
            <a:ext cx="145943" cy="69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107411" y="2750949"/>
            <a:ext cx="604433" cy="6586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H="1">
            <a:off x="3670516" y="2603715"/>
            <a:ext cx="235057" cy="1795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H="1">
            <a:off x="3901699" y="2603715"/>
            <a:ext cx="23505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4136755" y="2603715"/>
            <a:ext cx="23505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H="1">
            <a:off x="4371811" y="2603715"/>
            <a:ext cx="23505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 flipH="1" flipV="1">
            <a:off x="4571993" y="2603715"/>
            <a:ext cx="340970" cy="2789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H="1" flipV="1">
            <a:off x="4894878" y="2895600"/>
            <a:ext cx="340970" cy="3822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48" name="Прямая соединительная линия 2047"/>
          <p:cNvCxnSpPr/>
          <p:nvPr/>
        </p:nvCxnSpPr>
        <p:spPr>
          <a:xfrm flipH="1">
            <a:off x="7299702" y="4021810"/>
            <a:ext cx="240223" cy="10073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H="1">
            <a:off x="7188630" y="4125131"/>
            <a:ext cx="120113" cy="10073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flipH="1">
            <a:off x="6703017" y="4241367"/>
            <a:ext cx="485614" cy="10073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flipH="1" flipV="1">
            <a:off x="6160576" y="4225870"/>
            <a:ext cx="542441" cy="11623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58" name="Прямая соединительная линия 2057"/>
          <p:cNvCxnSpPr/>
          <p:nvPr/>
        </p:nvCxnSpPr>
        <p:spPr>
          <a:xfrm>
            <a:off x="5595079" y="3698193"/>
            <a:ext cx="105798" cy="8524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>
            <a:off x="5738353" y="3818234"/>
            <a:ext cx="73617" cy="8524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6040464" y="4141327"/>
            <a:ext cx="73617" cy="8524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>
            <a:off x="5966847" y="4039890"/>
            <a:ext cx="73617" cy="8524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>
            <a:off x="5851838" y="3936569"/>
            <a:ext cx="73617" cy="8524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>
            <a:off x="5443928" y="3572358"/>
            <a:ext cx="105798" cy="8524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>
            <a:off x="5271541" y="3444016"/>
            <a:ext cx="105798" cy="8524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63" name="TextBox 2062"/>
          <p:cNvSpPr txBox="1"/>
          <p:nvPr/>
        </p:nvSpPr>
        <p:spPr>
          <a:xfrm>
            <a:off x="2009166" y="1218425"/>
            <a:ext cx="3584892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Автодорога 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Рождествено -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Юрьево-Девичье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Юрятино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протяженность 28,1 км, Ремонт -2019 год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65" name="Прямая со стрелкой 2064"/>
          <p:cNvCxnSpPr>
            <a:stCxn id="2063" idx="2"/>
          </p:cNvCxnSpPr>
          <p:nvPr/>
        </p:nvCxnSpPr>
        <p:spPr>
          <a:xfrm rot="5400000">
            <a:off x="2417633" y="1696308"/>
            <a:ext cx="1123198" cy="16447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256166" y="4891265"/>
            <a:ext cx="2861857" cy="11695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Автодорога 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Конаково - Правый берег реки Волга, 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протяженность 1,69 км,  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капитальный ремонт - 2014 год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68" name="Прямая со стрелкой 2067"/>
          <p:cNvCxnSpPr>
            <a:stCxn id="71" idx="3"/>
          </p:cNvCxnSpPr>
          <p:nvPr/>
        </p:nvCxnSpPr>
        <p:spPr>
          <a:xfrm flipV="1">
            <a:off x="5118023" y="4342106"/>
            <a:ext cx="1503757" cy="11339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443928" y="2518688"/>
            <a:ext cx="2861857" cy="73866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Мост через реку Волга. 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Длина 1,6 км.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Строительство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71" name="Прямая со стрелкой 2070"/>
          <p:cNvCxnSpPr>
            <a:stCxn id="75" idx="2"/>
          </p:cNvCxnSpPr>
          <p:nvPr/>
        </p:nvCxnSpPr>
        <p:spPr>
          <a:xfrm flipH="1">
            <a:off x="5811971" y="3257352"/>
            <a:ext cx="1062886" cy="44084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Диаграмма 15"/>
          <p:cNvGraphicFramePr/>
          <p:nvPr/>
        </p:nvGraphicFramePr>
        <p:xfrm>
          <a:off x="-66675" y="-66675"/>
          <a:ext cx="0" cy="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196" name="Rectangle 1"/>
          <p:cNvSpPr>
            <a:spLocks noChangeArrowheads="1"/>
          </p:cNvSpPr>
          <p:nvPr/>
        </p:nvSpPr>
        <p:spPr bwMode="auto">
          <a:xfrm>
            <a:off x="0" y="0"/>
            <a:ext cx="1846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071538" y="228599"/>
            <a:ext cx="7821612" cy="6953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0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ТЕХНИКО-ЭКСПЛУАТАЦИОННЫЕ ХАРАКТЕРИСТИКИ МОСТА ЧЕРЕЗ РЕКУ ВОЛГА В КОНАКОВО</a:t>
            </a:r>
            <a:endParaRPr lang="ru-RU" sz="20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879476" y="1243013"/>
            <a:ext cx="7300913" cy="360362"/>
          </a:xfrm>
          <a:prstGeom prst="rect">
            <a:avLst/>
          </a:prstGeom>
          <a:noFill/>
          <a:ln>
            <a:noFill/>
          </a:ln>
        </p:spPr>
        <p:txBody>
          <a:bodyPr lIns="0" tIns="0" rIns="18288" bIns="0" anchor="b">
            <a:normAutofit fontScale="975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100" b="1" kern="0" dirty="0">
              <a:solidFill>
                <a:sysClr val="windowText" lastClr="00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8200" name="Рисунок 21"/>
          <p:cNvPicPr preferRelativeResize="0">
            <a:picLocks noChangeArrowheads="1"/>
          </p:cNvPicPr>
          <p:nvPr/>
        </p:nvPicPr>
        <p:blipFill>
          <a:blip r:embed="rId4" cstate="print">
            <a:lum contrast="12000"/>
          </a:blip>
          <a:srcRect l="5005"/>
          <a:stretch>
            <a:fillRect/>
          </a:stretch>
        </p:blipFill>
        <p:spPr bwMode="auto">
          <a:xfrm>
            <a:off x="107951" y="136525"/>
            <a:ext cx="756000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2" y="6438901"/>
            <a:ext cx="2247898" cy="282575"/>
          </a:xfrm>
        </p:spPr>
        <p:txBody>
          <a:bodyPr/>
          <a:lstStyle/>
          <a:p>
            <a:pPr>
              <a:defRPr/>
            </a:pPr>
            <a:fld id="{E189682F-536C-4E12-9DD5-23251CA590BB}" type="slidenum">
              <a:rPr lang="ru-RU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5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35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3400425"/>
            <a:ext cx="812800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00425" y="5656361"/>
            <a:ext cx="2091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Протяженность 1600 м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062341" y="6054810"/>
            <a:ext cx="5013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Ориентировочная стоимость </a:t>
            </a:r>
            <a:r>
              <a:rPr lang="ru-RU" smtClean="0"/>
              <a:t>строительства 10 </a:t>
            </a:r>
            <a:r>
              <a:rPr lang="ru-RU" dirty="0" smtClean="0"/>
              <a:t>млрд. руб.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4102"/>
          <a:stretch/>
        </p:blipFill>
        <p:spPr bwMode="auto">
          <a:xfrm>
            <a:off x="1451320" y="1000525"/>
            <a:ext cx="6235401" cy="2166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1956" y="2372962"/>
            <a:ext cx="8229600" cy="1143000"/>
          </a:xfrm>
        </p:spPr>
        <p:txBody>
          <a:bodyPr/>
          <a:lstStyle/>
          <a:p>
            <a:r>
              <a:rPr lang="ru-RU" sz="2800" dirty="0" smtClean="0">
                <a:solidFill>
                  <a:schemeClr val="tx1"/>
                </a:solidFill>
              </a:rPr>
              <a:t>СПАСИБО ЗА ВНИМАНИЕ!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89682F-536C-4E12-9DD5-23251CA590BB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pic>
        <p:nvPicPr>
          <p:cNvPr id="4" name="Рисунок 21"/>
          <p:cNvPicPr preferRelativeResize="0">
            <a:picLocks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07951" y="136525"/>
            <a:ext cx="756000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1"/>
          <p:cNvPicPr preferRelativeResize="0">
            <a:picLocks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42819" y="142852"/>
            <a:ext cx="755869" cy="864000"/>
          </a:xfrm>
          <a:prstGeom prst="rect">
            <a:avLst/>
          </a:prstGeom>
          <a:noFill/>
        </p:spPr>
      </p:pic>
      <p:sp>
        <p:nvSpPr>
          <p:cNvPr id="7" name="Заголовок 8"/>
          <p:cNvSpPr>
            <a:spLocks noGrp="1"/>
          </p:cNvSpPr>
          <p:nvPr>
            <p:ph type="title"/>
          </p:nvPr>
        </p:nvSpPr>
        <p:spPr>
          <a:xfrm>
            <a:off x="793780" y="2247663"/>
            <a:ext cx="7999611" cy="4191638"/>
          </a:xfrm>
        </p:spPr>
        <p:txBody>
          <a:bodyPr/>
          <a:lstStyle/>
          <a:p>
            <a:pPr algn="l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Министерство транспорта Тверской области</a:t>
            </a:r>
            <a:b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б-р Радищева, д. 30, г. Тверь, 170100</a:t>
            </a:r>
            <a:b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тел. (4822) 34-23-02</a:t>
            </a:r>
            <a:b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факс (4822) 34-72-45</a:t>
            </a:r>
            <a:b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E-mail: mintrans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tverreg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минтранс.тверскаяобласть.рф</a:t>
            </a:r>
            <a:b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Министр транспорта Тверской области</a:t>
            </a:r>
            <a:b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Павлов Игорь Анатольевич</a:t>
            </a:r>
            <a:b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Согласовано Министерство транспорта </a:t>
            </a:r>
            <a:b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Заместитель министра Насибуллин Дмитрий Игоревич</a:t>
            </a:r>
            <a:b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Разработано ГКУ «Дирекция ТДФ» </a:t>
            </a:r>
            <a:b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Главный технолог  Смирнов Сергей Михайлович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8497B2-772D-4023-84D7-D473E8386A41}" type="slidenum">
              <a:rPr lang="ru-RU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7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Overr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Оформление по умолчанию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Бумажная">
    <a:fillStyleLst>
      <a:solidFill>
        <a:schemeClr val="phClr"/>
      </a:solidFill>
      <a:blipFill>
        <a:blip xmlns:r="http://schemas.openxmlformats.org/officeDocument/2006/relationships" r:embed="rId1">
          <a:duotone>
            <a:schemeClr val="phClr">
              <a:shade val="63000"/>
              <a:tint val="82000"/>
            </a:schemeClr>
            <a:schemeClr val="phClr">
              <a:tint val="10000"/>
              <a:satMod val="400000"/>
            </a:schemeClr>
          </a:duotone>
        </a:blip>
        <a:tile tx="0" ty="0" sx="40000" sy="40000" flip="none" algn="tl"/>
      </a:blipFill>
      <a:blipFill>
        <a:blip xmlns:r="http://schemas.openxmlformats.org/officeDocument/2006/relationships" r:embed="rId1">
          <a:duotone>
            <a:schemeClr val="phClr">
              <a:shade val="40000"/>
            </a:schemeClr>
            <a:schemeClr val="phClr">
              <a:tint val="42000"/>
            </a:schemeClr>
          </a:duotone>
        </a:blip>
        <a:tile tx="0" ty="0" sx="40000" sy="40000" flip="none" algn="tl"/>
      </a:blipFill>
    </a:fillStyleLst>
    <a:lnStyleLst>
      <a:ln w="127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  <a:ln w="635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95000" rotWithShape="0">
            <a:srgbClr val="000000">
              <a:alpha val="50000"/>
            </a:srgbClr>
          </a:outerShdw>
          <a:softEdge rad="12700"/>
        </a:effectLst>
      </a:effectStyle>
      <a:effectStyle>
        <a:effectLst>
          <a:outerShdw blurRad="95000" rotWithShape="0">
            <a:srgbClr val="000000">
              <a:alpha val="50000"/>
            </a:srgbClr>
          </a:outerShdw>
          <a:softEdge rad="12700"/>
        </a:effectLst>
      </a:effectStyle>
      <a:effectStyle>
        <a:effectLst>
          <a:outerShdw blurRad="95000" algn="tl" rotWithShape="0">
            <a:srgbClr val="000000">
              <a:alpha val="50000"/>
            </a:srgbClr>
          </a:outerShdw>
        </a:effectLst>
        <a:scene3d>
          <a:camera prst="orthographicFront"/>
          <a:lightRig rig="soft" dir="t">
            <a:rot lat="0" lon="0" rev="18000000"/>
          </a:lightRig>
        </a:scene3d>
        <a:sp3d prstMaterial="dkEdge">
          <a:bevelT w="73660" h="44450" prst="riblet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Бумажная">
    <a:fillStyleLst>
      <a:solidFill>
        <a:schemeClr val="phClr"/>
      </a:solidFill>
      <a:blipFill>
        <a:blip xmlns:r="http://schemas.openxmlformats.org/officeDocument/2006/relationships" r:embed="rId1">
          <a:duotone>
            <a:schemeClr val="phClr">
              <a:shade val="63000"/>
              <a:tint val="82000"/>
            </a:schemeClr>
            <a:schemeClr val="phClr">
              <a:tint val="10000"/>
              <a:satMod val="400000"/>
            </a:schemeClr>
          </a:duotone>
        </a:blip>
        <a:tile tx="0" ty="0" sx="40000" sy="40000" flip="none" algn="tl"/>
      </a:blipFill>
      <a:blipFill>
        <a:blip xmlns:r="http://schemas.openxmlformats.org/officeDocument/2006/relationships" r:embed="rId1">
          <a:duotone>
            <a:schemeClr val="phClr">
              <a:shade val="40000"/>
            </a:schemeClr>
            <a:schemeClr val="phClr">
              <a:tint val="42000"/>
            </a:schemeClr>
          </a:duotone>
        </a:blip>
        <a:tile tx="0" ty="0" sx="40000" sy="40000" flip="none" algn="tl"/>
      </a:blipFill>
    </a:fillStyleLst>
    <a:lnStyleLst>
      <a:ln w="127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  <a:ln w="635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95000" rotWithShape="0">
            <a:srgbClr val="000000">
              <a:alpha val="50000"/>
            </a:srgbClr>
          </a:outerShdw>
          <a:softEdge rad="12700"/>
        </a:effectLst>
      </a:effectStyle>
      <a:effectStyle>
        <a:effectLst>
          <a:outerShdw blurRad="95000" rotWithShape="0">
            <a:srgbClr val="000000">
              <a:alpha val="50000"/>
            </a:srgbClr>
          </a:outerShdw>
          <a:softEdge rad="12700"/>
        </a:effectLst>
      </a:effectStyle>
      <a:effectStyle>
        <a:effectLst>
          <a:outerShdw blurRad="95000" algn="tl" rotWithShape="0">
            <a:srgbClr val="000000">
              <a:alpha val="50000"/>
            </a:srgbClr>
          </a:outerShdw>
        </a:effectLst>
        <a:scene3d>
          <a:camera prst="orthographicFront"/>
          <a:lightRig rig="soft" dir="t">
            <a:rot lat="0" lon="0" rev="18000000"/>
          </a:lightRig>
        </a:scene3d>
        <a:sp3d prstMaterial="dkEdge">
          <a:bevelT w="73660" h="44450" prst="riblet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8590</TotalTime>
  <Words>248</Words>
  <Application>Microsoft Office PowerPoint</Application>
  <PresentationFormat>Экран (4:3)</PresentationFormat>
  <Paragraphs>125</Paragraphs>
  <Slides>7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1_Оформление по умолчанию</vt:lpstr>
      <vt:lpstr>Слайд 1</vt:lpstr>
      <vt:lpstr>Слайд 2</vt:lpstr>
      <vt:lpstr>Слайд 3</vt:lpstr>
      <vt:lpstr>СТРОИТЕЛЬСТВО МОСТА ЧЕРЕЗ РЕКУ ВОЛГА В КОНАКОВО</vt:lpstr>
      <vt:lpstr>ТЕХНИКО-ЭКСПЛУАТАЦИОННЫЕ ХАРАКТЕРИСТИКИ МОСТА ЧЕРЕЗ РЕКУ ВОЛГА В КОНАКОВО</vt:lpstr>
      <vt:lpstr>СПАСИБО ЗА ВНИМАНИЕ!</vt:lpstr>
      <vt:lpstr>Министерство транспорта Тверской области  б-р Радищева, д. 30, г. Тверь, 170100 тел. (4822) 34-23-02 факс (4822) 34-72-45 E-mail: mintrans@tverreg.ru минтранс.тверскаяобласть.рф  Министр транспорта Тверской области Павлов Игорь Анатольевич  Согласовано Министерство транспорта  Заместитель министра Насибуллин Дмитрий Игоревич  Разработано ГКУ «Дирекция ТДФ»  Главный технолог  Смирнов Сергей Михайлович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ТЕХНИЧЕСКОЕ ЗАДАНИЕ  НА РЕКОНСТРУКЦИЮ МОУ «СРЕДНЯЯ ШКОЛА №13»  (с устройством пристройки столовой)   в г. КИМРЫ   ТВЕРСКОЙ ОБЛАСТИ  А.А.Каспржак начальник департамента образования Тверской области</dc:title>
  <dc:creator>peres</dc:creator>
  <cp:lastModifiedBy>Марта</cp:lastModifiedBy>
  <cp:revision>1916</cp:revision>
  <cp:lastPrinted>2017-01-23T14:32:04Z</cp:lastPrinted>
  <dcterms:created xsi:type="dcterms:W3CDTF">2008-10-17T07:39:58Z</dcterms:created>
  <dcterms:modified xsi:type="dcterms:W3CDTF">2019-05-13T16:58:26Z</dcterms:modified>
</cp:coreProperties>
</file>