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7" r:id="rId4"/>
    <p:sldId id="267" r:id="rId5"/>
    <p:sldId id="268" r:id="rId6"/>
    <p:sldId id="261" r:id="rId7"/>
  </p:sldIdLst>
  <p:sldSz cx="9144000" cy="6858000" type="screen4x3"/>
  <p:notesSz cx="6819900" cy="99187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4E0AA-0789-48F3-8791-E2CA7C4D086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24E1D2C-B8B5-4474-BD98-21336F330F4F}">
      <dgm:prSet phldrT="[Текст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Мясоперерабатывающий цех </a:t>
          </a:r>
        </a:p>
        <a:p>
          <a:pPr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Срок реализации 2020-2021 годы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Мощность 20 т/сутки</a:t>
          </a:r>
          <a:endParaRPr lang="ru-RU" sz="1600" b="1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Объем инвестиций – 250 </a:t>
          </a:r>
          <a:r>
            <a:rPr lang="ru-RU" sz="1600" b="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, в т.ч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. 150 </a:t>
          </a:r>
          <a:r>
            <a:rPr lang="ru-RU" sz="16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на закупку оборудования.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3FBA42A-141E-4393-9FC0-D85D4D36D416}" type="parTrans" cxnId="{45EB6F6B-C3E6-4FA7-9EFC-08E5A36612E7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920299B-75C6-45CA-B240-462DA05657BE}" type="sibTrans" cxnId="{45EB6F6B-C3E6-4FA7-9EFC-08E5A36612E7}">
      <dgm:prSet custT="1"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AE090CEC-4C68-4C2E-8975-B2317C717682}">
      <dgm:prSet phldrT="[Текст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Сырный цех </a:t>
          </a:r>
        </a:p>
        <a:p>
          <a:pPr marR="0" defTabSz="6223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tabLst/>
            <a:defRPr/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Срок реализации 2020-2021 годы</a:t>
          </a:r>
        </a:p>
        <a:p>
          <a:pPr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Мощность 20 т/сутки</a:t>
          </a:r>
        </a:p>
        <a:p>
          <a:pPr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Объем инвестиций – 250 </a:t>
          </a:r>
          <a:r>
            <a:rPr lang="ru-RU" sz="16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, в т.ч. 150 </a:t>
          </a:r>
          <a:r>
            <a:rPr lang="ru-RU" sz="16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на  закупку оборудования.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7777E63-4467-4BB6-9C81-7B99F1E20512}" type="parTrans" cxnId="{F1137A9C-A16B-40D5-8B5D-574903394E21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69B60015-C3B6-427E-B79B-50B0A5158F9C}" type="sibTrans" cxnId="{F1137A9C-A16B-40D5-8B5D-574903394E21}">
      <dgm:prSet custT="1"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4B403CF4-502D-49A4-A82C-10D1BD5F0523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Строительство комплекса на 3600 голов КРС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Срок реализации 2019-2021 годы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Объем инвестиций – 1 </a:t>
          </a:r>
          <a:r>
            <a:rPr lang="ru-RU" sz="16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млрд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 (строительство, приобретение КРС)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A622024-EEBF-46D3-AB87-C10909084013}" type="parTrans" cxnId="{E75A0082-333F-4E8C-97E6-F60E76C2F3DA}">
      <dgm:prSet/>
      <dgm:spPr/>
      <dgm:t>
        <a:bodyPr/>
        <a:lstStyle/>
        <a:p>
          <a:endParaRPr lang="ru-RU" sz="1600"/>
        </a:p>
      </dgm:t>
    </dgm:pt>
    <dgm:pt modelId="{D0376955-861D-495A-B064-51CD2553C546}" type="sibTrans" cxnId="{E75A0082-333F-4E8C-97E6-F60E76C2F3DA}">
      <dgm:prSet custT="1"/>
      <dgm:spPr/>
      <dgm:t>
        <a:bodyPr/>
        <a:lstStyle/>
        <a:p>
          <a:endParaRPr lang="ru-RU" sz="1600"/>
        </a:p>
      </dgm:t>
    </dgm:pt>
    <dgm:pt modelId="{C9FD6824-89F0-4B8F-953E-AF6345EAA42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Цех производства детского питания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Срок реализации 2020-2021 годы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Объем инвестиций – 200 </a:t>
          </a:r>
          <a:r>
            <a:rPr lang="ru-RU" sz="16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руб., в т. ч. на закупку оборудования 100 </a:t>
          </a:r>
          <a:r>
            <a:rPr lang="ru-RU" sz="16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574DA2A-DD72-4AF2-8561-BA25EC75FC97}" type="parTrans" cxnId="{D5B5BF25-B907-493B-9D1F-8916BDE17BA3}">
      <dgm:prSet/>
      <dgm:spPr/>
      <dgm:t>
        <a:bodyPr/>
        <a:lstStyle/>
        <a:p>
          <a:endParaRPr lang="ru-RU" sz="1600"/>
        </a:p>
      </dgm:t>
    </dgm:pt>
    <dgm:pt modelId="{C68587DD-FAFD-46A5-A1FE-A6CF75406A5D}" type="sibTrans" cxnId="{D5B5BF25-B907-493B-9D1F-8916BDE17BA3}">
      <dgm:prSet/>
      <dgm:spPr/>
      <dgm:t>
        <a:bodyPr/>
        <a:lstStyle/>
        <a:p>
          <a:endParaRPr lang="ru-RU" sz="1600"/>
        </a:p>
      </dgm:t>
    </dgm:pt>
    <dgm:pt modelId="{D337E57E-E8B5-4A0A-8C37-1E8A6C51B0E1}" type="pres">
      <dgm:prSet presAssocID="{8394E0AA-0789-48F3-8791-E2CA7C4D086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1FC16A6-D25B-4BEE-9D4F-A78BA7FA942C}" type="pres">
      <dgm:prSet presAssocID="{8394E0AA-0789-48F3-8791-E2CA7C4D086D}" presName="dummyMaxCanvas" presStyleCnt="0">
        <dgm:presLayoutVars/>
      </dgm:prSet>
      <dgm:spPr/>
    </dgm:pt>
    <dgm:pt modelId="{88C8FECF-697E-498E-9858-F483C45CFC42}" type="pres">
      <dgm:prSet presAssocID="{8394E0AA-0789-48F3-8791-E2CA7C4D086D}" presName="FourNodes_1" presStyleLbl="node1" presStyleIdx="0" presStyleCnt="4" custScaleY="125922" custLinFactY="100000" custLinFactNeighborX="13758" custLinFactNeighborY="1217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295CA8-DDF7-4C31-B9E2-387AACE67965}" type="pres">
      <dgm:prSet presAssocID="{8394E0AA-0789-48F3-8791-E2CA7C4D086D}" presName="FourNodes_2" presStyleLbl="node1" presStyleIdx="1" presStyleCnt="4" custScaleY="113655" custLinFactNeighborX="-4935" custLinFactNeighborY="-161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D8A679-E7DE-429A-A060-EC8E62363840}" type="pres">
      <dgm:prSet presAssocID="{8394E0AA-0789-48F3-8791-E2CA7C4D086D}" presName="FourNodes_3" presStyleLbl="node1" presStyleIdx="2" presStyleCnt="4" custScaleY="105564" custLinFactY="847" custLinFactNeighborX="5159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DD662A-2C2D-40B6-8F50-B9036AE6F04B}" type="pres">
      <dgm:prSet presAssocID="{8394E0AA-0789-48F3-8791-E2CA7C4D086D}" presName="FourNodes_4" presStyleLbl="node1" presStyleIdx="3" presStyleCnt="4" custLinFactY="-161026" custLinFactNeighborX="-25000" custLinFactNeighborY="-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45F50F-DC9D-45C5-BE96-BD6A4AB2CA84}" type="pres">
      <dgm:prSet presAssocID="{8394E0AA-0789-48F3-8791-E2CA7C4D086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D30511-9712-471B-B769-899C228B9291}" type="pres">
      <dgm:prSet presAssocID="{8394E0AA-0789-48F3-8791-E2CA7C4D086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8A35A4-8C4F-4643-9D59-837C35F40252}" type="pres">
      <dgm:prSet presAssocID="{8394E0AA-0789-48F3-8791-E2CA7C4D086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6E7D6-017F-450D-A17B-F2858F2B08FB}" type="pres">
      <dgm:prSet presAssocID="{8394E0AA-0789-48F3-8791-E2CA7C4D086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03267A-B64B-4976-AD78-9D487B31BFEE}" type="pres">
      <dgm:prSet presAssocID="{8394E0AA-0789-48F3-8791-E2CA7C4D086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4DF6E7-8101-4ACF-9203-09DFC5908329}" type="pres">
      <dgm:prSet presAssocID="{8394E0AA-0789-48F3-8791-E2CA7C4D086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4DFB46-9DB3-4092-8CC2-814DA625D1B3}" type="pres">
      <dgm:prSet presAssocID="{8394E0AA-0789-48F3-8791-E2CA7C4D086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206D00D-FDBB-4EA3-8559-92935AAFF104}" type="presOf" srcId="{C9FD6824-89F0-4B8F-953E-AF6345EAA420}" destId="{1BDD662A-2C2D-40B6-8F50-B9036AE6F04B}" srcOrd="0" destOrd="0" presId="urn:microsoft.com/office/officeart/2005/8/layout/vProcess5"/>
    <dgm:cxn modelId="{D5B5BF25-B907-493B-9D1F-8916BDE17BA3}" srcId="{8394E0AA-0789-48F3-8791-E2CA7C4D086D}" destId="{C9FD6824-89F0-4B8F-953E-AF6345EAA420}" srcOrd="3" destOrd="0" parTransId="{F574DA2A-DD72-4AF2-8561-BA25EC75FC97}" sibTransId="{C68587DD-FAFD-46A5-A1FE-A6CF75406A5D}"/>
    <dgm:cxn modelId="{3771E571-64F7-4D31-8786-849D4C2C52E5}" type="presOf" srcId="{AE090CEC-4C68-4C2E-8975-B2317C717682}" destId="{F803267A-B64B-4976-AD78-9D487B31BFEE}" srcOrd="1" destOrd="0" presId="urn:microsoft.com/office/officeart/2005/8/layout/vProcess5"/>
    <dgm:cxn modelId="{45EB6F6B-C3E6-4FA7-9EFC-08E5A36612E7}" srcId="{8394E0AA-0789-48F3-8791-E2CA7C4D086D}" destId="{A24E1D2C-B8B5-4474-BD98-21336F330F4F}" srcOrd="0" destOrd="0" parTransId="{73FBA42A-141E-4393-9FC0-D85D4D36D416}" sibTransId="{3920299B-75C6-45CA-B240-462DA05657BE}"/>
    <dgm:cxn modelId="{38E19DDF-27CE-47FE-93FF-0607147FAE5C}" type="presOf" srcId="{AE090CEC-4C68-4C2E-8975-B2317C717682}" destId="{93295CA8-DDF7-4C31-B9E2-387AACE67965}" srcOrd="0" destOrd="0" presId="urn:microsoft.com/office/officeart/2005/8/layout/vProcess5"/>
    <dgm:cxn modelId="{E75A0082-333F-4E8C-97E6-F60E76C2F3DA}" srcId="{8394E0AA-0789-48F3-8791-E2CA7C4D086D}" destId="{4B403CF4-502D-49A4-A82C-10D1BD5F0523}" srcOrd="2" destOrd="0" parTransId="{9A622024-EEBF-46D3-AB87-C10909084013}" sibTransId="{D0376955-861D-495A-B064-51CD2553C546}"/>
    <dgm:cxn modelId="{1E2295CF-0E16-4FFC-B692-C102023B1D73}" type="presOf" srcId="{69B60015-C3B6-427E-B79B-50B0A5158F9C}" destId="{3FD30511-9712-471B-B769-899C228B9291}" srcOrd="0" destOrd="0" presId="urn:microsoft.com/office/officeart/2005/8/layout/vProcess5"/>
    <dgm:cxn modelId="{57D8717A-5558-4231-93B7-C3450643A7EF}" type="presOf" srcId="{A24E1D2C-B8B5-4474-BD98-21336F330F4F}" destId="{F796E7D6-017F-450D-A17B-F2858F2B08FB}" srcOrd="1" destOrd="0" presId="urn:microsoft.com/office/officeart/2005/8/layout/vProcess5"/>
    <dgm:cxn modelId="{B16F8FD6-77EF-4AF6-98A9-180410236FFF}" type="presOf" srcId="{C9FD6824-89F0-4B8F-953E-AF6345EAA420}" destId="{974DFB46-9DB3-4092-8CC2-814DA625D1B3}" srcOrd="1" destOrd="0" presId="urn:microsoft.com/office/officeart/2005/8/layout/vProcess5"/>
    <dgm:cxn modelId="{CBB859EF-ED79-41BA-B487-F5D135506AC6}" type="presOf" srcId="{8394E0AA-0789-48F3-8791-E2CA7C4D086D}" destId="{D337E57E-E8B5-4A0A-8C37-1E8A6C51B0E1}" srcOrd="0" destOrd="0" presId="urn:microsoft.com/office/officeart/2005/8/layout/vProcess5"/>
    <dgm:cxn modelId="{7BB26171-D25D-4C77-98EE-62E8E9F6B8AE}" type="presOf" srcId="{4B403CF4-502D-49A4-A82C-10D1BD5F0523}" destId="{32D8A679-E7DE-429A-A060-EC8E62363840}" srcOrd="0" destOrd="0" presId="urn:microsoft.com/office/officeart/2005/8/layout/vProcess5"/>
    <dgm:cxn modelId="{BB66DC39-7377-486E-B48B-1BF696FCAC9C}" type="presOf" srcId="{A24E1D2C-B8B5-4474-BD98-21336F330F4F}" destId="{88C8FECF-697E-498E-9858-F483C45CFC42}" srcOrd="0" destOrd="0" presId="urn:microsoft.com/office/officeart/2005/8/layout/vProcess5"/>
    <dgm:cxn modelId="{5949EE1D-01BE-4CCF-8759-B3D808235F95}" type="presOf" srcId="{D0376955-861D-495A-B064-51CD2553C546}" destId="{5C8A35A4-8C4F-4643-9D59-837C35F40252}" srcOrd="0" destOrd="0" presId="urn:microsoft.com/office/officeart/2005/8/layout/vProcess5"/>
    <dgm:cxn modelId="{52CC5E16-A6ED-4181-876E-1CEA47E00B22}" type="presOf" srcId="{3920299B-75C6-45CA-B240-462DA05657BE}" destId="{B345F50F-DC9D-45C5-BE96-BD6A4AB2CA84}" srcOrd="0" destOrd="0" presId="urn:microsoft.com/office/officeart/2005/8/layout/vProcess5"/>
    <dgm:cxn modelId="{F1137A9C-A16B-40D5-8B5D-574903394E21}" srcId="{8394E0AA-0789-48F3-8791-E2CA7C4D086D}" destId="{AE090CEC-4C68-4C2E-8975-B2317C717682}" srcOrd="1" destOrd="0" parTransId="{D7777E63-4467-4BB6-9C81-7B99F1E20512}" sibTransId="{69B60015-C3B6-427E-B79B-50B0A5158F9C}"/>
    <dgm:cxn modelId="{79F4750A-8982-46D0-B7F7-32594588406C}" type="presOf" srcId="{4B403CF4-502D-49A4-A82C-10D1BD5F0523}" destId="{C24DF6E7-8101-4ACF-9203-09DFC5908329}" srcOrd="1" destOrd="0" presId="urn:microsoft.com/office/officeart/2005/8/layout/vProcess5"/>
    <dgm:cxn modelId="{92C98462-54B3-4ADF-A01E-1A0423637A93}" type="presParOf" srcId="{D337E57E-E8B5-4A0A-8C37-1E8A6C51B0E1}" destId="{51FC16A6-D25B-4BEE-9D4F-A78BA7FA942C}" srcOrd="0" destOrd="0" presId="urn:microsoft.com/office/officeart/2005/8/layout/vProcess5"/>
    <dgm:cxn modelId="{FB7C589C-DE2D-4D63-BFAE-A1E70F575B62}" type="presParOf" srcId="{D337E57E-E8B5-4A0A-8C37-1E8A6C51B0E1}" destId="{88C8FECF-697E-498E-9858-F483C45CFC42}" srcOrd="1" destOrd="0" presId="urn:microsoft.com/office/officeart/2005/8/layout/vProcess5"/>
    <dgm:cxn modelId="{2461EC4F-5FDD-44D0-A635-5D32F86BFFDB}" type="presParOf" srcId="{D337E57E-E8B5-4A0A-8C37-1E8A6C51B0E1}" destId="{93295CA8-DDF7-4C31-B9E2-387AACE67965}" srcOrd="2" destOrd="0" presId="urn:microsoft.com/office/officeart/2005/8/layout/vProcess5"/>
    <dgm:cxn modelId="{EF446A0E-E93D-490D-8443-9083F25618C9}" type="presParOf" srcId="{D337E57E-E8B5-4A0A-8C37-1E8A6C51B0E1}" destId="{32D8A679-E7DE-429A-A060-EC8E62363840}" srcOrd="3" destOrd="0" presId="urn:microsoft.com/office/officeart/2005/8/layout/vProcess5"/>
    <dgm:cxn modelId="{FF89979D-9689-4087-ABCB-EB2937CD2CD7}" type="presParOf" srcId="{D337E57E-E8B5-4A0A-8C37-1E8A6C51B0E1}" destId="{1BDD662A-2C2D-40B6-8F50-B9036AE6F04B}" srcOrd="4" destOrd="0" presId="urn:microsoft.com/office/officeart/2005/8/layout/vProcess5"/>
    <dgm:cxn modelId="{1342C2ED-FAE8-458C-986C-6B5AB9BF2CBA}" type="presParOf" srcId="{D337E57E-E8B5-4A0A-8C37-1E8A6C51B0E1}" destId="{B345F50F-DC9D-45C5-BE96-BD6A4AB2CA84}" srcOrd="5" destOrd="0" presId="urn:microsoft.com/office/officeart/2005/8/layout/vProcess5"/>
    <dgm:cxn modelId="{BA028E13-228A-4C24-9918-BD43D3EA9057}" type="presParOf" srcId="{D337E57E-E8B5-4A0A-8C37-1E8A6C51B0E1}" destId="{3FD30511-9712-471B-B769-899C228B9291}" srcOrd="6" destOrd="0" presId="urn:microsoft.com/office/officeart/2005/8/layout/vProcess5"/>
    <dgm:cxn modelId="{110B824A-1BF9-488A-87A6-E613E6BEB709}" type="presParOf" srcId="{D337E57E-E8B5-4A0A-8C37-1E8A6C51B0E1}" destId="{5C8A35A4-8C4F-4643-9D59-837C35F40252}" srcOrd="7" destOrd="0" presId="urn:microsoft.com/office/officeart/2005/8/layout/vProcess5"/>
    <dgm:cxn modelId="{DCB5F9E6-0FA5-499E-A71C-3C87662A6CCF}" type="presParOf" srcId="{D337E57E-E8B5-4A0A-8C37-1E8A6C51B0E1}" destId="{F796E7D6-017F-450D-A17B-F2858F2B08FB}" srcOrd="8" destOrd="0" presId="urn:microsoft.com/office/officeart/2005/8/layout/vProcess5"/>
    <dgm:cxn modelId="{38681CCA-4769-4AC0-84D8-6F386D6BC3C2}" type="presParOf" srcId="{D337E57E-E8B5-4A0A-8C37-1E8A6C51B0E1}" destId="{F803267A-B64B-4976-AD78-9D487B31BFEE}" srcOrd="9" destOrd="0" presId="urn:microsoft.com/office/officeart/2005/8/layout/vProcess5"/>
    <dgm:cxn modelId="{188753A3-4CBA-4633-8571-26ACE19A7CDD}" type="presParOf" srcId="{D337E57E-E8B5-4A0A-8C37-1E8A6C51B0E1}" destId="{C24DF6E7-8101-4ACF-9203-09DFC5908329}" srcOrd="10" destOrd="0" presId="urn:microsoft.com/office/officeart/2005/8/layout/vProcess5"/>
    <dgm:cxn modelId="{F027FABA-9E4A-4A5C-B67D-AD994E146A21}" type="presParOf" srcId="{D337E57E-E8B5-4A0A-8C37-1E8A6C51B0E1}" destId="{974DFB46-9DB3-4092-8CC2-814DA625D1B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8FECF-697E-498E-9858-F483C45CFC42}">
      <dsp:nvSpPr>
        <dsp:cNvPr id="0" name=""/>
        <dsp:cNvSpPr/>
      </dsp:nvSpPr>
      <dsp:spPr>
        <a:xfrm>
          <a:off x="864087" y="2592293"/>
          <a:ext cx="6280621" cy="15160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Мясоперерабатывающий цех 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Срок реализации 2020-2021 годы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Мощность 20 т/сутки</a:t>
          </a:r>
          <a:endParaRPr lang="ru-RU" sz="1600" b="1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b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Объем инвестиций – 250 </a:t>
          </a:r>
          <a:r>
            <a:rPr lang="ru-RU" sz="1600" b="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b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, в т.ч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. 150 </a:t>
          </a:r>
          <a:r>
            <a:rPr lang="ru-RU" sz="1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на закупку оборудования.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08491" y="2636697"/>
        <a:ext cx="4861422" cy="1427259"/>
      </dsp:txXfrm>
    </dsp:sp>
    <dsp:sp modelId="{93295CA8-DDF7-4C31-B9E2-387AACE67965}">
      <dsp:nvSpPr>
        <dsp:cNvPr id="0" name=""/>
        <dsp:cNvSpPr/>
      </dsp:nvSpPr>
      <dsp:spPr>
        <a:xfrm>
          <a:off x="216053" y="1224138"/>
          <a:ext cx="6280621" cy="1368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Сырный цех </a:t>
          </a:r>
        </a:p>
        <a:p>
          <a:pPr marR="0" lvl="0" algn="l" defTabSz="6223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tabLst/>
            <a:defRPr/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Срок реализации 2020-2021 годы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Мощность 20 т/сутки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Объем инвестиций – 250 </a:t>
          </a:r>
          <a:r>
            <a:rPr lang="ru-RU" sz="1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, в т.ч. 150 </a:t>
          </a:r>
          <a:r>
            <a:rPr lang="ru-RU" sz="1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на  закупку оборудования.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56131" y="1264216"/>
        <a:ext cx="4891880" cy="1288220"/>
      </dsp:txXfrm>
    </dsp:sp>
    <dsp:sp modelId="{32D8A679-E7DE-429A-A060-EC8E62363840}">
      <dsp:nvSpPr>
        <dsp:cNvPr id="0" name=""/>
        <dsp:cNvSpPr/>
      </dsp:nvSpPr>
      <dsp:spPr>
        <a:xfrm>
          <a:off x="1368170" y="4104456"/>
          <a:ext cx="6280621" cy="12709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Строительство комплекса на 3600 голов КРС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Срок реализации 2019-2021 годы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Объем инвестиций – 1 </a:t>
          </a:r>
          <a:r>
            <a:rPr lang="ru-RU" sz="1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млрд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 (строительство, приобретение КРС)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405395" y="4141681"/>
        <a:ext cx="4905437" cy="1196512"/>
      </dsp:txXfrm>
    </dsp:sp>
    <dsp:sp modelId="{1BDD662A-2C2D-40B6-8F50-B9036AE6F04B}">
      <dsp:nvSpPr>
        <dsp:cNvPr id="0" name=""/>
        <dsp:cNvSpPr/>
      </dsp:nvSpPr>
      <dsp:spPr>
        <a:xfrm>
          <a:off x="0" y="0"/>
          <a:ext cx="6280621" cy="12039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Цех производства детского питания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Срок реализации 2020-2021 годы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Объем инвестиций – 200 </a:t>
          </a:r>
          <a:r>
            <a:rPr lang="ru-RU" sz="1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руб., в т. ч. на закупку оборудования 100 </a:t>
          </a:r>
          <a:r>
            <a:rPr lang="ru-RU" sz="16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млн</a:t>
          </a: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руб. 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5263" y="35263"/>
        <a:ext cx="4901510" cy="1133447"/>
      </dsp:txXfrm>
    </dsp:sp>
    <dsp:sp modelId="{B345F50F-DC9D-45C5-BE96-BD6A4AB2CA84}">
      <dsp:nvSpPr>
        <dsp:cNvPr id="0" name=""/>
        <dsp:cNvSpPr/>
      </dsp:nvSpPr>
      <dsp:spPr>
        <a:xfrm>
          <a:off x="5498038" y="1000157"/>
          <a:ext cx="782582" cy="782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latin typeface="Times New Roman" pitchFamily="18" charset="0"/>
            <a:cs typeface="Times New Roman" pitchFamily="18" charset="0"/>
          </a:endParaRPr>
        </a:p>
      </dsp:txBody>
      <dsp:txXfrm>
        <a:off x="5674119" y="1000157"/>
        <a:ext cx="430420" cy="588893"/>
      </dsp:txXfrm>
    </dsp:sp>
    <dsp:sp modelId="{3FD30511-9712-471B-B769-899C228B9291}">
      <dsp:nvSpPr>
        <dsp:cNvPr id="0" name=""/>
        <dsp:cNvSpPr/>
      </dsp:nvSpPr>
      <dsp:spPr>
        <a:xfrm>
          <a:off x="6024040" y="2423036"/>
          <a:ext cx="782582" cy="782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latin typeface="Times New Roman" pitchFamily="18" charset="0"/>
            <a:cs typeface="Times New Roman" pitchFamily="18" charset="0"/>
          </a:endParaRPr>
        </a:p>
      </dsp:txBody>
      <dsp:txXfrm>
        <a:off x="6200121" y="2423036"/>
        <a:ext cx="430420" cy="588893"/>
      </dsp:txXfrm>
    </dsp:sp>
    <dsp:sp modelId="{5C8A35A4-8C4F-4643-9D59-837C35F40252}">
      <dsp:nvSpPr>
        <dsp:cNvPr id="0" name=""/>
        <dsp:cNvSpPr/>
      </dsp:nvSpPr>
      <dsp:spPr>
        <a:xfrm>
          <a:off x="6542191" y="3845914"/>
          <a:ext cx="782582" cy="782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6718272" y="3845914"/>
        <a:ext cx="430420" cy="588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05EA-04C2-490B-9129-18ACD85DD0EA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EE341-2D85-405D-80CA-F5138555B7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484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ru-RU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61663" y="9420159"/>
            <a:ext cx="2956658" cy="4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35" tIns="45668" rIns="91335" bIns="45668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02EB0A0-75B3-478B-9CBB-78A404461CD5}" type="slidenum">
              <a:rPr lang="ru-RU" altLang="ru-RU" sz="1200">
                <a:latin typeface="Calibri" pitchFamily="34" charset="0"/>
              </a:rPr>
              <a:pPr algn="r" eaLnBrk="1" hangingPunct="1"/>
              <a:t>3</a:t>
            </a:fld>
            <a:endParaRPr lang="ru-RU" altLang="ru-RU" sz="1200">
              <a:latin typeface="Calibri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4538"/>
            <a:ext cx="4960938" cy="3721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ru-RU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50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ru-RU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604" name="Нижний колонтитул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ru-RU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13"/>
          <p:cNvSpPr>
            <a:spLocks noChangeArrowheads="1"/>
          </p:cNvSpPr>
          <p:nvPr/>
        </p:nvSpPr>
        <p:spPr bwMode="auto">
          <a:xfrm>
            <a:off x="1016000" y="4629150"/>
            <a:ext cx="7146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74613"/>
            <a:ext cx="184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331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0013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41300" y="2390777"/>
            <a:ext cx="8902700" cy="204633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0" hangingPunct="0">
              <a:defRPr/>
            </a:pPr>
            <a:r>
              <a:rPr lang="ru-RU" sz="3200" b="1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Общество </a:t>
            </a:r>
            <a:r>
              <a:rPr lang="ru-RU" sz="3200" b="1" kern="0" dirty="0">
                <a:latin typeface="Times New Roman" pitchFamily="18" charset="0"/>
                <a:ea typeface="+mj-ea"/>
                <a:cs typeface="Times New Roman" pitchFamily="18" charset="0"/>
              </a:rPr>
              <a:t>с ограниченной </a:t>
            </a:r>
          </a:p>
          <a:p>
            <a:pPr algn="ctr" eaLnBrk="0" hangingPunct="0">
              <a:defRPr/>
            </a:pPr>
            <a:r>
              <a:rPr lang="ru-RU" sz="3200" b="1" kern="0" dirty="0">
                <a:latin typeface="Times New Roman" pitchFamily="18" charset="0"/>
                <a:ea typeface="+mj-ea"/>
                <a:cs typeface="Times New Roman" pitchFamily="18" charset="0"/>
              </a:rPr>
              <a:t>ответственностью</a:t>
            </a:r>
            <a:r>
              <a:rPr lang="en-US" sz="3200" b="1" kern="0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3200" b="1" kern="0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sz="3200" b="1" kern="0" dirty="0">
                <a:latin typeface="Times New Roman" pitchFamily="18" charset="0"/>
                <a:ea typeface="+mj-ea"/>
                <a:cs typeface="Times New Roman" pitchFamily="18" charset="0"/>
              </a:rPr>
              <a:t>«Николаевская ферма»</a:t>
            </a:r>
            <a:r>
              <a:rPr lang="ru-RU" sz="36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ru-RU" sz="36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ru-RU" sz="16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360488" y="123825"/>
            <a:ext cx="69580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ru-RU" dirty="0" smtClean="0"/>
              <a:t>МИНИСТЕРСТВО  СЕЛЬСКОГО ХОЗЯЙСТВА  ТВЕРСКОЙ ОБЛАСТИ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262063" y="5834063"/>
            <a:ext cx="6670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14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мая 2019 года</a:t>
            </a:r>
          </a:p>
        </p:txBody>
      </p:sp>
    </p:spTree>
    <p:extLst>
      <p:ext uri="{BB962C8B-B14F-4D97-AF65-F5344CB8AC3E}">
        <p14:creationId xmlns:p14="http://schemas.microsoft.com/office/powerpoint/2010/main" val="58486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0013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60488" y="123825"/>
            <a:ext cx="69580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3717032"/>
            <a:ext cx="7344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Молокоперерабатывающий завод 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 в 2016 году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Мощность переработки молока 130 т/сутки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 инвестиций – 100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руб. собственных средств.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Создано рабочих мест – 51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2018 год переработано 900 тонн молока  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Общий объем налоговых отчислений  за 2018 год  составил 3,3 млн. руб.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3960440" cy="2232248"/>
          </a:xfrm>
          <a:prstGeom prst="rect">
            <a:avLst/>
          </a:prstGeom>
        </p:spPr>
      </p:pic>
      <p:pic>
        <p:nvPicPr>
          <p:cNvPr id="6" name="Объект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24744"/>
            <a:ext cx="3584376" cy="2232248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12888" y="276225"/>
            <a:ext cx="69580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dirty="0" smtClean="0"/>
              <a:t>МОЛОКОПЕРЕРАБАТЫВАЮЩИЙ ЗАВОД </a:t>
            </a:r>
          </a:p>
          <a:p>
            <a:pPr>
              <a:defRPr/>
            </a:pPr>
            <a:r>
              <a:rPr lang="ru-RU" dirty="0" smtClean="0"/>
              <a:t>ООО «НИКОЛАЕВСКАЯ ФЕРМА»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8761413" y="6484938"/>
            <a:ext cx="46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917575" y="177800"/>
            <a:ext cx="81645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0013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8761413" y="6484938"/>
            <a:ext cx="46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5616" y="123825"/>
            <a:ext cx="7632848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dirty="0" smtClean="0"/>
              <a:t>ПЛАНИРУЕМЫЕ ЭТАПЫ РЕАЛИЗАЦИИ </a:t>
            </a:r>
          </a:p>
          <a:p>
            <a:pPr>
              <a:defRPr/>
            </a:pPr>
            <a:r>
              <a:rPr lang="ru-RU" dirty="0" smtClean="0"/>
              <a:t>ИНВЕСТИЦИОННОГО ПРОЕКТА </a:t>
            </a:r>
          </a:p>
          <a:p>
            <a:pPr>
              <a:defRPr/>
            </a:pPr>
            <a:r>
              <a:rPr lang="ru-RU" dirty="0" smtClean="0"/>
              <a:t>ООО «НИКОЛАЕВСКАЯ ФЕРМА»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16731271"/>
              </p:ext>
            </p:extLst>
          </p:nvPr>
        </p:nvGraphicFramePr>
        <p:xfrm>
          <a:off x="899592" y="1052736"/>
          <a:ext cx="7850777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13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CC8B3-F750-4DE2-9FDB-EE7477E4ACA4}" type="slidenum">
              <a:rPr lang="ru-RU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ru-RU" alt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5052"/>
              </p:ext>
            </p:extLst>
          </p:nvPr>
        </p:nvGraphicFramePr>
        <p:xfrm>
          <a:off x="911827" y="1340768"/>
          <a:ext cx="7774973" cy="489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господдержки 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Ставка 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Объем финансирования</a:t>
                      </a:r>
                    </a:p>
                    <a:p>
                      <a:pPr algn="ctr"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 2019-2022 годы,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руб.</a:t>
                      </a:r>
                      <a:endParaRPr lang="ru-RU" sz="16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6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Возмещение произведенных затрат на приобретение племенного молодняка сельскохозяйственных животных 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нетели – 40 тыс. руб., 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телки старше года – 30 тыс. руб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., 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бычки – 20 тыс. руб.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116,3</a:t>
                      </a:r>
                      <a:endParaRPr lang="ru-RU" sz="16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3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Повышение продуктивности в молочном скотоводстве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1,97 руб. за 1 кг реализованного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молока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550,8</a:t>
                      </a:r>
                      <a:endParaRPr lang="ru-RU" sz="16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Возмещение части затрат на уплату страховых премий по договорам сельскохозяйственного страхования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50% начисленной страховой премии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b="0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54,9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Льготное кредитование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</a:t>
                      </a:r>
                      <a:r>
                        <a:rPr lang="ru-RU" sz="1600" baseline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ставке </a:t>
                      </a:r>
                      <a:r>
                        <a:rPr lang="ru-RU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 более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r>
                        <a:rPr lang="ru-RU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5%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годовых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ru-RU" sz="1600" b="0" i="0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43000" y="123825"/>
            <a:ext cx="78073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dirty="0" smtClean="0"/>
              <a:t>СУЩЕСТВУЮЩИЕ МЕРЫ ПОДДЕРЖКИ СЕЛЬХОЗТОВАРОПРОИЗВОДИТЕЛЕЙ В </a:t>
            </a:r>
            <a:endParaRPr lang="en-US" dirty="0" smtClean="0"/>
          </a:p>
          <a:p>
            <a:pPr>
              <a:defRPr/>
            </a:pPr>
            <a:r>
              <a:rPr lang="ru-RU" dirty="0" smtClean="0"/>
              <a:t>ТВЕРСКОЙ ОБЛАСТИ 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0013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CC8B3-F750-4DE2-9FDB-EE7477E4ACA4}" type="slidenum">
              <a:rPr lang="ru-RU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ru-RU" alt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71600" y="1196752"/>
          <a:ext cx="7918989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8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Вид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господдержки 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Ставка 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Объем финансирования</a:t>
                      </a:r>
                    </a:p>
                    <a:p>
                      <a:pPr algn="ctr"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 2019-2022 годы.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руб.</a:t>
                      </a:r>
                      <a:endParaRPr lang="ru-RU" sz="16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Возмещение части затрат на приобретение технологического оборудования для молочного скотоводства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20% от произведенных затрат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6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Возмещение части затрат на приобретение специализированного оборудования для глубокой переработки молока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50% от произведенных затрат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85,8</a:t>
                      </a:r>
                      <a:endParaRPr lang="ru-RU" sz="16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954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Возмещение части прямых понесенных затрат на создание и (или) модернизацию объектов АПК </a:t>
                      </a:r>
                    </a:p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25% для животноводческих комплексов молочного направления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Предоставление субсидии осуществляется по результатам конкурсного отбора, проводимого МСХ РФ.</a:t>
                      </a:r>
                      <a:endParaRPr lang="ru-RU" sz="15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954"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20%  для мощностей по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производству детского питания 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43000" y="123825"/>
            <a:ext cx="78073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dirty="0" smtClean="0"/>
              <a:t>СУЩЕСТВУЮЩИЕ МЕРЫ ПОДДЕРЖКИ СЕЛЬХОЗТОВАРОПРОИЗВОДИТЕЛЕЙ В ТВЕРСКОЙ ОБЛАСТИ  (продолжение)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0013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ъект 2"/>
          <p:cNvSpPr>
            <a:spLocks noGrp="1"/>
          </p:cNvSpPr>
          <p:nvPr>
            <p:ph idx="1"/>
          </p:nvPr>
        </p:nvSpPr>
        <p:spPr>
          <a:xfrm>
            <a:off x="1033463" y="4500563"/>
            <a:ext cx="6938962" cy="2008187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FontTx/>
              <a:buNone/>
            </a:pPr>
            <a:r>
              <a:rPr lang="ru-RU" altLang="ru-RU" sz="1800" smtClean="0">
                <a:latin typeface="Times New Roman" pitchFamily="18" charset="0"/>
                <a:cs typeface="Times New Roman" pitchFamily="18" charset="0"/>
              </a:rPr>
              <a:t>Министерство сельского хозяйства Тверской области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ru-RU" altLang="ru-RU" sz="1800" smtClean="0">
                <a:latin typeface="Times New Roman" pitchFamily="18" charset="0"/>
                <a:cs typeface="Times New Roman" pitchFamily="18" charset="0"/>
              </a:rPr>
              <a:t>Юридический адрес: проспект Победы, д. 53, Тверь, 170037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ru-RU" altLang="ru-RU" sz="1800" smtClean="0">
                <a:latin typeface="Times New Roman" pitchFamily="18" charset="0"/>
                <a:cs typeface="Times New Roman" pitchFamily="18" charset="0"/>
              </a:rPr>
              <a:t>Телефон: (4822) 32-02-21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ru-RU" sz="180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altLang="ru-RU" sz="180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ru-RU" sz="1800" smtClean="0">
                <a:latin typeface="Times New Roman" pitchFamily="18" charset="0"/>
                <a:cs typeface="Times New Roman" pitchFamily="18" charset="0"/>
              </a:rPr>
              <a:t>mail</a:t>
            </a:r>
            <a:r>
              <a:rPr lang="ru-RU" altLang="ru-RU" sz="18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ru-RU" sz="1800" smtClean="0">
                <a:latin typeface="Times New Roman" pitchFamily="18" charset="0"/>
                <a:cs typeface="Times New Roman" pitchFamily="18" charset="0"/>
              </a:rPr>
              <a:t>mcx_to@tverreg.ru</a:t>
            </a:r>
            <a:endParaRPr lang="ru-RU" altLang="ru-RU" sz="18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ru-RU" altLang="ru-RU" sz="1800" smtClean="0">
                <a:latin typeface="Times New Roman" pitchFamily="18" charset="0"/>
                <a:cs typeface="Times New Roman" pitchFamily="18" charset="0"/>
              </a:rPr>
              <a:t>Министр сельского хозяйства Тверской области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ru-RU" altLang="ru-RU" sz="1800" smtClean="0">
                <a:latin typeface="Times New Roman" pitchFamily="18" charset="0"/>
                <a:cs typeface="Times New Roman" pitchFamily="18" charset="0"/>
              </a:rPr>
              <a:t>Д. А. Куликов</a:t>
            </a:r>
          </a:p>
        </p:txBody>
      </p:sp>
      <p:pic>
        <p:nvPicPr>
          <p:cNvPr id="1843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0013" y="157163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2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429</Words>
  <Application>Microsoft Office PowerPoint</Application>
  <PresentationFormat>Экран (4:3)</PresentationFormat>
  <Paragraphs>87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</dc:creator>
  <cp:lastModifiedBy>Милкина Юлия Александровна</cp:lastModifiedBy>
  <cp:revision>31</cp:revision>
  <cp:lastPrinted>2019-05-13T17:46:41Z</cp:lastPrinted>
  <dcterms:created xsi:type="dcterms:W3CDTF">2019-05-12T15:24:42Z</dcterms:created>
  <dcterms:modified xsi:type="dcterms:W3CDTF">2019-05-13T18:05:10Z</dcterms:modified>
</cp:coreProperties>
</file>