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5" r:id="rId5"/>
    <p:sldId id="280" r:id="rId6"/>
    <p:sldId id="275" r:id="rId7"/>
    <p:sldId id="281" r:id="rId8"/>
    <p:sldId id="306" r:id="rId9"/>
    <p:sldId id="307" r:id="rId10"/>
    <p:sldId id="308" r:id="rId11"/>
    <p:sldId id="315" r:id="rId12"/>
    <p:sldId id="309" r:id="rId13"/>
    <p:sldId id="310" r:id="rId14"/>
    <p:sldId id="311" r:id="rId15"/>
    <p:sldId id="312" r:id="rId16"/>
    <p:sldId id="286" r:id="rId17"/>
    <p:sldId id="300" r:id="rId18"/>
    <p:sldId id="287" r:id="rId19"/>
    <p:sldId id="301" r:id="rId20"/>
    <p:sldId id="288" r:id="rId21"/>
    <p:sldId id="302" r:id="rId22"/>
    <p:sldId id="289" r:id="rId23"/>
    <p:sldId id="316" r:id="rId24"/>
    <p:sldId id="290" r:id="rId25"/>
    <p:sldId id="317" r:id="rId26"/>
    <p:sldId id="291" r:id="rId27"/>
    <p:sldId id="298" r:id="rId28"/>
    <p:sldId id="292" r:id="rId29"/>
    <p:sldId id="299" r:id="rId30"/>
    <p:sldId id="293" r:id="rId31"/>
    <p:sldId id="297" r:id="rId32"/>
    <p:sldId id="313" r:id="rId33"/>
    <p:sldId id="314" r:id="rId34"/>
    <p:sldId id="278" r:id="rId3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16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56A7-D036-46E5-8012-1AF3C81B34D3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7885-4EA1-40DF-93C2-DE9520F50E9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1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10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1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3" y="9430306"/>
            <a:ext cx="2970927" cy="4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11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23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89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12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67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13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19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3" y="9430306"/>
            <a:ext cx="2970927" cy="4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14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23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11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3" y="9430306"/>
            <a:ext cx="2970927" cy="4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15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23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38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16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17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18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19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2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20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21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22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23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430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24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51800" y="9430306"/>
            <a:ext cx="2944794" cy="4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25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dirty="0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30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26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27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28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29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3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30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31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3" y="9430306"/>
            <a:ext cx="2970927" cy="4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32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23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35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3" y="9430306"/>
            <a:ext cx="2970927" cy="4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33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23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63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34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4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5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6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7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8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65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5982" y="8686800"/>
            <a:ext cx="2970927" cy="4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7" tIns="46183" rIns="92367" bIns="46183" anchor="b"/>
          <a:lstStyle/>
          <a:p>
            <a:pPr algn="r" eaLnBrk="1" hangingPunct="1"/>
            <a:fld id="{522C7607-DCE8-4958-8FEF-DE37009F0AE4}" type="slidenum">
              <a:rPr kumimoji="0" lang="ru-RU" altLang="ru-RU" sz="1200">
                <a:latin typeface="Arial" pitchFamily="34" charset="0"/>
              </a:rPr>
              <a:pPr algn="r" eaLnBrk="1" hangingPunct="1"/>
              <a:t>9</a:t>
            </a:fld>
            <a:endParaRPr kumimoji="0" lang="ru-RU" altLang="ru-RU" sz="120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367" tIns="46183" rIns="92367" bIns="46183"/>
          <a:lstStyle/>
          <a:p>
            <a:pPr eaLnBrk="1" hangingPunct="1">
              <a:spcBef>
                <a:spcPct val="0"/>
              </a:spcBef>
            </a:pPr>
            <a:endParaRPr kumimoji="0" lang="en-US" altLang="ru-RU" smtClean="0"/>
          </a:p>
        </p:txBody>
      </p:sp>
      <p:sp>
        <p:nvSpPr>
          <p:cNvPr id="5125" name="Верхний колонтитул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6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B812-AF08-4C74-8CA4-DE229FA35FEC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889A-6CA8-463E-98E7-D375C1AA520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/>
          </p:cNvPr>
          <p:cNvSpPr txBox="1">
            <a:spLocks/>
          </p:cNvSpPr>
          <p:nvPr/>
        </p:nvSpPr>
        <p:spPr>
          <a:xfrm>
            <a:off x="1071538" y="500048"/>
            <a:ext cx="7858180" cy="411956"/>
          </a:xfrm>
          <a:prstGeom prst="rect">
            <a:avLst/>
          </a:prstGeom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kumimoji="0" lang="ru-RU" altLang="ru-RU" sz="20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ЭКОНОМИЧЕСКОГО РАЗВИТИЯ ТВЕРСКОЙ ОБЛАСТИ</a:t>
            </a:r>
            <a:endParaRPr kumimoji="0" lang="ru-RU" altLang="ru-RU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Box 5">
            <a:extLst/>
          </p:cNvPr>
          <p:cNvSpPr txBox="1">
            <a:spLocks noChangeArrowheads="1"/>
          </p:cNvSpPr>
          <p:nvPr/>
        </p:nvSpPr>
        <p:spPr bwMode="auto">
          <a:xfrm>
            <a:off x="1071537" y="4286262"/>
            <a:ext cx="71438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ru-RU" altLang="ru-RU" sz="18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</a:t>
            </a:r>
          </a:p>
          <a:p>
            <a:pPr algn="ctr" eaLnBrk="1" hangingPunct="1">
              <a:defRPr/>
            </a:pPr>
            <a:r>
              <a:rPr kumimoji="0" lang="ru-RU" alt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 апреля </a:t>
            </a:r>
            <a:r>
              <a:rPr kumimoji="0" lang="ru-RU" altLang="ru-RU" sz="18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2019 года </a:t>
            </a:r>
          </a:p>
        </p:txBody>
      </p:sp>
      <p:sp>
        <p:nvSpPr>
          <p:cNvPr id="4101" name="Shape 61"/>
          <p:cNvSpPr txBox="1">
            <a:spLocks/>
          </p:cNvSpPr>
          <p:nvPr/>
        </p:nvSpPr>
        <p:spPr bwMode="auto">
          <a:xfrm>
            <a:off x="1142976" y="2285998"/>
            <a:ext cx="7643866" cy="151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marL="184150" indent="-184150" algn="ctr" defTabSz="490538">
              <a:lnSpc>
                <a:spcPct val="90000"/>
              </a:lnSpc>
            </a:pPr>
            <a:r>
              <a:rPr kumimoji="0" lang="ru-RU" altLang="ru-RU" sz="3200" b="1" dirty="0" smtClean="0">
                <a:latin typeface="Times New Roman" pitchFamily="18" charset="0"/>
                <a:sym typeface="Arial" pitchFamily="34" charset="0"/>
              </a:rPr>
              <a:t>Об оценке эффективности деятельности высших должностных лиц субъектов Российской Федерации и деятельности органов исполнительной власти субъектов Российской Федерации</a:t>
            </a:r>
            <a:endParaRPr kumimoji="0" lang="ru-RU" altLang="ru-RU" sz="3200" b="1" dirty="0">
              <a:latin typeface="Times New Roman" pitchFamily="18" charset="0"/>
              <a:sym typeface="Arial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Содержимое 4"/>
          <p:cNvPicPr>
            <a:picLocks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112162"/>
            <a:ext cx="829190" cy="103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4884"/>
              </p:ext>
            </p:extLst>
          </p:nvPr>
        </p:nvGraphicFramePr>
        <p:xfrm>
          <a:off x="4071934" y="1090295"/>
          <a:ext cx="4786346" cy="405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8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субъектов МСП (</a:t>
                      </a:r>
                      <a:r>
                        <a:rPr lang="ru-RU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Численность занятых в сфере МСП на одного субъекта </a:t>
                      </a:r>
                      <a:r>
                        <a:rPr lang="ru-RU" sz="11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МСП (чел)</a:t>
                      </a:r>
                      <a:endParaRPr lang="ru-RU" sz="11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Численность занятых в сфере</a:t>
                      </a:r>
                      <a:r>
                        <a:rPr lang="ru-RU" sz="11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="1" kern="1200" baseline="0" dirty="0" err="1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МСП</a:t>
                      </a:r>
                      <a:r>
                        <a:rPr lang="ru-RU" sz="11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общей численности населения</a:t>
                      </a:r>
                      <a:endParaRPr lang="ru-RU" sz="11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337,3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13,9%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13,3%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14,3%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12,5%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54,5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15,1%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12,2%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13,9%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14,6%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15,5%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14,8%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39,1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14,4%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11,0%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11,0%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10,9%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16,4%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10,2%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ts val="1100"/>
                        </a:lnSpc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12,6%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22325" y="142858"/>
            <a:ext cx="832167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ЧИСЛЕННОСТЬ ЗАНЯТЫХ В СЕГМЕНТЕ МАЛОГО И СРЕДНЕГО ПРЕДПРИНИМАТЕЛЬСТВА, ВКЛЮЧАЯ ИНДИВИДУАЛЬНЫХ ПРЕДПРИНИМАТЕЛЕЙ, ТЫС. ЧЕЛОВЕК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1096955"/>
          <a:ext cx="2976562" cy="404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8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ЦФО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01.01.2019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1 056,2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309,2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194,6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192,9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189,7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180,9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162,2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155,7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149,5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135,6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131,5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126,2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104,4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103,9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5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92,9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3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81"/>
          <p:cNvSpPr txBox="1">
            <a:spLocks/>
          </p:cNvSpPr>
          <p:nvPr/>
        </p:nvSpPr>
        <p:spPr>
          <a:xfrm>
            <a:off x="1664643" y="1096050"/>
            <a:ext cx="7121000" cy="1475700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689295" y="1244915"/>
            <a:ext cx="707236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методика: проект методики не утвержден.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Может использоваться методика Министерства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экономического развития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РФ (приказ от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28.12.2018 №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748)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Данных по итогам расчета, в том числе в разрезе регионов ЦФО - НЕТ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Содержимое 4"/>
          <p:cNvPicPr>
            <a:picLocks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112162"/>
            <a:ext cx="829190" cy="103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Shape 604"/>
          <p:cNvGrpSpPr/>
          <p:nvPr/>
        </p:nvGrpSpPr>
        <p:grpSpPr>
          <a:xfrm>
            <a:off x="1072891" y="1378628"/>
            <a:ext cx="500065" cy="425393"/>
            <a:chOff x="2599525" y="3701996"/>
            <a:chExt cx="428675" cy="338554"/>
          </a:xfrm>
        </p:grpSpPr>
        <p:sp>
          <p:nvSpPr>
            <p:cNvPr id="35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41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52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43608" y="195486"/>
            <a:ext cx="792088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en-US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. ПРОИЗВОДИТЕЛЬНОСТЬ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ТРУДА В БАЗОВЫХ НЕСЫРЬЕВЫХ ОТРАСЛЯХ ЭКОНОМИКИ</a:t>
            </a:r>
          </a:p>
        </p:txBody>
      </p:sp>
      <p:sp>
        <p:nvSpPr>
          <p:cNvPr id="12" name="Shape 281"/>
          <p:cNvSpPr txBox="1">
            <a:spLocks/>
          </p:cNvSpPr>
          <p:nvPr/>
        </p:nvSpPr>
        <p:spPr>
          <a:xfrm>
            <a:off x="1643042" y="2720615"/>
            <a:ext cx="7249438" cy="2299407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Формула расчета: ПТ = 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Приб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ОТ + 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СтрхВ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НалСБ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Затраты труда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ПТ – производительность труда;		</a:t>
            </a:r>
          </a:p>
          <a:p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Приб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прибыль предприятия;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 – Сумма расходов на оплату труда работников;</a:t>
            </a:r>
          </a:p>
          <a:p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СтрхВ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сумма страховых взносов;</a:t>
            </a:r>
          </a:p>
          <a:p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НалСб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сумма налогов, включаемых в себестоимость;</a:t>
            </a:r>
          </a:p>
          <a:p>
            <a:r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Затраты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труда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среднемесячное количество застрахованных лиц</a:t>
            </a:r>
          </a:p>
          <a:p>
            <a:endPara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Скругленный прямоугольник 41"/>
          <p:cNvSpPr/>
          <p:nvPr/>
        </p:nvSpPr>
        <p:spPr>
          <a:xfrm>
            <a:off x="1681122" y="2643758"/>
            <a:ext cx="7072362" cy="2357454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Shape 281"/>
          <p:cNvSpPr txBox="1">
            <a:spLocks/>
          </p:cNvSpPr>
          <p:nvPr/>
        </p:nvSpPr>
        <p:spPr>
          <a:xfrm>
            <a:off x="1714480" y="1142990"/>
            <a:ext cx="7072362" cy="1285884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714480" y="1142990"/>
            <a:ext cx="70723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методика: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Приказ Росстата от 28.02.2019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№ 109; Сбор данных – Росстат;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Администратор – Министерство экономического развития РФ.</a:t>
            </a:r>
            <a:endParaRPr lang="ru-RU" sz="1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830281" y="2717237"/>
            <a:ext cx="684076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Формула расчета: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рз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700" dirty="0" err="1">
                <a:latin typeface="Times New Roman" pitchFamily="18" charset="0"/>
                <a:cs typeface="Times New Roman" pitchFamily="18" charset="0"/>
              </a:rPr>
              <a:t>нз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700" dirty="0" err="1">
                <a:latin typeface="Times New Roman" pitchFamily="18" charset="0"/>
                <a:cs typeface="Times New Roman" pitchFamily="18" charset="0"/>
              </a:rPr>
              <a:t>пц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)*100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%, где</a:t>
            </a:r>
          </a:p>
          <a:p>
            <a:pPr algn="just"/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нз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– индекс среднемесячной номинальной начисленной заработной платы, %</a:t>
            </a:r>
          </a:p>
          <a:p>
            <a:pPr algn="just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пц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– индекс потребительских цен на товары и услуги (за тот же период что и индекс номинальной начисленной заработной платы), % </a:t>
            </a:r>
          </a:p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Т.е. показатель показывает соотношение роста </a:t>
            </a:r>
            <a:r>
              <a:rPr lang="ru-RU" sz="1700" i="1" dirty="0" err="1" smtClean="0">
                <a:latin typeface="Times New Roman" pitchFamily="18" charset="0"/>
                <a:cs typeface="Times New Roman" pitchFamily="18" charset="0"/>
              </a:rPr>
              <a:t>зп</a:t>
            </a: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потребительских цен</a:t>
            </a: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Содержимое 4"/>
          <p:cNvPicPr>
            <a:picLocks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112162"/>
            <a:ext cx="829190" cy="103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Shape 604"/>
          <p:cNvGrpSpPr/>
          <p:nvPr/>
        </p:nvGrpSpPr>
        <p:grpSpPr>
          <a:xfrm>
            <a:off x="1142977" y="1574853"/>
            <a:ext cx="500065" cy="425393"/>
            <a:chOff x="2599525" y="3701996"/>
            <a:chExt cx="428675" cy="338554"/>
          </a:xfrm>
        </p:grpSpPr>
        <p:sp>
          <p:nvSpPr>
            <p:cNvPr id="35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41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52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822326" y="112162"/>
            <a:ext cx="8321675" cy="95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ПОКАЗАТЕЛЬ 5 - РЕАЛЬНАЯ СРЕДНЕМЕСЯЧНАЯ ЗАРАБОТНАЯ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ПЛАТА РАБОТНИКОВ (2017 ГОД - БАЗОВОЕ ЗНАЧЕНИЕ)</a:t>
            </a:r>
          </a:p>
        </p:txBody>
      </p:sp>
    </p:spTree>
    <p:extLst>
      <p:ext uri="{BB962C8B-B14F-4D97-AF65-F5344CB8AC3E}">
        <p14:creationId xmlns:p14="http://schemas.microsoft.com/office/powerpoint/2010/main" val="4460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Содержимое 4"/>
          <p:cNvPicPr>
            <a:picLocks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112162"/>
            <a:ext cx="608044" cy="73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822325" y="112162"/>
            <a:ext cx="8070155" cy="73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РЕАЛЬНАЯ СРЕДНЕМЕСЯЧНАЯ ЗАРАБОТНАЯ </a:t>
            </a:r>
          </a:p>
          <a:p>
            <a:pPr algn="ctr"/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ПЛАТА РАБОТНИКОВ ПО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СУБЪЕКТАМ ЦФО</a:t>
            </a:r>
          </a:p>
        </p:txBody>
      </p:sp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33706"/>
              </p:ext>
            </p:extLst>
          </p:nvPr>
        </p:nvGraphicFramePr>
        <p:xfrm>
          <a:off x="1022722" y="843558"/>
          <a:ext cx="7869758" cy="3968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71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ЦФО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Реальная среднемесячная заработная </a:t>
                      </a:r>
                    </a:p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плата работников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lang="ru-RU" sz="11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Среднемесячная номинальная начисленная заработная плата работников организаций</a:t>
                      </a:r>
                      <a:r>
                        <a:rPr kumimoji="0" lang="ru-RU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рублей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 регионов по уровню среднемесячной номинальной начисленной заработной платы работников организаций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Воронежская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31 266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г. Москва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83 678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Ярославская область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33 787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27 330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Рязанская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31 967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Калужская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37 736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Смоленская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29 343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30 521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Костромская область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27 527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27 063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Владимирская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31 265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Липецкая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31 835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Тамбовская область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26 451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Курская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29 914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Белгородская область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31 580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34 197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Ивановская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25 670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40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ts val="900"/>
                        </a:lnSpc>
                      </a:pPr>
                      <a:r>
                        <a:rPr lang="ru-RU" sz="11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50 723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1600" y="4803680"/>
            <a:ext cx="8294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2018 год по данным Министерства экономического развития РФ, доведенным письмом от 12.02.2019 № 3609-ВЖ/Д03и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81"/>
          <p:cNvSpPr txBox="1">
            <a:spLocks/>
          </p:cNvSpPr>
          <p:nvPr/>
        </p:nvSpPr>
        <p:spPr>
          <a:xfrm>
            <a:off x="1691680" y="1380635"/>
            <a:ext cx="7056784" cy="936104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710681" y="1433189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Проект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методики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Министерство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экономического развития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РФ (письмо от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08.02.2019 №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3394-ВЖ/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ДОЗи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но данных по итогам НЕТ (в плане </a:t>
            </a:r>
            <a:r>
              <a:rPr lang="ru-RU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Стат</a:t>
            </a:r>
            <a:r>
              <a:rPr lang="ru-RU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работ стоит расчет показателя) </a:t>
            </a:r>
            <a:endPara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Содержимое 4"/>
          <p:cNvPicPr>
            <a:picLocks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112162"/>
            <a:ext cx="829190" cy="103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Shape 604"/>
          <p:cNvGrpSpPr/>
          <p:nvPr/>
        </p:nvGrpSpPr>
        <p:grpSpPr>
          <a:xfrm>
            <a:off x="1172614" y="1635990"/>
            <a:ext cx="500065" cy="425393"/>
            <a:chOff x="2599525" y="3701996"/>
            <a:chExt cx="428675" cy="338554"/>
          </a:xfrm>
        </p:grpSpPr>
        <p:sp>
          <p:nvSpPr>
            <p:cNvPr id="35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41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52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43608" y="195486"/>
            <a:ext cx="792088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en-US" altLang="ru-RU" sz="17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altLang="ru-RU" sz="17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7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– ОБЪЕМ ИНВЕСТИЦИЙ В ОСНОВНОЙ КАПИТАЛ, ЗА ИСКЛЮЧЕНИЕМ ИНВЕСТИЦИЙ ИНФРАСТРУКТУРНЫХ МОНОПОЛИЙ И БЮДЖЕТНЫХ АССИГНОВАНИЙ ФЕДЕРАЛЬНОГО БЮДЖЕТА</a:t>
            </a:r>
          </a:p>
        </p:txBody>
      </p:sp>
      <p:sp>
        <p:nvSpPr>
          <p:cNvPr id="11" name="Shape 281"/>
          <p:cNvSpPr txBox="1">
            <a:spLocks/>
          </p:cNvSpPr>
          <p:nvPr/>
        </p:nvSpPr>
        <p:spPr>
          <a:xfrm>
            <a:off x="1691680" y="2602094"/>
            <a:ext cx="7056784" cy="2398542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Формула расчета: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м,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где за отчетный год в текущих ценах объем инвестиций в основной капитал;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 – за исключением инвестиций инфраструктурных монополий и средств федерального бюджета;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–по полному кругу хозяйствующих субъектов, с учетом оценки объема инвестиций, не наблюдаемых прямыми методами;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–за счет средств федерального бюджета;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–инфраструктурных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монополий (14 организаций, в 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т.ч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Газпром, 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РосАтом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РЖД, ЕЭС и т.д.)</a:t>
            </a:r>
            <a:endParaRPr lang="e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Содержимое 4"/>
          <p:cNvPicPr>
            <a:picLocks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112162"/>
            <a:ext cx="829190" cy="103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43609" y="195486"/>
            <a:ext cx="78488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sz="17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РЕЙТИНГ РЕГИОНОВ ЦФО ПО ОБЪЕМУ ИНВЕСТИЦИЙ В ОСНОВНОЙ КАПИТАЛ (</a:t>
            </a:r>
            <a:r>
              <a:rPr lang="ru-RU" altLang="ru-RU" sz="1700" b="1" u="sng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 ИСКЛЮЧЕНИЕМ БЮДЖЕТНЫХ СРЕДСТВ</a:t>
            </a:r>
            <a:r>
              <a:rPr lang="ru-RU" altLang="ru-RU" sz="17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32669"/>
              </p:ext>
            </p:extLst>
          </p:nvPr>
        </p:nvGraphicFramePr>
        <p:xfrm>
          <a:off x="1187624" y="923856"/>
          <a:ext cx="7344816" cy="414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61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в ЦФО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 </a:t>
                      </a: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 (</a:t>
                      </a:r>
                      <a:r>
                        <a:rPr lang="ru-RU" sz="1100" u="none" strike="noStrike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</a:t>
                      </a: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u="none" strike="noStrike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Москва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1 611 727 686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596 194 844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245 213 105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136 504 552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131 247 243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120 187 912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96 122 181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88 073 158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78 440 685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74 654 965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b="1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b="1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  <a:endParaRPr lang="ru-RU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b="1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70 758 758</a:t>
                      </a:r>
                      <a:endParaRPr lang="ru-RU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69 539 240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55 118 376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51 637 053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  <a:endParaRPr lang="ru-RU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49 152 275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942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41 170 336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27 442 853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610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19 073 492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6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7" name="Скругленный прямоугольник 16"/>
          <p:cNvSpPr/>
          <p:nvPr/>
        </p:nvSpPr>
        <p:spPr>
          <a:xfrm>
            <a:off x="1714480" y="2500312"/>
            <a:ext cx="7072362" cy="2357454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населения с доходами ниже прожиточного минимума. Определяется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данных о распределении населения по величине среднедушевых денежных доходов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опросный лист населения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результатом их соизмерения с величиной прожиточного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минимума. Экстраполяция выборки (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680 домохозяйств Тверской области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на генеральную совокупность домашних хозяйств.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281"/>
          <p:cNvSpPr txBox="1">
            <a:spLocks/>
          </p:cNvSpPr>
          <p:nvPr/>
        </p:nvSpPr>
        <p:spPr>
          <a:xfrm>
            <a:off x="1714480" y="1142990"/>
            <a:ext cx="7072362" cy="1285884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695455" y="1406717"/>
            <a:ext cx="70723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методика: приказ Росстата от 05.07.2013 № 261;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Администратор – Министерство труда и социальной защиты РФ.</a:t>
            </a:r>
            <a:endParaRPr lang="ru-RU" sz="1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714480" y="2590244"/>
            <a:ext cx="7072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Shape 604"/>
          <p:cNvGrpSpPr/>
          <p:nvPr/>
        </p:nvGrpSpPr>
        <p:grpSpPr>
          <a:xfrm>
            <a:off x="1142977" y="1574853"/>
            <a:ext cx="500065" cy="425393"/>
            <a:chOff x="2599525" y="3701996"/>
            <a:chExt cx="428675" cy="338554"/>
          </a:xfrm>
        </p:grpSpPr>
        <p:sp>
          <p:nvSpPr>
            <p:cNvPr id="23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5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6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071538" y="463141"/>
            <a:ext cx="7715304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– УРОВЕНЬ БЕДНОСТИ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071538" y="428610"/>
            <a:ext cx="7715304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УРОВЕНЬ БЕДНОСТИ ПО СУБЪЕКТАМ ЦФО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76767"/>
              </p:ext>
            </p:extLst>
          </p:nvPr>
        </p:nvGraphicFramePr>
        <p:xfrm>
          <a:off x="1198880" y="812754"/>
          <a:ext cx="7572428" cy="425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73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>
                        <a:lnSpc>
                          <a:spcPts val="1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ЦФО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год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Среднедушевые денежные доходы населения, руб./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месяц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Величина прожиточного минимума на душу населения за 4 квартал 2017, руб./месяц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8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30 074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8 281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35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41 286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11 365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Москва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62 532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15 397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78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29 294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8 313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29 327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8 034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27 774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9 065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26 425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8 476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28 108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9 601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25 938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8 214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27 625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8 994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12,7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</a:t>
                      </a: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077 (17 место)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9 665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23 988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9 104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24 745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9 291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24 789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8 898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26 402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9 279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24 122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8 932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24 760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9 488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Смоленская область</a:t>
                      </a:r>
                      <a:endParaRPr lang="ru-RU" sz="11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16,6</a:t>
                      </a:r>
                      <a:endParaRPr lang="ru-RU" sz="11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25 398</a:t>
                      </a:r>
                      <a:endParaRPr lang="ru-RU" sz="11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9 664</a:t>
                      </a:r>
                      <a:endParaRPr lang="ru-RU" sz="11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21" name="Скругленный прямоугольник 20"/>
          <p:cNvSpPr/>
          <p:nvPr/>
        </p:nvSpPr>
        <p:spPr>
          <a:xfrm>
            <a:off x="1714480" y="2500312"/>
            <a:ext cx="7072362" cy="2357454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2" name="Shape 281"/>
          <p:cNvSpPr txBox="1">
            <a:spLocks/>
          </p:cNvSpPr>
          <p:nvPr/>
        </p:nvSpPr>
        <p:spPr>
          <a:xfrm>
            <a:off x="1714480" y="1169687"/>
            <a:ext cx="7072362" cy="1212736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714480" y="1451683"/>
            <a:ext cx="70723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методика: приказ Росстата от 05.07.2013 № 261;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Администратор – Министерство здравоохранения РФ.</a:t>
            </a:r>
            <a:endParaRPr lang="ru-RU" sz="1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714480" y="2590244"/>
            <a:ext cx="7072362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Формула расчета: е (х) = Т (х)/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 (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где х - возраст; е (х) – ожидаемая продолжительность жизни; Т (х) – число человеко-лет;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 (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число доживших до данного возраста.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Ожидаемая продолжительность жизни при рождении – показатель для х=0.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500" i="1" dirty="0" smtClean="0">
                <a:latin typeface="Times New Roman" pitchFamily="18" charset="0"/>
                <a:cs typeface="Times New Roman" pitchFamily="18" charset="0"/>
              </a:rPr>
              <a:t>Показатель рассчитывается при условии, что на протяжении всей жизни этого поколения уровень смертности в каждом возрасте останется таким, как в год, для которого вычислен показатель.</a:t>
            </a:r>
          </a:p>
        </p:txBody>
      </p:sp>
      <p:grpSp>
        <p:nvGrpSpPr>
          <p:cNvPr id="28" name="Shape 604"/>
          <p:cNvGrpSpPr/>
          <p:nvPr/>
        </p:nvGrpSpPr>
        <p:grpSpPr>
          <a:xfrm>
            <a:off x="1142977" y="1574853"/>
            <a:ext cx="500065" cy="425393"/>
            <a:chOff x="2599525" y="3701996"/>
            <a:chExt cx="428675" cy="338554"/>
          </a:xfrm>
        </p:grpSpPr>
        <p:sp>
          <p:nvSpPr>
            <p:cNvPr id="31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32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33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822326" y="463141"/>
            <a:ext cx="8321675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– ОЖИДАЕМАЯ ПРОДОЛЖИТЕЛЬНОСТЬ ЖИЗНИ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ПРИ РОЖДЕНИИ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42977" y="428610"/>
            <a:ext cx="7643866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ОЖИДАЕМАЯ ПРОДОЛЖИТЕЛЬНОСТЬ ЖИЗНИ ПРИ РОЖДЕНИИ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18536"/>
              </p:ext>
            </p:extLst>
          </p:nvPr>
        </p:nvGraphicFramePr>
        <p:xfrm>
          <a:off x="1188402" y="1071552"/>
          <a:ext cx="7572428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4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73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ЦФО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за 2017 год*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родившихся*,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чел.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умерших*,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Москва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77,87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133 889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118 966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Белгородская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73,67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15 11</a:t>
                      </a: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20 862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73,34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88 883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91 722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8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Тамбовская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73,21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8 908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15 711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Воронежская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73,03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22 423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34 128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Рязанская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11 031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17 220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Липецкая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72,46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11 565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16 914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Калужская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10 956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14 968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Ярославская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13 321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19 237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Костромская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6 915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9 595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Курская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10 783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17 366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7 143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11 839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Ивановская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9 877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16 156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11 553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18 597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13 418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24 681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Владимирская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13 395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21 759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Смоленская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8 658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14 801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b="1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 b="1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12 797</a:t>
                      </a:r>
                      <a:endParaRPr lang="ru-RU" sz="11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ru-RU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787</a:t>
                      </a:r>
                      <a:endParaRPr lang="ru-RU" sz="11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Скругленный прямоугольник 72"/>
          <p:cNvSpPr/>
          <p:nvPr/>
        </p:nvSpPr>
        <p:spPr>
          <a:xfrm>
            <a:off x="1643042" y="2928940"/>
            <a:ext cx="2428892" cy="1928826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650" dirty="0">
              <a:solidFill>
                <a:srgbClr val="000000"/>
              </a:solidFill>
              <a:latin typeface="Times New Roman" panose="02020603050405020304" pitchFamily="18" charset="0"/>
              <a:sym typeface="Open San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1539" y="307183"/>
            <a:ext cx="7858180" cy="83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ОЦЕНКА ЭФФЕКТИВНОСТИ ДЕЯТЕЛЬНОСТИ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ВЫСШИХ ДОЛЖНОСТНЫХ ЛИЦ И ОРГАНОВ ИСПОЛНИТЕЛЬНОЙ ВЛАСТИ СУБЪЕКТОВ РОССИЙСКОЙ ФЕДЕРАЦИИ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643702" y="2928940"/>
            <a:ext cx="2316178" cy="1928826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00" dirty="0">
              <a:solidFill>
                <a:srgbClr val="000000"/>
              </a:solidFill>
              <a:latin typeface="Times New Roman" panose="02020603050405020304" pitchFamily="18" charset="0"/>
              <a:sym typeface="Open Sans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143372" y="2928940"/>
            <a:ext cx="2428892" cy="1928826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650" dirty="0">
              <a:solidFill>
                <a:srgbClr val="000000"/>
              </a:solidFill>
              <a:latin typeface="Times New Roman" panose="02020603050405020304" pitchFamily="18" charset="0"/>
              <a:sym typeface="Open Sans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643042" y="1410882"/>
            <a:ext cx="7286676" cy="1339463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7" tIns="45714" rIns="91427" bIns="45714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dirty="0">
              <a:solidFill>
                <a:srgbClr val="000000"/>
              </a:solidFill>
              <a:latin typeface="Times New Roman" panose="02020603050405020304" pitchFamily="18" charset="0"/>
              <a:sym typeface="Open Sans" charset="0"/>
            </a:endParaRPr>
          </a:p>
        </p:txBody>
      </p:sp>
      <p:sp>
        <p:nvSpPr>
          <p:cNvPr id="33" name="Shape 280"/>
          <p:cNvSpPr txBox="1">
            <a:spLocks/>
          </p:cNvSpPr>
          <p:nvPr/>
        </p:nvSpPr>
        <p:spPr>
          <a:xfrm>
            <a:off x="1643042" y="2857502"/>
            <a:ext cx="2428892" cy="20359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Администрация Президента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РФ: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разработка методики расчета показателя </a:t>
            </a:r>
            <a:r>
              <a:rPr lang="ru-RU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</a:p>
          <a:p>
            <a:pPr algn="ctr"/>
            <a:r>
              <a:rPr lang="ru-RU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(до 1 июня);</a:t>
            </a:r>
            <a:endParaRPr lang="ru-RU" sz="1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–доклад </a:t>
            </a:r>
            <a:endParaRPr lang="ru-RU" sz="1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 1 марта о значениях показателя </a:t>
            </a:r>
            <a:r>
              <a:rPr lang="ru-RU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endParaRPr lang="en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Shape 282"/>
          <p:cNvSpPr txBox="1">
            <a:spLocks/>
          </p:cNvSpPr>
          <p:nvPr/>
        </p:nvSpPr>
        <p:spPr>
          <a:xfrm>
            <a:off x="1643042" y="1357304"/>
            <a:ext cx="7286676" cy="75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Указ Президента Российской Федерации от 25.04.2019 № 193</a:t>
            </a:r>
          </a:p>
          <a:p>
            <a:pPr algn="ctr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«Об оценке эффективности деятельности высших должностных лиц (руководителей высших исполнительных органов государственной власти) субъектов Российской Федерации и деятельности органов исполнительной власти субъектов Российской Федерации»</a:t>
            </a:r>
            <a:endParaRPr lang="ru-RU" sz="1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Lora"/>
            </a:endParaRPr>
          </a:p>
        </p:txBody>
      </p:sp>
      <p:grpSp>
        <p:nvGrpSpPr>
          <p:cNvPr id="37" name="Shape 604"/>
          <p:cNvGrpSpPr/>
          <p:nvPr/>
        </p:nvGrpSpPr>
        <p:grpSpPr>
          <a:xfrm>
            <a:off x="1071539" y="3571882"/>
            <a:ext cx="500065" cy="425393"/>
            <a:chOff x="2599525" y="3701996"/>
            <a:chExt cx="428675" cy="338554"/>
          </a:xfrm>
        </p:grpSpPr>
        <p:sp>
          <p:nvSpPr>
            <p:cNvPr id="38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25400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39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25400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40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25400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grpSp>
        <p:nvGrpSpPr>
          <p:cNvPr id="64" name="Shape 456"/>
          <p:cNvGrpSpPr/>
          <p:nvPr/>
        </p:nvGrpSpPr>
        <p:grpSpPr>
          <a:xfrm>
            <a:off x="1071538" y="1887894"/>
            <a:ext cx="500066" cy="362385"/>
            <a:chOff x="1934025" y="1001650"/>
            <a:chExt cx="415300" cy="355600"/>
          </a:xfrm>
        </p:grpSpPr>
        <p:sp>
          <p:nvSpPr>
            <p:cNvPr id="65" name="Shape 45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66" name="Shape 45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67" name="Shape 45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68" name="Shape 46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71" name="Shape 280"/>
          <p:cNvSpPr txBox="1">
            <a:spLocks/>
          </p:cNvSpPr>
          <p:nvPr/>
        </p:nvSpPr>
        <p:spPr>
          <a:xfrm>
            <a:off x="4178060" y="2857502"/>
            <a:ext cx="2322766" cy="20359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Правительство Российской Федерации:</a:t>
            </a:r>
          </a:p>
          <a:p>
            <a:pPr algn="ctr"/>
            <a:r>
              <a:rPr lang="ru-RU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разработка методики расчета показателей пункты 2 – 15 </a:t>
            </a:r>
          </a:p>
          <a:p>
            <a:pPr algn="ctr"/>
            <a:r>
              <a:rPr lang="ru-RU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(до 1 июня 2019);</a:t>
            </a:r>
          </a:p>
          <a:p>
            <a:pPr algn="ctr"/>
            <a:r>
              <a:rPr lang="ru-RU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форма отчетности </a:t>
            </a:r>
          </a:p>
          <a:p>
            <a:pPr algn="ctr"/>
            <a:r>
              <a:rPr lang="ru-RU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(до 1 июля 2019)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Shape 280"/>
          <p:cNvSpPr txBox="1">
            <a:spLocks/>
          </p:cNvSpPr>
          <p:nvPr/>
        </p:nvSpPr>
        <p:spPr>
          <a:xfrm>
            <a:off x="6606952" y="2857502"/>
            <a:ext cx="2322766" cy="18752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Руководители высших исполнительных органов государственной власти субъектов </a:t>
            </a:r>
          </a:p>
          <a:p>
            <a:pPr algn="ctr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Российской Федерации: </a:t>
            </a:r>
          </a:p>
          <a:p>
            <a:pPr algn="ctr"/>
            <a:r>
              <a:rPr lang="ru-RU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ежегодный доклад о достигнутых показателях до 1 апреля</a:t>
            </a:r>
            <a:endParaRPr lang="en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8805864" y="4795081"/>
            <a:ext cx="428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alt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6" name="Скругленный прямоугольник 15"/>
          <p:cNvSpPr/>
          <p:nvPr/>
        </p:nvSpPr>
        <p:spPr>
          <a:xfrm>
            <a:off x="1714480" y="2500312"/>
            <a:ext cx="7072362" cy="2000264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Shape 281"/>
          <p:cNvSpPr txBox="1">
            <a:spLocks/>
          </p:cNvSpPr>
          <p:nvPr/>
        </p:nvSpPr>
        <p:spPr>
          <a:xfrm>
            <a:off x="1714480" y="1075890"/>
            <a:ext cx="7072362" cy="1212736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14480" y="1101370"/>
            <a:ext cx="707236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методика: утверждена практическим инструктивно-методическим пособием по демографической статистике Росстата от 07.12.2007; </a:t>
            </a:r>
          </a:p>
          <a:p>
            <a:pPr algn="just"/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Администратор – Министерство труда и социальной защиты РФ.</a:t>
            </a:r>
            <a:endParaRPr lang="ru-RU" sz="1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714480" y="2787774"/>
            <a:ext cx="7072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Формула расчета: ЕП = (Р - С)/Н*1 000,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где ЕП - естественный прирост; Р - количественное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значение рождаемости (численность рождённых, чел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.); С - количественное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значение смертности  (численность умерших, чел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.); Н - среднегодовая численность населения, чел.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Shape 604"/>
          <p:cNvGrpSpPr/>
          <p:nvPr/>
        </p:nvGrpSpPr>
        <p:grpSpPr>
          <a:xfrm>
            <a:off x="1144901" y="1469561"/>
            <a:ext cx="500065" cy="425393"/>
            <a:chOff x="2599525" y="3701996"/>
            <a:chExt cx="428675" cy="338554"/>
          </a:xfrm>
        </p:grpSpPr>
        <p:sp>
          <p:nvSpPr>
            <p:cNvPr id="22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5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6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071539" y="428610"/>
            <a:ext cx="7715304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– ЕСТЕСТВЕННЫЙ ПРИРОСТ НАСЕЛЕНИЯ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(НА 1 000 ЧЕЛОВЕК)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22326" y="428610"/>
            <a:ext cx="8321675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ЕСТЕСТВЕННЫЙ ПРИРОСТ НАСЕЛЕНИЯ (НА 1 000 ЧЕЛОВЕК)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14178"/>
              </p:ext>
            </p:extLst>
          </p:nvPr>
        </p:nvGraphicFramePr>
        <p:xfrm>
          <a:off x="1256253" y="975060"/>
          <a:ext cx="7407499" cy="409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73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ЦФО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за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2017 год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Среднегодовая численность населения, тыс. чел.*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г.Москва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12 443,6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7 463,4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Белгородская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1 551,4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8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Калужская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1 013,4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Костромская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645,7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Липецкая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1 153,2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Ярославская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1 268,2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Воронежская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2 334,6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Рязанская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1 124,1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1 215,8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Курская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1 119,1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Владимирская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-6,0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1 384,0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Ивановская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-6,2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1 018,9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-6,3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751,0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Смоленская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-6,4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951,3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Тамбовская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-6,5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1 036,9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1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1 290,3</a:t>
                      </a:r>
                      <a:endParaRPr lang="ru-RU" sz="11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 b="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-7,6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1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1 495,6</a:t>
                      </a:r>
                      <a:endParaRPr lang="ru-RU" sz="11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73789" y="4928470"/>
            <a:ext cx="75724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lvl="0"/>
            <a:endParaRPr lang="ru-RU" altLang="ru-RU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6" name="Скругленный прямоугольник 15"/>
          <p:cNvSpPr/>
          <p:nvPr/>
        </p:nvSpPr>
        <p:spPr>
          <a:xfrm>
            <a:off x="1714480" y="2515558"/>
            <a:ext cx="7072362" cy="2485083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Shape 281"/>
          <p:cNvSpPr txBox="1">
            <a:spLocks/>
          </p:cNvSpPr>
          <p:nvPr/>
        </p:nvSpPr>
        <p:spPr>
          <a:xfrm>
            <a:off x="1714480" y="1158237"/>
            <a:ext cx="7072362" cy="1285884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14480" y="1158237"/>
            <a:ext cx="70723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методика: проект методики направлен письмом Минстроя России от 28.01.2019 № 2374-НС/07;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Администратор – Министерство строительства и жилищно-коммунального хозяйства Российской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Федерации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данных в разрезе регионов ЦФО за 2018 нет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714480" y="2605491"/>
            <a:ext cx="707236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Формула расчета: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КСуж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КСдкп+КСижд+КСсн+КСа+КСпаж+КСим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/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КСдкп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количество семей купивших жилое помещение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КСижд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количество семей, построивших индивидуальный жилой дом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КСсн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семей, получивших жилое помещение по договорам социального найма;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КСа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количество семей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арендовавших жилье на длительный срок;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КСпаж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семей, переселенных из аварийных жилых домов;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КСим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количество семей,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улучшивших жилищные условия иным методом (участие в ЖСК и др.).</a:t>
            </a:r>
          </a:p>
        </p:txBody>
      </p:sp>
      <p:grpSp>
        <p:nvGrpSpPr>
          <p:cNvPr id="21" name="Shape 604"/>
          <p:cNvGrpSpPr/>
          <p:nvPr/>
        </p:nvGrpSpPr>
        <p:grpSpPr>
          <a:xfrm>
            <a:off x="1142977" y="1590100"/>
            <a:ext cx="500065" cy="425393"/>
            <a:chOff x="2599525" y="3701996"/>
            <a:chExt cx="428675" cy="338554"/>
          </a:xfrm>
        </p:grpSpPr>
        <p:sp>
          <p:nvSpPr>
            <p:cNvPr id="22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5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6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071539" y="428610"/>
            <a:ext cx="7715304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– КОЛИЧЕСТВО СЕМЕЙ, УЛУЧШИВШИХ ЖИЛИЩНЫЕ УСЛОВИЯ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71949" y="293829"/>
            <a:ext cx="757242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КОЛИЧЕСТВО СЕМЕЙ, УЛУЧШИВШИХ ЖИЛИЩНЫЕ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УСЛОВИЯ – Расчетная задача на 2019 год Мин строй РФ</a:t>
            </a:r>
            <a:endParaRPr lang="ru-RU" altLang="ru-RU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88731"/>
              </p:ext>
            </p:extLst>
          </p:nvPr>
        </p:nvGraphicFramePr>
        <p:xfrm>
          <a:off x="1187624" y="987574"/>
          <a:ext cx="7056784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13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ЦФО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Значение, тыс. ед.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3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3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Москва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 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40,0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640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 область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6" name="Скругленный прямоугольник 15"/>
          <p:cNvSpPr/>
          <p:nvPr/>
        </p:nvSpPr>
        <p:spPr>
          <a:xfrm>
            <a:off x="1708775" y="2675161"/>
            <a:ext cx="7072362" cy="2303686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Shape 281"/>
          <p:cNvSpPr txBox="1">
            <a:spLocks/>
          </p:cNvSpPr>
          <p:nvPr/>
        </p:nvSpPr>
        <p:spPr>
          <a:xfrm>
            <a:off x="1714480" y="1142989"/>
            <a:ext cx="7072362" cy="1388503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31001" y="1136692"/>
            <a:ext cx="707236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методика: постановление Правительства Российской Федерации от 14.11.2018 № 1373, письмо Минстроя России от 08.02.2019 № 4141-ВЯ/07;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Администратор – Министерство строительства и жилищно-коммунального хозяйства Российской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Федерации </a:t>
            </a:r>
            <a:r>
              <a:rPr lang="ru-RU" sz="1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(официальных данных по итогам 2018 года в разрезе ЦФО нет)</a:t>
            </a:r>
            <a:endParaRPr lang="ru-RU" sz="17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708775" y="2757687"/>
            <a:ext cx="7072362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Формула расчета: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Удж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= Р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54 кв.м./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Зп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2 человека в семье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12 месяцев</a:t>
            </a:r>
          </a:p>
          <a:p>
            <a:pPr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Удж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- уровень доступности жилья для жителей субъекта Российской Федерации;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средняя стоимость 1 кв. метра модельного жилья на первичном рынке, рублей;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Зп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реальная среднемесячная заработная плата работников организаций, рублей.</a:t>
            </a:r>
          </a:p>
        </p:txBody>
      </p:sp>
      <p:grpSp>
        <p:nvGrpSpPr>
          <p:cNvPr id="21" name="Shape 604"/>
          <p:cNvGrpSpPr/>
          <p:nvPr/>
        </p:nvGrpSpPr>
        <p:grpSpPr>
          <a:xfrm>
            <a:off x="1142977" y="1574853"/>
            <a:ext cx="500065" cy="425393"/>
            <a:chOff x="2599525" y="3701996"/>
            <a:chExt cx="428675" cy="338554"/>
          </a:xfrm>
        </p:grpSpPr>
        <p:sp>
          <p:nvSpPr>
            <p:cNvPr id="22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5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6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822326" y="463141"/>
            <a:ext cx="8321675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– УРОВЕНЬ ДОСТУПНОСТИ ЖИЛЬЯ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Содержимое 4"/>
          <p:cNvPicPr>
            <a:picLocks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112162"/>
            <a:ext cx="829190" cy="103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822326" y="285734"/>
            <a:ext cx="8321675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УРОВЕНЬ ДОСТУПНОСТИ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ЖИЛЬЯ (2018, открытые источники)</a:t>
            </a:r>
            <a:endParaRPr lang="ru-RU" altLang="ru-RU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59050"/>
              </p:ext>
            </p:extLst>
          </p:nvPr>
        </p:nvGraphicFramePr>
        <p:xfrm>
          <a:off x="1044241" y="751269"/>
          <a:ext cx="7416824" cy="409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4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ЦФО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Отношение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дохода к стоимости квартиры (лет)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Москва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Смоленская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10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 область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021396" y="4803998"/>
            <a:ext cx="62646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*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 2018 года по информации российского рейтингового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агентства РИА Рейтинг </a:t>
            </a:r>
            <a:endParaRPr lang="ru-RU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7" name="Скругленный прямоугольник 16"/>
          <p:cNvSpPr/>
          <p:nvPr/>
        </p:nvSpPr>
        <p:spPr>
          <a:xfrm>
            <a:off x="1643042" y="2139701"/>
            <a:ext cx="7072362" cy="2316121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8" name="Shape 281"/>
          <p:cNvSpPr txBox="1">
            <a:spLocks/>
          </p:cNvSpPr>
          <p:nvPr/>
        </p:nvSpPr>
        <p:spPr>
          <a:xfrm>
            <a:off x="1665455" y="1120862"/>
            <a:ext cx="7072362" cy="899291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714480" y="1142990"/>
            <a:ext cx="707236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методика: распоряжение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Правительства РФ от 23.03.2019 N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510-р;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Администратор – Министерство строительства и жилищно-коммунального хозяйства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РФ </a:t>
            </a:r>
            <a:r>
              <a:rPr lang="ru-RU" sz="1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(итоги 2018 год – не доведены)</a:t>
            </a:r>
            <a:endParaRPr lang="ru-RU" sz="17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042" y="2285998"/>
            <a:ext cx="70723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Формула расчета: Сводный индекс города с благоприятной городской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- состояние городской среды, при котором количество набранных баллов составляет более 50 % максимально возможного количества баллов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сводного индекса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города.</a:t>
            </a:r>
          </a:p>
          <a:p>
            <a:pPr algn="just"/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Сводный индекс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города определяется на основании суммы значений 36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индикаторов (каждый оценивается по шкале от 1 до 10 баллов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от качества работы общественного транспорта до наличия деловых центров 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Shape 604"/>
          <p:cNvGrpSpPr/>
          <p:nvPr/>
        </p:nvGrpSpPr>
        <p:grpSpPr>
          <a:xfrm>
            <a:off x="1071538" y="1357304"/>
            <a:ext cx="500065" cy="425393"/>
            <a:chOff x="2599525" y="3701996"/>
            <a:chExt cx="428675" cy="338554"/>
          </a:xfrm>
        </p:grpSpPr>
        <p:sp>
          <p:nvSpPr>
            <p:cNvPr id="25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6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8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071539" y="391703"/>
            <a:ext cx="7643866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ПОКАЗАТЕЛЬ 12 – ДОЛЯ ГОРОДОВ С БЛАГОПРИЯТНОЙ ГОРОДСКОЙ СРЕДОЙ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42977" y="357172"/>
            <a:ext cx="757242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ДОЛЯ ГОРОДОВ С БЛАГОПРИЯТНОЙ ГОРОДСКОЙ СРЕДОЙ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 СУБЪЕКТАМ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ЦФО - Задачи</a:t>
            </a:r>
            <a:endParaRPr lang="ru-RU" altLang="ru-RU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95351"/>
              </p:ext>
            </p:extLst>
          </p:nvPr>
        </p:nvGraphicFramePr>
        <p:xfrm>
          <a:off x="1142976" y="1018712"/>
          <a:ext cx="7572428" cy="405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96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ЦФО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городов в 2019 году (план)</a:t>
                      </a:r>
                      <a:endParaRPr lang="ru-RU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городов в субъекте 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городов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2019 году (план)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Курская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Белгородская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Калужская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95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Ярославская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Воронежская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Смоленская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174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9-10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Тверская </a:t>
                      </a: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174"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Владимирская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Костромская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Липецкая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Рязанская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Тамбовская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Ивановская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1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11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г. Москва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6" name="Скругленный прямоугольник 15"/>
          <p:cNvSpPr/>
          <p:nvPr/>
        </p:nvSpPr>
        <p:spPr>
          <a:xfrm>
            <a:off x="1714480" y="2500312"/>
            <a:ext cx="7072362" cy="2000264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Shape 281"/>
          <p:cNvSpPr txBox="1">
            <a:spLocks/>
          </p:cNvSpPr>
          <p:nvPr/>
        </p:nvSpPr>
        <p:spPr>
          <a:xfrm>
            <a:off x="1714480" y="1142990"/>
            <a:ext cx="7072362" cy="1285884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14480" y="1142990"/>
            <a:ext cx="70723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методика: не утверждена, проект методики расчета показателя направлен письмом Минприроды России от 29 января 2019 г. № 02-19-31/1854; </a:t>
            </a:r>
            <a:r>
              <a:rPr lang="ru-RU" sz="1700" b="1" dirty="0">
                <a:latin typeface="Times New Roman" pitchFamily="18" charset="0"/>
                <a:cs typeface="Times New Roman" pitchFamily="18" charset="0"/>
              </a:rPr>
              <a:t>Администратор – Министерство природных ресурсов и экологии РФ.</a:t>
            </a:r>
          </a:p>
        </p:txBody>
      </p:sp>
      <p:sp>
        <p:nvSpPr>
          <p:cNvPr id="19" name="Прямоугольник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4480" y="2590244"/>
            <a:ext cx="7072362" cy="1661993"/>
          </a:xfrm>
          <a:prstGeom prst="rect">
            <a:avLst/>
          </a:prstGeom>
          <a:blipFill rotWithShape="0">
            <a:blip r:embed="rId4"/>
            <a:stretch>
              <a:fillRect l="-517" t="-1099" r="-603" b="-4396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grpSp>
        <p:nvGrpSpPr>
          <p:cNvPr id="21" name="Shape 604"/>
          <p:cNvGrpSpPr/>
          <p:nvPr/>
        </p:nvGrpSpPr>
        <p:grpSpPr>
          <a:xfrm>
            <a:off x="1142977" y="1574853"/>
            <a:ext cx="500065" cy="425393"/>
            <a:chOff x="2599525" y="3701996"/>
            <a:chExt cx="428675" cy="338554"/>
          </a:xfrm>
        </p:grpSpPr>
        <p:sp>
          <p:nvSpPr>
            <p:cNvPr id="22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5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6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822326" y="463141"/>
            <a:ext cx="8321675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13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– КАЧЕСТВО ОКРУЖАЮЩЕЙ СРЕДЫ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22326" y="463141"/>
            <a:ext cx="8321675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КАЧЕСТВО ОКРУЖАЮЩЕЙ СРЕДЫ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70618"/>
              </p:ext>
            </p:extLst>
          </p:nvPr>
        </p:nvGraphicFramePr>
        <p:xfrm>
          <a:off x="1262784" y="2355726"/>
          <a:ext cx="7632849" cy="240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0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показателя качество окружающей среды (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оценки деятельности высшего должностного лица субъекта Российской Федерации по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достижению показателя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 95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высокоэффективная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9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меньше 95 %, но ≥ 87 %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эффективная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3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меньше 87 %, но ≥ 80 %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слабоэффективная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меньше 80 %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100"/>
                        </a:lnSpc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неэффективная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Скругленный прямоугольник 13"/>
          <p:cNvSpPr/>
          <p:nvPr/>
        </p:nvSpPr>
        <p:spPr>
          <a:xfrm>
            <a:off x="1259631" y="1071552"/>
            <a:ext cx="7598649" cy="1068150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показателя «Качество окружающей среды» не доведено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субъектов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Федерации,  вместе с тем в проекте методики определены значения оценки эффективности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высших должностных лиц субъектов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 в зависимости от достигаемого значения показателя.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Скругленный прямоугольник 41"/>
          <p:cNvSpPr/>
          <p:nvPr/>
        </p:nvSpPr>
        <p:spPr>
          <a:xfrm>
            <a:off x="1071538" y="1125948"/>
            <a:ext cx="3929090" cy="1145933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35" name="Shape 281"/>
          <p:cNvSpPr txBox="1">
            <a:spLocks/>
          </p:cNvSpPr>
          <p:nvPr/>
        </p:nvSpPr>
        <p:spPr>
          <a:xfrm>
            <a:off x="7215207" y="2379038"/>
            <a:ext cx="1643073" cy="2678925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700" dirty="0">
              <a:solidFill>
                <a:schemeClr val="tx1"/>
              </a:solidFill>
            </a:endParaRPr>
          </a:p>
        </p:txBody>
      </p:sp>
      <p:sp>
        <p:nvSpPr>
          <p:cNvPr id="4098" name="Shape 61"/>
          <p:cNvSpPr txBox="1">
            <a:spLocks/>
          </p:cNvSpPr>
          <p:nvPr/>
        </p:nvSpPr>
        <p:spPr bwMode="auto">
          <a:xfrm>
            <a:off x="898526" y="2680270"/>
            <a:ext cx="7561262" cy="87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algn="ctr" eaLnBrk="1" hangingPunct="1"/>
            <a:endParaRPr kumimoji="0" lang="ru-RU" altLang="ru-RU" sz="17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1539" y="248827"/>
            <a:ext cx="7786742" cy="8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ЗАДАЧИ ПРАВИТЕЛЬСТВА РОССИЙСКОЙ ФЕДЕРАЦИИ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 СООТВЕТСТВИИ С УКАЗОМ ПРЕЗИДЕНТА </a:t>
            </a:r>
          </a:p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РОССИЙСКОЙ ФЕДЕРАЦИИ ОТ 25.04.2019 № 193</a:t>
            </a:r>
            <a:endParaRPr lang="ru-RU" alt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Shape 281"/>
          <p:cNvSpPr txBox="1">
            <a:spLocks/>
          </p:cNvSpPr>
          <p:nvPr/>
        </p:nvSpPr>
        <p:spPr>
          <a:xfrm>
            <a:off x="1071539" y="2379038"/>
            <a:ext cx="1928825" cy="2678925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7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071539" y="2321717"/>
            <a:ext cx="1928825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методики  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расчета 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показателей;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форму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отчетности;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правила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распределения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грантов;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предложения по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распределению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hape 281"/>
          <p:cNvSpPr txBox="1">
            <a:spLocks/>
          </p:cNvSpPr>
          <p:nvPr/>
        </p:nvSpPr>
        <p:spPr>
          <a:xfrm>
            <a:off x="3071802" y="2379038"/>
            <a:ext cx="1928827" cy="2678925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7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071802" y="2335269"/>
            <a:ext cx="192882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доклад о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планируемых 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значениях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показателей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(пункты 2-15);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доклад о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достигнутых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значениях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показателей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(пункты 2-15)</a:t>
            </a:r>
          </a:p>
          <a:p>
            <a:pPr algn="ctr"/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Shape 281"/>
          <p:cNvSpPr txBox="1">
            <a:spLocks/>
          </p:cNvSpPr>
          <p:nvPr/>
        </p:nvSpPr>
        <p:spPr>
          <a:xfrm>
            <a:off x="5214941" y="2379038"/>
            <a:ext cx="1928827" cy="2678925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700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43505" y="2379037"/>
            <a:ext cx="207170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по рассмотрению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вопросов,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связанных с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обоснованием и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защитой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планируемых и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достигнутых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значений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предусмотренных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  показателей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215206" y="2372683"/>
            <a:ext cx="164307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по разработке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правил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распределения 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в 2019 году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грантов в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форме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межбюджетных 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трансфертов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между </a:t>
            </a:r>
          </a:p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субъектами РФ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108434" y="1071552"/>
            <a:ext cx="3892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Правительство Российской Федерации совместно с рабочими группами Государственного совета Российской Федерации формирует: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143504" y="1137102"/>
            <a:ext cx="3714776" cy="1145933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143504" y="1071552"/>
            <a:ext cx="371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Правительство Российской Федерации совместно с Администрацией Президента до     1 июня 2019 вносит предложения: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8805864" y="4795081"/>
            <a:ext cx="428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alt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822326" y="500048"/>
            <a:ext cx="8321675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14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– УРОВЕНЬ ОБРАЗОВАНИЯ</a:t>
            </a:r>
          </a:p>
        </p:txBody>
      </p:sp>
      <p:sp>
        <p:nvSpPr>
          <p:cNvPr id="43" name="Shape 281"/>
          <p:cNvSpPr txBox="1">
            <a:spLocks/>
          </p:cNvSpPr>
          <p:nvPr/>
        </p:nvSpPr>
        <p:spPr>
          <a:xfrm>
            <a:off x="1741853" y="1173111"/>
            <a:ext cx="7072362" cy="1285884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67421" y="1246666"/>
            <a:ext cx="70723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методика: не утверждена;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проект методики расчета показателя направлен письмом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Минпросвещения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России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11 февраля 2019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г. №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МР-89/02;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Администратор – Министерство просвещения РФ, Министерство науки и высшего образования РФ.</a:t>
            </a:r>
            <a:endParaRPr lang="ru-RU" sz="17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Shape 604"/>
          <p:cNvGrpSpPr/>
          <p:nvPr/>
        </p:nvGrpSpPr>
        <p:grpSpPr>
          <a:xfrm>
            <a:off x="1059705" y="1547641"/>
            <a:ext cx="500065" cy="425393"/>
            <a:chOff x="2599525" y="3701996"/>
            <a:chExt cx="428675" cy="338554"/>
          </a:xfrm>
        </p:grpSpPr>
        <p:sp>
          <p:nvSpPr>
            <p:cNvPr id="46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47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48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49" name="Скругленный прямоугольник 4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41853" y="2715766"/>
            <a:ext cx="7019421" cy="2016224"/>
          </a:xfrm>
          <a:prstGeom prst="roundRect">
            <a:avLst/>
          </a:prstGeom>
          <a:blipFill rotWithShape="0">
            <a:blip r:embed="rId4"/>
            <a:stretch>
              <a:fillRect/>
            </a:stretch>
          </a:blipFill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071539" y="500048"/>
            <a:ext cx="7786742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УРОВЕНЬ ОБРАЗОВАНИЯ ПО СУБЪЕКТАМ ЦФО, %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09322"/>
              </p:ext>
            </p:extLst>
          </p:nvPr>
        </p:nvGraphicFramePr>
        <p:xfrm>
          <a:off x="1214414" y="965581"/>
          <a:ext cx="7500991" cy="3844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593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Центрального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Федерального Округа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показателя* 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Белгородская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51,26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г.Москва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Рязанская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Липецкая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Тамбовская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46,28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Ярославская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Курская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43,76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43,69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Ивановская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43,32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Костромская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Смоленская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Воронежская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Калужская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10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900"/>
                        </a:lnSpc>
                      </a:pPr>
                      <a:r>
                        <a:rPr lang="ru-RU" sz="11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Владимирская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900"/>
                        </a:lnSpc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1720" y="4810470"/>
            <a:ext cx="410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Данные Министерства просвещения РФ за 2017 год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81"/>
          <p:cNvSpPr txBox="1">
            <a:spLocks/>
          </p:cNvSpPr>
          <p:nvPr/>
        </p:nvSpPr>
        <p:spPr>
          <a:xfrm>
            <a:off x="1691680" y="1347614"/>
            <a:ext cx="7056784" cy="1080120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691680" y="1275606"/>
            <a:ext cx="705678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методика: проект методики не утвержден.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настоящее время используется проект методики направленный письмом Министерства транспорта Российской Федерации от 29.01.2019 № ИА-Д2-22/1166 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Содержимое 4"/>
          <p:cNvPicPr>
            <a:picLocks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112162"/>
            <a:ext cx="829190" cy="103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Shape 604"/>
          <p:cNvGrpSpPr/>
          <p:nvPr/>
        </p:nvGrpSpPr>
        <p:grpSpPr>
          <a:xfrm>
            <a:off x="1142977" y="1574853"/>
            <a:ext cx="500065" cy="425393"/>
            <a:chOff x="2599525" y="3701996"/>
            <a:chExt cx="428675" cy="338554"/>
          </a:xfrm>
        </p:grpSpPr>
        <p:sp>
          <p:nvSpPr>
            <p:cNvPr id="35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41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52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142977" y="123478"/>
            <a:ext cx="78215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ru-RU" alt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– ДОЛЯ СООТВЕТСВУЮЩИХ НОРМАТИВНЫМ ТРЕБОВАНИЯМ АВТОМОБИЛЬНЫХ ДОРОГ РЕГИОНАЛЬНОГО ЗНАЧЕНИЯ И АВТОМОБИЛЬНЫХ ДОРОГ В ГОРОДСКИХ АГЛОМЕРАЦИЯХ С УЧЕТОМ ЗАГРУЖЕННОСТИ</a:t>
            </a:r>
          </a:p>
        </p:txBody>
      </p:sp>
      <p:sp>
        <p:nvSpPr>
          <p:cNvPr id="11" name="Shape 281"/>
          <p:cNvSpPr txBox="1">
            <a:spLocks/>
          </p:cNvSpPr>
          <p:nvPr/>
        </p:nvSpPr>
        <p:spPr>
          <a:xfrm>
            <a:off x="1691680" y="2571750"/>
            <a:ext cx="7056784" cy="2160240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Формула расчета: используется Комплексный показатель, состоящий из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Доли автомобильных дорог регионального значения, соответствующих нормативным требованиям;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Доли дорожной сети городских агломераций</a:t>
            </a:r>
            <a:r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находящихся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нормативном состоянии;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Доли автомобильных дорог федерального и регионального значения, работающих в режиме перегрузки</a:t>
            </a:r>
          </a:p>
          <a:p>
            <a:pPr marL="342900" indent="-342900">
              <a:buAutoNum type="arabicPeriod"/>
            </a:pPr>
            <a:endParaRPr lang="e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Содержимое 4"/>
          <p:cNvPicPr>
            <a:picLocks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112162"/>
            <a:ext cx="829190" cy="103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43609" y="195486"/>
            <a:ext cx="78488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sz="17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РЕЙТИНГ РЕГИОНОВ ЦФО ПО ДОЛЕ АВТОМОБИЛЬНЫХ ДОРОГ НАХОДЯЩИХСЯ В НОМРАТИВНОМ СОСТОЯНИИ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74488"/>
              </p:ext>
            </p:extLst>
          </p:nvPr>
        </p:nvGraphicFramePr>
        <p:xfrm>
          <a:off x="1043608" y="771550"/>
          <a:ext cx="7992888" cy="3957048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5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57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57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0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субъекта РФ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Доля автомобильных дорог регионального значения, соответствующих нормативным требованиям, %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Доля дорожной сети городских агломераций,                                      находящихся в нормативном состоянии, %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Базовое значение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Место в ЦФО*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Целевое значение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Место в ЦФО*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Базовое значение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Место в ЦФО*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Целевое значение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Белгородская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67,1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68,7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75,8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Брянская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47,1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47,0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09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Владимирская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47,7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51,5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59,1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85,3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Воронежская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68,0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69,6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48,5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Ивановская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35,2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50,1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45,9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Калужская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50,5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52,1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49,0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Костромская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20,2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50,0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40,4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Курская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49,4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51,0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53,6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Липецкая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27,7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47,3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56,3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85,2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Орловская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49,9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51,5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58,0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85,2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Рязанская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21,5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42,8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54,8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92,7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Смоленская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27,9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41,7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56,6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88,4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Тамбовская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50,5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52,1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62,4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Тверская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chemeClr val="tx1"/>
                          </a:solidFill>
                          <a:latin typeface="Times New Roman"/>
                        </a:rPr>
                        <a:t>25,7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chemeClr val="tx1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33,7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chemeClr val="tx1"/>
                          </a:solidFill>
                          <a:latin typeface="Times New Roman"/>
                        </a:rPr>
                        <a:t>16,0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43,0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Тульская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45,1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50,0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55,1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0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Ярославская область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35,4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50,0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52,0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85,0</a:t>
                      </a:r>
                    </a:p>
                  </a:txBody>
                  <a:tcPr marL="6476" marR="6476" marT="64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971600" y="4866501"/>
            <a:ext cx="3069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*без учета г. Москвы и Московской области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977900" y="1928808"/>
            <a:ext cx="594534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Министерство экономического развития Тверской области</a:t>
            </a:r>
          </a:p>
          <a:p>
            <a:endParaRPr lang="ru-RU" altLang="ru-RU" sz="17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alt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Юридический адрес:  </a:t>
            </a:r>
            <a:r>
              <a:rPr lang="ru-RU" altLang="ru-RU" sz="1750" dirty="0">
                <a:latin typeface="Times New Roman" pitchFamily="18" charset="0"/>
                <a:cs typeface="Times New Roman" pitchFamily="18" charset="0"/>
              </a:rPr>
              <a:t>г. Тверь, ул. </a:t>
            </a:r>
            <a:r>
              <a:rPr lang="ru-RU" altLang="ru-RU" sz="1750" dirty="0" err="1">
                <a:latin typeface="Times New Roman" pitchFamily="18" charset="0"/>
                <a:cs typeface="Times New Roman" pitchFamily="18" charset="0"/>
              </a:rPr>
              <a:t>Новоторжская</a:t>
            </a:r>
            <a:r>
              <a:rPr lang="ru-RU" altLang="ru-RU" sz="1750" dirty="0">
                <a:latin typeface="Times New Roman" pitchFamily="18" charset="0"/>
                <a:cs typeface="Times New Roman" pitchFamily="18" charset="0"/>
              </a:rPr>
              <a:t>, д. 24, </a:t>
            </a:r>
          </a:p>
          <a:p>
            <a:endParaRPr lang="ru-RU" altLang="ru-RU" sz="17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alt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Телефон: </a:t>
            </a:r>
            <a:r>
              <a:rPr lang="ru-RU" altLang="ru-RU" sz="1750" dirty="0">
                <a:latin typeface="Times New Roman" pitchFamily="18" charset="0"/>
                <a:cs typeface="Times New Roman" pitchFamily="18" charset="0"/>
              </a:rPr>
              <a:t>8 (4822) 33-30-07</a:t>
            </a:r>
          </a:p>
          <a:p>
            <a:endParaRPr lang="ru-RU" altLang="ru-RU" sz="17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altLang="ru-RU" sz="175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E-mail</a:t>
            </a:r>
            <a:r>
              <a:rPr lang="ru-RU" alt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ru-RU" sz="1750" dirty="0">
                <a:latin typeface="Times New Roman" pitchFamily="18" charset="0"/>
                <a:cs typeface="Times New Roman" pitchFamily="18" charset="0"/>
              </a:rPr>
              <a:t>dep_economy@tverreg.ru</a:t>
            </a:r>
            <a:endParaRPr lang="ru-RU" altLang="ru-RU" sz="1750" dirty="0">
              <a:latin typeface="Times New Roman" pitchFamily="18" charset="0"/>
              <a:cs typeface="Times New Roman" pitchFamily="18" charset="0"/>
            </a:endParaRPr>
          </a:p>
          <a:p>
            <a:endParaRPr lang="ru-RU" altLang="ru-RU" sz="17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alt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Министр экономического развития Тверской области</a:t>
            </a:r>
          </a:p>
          <a:p>
            <a:r>
              <a:rPr lang="ru-RU" altLang="ru-RU" sz="1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Егоров Иван Игоревич </a:t>
            </a: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1539" y="285734"/>
            <a:ext cx="785818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ПЕРЕЧЕНЬ ПОКАЗАТЕЛЕЙ ДЛЯ ОЦЕНКИ ЭФФЕКТИВНОСТИ ДЕЯТЕЛЬНОСТИ ВЫСШИХ ДОЛЖНОСТНЫХ ЛИЦ И ОРГАНОВ ИСПОЛНИТЕЛЬНОЙ ВЛАСТИ СУБЪЕКТОВ РФ</a:t>
            </a:r>
          </a:p>
          <a:p>
            <a:pPr algn="ctr"/>
            <a:endParaRPr lang="ru-RU" altLang="ru-RU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alt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19735"/>
              </p:ext>
            </p:extLst>
          </p:nvPr>
        </p:nvGraphicFramePr>
        <p:xfrm>
          <a:off x="1071538" y="1281128"/>
          <a:ext cx="7858180" cy="350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Пункт</a:t>
                      </a:r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Наименование показателя</a:t>
                      </a:r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Уровень доверия к власти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Группа экономических </a:t>
                      </a:r>
                      <a:r>
                        <a:rPr lang="ru-RU" sz="1700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показателей:</a:t>
                      </a:r>
                      <a:endParaRPr lang="ru-RU" sz="1700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 высокопроизводительных</a:t>
                      </a:r>
                      <a:r>
                        <a:rPr lang="ru-RU" sz="17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рабочих мест во внебюджетном секторе экономики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14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Численность занятых в сфере малого и среднего предпринимательства, включая индивидуальных предпринимателей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Производительность труда в базовых </a:t>
                      </a:r>
                      <a:r>
                        <a:rPr lang="ru-RU" sz="1700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несырьевых</a:t>
                      </a:r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отраслях экономики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8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Уровень реальной среднемесячной заработной платы</a:t>
                      </a:r>
                      <a:endParaRPr lang="ru-RU" sz="17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Объем инвестиций в основной капитал, за исключением инвестиций инфраструктурных монополий (федеральные проекты) и бюджетных ассигнований федерального бюджета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8805864" y="4795081"/>
            <a:ext cx="428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alt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26986"/>
              </p:ext>
            </p:extLst>
          </p:nvPr>
        </p:nvGraphicFramePr>
        <p:xfrm>
          <a:off x="1071538" y="1301106"/>
          <a:ext cx="7858180" cy="35566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Пункт</a:t>
                      </a:r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Наименование показателя</a:t>
                      </a:r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Группа </a:t>
                      </a:r>
                      <a:r>
                        <a:rPr lang="ru-RU" sz="1700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показателей качества жизни:</a:t>
                      </a:r>
                      <a:endParaRPr lang="ru-RU" sz="1700" i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</a:pPr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Уровень бедности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8.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</a:pPr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Ожидаемая продолжительность жизни 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9.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</a:pPr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Естественный прирост населения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10.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</a:pPr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 семей, улучшивших жилищные условия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24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11.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</a:pPr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Уровень доступности жилья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8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12.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Доля городов с благоприятной</a:t>
                      </a:r>
                      <a:r>
                        <a:rPr lang="ru-RU" sz="17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городской средой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8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13.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Качество окружающей среды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14.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Уровень образования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360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15.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ru-RU" sz="17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Доля соответствующих нормативным требованиям автомобильных дорог регионального значения и автомобильных дорог в городских агломерациях с учетом загруженности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8805864" y="4795081"/>
            <a:ext cx="428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alt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1539" y="285734"/>
            <a:ext cx="785818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ПЕРЕЧЕНЬ ПОКАЗАТЕЛЕЙ ДЛЯ ОЦЕНКИ ЭФФЕКТИВНОСТИ ДЕЯТЕЛЬНОСТИ ВЫСШИХ ДОЛЖНОСТНЫХ ЛИЦ И ОРГАНОВ ИСПОЛНИТЕЛЬНОЙ ВЛАСТИ СУБЪЕКТОВ РФ</a:t>
            </a:r>
          </a:p>
          <a:p>
            <a:pPr algn="ctr"/>
            <a:endParaRPr lang="ru-RU" altLang="ru-RU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alt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2396" y="1000114"/>
            <a:ext cx="14269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i="1" dirty="0" smtClean="0"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sz="17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Скругленный прямоугольник 41"/>
          <p:cNvSpPr/>
          <p:nvPr/>
        </p:nvSpPr>
        <p:spPr>
          <a:xfrm>
            <a:off x="1071538" y="1071552"/>
            <a:ext cx="7715304" cy="1000132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1539" y="500048"/>
            <a:ext cx="7715304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1. УРОВЕНЬ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ДОВЕРИЯ К ВЛАСТИ</a:t>
            </a:r>
          </a:p>
        </p:txBody>
      </p:sp>
      <p:sp>
        <p:nvSpPr>
          <p:cNvPr id="14" name="Shape 281"/>
          <p:cNvSpPr txBox="1">
            <a:spLocks/>
          </p:cNvSpPr>
          <p:nvPr/>
        </p:nvSpPr>
        <p:spPr>
          <a:xfrm>
            <a:off x="1714480" y="2304986"/>
            <a:ext cx="7072362" cy="1195457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714480" y="2337529"/>
            <a:ext cx="70723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разработка и представление методики расчета показателя осуществляется Администрацией Президента Российской Федерации      до 1 июня 2019 года,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Администратор – Администрация Президента Российской Федерации.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071538" y="1099929"/>
            <a:ext cx="771530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Показатель 1 – Уровень доверия к власти (Президенту Российской Федерации, высшим должностным лицам (руководителям высших исполнительных органов государственной власти) субъектов Российской Федерации)</a:t>
            </a:r>
          </a:p>
          <a:p>
            <a:pPr algn="just"/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Shape 281"/>
          <p:cNvSpPr txBox="1">
            <a:spLocks/>
          </p:cNvSpPr>
          <p:nvPr/>
        </p:nvSpPr>
        <p:spPr>
          <a:xfrm>
            <a:off x="1714480" y="3643321"/>
            <a:ext cx="7072362" cy="7858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14480" y="3576118"/>
            <a:ext cx="7072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нет данных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Shape 621"/>
          <p:cNvGrpSpPr/>
          <p:nvPr/>
        </p:nvGrpSpPr>
        <p:grpSpPr>
          <a:xfrm>
            <a:off x="1142976" y="3775332"/>
            <a:ext cx="500066" cy="443728"/>
            <a:chOff x="5292575" y="3681900"/>
            <a:chExt cx="420150" cy="373275"/>
          </a:xfrm>
        </p:grpSpPr>
        <p:sp>
          <p:nvSpPr>
            <p:cNvPr id="32" name="Shape 62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6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700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62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700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62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700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62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62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700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62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700" cap="rnd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8805864" y="4795081"/>
            <a:ext cx="428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alt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Shape 604"/>
          <p:cNvGrpSpPr/>
          <p:nvPr/>
        </p:nvGrpSpPr>
        <p:grpSpPr>
          <a:xfrm>
            <a:off x="1142977" y="2646423"/>
            <a:ext cx="500065" cy="425393"/>
            <a:chOff x="2599525" y="3701996"/>
            <a:chExt cx="428675" cy="338554"/>
          </a:xfrm>
        </p:grpSpPr>
        <p:sp>
          <p:nvSpPr>
            <p:cNvPr id="35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41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52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pic>
        <p:nvPicPr>
          <p:cNvPr id="23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16" name="Скругленный прямоугольник 15"/>
          <p:cNvSpPr/>
          <p:nvPr/>
        </p:nvSpPr>
        <p:spPr>
          <a:xfrm>
            <a:off x="1714480" y="2643758"/>
            <a:ext cx="7072362" cy="1728192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Shape 281"/>
          <p:cNvSpPr txBox="1">
            <a:spLocks/>
          </p:cNvSpPr>
          <p:nvPr/>
        </p:nvSpPr>
        <p:spPr>
          <a:xfrm>
            <a:off x="1714480" y="1143851"/>
            <a:ext cx="7072362" cy="1285884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11454" y="1468278"/>
            <a:ext cx="70723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методика: приказ Росстата от 28.02.2019 № 108; Сбор данных – Росстат;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Администратор – Министерство экономического развития РФ.</a:t>
            </a:r>
            <a:endParaRPr lang="ru-RU" sz="1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830281" y="2787774"/>
            <a:ext cx="684076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Формула расчета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Число ВПРМ = Число раб мест с ЗП выше порогового значения + Число работников ИП с оборотом выше порогового значения – Число раб мест с ЗП выше порогового значения в отраслях Здравоохранение /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Соц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защита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Shape 604"/>
          <p:cNvGrpSpPr/>
          <p:nvPr/>
        </p:nvGrpSpPr>
        <p:grpSpPr>
          <a:xfrm>
            <a:off x="1142977" y="1574853"/>
            <a:ext cx="500065" cy="425393"/>
            <a:chOff x="2599525" y="3701996"/>
            <a:chExt cx="428675" cy="338554"/>
          </a:xfrm>
        </p:grpSpPr>
        <p:sp>
          <p:nvSpPr>
            <p:cNvPr id="22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5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26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368148" y="391703"/>
            <a:ext cx="7775853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2. КОЛИЧЕСТВО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ВЫСОКОПРОИЗВОДИТЕЛЬНЫХ РАБОЧИХ МЕСТ ВО ВНЕБЮДЖЕТНОМ СЕКТОРЕ ЭКОНОМИКИ</a:t>
            </a:r>
          </a:p>
        </p:txBody>
      </p:sp>
      <p:sp>
        <p:nvSpPr>
          <p:cNvPr id="28" name="TextBox 1"/>
          <p:cNvSpPr txBox="1">
            <a:spLocks noChangeArrowheads="1"/>
          </p:cNvSpPr>
          <p:nvPr/>
        </p:nvSpPr>
        <p:spPr bwMode="auto">
          <a:xfrm>
            <a:off x="8805864" y="4795081"/>
            <a:ext cx="428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alt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Содержимое 4"/>
          <p:cNvPicPr>
            <a:picLocks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112162"/>
            <a:ext cx="608044" cy="73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822325" y="112162"/>
            <a:ext cx="8321675" cy="73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КОЛИЧЕСТВО ВЫСОКОПРОИЗВОДИТЕЛЬНЫХ РАБОЧИХ МЕСТ ВО ВНЕБЮДЖЕТНОМ СЕКТОРЕ ЭКОНОМИКИ ПО СУБЪЕКТАМ ЦФО</a:t>
            </a:r>
          </a:p>
        </p:txBody>
      </p:sp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49833"/>
              </p:ext>
            </p:extLst>
          </p:nvPr>
        </p:nvGraphicFramePr>
        <p:xfrm>
          <a:off x="1022722" y="843558"/>
          <a:ext cx="7920880" cy="396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851"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ЦФО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высокопроизводительных рабочих мест во внебюджетном секторе экономики,</a:t>
                      </a:r>
                      <a:r>
                        <a:rPr lang="ru-RU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тыс. человек</a:t>
                      </a:r>
                      <a:r>
                        <a:rPr lang="ru-RU" sz="11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</a:t>
                      </a:r>
                      <a:r>
                        <a:rPr kumimoji="0" lang="ru-RU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высокопроизводительных рабочих мест во внебюджетном секторе экономики в численности населения в трудоспособном возрасте, %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г. Москва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Воронежская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Белгородская область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Ярославская область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447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Липецкая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Калужская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Рязанская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 (11 место)</a:t>
                      </a:r>
                      <a:endParaRPr lang="ru-RU" sz="11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14,6 (15 место)</a:t>
                      </a:r>
                      <a:endParaRPr lang="ru-RU" sz="11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Курская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Смоленская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447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endParaRPr lang="ru-RU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Тамбовская область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algn="r">
                        <a:lnSpc>
                          <a:spcPts val="800"/>
                        </a:lnSpc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Ивановская область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358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ts val="800"/>
                        </a:lnSpc>
                      </a:pPr>
                      <a:r>
                        <a:rPr lang="ru-RU" sz="11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800"/>
                        </a:lnSpc>
                      </a:pPr>
                      <a:r>
                        <a:rPr lang="ru-RU" sz="11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Костромская область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ts val="800"/>
                        </a:lnSpc>
                      </a:pPr>
                      <a:r>
                        <a:rPr lang="ru-RU" sz="11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1600" y="4803680"/>
            <a:ext cx="8294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2018 год по данным Министерства экономического развития РФ, доведенным письмом от 12.02.2019 № 3609-ВЖ/Д03и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Скругленный прямоугольник 41"/>
          <p:cNvSpPr/>
          <p:nvPr/>
        </p:nvSpPr>
        <p:spPr>
          <a:xfrm>
            <a:off x="1714480" y="2214560"/>
            <a:ext cx="7072362" cy="2734594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Формула расчета: Ч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ССЧРюл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ССЧРип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ЮЛвс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ИПмсп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Пнпд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ССЧРюл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– сумма среднесписочной численности работников юридических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лиц МСП; </a:t>
            </a:r>
          </a:p>
          <a:p>
            <a:pPr algn="just"/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ССЧРип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- сумма среднесписочной численности работников индивидуальных предпринимателей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ЮЛвс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вновь созданные юридические лица; </a:t>
            </a: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ИПмсп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индивидуальные предприниматели, сведения о которых внесены в единый реестр субъектов малого и среднего предпринимательства; </a:t>
            </a: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Пнпд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количество плательщиков налога на профессиональный доход .</a:t>
            </a:r>
          </a:p>
        </p:txBody>
      </p:sp>
      <p:sp>
        <p:nvSpPr>
          <p:cNvPr id="14" name="Shape 281"/>
          <p:cNvSpPr txBox="1">
            <a:spLocks/>
          </p:cNvSpPr>
          <p:nvPr/>
        </p:nvSpPr>
        <p:spPr>
          <a:xfrm>
            <a:off x="1714480" y="1142990"/>
            <a:ext cx="7072362" cy="1000132"/>
          </a:xfrm>
          <a:prstGeom prst="rect">
            <a:avLst/>
          </a:prstGeom>
          <a:solidFill>
            <a:srgbClr val="FFFFFF"/>
          </a:solidFill>
          <a:ln w="12700">
            <a:solidFill>
              <a:srgbClr val="C0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714480" y="1142990"/>
            <a:ext cx="707236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– методика: приказ Минэкономразвития России от 23.04.2019 № 239; Сбор данных –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ФНС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России; 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Администратор – Министерство экономического развития РФ.</a:t>
            </a:r>
            <a:endParaRPr lang="ru-RU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Содержимое 4"/>
          <p:cNvPicPr>
            <a:picLocks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112162"/>
            <a:ext cx="829190" cy="103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Shape 604"/>
          <p:cNvGrpSpPr/>
          <p:nvPr/>
        </p:nvGrpSpPr>
        <p:grpSpPr>
          <a:xfrm>
            <a:off x="1142976" y="1428742"/>
            <a:ext cx="500065" cy="425393"/>
            <a:chOff x="2599525" y="3701996"/>
            <a:chExt cx="428675" cy="338554"/>
          </a:xfrm>
        </p:grpSpPr>
        <p:sp>
          <p:nvSpPr>
            <p:cNvPr id="35" name="Shape 605"/>
            <p:cNvSpPr/>
            <p:nvPr/>
          </p:nvSpPr>
          <p:spPr>
            <a:xfrm>
              <a:off x="2599525" y="3701996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41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  <p:sp>
          <p:nvSpPr>
            <p:cNvPr id="52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50"/>
            </a:p>
          </p:txBody>
        </p:sp>
      </p:grp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822325" y="142858"/>
            <a:ext cx="832167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90" tIns="32645" rIns="65290" bIns="32645"/>
          <a:lstStyle/>
          <a:p>
            <a:pPr algn="ctr"/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3. ЧИСЛЕННОСТЬ </a:t>
            </a:r>
            <a:r>
              <a:rPr lang="ru-RU" alt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ЗАНЯТЫХ В СЕГМЕНТЕ МАЛОГО И СРЕДНЕГО ПРЕДПРИНИМАТЕЛЬСТВА, ВКЛЮЧАЯ ИНДИВИДУАЛЬНЫХ ПРЕДПРИНИМАТЕЛЕЙ, ТЫС. ЧЕЛОВЕК</a:t>
            </a:r>
          </a:p>
        </p:txBody>
      </p:sp>
    </p:spTree>
    <p:extLst>
      <p:ext uri="{BB962C8B-B14F-4D97-AF65-F5344CB8AC3E}">
        <p14:creationId xmlns:p14="http://schemas.microsoft.com/office/powerpoint/2010/main" val="24294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3714</Words>
  <Application>Microsoft Office PowerPoint</Application>
  <PresentationFormat>Экран (16:9)</PresentationFormat>
  <Paragraphs>1291</Paragraphs>
  <Slides>34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Lora</vt:lpstr>
      <vt:lpstr>Open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Lenovo</cp:lastModifiedBy>
  <cp:revision>189</cp:revision>
  <dcterms:created xsi:type="dcterms:W3CDTF">2019-02-21T06:49:03Z</dcterms:created>
  <dcterms:modified xsi:type="dcterms:W3CDTF">2019-04-30T06:24:37Z</dcterms:modified>
</cp:coreProperties>
</file>