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1" r:id="rId3"/>
    <p:sldId id="392" r:id="rId4"/>
    <p:sldId id="396" r:id="rId5"/>
    <p:sldId id="397" r:id="rId6"/>
    <p:sldId id="398" r:id="rId7"/>
    <p:sldId id="387" r:id="rId8"/>
    <p:sldId id="388" r:id="rId9"/>
    <p:sldId id="393" r:id="rId10"/>
    <p:sldId id="394" r:id="rId11"/>
    <p:sldId id="399" r:id="rId12"/>
    <p:sldId id="386" r:id="rId13"/>
    <p:sldId id="390" r:id="rId14"/>
    <p:sldId id="379" r:id="rId15"/>
  </p:sldIdLst>
  <p:sldSz cx="12192000" cy="6858000"/>
  <p:notesSz cx="6807200" cy="99393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9" userDrawn="1">
          <p15:clr>
            <a:srgbClr val="A4A3A4"/>
          </p15:clr>
        </p15:guide>
        <p15:guide id="2" pos="2163" userDrawn="1">
          <p15:clr>
            <a:srgbClr val="A4A3A4"/>
          </p15:clr>
        </p15:guide>
        <p15:guide id="3" orient="horz" pos="3132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66FFFF"/>
    <a:srgbClr val="66CCFF"/>
    <a:srgbClr val="660033"/>
    <a:srgbClr val="99FF99"/>
    <a:srgbClr val="CCECFF"/>
    <a:srgbClr val="FFCCFF"/>
    <a:srgbClr val="FFCCCC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8407" autoAdjust="0"/>
  </p:normalViewPr>
  <p:slideViewPr>
    <p:cSldViewPr snapToGrid="0">
      <p:cViewPr varScale="1">
        <p:scale>
          <a:sx n="127" d="100"/>
          <a:sy n="127" d="100"/>
        </p:scale>
        <p:origin x="300" y="138"/>
      </p:cViewPr>
      <p:guideLst>
        <p:guide orient="horz" pos="2137"/>
        <p:guide pos="4537"/>
        <p:guide pos="3842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49"/>
        <p:guide pos="2163"/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4" rIns="92409" bIns="46204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49" y="2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4" rIns="92409" bIns="4620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4" rIns="92409" bIns="46204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4" rIns="92409" bIns="4620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4" rIns="92409" bIns="46204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49" y="2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4" rIns="92409" bIns="4620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6" y="4721513"/>
            <a:ext cx="5445129" cy="44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4" rIns="92409" bIns="462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4" rIns="92409" bIns="46204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4" rIns="92409" bIns="4620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8274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10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6542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5151" y="9439761"/>
            <a:ext cx="2948889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11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14712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12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10806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13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00778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14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0325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483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160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5151" y="9439761"/>
            <a:ext cx="2948889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0588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5151" y="9439761"/>
            <a:ext cx="2948889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561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5151" y="9439761"/>
            <a:ext cx="2948889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6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8730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7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4441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8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8078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049" y="9439760"/>
            <a:ext cx="2949577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09" tIns="46204" rIns="92409" bIns="46204" anchor="b"/>
          <a:lstStyle/>
          <a:p>
            <a:pPr algn="r"/>
            <a:fld id="{626C0AF5-638A-4054-8FF0-7F4CFAE79DE9}" type="slidenum">
              <a:rPr lang="ru-RU" sz="1200"/>
              <a:pPr algn="r"/>
              <a:t>9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878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1" y="2130430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493" indent="0" algn="ctr">
              <a:buNone/>
              <a:defRPr/>
            </a:lvl2pPr>
            <a:lvl3pPr marL="1218987" indent="0" algn="ctr">
              <a:buNone/>
              <a:defRPr/>
            </a:lvl3pPr>
            <a:lvl4pPr marL="1828480" indent="0" algn="ctr">
              <a:buNone/>
              <a:defRPr/>
            </a:lvl4pPr>
            <a:lvl5pPr marL="2437973" indent="0" algn="ctr">
              <a:buNone/>
              <a:defRPr/>
            </a:lvl5pPr>
            <a:lvl6pPr marL="3047467" indent="0" algn="ctr">
              <a:buNone/>
              <a:defRPr/>
            </a:lvl6pPr>
            <a:lvl7pPr marL="3656960" indent="0" algn="ctr">
              <a:buNone/>
              <a:defRPr/>
            </a:lvl7pPr>
            <a:lvl8pPr marL="4266453" indent="0" algn="ctr">
              <a:buNone/>
              <a:defRPr/>
            </a:lvl8pPr>
            <a:lvl9pPr marL="4875947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6B54-3F61-4CF3-851F-45A4696CD825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A351A-F371-47AF-9785-0FCCB56D184F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26399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EB4-3364-4EDC-98A3-D102395BB048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1E4B-0F5F-4665-A0CC-E8EC9D05916C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6" y="4406905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93" indent="0">
              <a:buNone/>
              <a:defRPr sz="2400"/>
            </a:lvl2pPr>
            <a:lvl3pPr marL="1218987" indent="0">
              <a:buNone/>
              <a:defRPr sz="2133"/>
            </a:lvl3pPr>
            <a:lvl4pPr marL="1828480" indent="0">
              <a:buNone/>
              <a:defRPr sz="1866"/>
            </a:lvl4pPr>
            <a:lvl5pPr marL="2437973" indent="0">
              <a:buNone/>
              <a:defRPr sz="1866"/>
            </a:lvl5pPr>
            <a:lvl6pPr marL="3047467" indent="0">
              <a:buNone/>
              <a:defRPr sz="1866"/>
            </a:lvl6pPr>
            <a:lvl7pPr marL="3656960" indent="0">
              <a:buNone/>
              <a:defRPr sz="1866"/>
            </a:lvl7pPr>
            <a:lvl8pPr marL="4266453" indent="0">
              <a:buNone/>
              <a:defRPr sz="1866"/>
            </a:lvl8pPr>
            <a:lvl9pPr marL="4875947" indent="0">
              <a:buNone/>
              <a:defRPr sz="1866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2FBE-A342-4B9F-ACD7-8E623D3FF5C9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1" y="1600205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199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1" y="1600205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199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F471-62BB-4333-B0E0-2BD9E107D6BC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8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93" indent="0">
              <a:buNone/>
              <a:defRPr sz="2666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33" b="1"/>
            </a:lvl4pPr>
            <a:lvl5pPr marL="2437973" indent="0">
              <a:buNone/>
              <a:defRPr sz="2133" b="1"/>
            </a:lvl5pPr>
            <a:lvl6pPr marL="3047467" indent="0">
              <a:buNone/>
              <a:defRPr sz="2133" b="1"/>
            </a:lvl6pPr>
            <a:lvl7pPr marL="3656960" indent="0">
              <a:buNone/>
              <a:defRPr sz="2133" b="1"/>
            </a:lvl7pPr>
            <a:lvl8pPr marL="4266453" indent="0">
              <a:buNone/>
              <a:defRPr sz="2133" b="1"/>
            </a:lvl8pPr>
            <a:lvl9pPr marL="4875947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8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93" indent="0">
              <a:buNone/>
              <a:defRPr sz="2666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33" b="1"/>
            </a:lvl4pPr>
            <a:lvl5pPr marL="2437973" indent="0">
              <a:buNone/>
              <a:defRPr sz="2133" b="1"/>
            </a:lvl5pPr>
            <a:lvl6pPr marL="3047467" indent="0">
              <a:buNone/>
              <a:defRPr sz="2133" b="1"/>
            </a:lvl6pPr>
            <a:lvl7pPr marL="3656960" indent="0">
              <a:buNone/>
              <a:defRPr sz="2133" b="1"/>
            </a:lvl7pPr>
            <a:lvl8pPr marL="4266453" indent="0">
              <a:buNone/>
              <a:defRPr sz="2133" b="1"/>
            </a:lvl8pPr>
            <a:lvl9pPr marL="4875947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4CBE-5DE3-4F2F-91A8-94E4C7AD8D73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CD52-05CB-456F-8882-BE4010A6FA65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355C-F6E7-4FD8-9A2F-6DD7C60ED9C3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5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93" indent="0">
              <a:buNone/>
              <a:defRPr sz="1600"/>
            </a:lvl2pPr>
            <a:lvl3pPr marL="1218987" indent="0">
              <a:buNone/>
              <a:defRPr sz="1333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6BB-AB87-41B3-B427-1796E0875374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93" indent="0">
              <a:buNone/>
              <a:defRPr sz="3733"/>
            </a:lvl2pPr>
            <a:lvl3pPr marL="1218987" indent="0">
              <a:buNone/>
              <a:defRPr sz="3199"/>
            </a:lvl3pPr>
            <a:lvl4pPr marL="1828480" indent="0">
              <a:buNone/>
              <a:defRPr sz="2666"/>
            </a:lvl4pPr>
            <a:lvl5pPr marL="2437973" indent="0">
              <a:buNone/>
              <a:defRPr sz="2666"/>
            </a:lvl5pPr>
            <a:lvl6pPr marL="3047467" indent="0">
              <a:buNone/>
              <a:defRPr sz="2666"/>
            </a:lvl6pPr>
            <a:lvl7pPr marL="3656960" indent="0">
              <a:buNone/>
              <a:defRPr sz="2666"/>
            </a:lvl7pPr>
            <a:lvl8pPr marL="4266453" indent="0">
              <a:buNone/>
              <a:defRPr sz="2666"/>
            </a:lvl8pPr>
            <a:lvl9pPr marL="4875947" indent="0">
              <a:buNone/>
              <a:defRPr sz="2666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93" indent="0">
              <a:buNone/>
              <a:defRPr sz="1600"/>
            </a:lvl2pPr>
            <a:lvl3pPr marL="1218987" indent="0">
              <a:buNone/>
              <a:defRPr sz="1333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4F345-9577-456B-B059-CE763D107B2B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245225"/>
            <a:ext cx="2844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12D91F-81B4-4D99-94F5-BF96ABD3DFCC}" type="datetime1">
              <a:rPr lang="ru-RU" smtClean="0"/>
              <a:pPr>
                <a:defRPr/>
              </a:pPr>
              <a:t>19.04.2019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5pPr>
      <a:lvl6pPr marL="609493" algn="ctr" rtl="0" fontAlgn="base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6pPr>
      <a:lvl7pPr marL="1218987" algn="ctr" rtl="0" fontAlgn="base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7pPr>
      <a:lvl8pPr marL="1828480" algn="ctr" rtl="0" fontAlgn="base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8pPr>
      <a:lvl9pPr marL="2437973" algn="ctr" rtl="0" fontAlgn="base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9pPr>
    </p:titleStyle>
    <p:bodyStyle>
      <a:lvl1pPr marL="457120" indent="-457120" algn="l" rtl="0" eaLnBrk="0" fontAlgn="base" hangingPunct="0">
        <a:spcBef>
          <a:spcPct val="20000"/>
        </a:spcBef>
        <a:spcAft>
          <a:spcPct val="0"/>
        </a:spcAft>
        <a:buChar char="•"/>
        <a:defRPr sz="4266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rtl="0" eaLnBrk="0" fontAlgn="base" hangingPunct="0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</a:defRPr>
      </a:lvl2pPr>
      <a:lvl3pPr marL="1523733" indent="-304747" algn="l" rtl="0" eaLnBrk="0" fontAlgn="base" hangingPunct="0">
        <a:spcBef>
          <a:spcPct val="20000"/>
        </a:spcBef>
        <a:spcAft>
          <a:spcPct val="0"/>
        </a:spcAft>
        <a:buChar char="•"/>
        <a:defRPr sz="3199">
          <a:solidFill>
            <a:schemeClr val="tx1"/>
          </a:solidFill>
          <a:latin typeface="+mn-lt"/>
        </a:defRPr>
      </a:lvl3pPr>
      <a:lvl4pPr marL="2133227" indent="-304747" algn="l" rtl="0" eaLnBrk="0" fontAlgn="base" hangingPunct="0">
        <a:spcBef>
          <a:spcPct val="200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</a:defRPr>
      </a:lvl4pPr>
      <a:lvl5pPr marL="2742720" indent="-304747" algn="l" rtl="0" eaLnBrk="0" fontAlgn="base" hangingPunct="0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5pPr>
      <a:lvl6pPr marL="3352213" indent="-304747" algn="l" rtl="0" fontAlgn="base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6pPr>
      <a:lvl7pPr marL="3961707" indent="-304747" algn="l" rtl="0" fontAlgn="base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7pPr>
      <a:lvl8pPr marL="4571200" indent="-304747" algn="l" rtl="0" fontAlgn="base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8pPr>
      <a:lvl9pPr marL="5180693" indent="-304747" algn="l" rtl="0" fontAlgn="base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56348" y="349626"/>
            <a:ext cx="10638218" cy="67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ФИНАНСОВ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24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1056347" y="1413739"/>
            <a:ext cx="10068853" cy="357832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sz="2666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666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ru-RU" sz="3500" b="1" dirty="0">
                <a:latin typeface="Times New Roman" pitchFamily="18" charset="0"/>
                <a:cs typeface="Times New Roman" pitchFamily="18" charset="0"/>
              </a:rPr>
              <a:t>Об обеспечении соблюдения </a:t>
            </a:r>
            <a:endParaRPr lang="ru-RU" sz="35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муниципальным </a:t>
            </a:r>
            <a:r>
              <a:rPr lang="ru-RU" sz="3500" b="1" dirty="0">
                <a:latin typeface="Times New Roman" pitchFamily="18" charset="0"/>
                <a:cs typeface="Times New Roman" pitchFamily="18" charset="0"/>
              </a:rPr>
              <a:t>образованием город Тверь норматива расходов на оплату труда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671165" y="5806845"/>
            <a:ext cx="8896270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133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2133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апрель 2019 </a:t>
            </a:r>
            <a:r>
              <a:rPr lang="ru-RU" sz="2133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-1042569"/>
            <a:ext cx="246243" cy="41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866"/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1056348" y="4258491"/>
            <a:ext cx="10433730" cy="2013840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расходов на содержание представительного органа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Твери 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перерасчете на одного жителя составил 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232,99 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руб., что на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101,25 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руб., или на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76,9%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больше, чем среднее значение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(131,74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руб.) по ЦФО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обозначенному показателю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Тверь занимает второе место среди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административных центров субъектов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ЦФО. При доведении обозначенного показателя до среднего по ЦФО высвобождаются средства на сумму 42,5 млн руб.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07260"/>
              </p:ext>
            </p:extLst>
          </p:nvPr>
        </p:nvGraphicFramePr>
        <p:xfrm>
          <a:off x="1078546" y="1159224"/>
          <a:ext cx="10479964" cy="2791298"/>
        </p:xfrm>
        <a:graphic>
          <a:graphicData uri="http://schemas.openxmlformats.org/drawingml/2006/table">
            <a:tbl>
              <a:tblPr/>
              <a:tblGrid>
                <a:gridCol w="64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7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дминистративные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центры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исленность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населения на 01.01.2018, чел.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Штатная численность аппарата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(всего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), чел.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бъем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финансирования на содержание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2019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год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бъем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расходов на содержание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расчете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жителя,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954308"/>
                  </a:ext>
                </a:extLst>
              </a:tr>
              <a:tr h="229004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Кострома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277 280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19 222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69,32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4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Белгород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391 554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23 936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61,13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04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Ярославль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608 722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34 203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56,19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004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Владимир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357 024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15 274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42,78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469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6 043 929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366,5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796 216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131,74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78546" y="488181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СРАВНИТЕЛЬНЫЙ АНАЛИЗ ЧИСЛЕННОСТИ АППАРАТА ПРЕДСТАВИТЕЛЬНОГО ОРГАНА И РАСХОДОВ НА ЕГО СОДЕРЖАНИЕ ПО ЦФО (продолжение)</a:t>
            </a:r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78546" y="384754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ПЛАН МЕРОПРИЯТИЙ ПО ОПТИМИЗАЦИИ СТРУКТУРЫ АДМИНИСТРАЦИИ ГОРОДА ТВЕРИ И ТВЕРСКОЙ ГОРОДСКОЙ ДУМЫ НА  2019-2020 гг. 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1230704" y="1869349"/>
            <a:ext cx="8997270" cy="932588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AutoNum type="arabicPeriod"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Передача государственных полномочий органу государственной власти (отдел ЗАГС)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30704" y="2801095"/>
            <a:ext cx="8997270" cy="1054953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Укрупнение структурных подразделений Администрации города Твери, в том числе укрупнение отделов внутри структурных подразделений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30704" y="3904139"/>
            <a:ext cx="8997270" cy="1370623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Создание новых муниципальных казенных учреждений (54 чел.):</a:t>
            </a:r>
          </a:p>
          <a:p>
            <a:pPr>
              <a:lnSpc>
                <a:spcPct val="90000"/>
              </a:lnSpc>
            </a:pP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3.1. МКУ «Спасатель»</a:t>
            </a:r>
          </a:p>
          <a:p>
            <a:pPr>
              <a:lnSpc>
                <a:spcPct val="90000"/>
              </a:lnSpc>
            </a:pP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 МКУ «Строитель»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230704" y="5322853"/>
            <a:ext cx="8997270" cy="1102757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Сокращение численности сотрудников Администрации города Твери и аппарата Тверской городской Думы</a:t>
            </a:r>
          </a:p>
        </p:txBody>
      </p:sp>
      <p:sp>
        <p:nvSpPr>
          <p:cNvPr id="1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30703" y="1220620"/>
            <a:ext cx="1026076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18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</a:t>
            </a:r>
            <a:r>
              <a:rPr lang="ru-RU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 штатных </a:t>
            </a:r>
            <a:r>
              <a:rPr lang="ru-RU" sz="18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единиц и формирование 2-х казенных учреждений с численностью      54 чел.:</a:t>
            </a:r>
            <a:endParaRPr lang="ru-RU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10336721" y="3669718"/>
            <a:ext cx="307471" cy="611029"/>
          </a:xfrm>
          <a:prstGeom prst="rightArrow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ru-RU" sz="2000" b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12855" y="4483694"/>
            <a:ext cx="1617925" cy="1691100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</a:t>
            </a:r>
          </a:p>
          <a:p>
            <a:pPr algn="ctr">
              <a:lnSpc>
                <a:spcPct val="9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бюджета в 2020 году 39,9 млн руб.</a:t>
            </a: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412855" y="1846125"/>
            <a:ext cx="1617925" cy="1734799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превышения норматива</a:t>
            </a:r>
          </a:p>
          <a:p>
            <a:pPr algn="ctr">
              <a:lnSpc>
                <a:spcPct val="9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39,6 млн руб. </a:t>
            </a: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78546" y="488181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ДОПОЛНИТЕЛЬНЫЕ ПРЕДЛОЖЕНИЯ ПО ОПТИМИЗАЦИИ РАСХОДОВ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НА ОПЛАТУ ТРУДА ОМСУ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426222" y="6337299"/>
            <a:ext cx="490854" cy="409791"/>
          </a:xfrm>
        </p:spPr>
        <p:txBody>
          <a:bodyPr/>
          <a:lstStyle/>
          <a:p>
            <a:pPr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1323976" y="2453624"/>
            <a:ext cx="10312962" cy="537941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 дополнительные мероприятия по оптимизации расходов на оплату труда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11257" y="4846677"/>
            <a:ext cx="10282965" cy="1036722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Оптимизация численности муниципальных служащих и/или уровня оплаты труда в суммарном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эффекте </a:t>
            </a:r>
            <a:r>
              <a:rPr lang="ru-RU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12,3%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экономический эффект в расчете на год –78,2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лн руб.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353972" y="1327694"/>
            <a:ext cx="10282965" cy="690012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Расчетное превышение норматива с учетом мероприятий города Твери – 87,7 млн руб.</a:t>
            </a:r>
          </a:p>
          <a:p>
            <a:pPr algn="ctr">
              <a:lnSpc>
                <a:spcPct val="90000"/>
              </a:lnSpc>
            </a:pP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(превышение 2018 года 127,3 млн руб. – мероприятия г. Твери 39,6 млн руб.)</a:t>
            </a:r>
            <a:endPara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6299005" y="1950375"/>
            <a:ext cx="307471" cy="611029"/>
          </a:xfrm>
          <a:prstGeom prst="rightArrow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ru-RU" sz="2000" b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6299005" y="2968233"/>
            <a:ext cx="307471" cy="611029"/>
          </a:xfrm>
          <a:prstGeom prst="rightArrow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ru-RU" sz="2000" b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323976" y="3609727"/>
            <a:ext cx="10282965" cy="962265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Оптимизация расходов на представительный орган до среднего по административным центрам ЦФО </a:t>
            </a:r>
          </a:p>
          <a:p>
            <a:pPr>
              <a:lnSpc>
                <a:spcPct val="90000"/>
              </a:lnSpc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экономический эффект в расчете на год по оплате труда (без начислений) – 9,5 млн руб.</a:t>
            </a:r>
          </a:p>
        </p:txBody>
      </p:sp>
    </p:spTree>
    <p:extLst>
      <p:ext uri="{BB962C8B-B14F-4D97-AF65-F5344CB8AC3E}">
        <p14:creationId xmlns:p14="http://schemas.microsoft.com/office/powerpoint/2010/main" val="6957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77514" y="342467"/>
            <a:ext cx="10458673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АДМИНИСТРАТИВНЫЕ РЕСУРСЫ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158824" y="1221211"/>
            <a:ext cx="10282965" cy="504393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доли поддержки за счет средств областного бюджета при условии не реализации плана по оптимизации расходов на оплату труда ОМСУ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03661"/>
              </p:ext>
            </p:extLst>
          </p:nvPr>
        </p:nvGraphicFramePr>
        <p:xfrm>
          <a:off x="1158824" y="1787591"/>
          <a:ext cx="10547007" cy="4574925"/>
        </p:xfrm>
        <a:graphic>
          <a:graphicData uri="http://schemas.openxmlformats.org/drawingml/2006/table">
            <a:tbl>
              <a:tblPr/>
              <a:tblGrid>
                <a:gridCol w="42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420">
                  <a:extLst>
                    <a:ext uri="{9D8B030D-6E8A-4147-A177-3AD203B41FA5}">
                      <a16:colId xmlns:a16="http://schemas.microsoft.com/office/drawing/2014/main" val="1466949263"/>
                    </a:ext>
                  </a:extLst>
                </a:gridCol>
                <a:gridCol w="19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8848">
                  <a:extLst>
                    <a:ext uri="{9D8B030D-6E8A-4147-A177-3AD203B41FA5}">
                      <a16:colId xmlns:a16="http://schemas.microsoft.com/office/drawing/2014/main" val="2704049459"/>
                    </a:ext>
                  </a:extLst>
                </a:gridCol>
              </a:tblGrid>
              <a:tr h="1053850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Направление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План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на 2018 год, млн руб.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Предоставлено в 2018 году, млн руб.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Планируется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к предоставлению 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2019 год 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(по состоянию на 27.03.2019), млн руб.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41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Всего, в том числе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418,2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186,4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2 953,4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377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fontAlgn="ctr" latinLnBrk="0" hangingPunct="1">
                        <a:lnSpc>
                          <a:spcPct val="8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Повышение заработной платы Указных</a:t>
                      </a:r>
                      <a:r>
                        <a:rPr lang="ru-RU" sz="1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категорий работников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ctr" latinLnBrk="0" hangingPunct="1">
                        <a:lnSpc>
                          <a:spcPct val="8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71,9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2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fontAlgn="ctr" latinLnBrk="0" hangingPunct="1">
                        <a:lnSpc>
                          <a:spcPct val="8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Реализация закона № 7-ЗО «О статусе города Тверской области, удостоенного почетного звания РФ «Город воинской славы»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ctr" latinLnBrk="0" hangingPunct="1">
                        <a:lnSpc>
                          <a:spcPct val="8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726,4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305,1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614,0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762152"/>
                  </a:ext>
                </a:extLst>
              </a:tr>
              <a:tr h="6355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fontAlgn="ctr" latinLnBrk="0" hangingPunct="1">
                        <a:lnSpc>
                          <a:spcPct val="8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Финансовое обеспечение дорожной деятельности в рамках реализации национального проекта «Безопасные и качественные автомобильные дороги»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fontAlgn="ctr" latinLnBrk="0" hangingPunct="1">
                        <a:lnSpc>
                          <a:spcPct val="8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9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1403087" y="4576877"/>
            <a:ext cx="4466949" cy="17029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7120" indent="-45712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26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733">
                <a:solidFill>
                  <a:schemeClr val="tx1"/>
                </a:solidFill>
                <a:latin typeface="+mn-lt"/>
              </a:defRPr>
            </a:lvl2pPr>
            <a:lvl3pPr marL="1523733" indent="-304747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99">
                <a:solidFill>
                  <a:schemeClr val="tx1"/>
                </a:solidFill>
                <a:latin typeface="+mn-lt"/>
              </a:defRPr>
            </a:lvl3pPr>
            <a:lvl4pPr marL="2133227" indent="-30474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66">
                <a:solidFill>
                  <a:schemeClr val="tx1"/>
                </a:solidFill>
                <a:latin typeface="+mn-lt"/>
              </a:defRPr>
            </a:lvl4pPr>
            <a:lvl5pPr marL="2742720" indent="-30474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66">
                <a:solidFill>
                  <a:schemeClr val="tx1"/>
                </a:solidFill>
                <a:latin typeface="+mn-lt"/>
              </a:defRPr>
            </a:lvl5pPr>
            <a:lvl6pPr marL="3352213" indent="-304747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66">
                <a:solidFill>
                  <a:schemeClr val="tx1"/>
                </a:solidFill>
                <a:latin typeface="+mn-lt"/>
              </a:defRPr>
            </a:lvl6pPr>
            <a:lvl7pPr marL="3961707" indent="-304747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66">
                <a:solidFill>
                  <a:schemeClr val="tx1"/>
                </a:solidFill>
                <a:latin typeface="+mn-lt"/>
              </a:defRPr>
            </a:lvl7pPr>
            <a:lvl8pPr marL="4571200" indent="-304747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66">
                <a:solidFill>
                  <a:schemeClr val="tx1"/>
                </a:solidFill>
                <a:latin typeface="+mn-lt"/>
              </a:defRPr>
            </a:lvl8pPr>
            <a:lvl9pPr marL="5180693" indent="-304747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66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финансов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г. Тверь, Советская 23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8(4822) 34-13-95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dep_finansov</a:t>
            </a:r>
            <a:r>
              <a:rPr lang="en-US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 tverreg.ru</a:t>
            </a:r>
            <a:endParaRPr lang="ru-RU" altLang="ru-RU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Министр, Подтихова Марина Ивановна</a:t>
            </a:r>
          </a:p>
          <a:p>
            <a:pPr marL="0" indent="0">
              <a:lnSpc>
                <a:spcPct val="70000"/>
              </a:lnSpc>
              <a:buFontTx/>
              <a:buNone/>
            </a:pPr>
            <a:endParaRPr lang="ru-RU" altLang="ru-RU" sz="1600" kern="0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9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93695" y="349624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СОБЛЮДЕНИЕ НОРМАТИВА ФОРМИРОВАНИЯ РАСХОДОВ НА ОПЛАТУ ТРУДА 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21" name="Стрелка вниз 20"/>
          <p:cNvSpPr/>
          <p:nvPr/>
        </p:nvSpPr>
        <p:spPr>
          <a:xfrm>
            <a:off x="5901164" y="2042273"/>
            <a:ext cx="798286" cy="308761"/>
          </a:xfrm>
          <a:prstGeom prst="downArrow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ru-RU" sz="2000" b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01567" y="2455789"/>
            <a:ext cx="8110599" cy="1224786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 формирования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расходов на оплату труда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депутатов, выборных должностных лиц местного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самоуправления,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осуществляющих свои полномочия на постоянной основе, муниципальных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служащих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991821" y="1327694"/>
            <a:ext cx="8703210" cy="653431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Правительства Тверской области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20 декабря 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 791-пп (в ред. от 25.01.2019)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9430327" y="2425875"/>
            <a:ext cx="2223792" cy="1252667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              «г. Тверь»:</a:t>
            </a:r>
          </a:p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550 500 тыс. руб.</a:t>
            </a:r>
          </a:p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 2013 года)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098123" y="4838422"/>
          <a:ext cx="5892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3037"/>
              </p:ext>
            </p:extLst>
          </p:nvPr>
        </p:nvGraphicFramePr>
        <p:xfrm>
          <a:off x="1337594" y="4536735"/>
          <a:ext cx="10213918" cy="1374538"/>
        </p:xfrm>
        <a:graphic>
          <a:graphicData uri="http://schemas.openxmlformats.org/drawingml/2006/table">
            <a:tbl>
              <a:tblPr/>
              <a:tblGrid>
                <a:gridCol w="174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53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 год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 год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 год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год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год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00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172,1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152,9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136,3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134,8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177,1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127,3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1133094" y="3765023"/>
            <a:ext cx="10800076" cy="740257"/>
          </a:xfrm>
          <a:prstGeom prst="rect">
            <a:avLst/>
          </a:prstGeom>
          <a:solidFill>
            <a:schemeClr val="bg1">
              <a:alpha val="26000"/>
            </a:schemeClr>
          </a:solidFill>
          <a:ln w="22225">
            <a:solidFill>
              <a:schemeClr val="bg1">
                <a:alpha val="26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превышение норматива расходов на оплату труда (без учета начислений), млн руб.</a:t>
            </a:r>
          </a:p>
        </p:txBody>
      </p:sp>
      <p:sp>
        <p:nvSpPr>
          <p:cNvPr id="1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75764" y="321129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СРАВНЕНИЕ УРОВНЯ ОПЛАТЫ ТРУДА РАБОТНИКОВ ГОСУДАРСТВЕННЫХ ОРГАНОВ И ОРГАНОВ МЕСТНОГО САМОУПРАВЛЕНИЯ ГОРОДА ТВЕРИ 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/>
        </p:nvSpPr>
        <p:spPr>
          <a:xfrm>
            <a:off x="1263891" y="4764661"/>
            <a:ext cx="10372296" cy="1739690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целью соблюдения норматива  расходов на оплату труда необходимо:</a:t>
            </a:r>
          </a:p>
          <a:p>
            <a:pPr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численности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(исходя из 2017 года: на 24,0% или 167 чел.; исходя из 2018 года: на 18,6% или 121 чел);</a:t>
            </a:r>
          </a:p>
          <a:p>
            <a:pPr algn="just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снижение уровня оплаты труда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(исходя из 2017 года: на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24,0%, з/п составит 67,4 тыс. руб. или 93,2% от з/п гос. гражданских служащих;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года: на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18,6%,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з/п составит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71,7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 или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107%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з/п гос. гражданских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служащих)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257568"/>
              </p:ext>
            </p:extLst>
          </p:nvPr>
        </p:nvGraphicFramePr>
        <p:xfrm>
          <a:off x="1263891" y="1159224"/>
          <a:ext cx="10372299" cy="3438385"/>
        </p:xfrm>
        <a:graphic>
          <a:graphicData uri="http://schemas.openxmlformats.org/drawingml/2006/table">
            <a:tbl>
              <a:tblPr/>
              <a:tblGrid>
                <a:gridCol w="500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546">
                  <a:extLst>
                    <a:ext uri="{9D8B030D-6E8A-4147-A177-3AD203B41FA5}">
                      <a16:colId xmlns:a16="http://schemas.microsoft.com/office/drawing/2014/main" val="3122162684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3579750040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881546002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545">
                  <a:extLst>
                    <a:ext uri="{9D8B030D-6E8A-4147-A177-3AD203B41FA5}">
                      <a16:colId xmlns:a16="http://schemas.microsoft.com/office/drawing/2014/main" val="3147210747"/>
                    </a:ext>
                  </a:extLst>
                </a:gridCol>
                <a:gridCol w="755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849">
                <a:tc row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работников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Превышение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г. Твери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33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Среднемесячная заработная плата (с гарантиями), руб.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Среднемесячная заработная плата,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руб.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70"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159640"/>
                  </a:ext>
                </a:extLst>
              </a:tr>
              <a:tr h="5954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Государственные / муниципальные должности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191 482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188 018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220 254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207 810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28 772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19 792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6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Государственные гражданские / муниципальные служащие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72 297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66 931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88 682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16 385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21 169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22,7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31,6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77892"/>
                  </a:ext>
                </a:extLst>
              </a:tr>
            </a:tbl>
          </a:graphicData>
        </a:graphic>
      </p:graphicFrame>
      <p:sp>
        <p:nvSpPr>
          <p:cNvPr id="12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75764" y="277036"/>
            <a:ext cx="10560424" cy="97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СРАВНЕНИЕ УРОВНЯ ОПЛАТЫ ТРУДА РАБОТНИКОВ ГОСУДАРСТВЕННЫХ ОРГАНОВ И ОРГАНОВ МЕСТНОГО САМОУПРАВЛЕНИЯ ГОРОДА ТВЕРИ 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(при соблюдении норматива на оплату труда)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5764" y="1420183"/>
            <a:ext cx="10268203" cy="635328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 формирования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расходов на оплату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труда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550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тыс. руб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год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5720157" y="2096630"/>
            <a:ext cx="798286" cy="308761"/>
          </a:xfrm>
          <a:prstGeom prst="downArrow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ru-RU" sz="2000" b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75764" y="2433261"/>
            <a:ext cx="10268203" cy="468637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Расчетный месячный фонд оплаты труда 45 875,0 тыс. руб.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75764" y="3478407"/>
            <a:ext cx="10268203" cy="758363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Расчетный месячный фонд оплаты труда 648 чел. муниципальных служащих –           45 044,0 тыс. руб.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5720157" y="3022746"/>
            <a:ext cx="798286" cy="308761"/>
          </a:xfrm>
          <a:prstGeom prst="downArrow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ru-RU" sz="2000" b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трелка вниз 17"/>
          <p:cNvSpPr/>
          <p:nvPr/>
        </p:nvSpPr>
        <p:spPr>
          <a:xfrm>
            <a:off x="5720157" y="4357618"/>
            <a:ext cx="798286" cy="308761"/>
          </a:xfrm>
          <a:prstGeom prst="downArrow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ru-RU" sz="2000" b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75763" y="4813279"/>
            <a:ext cx="10268203" cy="1134442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8987">
              <a:lnSpc>
                <a:spcPct val="90000"/>
              </a:lnSpc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Среднемесячная заработная плата муниципальных служащих города Твери при соблюдении норматива на оплату труда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ОМСУ   69,5 тыс. руб., что выше уровня заработной платы государственных гражданских служащих на 4 %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75764" y="274309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ПРЕДЛОЖЕНИЯ ПО ФОРМИРОВАНИЮ ФОНДА ОПЛАТЫ ТРУДА МУНИЦИПАЛЬНЫХ СЛУЖАЩИХ В Г. ТВЕРИ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26407"/>
              </p:ext>
            </p:extLst>
          </p:nvPr>
        </p:nvGraphicFramePr>
        <p:xfrm>
          <a:off x="1075765" y="1268928"/>
          <a:ext cx="10887006" cy="489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363">
                  <a:extLst>
                    <a:ext uri="{9D8B030D-6E8A-4147-A177-3AD203B41FA5}">
                      <a16:colId xmlns:a16="http://schemas.microsoft.com/office/drawing/2014/main" val="3974678784"/>
                    </a:ext>
                  </a:extLst>
                </a:gridCol>
                <a:gridCol w="2383941">
                  <a:extLst>
                    <a:ext uri="{9D8B030D-6E8A-4147-A177-3AD203B41FA5}">
                      <a16:colId xmlns:a16="http://schemas.microsoft.com/office/drawing/2014/main" val="1414079881"/>
                    </a:ext>
                  </a:extLst>
                </a:gridCol>
                <a:gridCol w="2221766">
                  <a:extLst>
                    <a:ext uri="{9D8B030D-6E8A-4147-A177-3AD203B41FA5}">
                      <a16:colId xmlns:a16="http://schemas.microsoft.com/office/drawing/2014/main" val="1089935687"/>
                    </a:ext>
                  </a:extLst>
                </a:gridCol>
                <a:gridCol w="2153752">
                  <a:extLst>
                    <a:ext uri="{9D8B030D-6E8A-4147-A177-3AD203B41FA5}">
                      <a16:colId xmlns:a16="http://schemas.microsoft.com/office/drawing/2014/main" val="1518334885"/>
                    </a:ext>
                  </a:extLst>
                </a:gridCol>
                <a:gridCol w="3801184">
                  <a:extLst>
                    <a:ext uri="{9D8B030D-6E8A-4147-A177-3AD203B41FA5}">
                      <a16:colId xmlns:a16="http://schemas.microsoft.com/office/drawing/2014/main" val="1038683970"/>
                    </a:ext>
                  </a:extLst>
                </a:gridCol>
              </a:tblGrid>
              <a:tr h="1025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выплат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фонда оплаты</a:t>
                      </a:r>
                      <a:r>
                        <a:rPr lang="ru-RU" sz="16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труда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Предложения </a:t>
                      </a:r>
                      <a:endParaRPr lang="ru-RU" sz="16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(Внести изменения в  Решение ТГД № 103 от 07.10.1996 «О положении о муниципальной службе в городе Твери»)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4524"/>
                  </a:ext>
                </a:extLst>
              </a:tr>
              <a:tr h="3060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</a:t>
                      </a:r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1622"/>
                  </a:ext>
                </a:extLst>
              </a:tr>
              <a:tr h="6813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Должностной оклад (последняя индексация проведена в 2014 году)                                           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окладов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окладов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исключить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установление  для муниципальной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службы сроков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размеров индексации должностных окладов как для государственных служащих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377267"/>
                  </a:ext>
                </a:extLst>
              </a:tr>
              <a:tr h="4732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выслугу лет 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1 до 5 лет -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до 10 лет - 20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до 15лет -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свыше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лет - 40%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1 до 5 лет - 10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до 10 лет - 15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до 15лет -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свыше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лет - 30%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установить на уровне государственной службы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664121"/>
                  </a:ext>
                </a:extLst>
              </a:tr>
              <a:tr h="2040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квалификационный разряд 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30-50% от должностного оклада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 от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должностного оклада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установить на уровне государственной службы в абсолютном значении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176136"/>
                  </a:ext>
                </a:extLst>
              </a:tr>
              <a:tr h="220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Ежемесячное денежное поощрение                                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размере 33% от суммы месячного денежного содержания без ежемесячной премии и без единовременных выплат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35-65% от должностного оклада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установить 33% от должностного оклада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0411"/>
                  </a:ext>
                </a:extLst>
              </a:tr>
            </a:tbl>
          </a:graphicData>
        </a:graphic>
      </p:graphicFrame>
      <p:sp>
        <p:nvSpPr>
          <p:cNvPr id="1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75764" y="274309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ПРЕДЛОЖЕНИЯ ПО ФОРМИРОВАНИЮ ФОНДА ОПЛАТЫ ТРУДА МУНИЦИПАЛЬНЫХ СЛУЖАЩИХ В Г. ТВЕРИ (продолжение)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32473"/>
              </p:ext>
            </p:extLst>
          </p:nvPr>
        </p:nvGraphicFramePr>
        <p:xfrm>
          <a:off x="1075765" y="1268928"/>
          <a:ext cx="10887006" cy="489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363">
                  <a:extLst>
                    <a:ext uri="{9D8B030D-6E8A-4147-A177-3AD203B41FA5}">
                      <a16:colId xmlns:a16="http://schemas.microsoft.com/office/drawing/2014/main" val="3974678784"/>
                    </a:ext>
                  </a:extLst>
                </a:gridCol>
                <a:gridCol w="2383941">
                  <a:extLst>
                    <a:ext uri="{9D8B030D-6E8A-4147-A177-3AD203B41FA5}">
                      <a16:colId xmlns:a16="http://schemas.microsoft.com/office/drawing/2014/main" val="1414079881"/>
                    </a:ext>
                  </a:extLst>
                </a:gridCol>
                <a:gridCol w="2221766">
                  <a:extLst>
                    <a:ext uri="{9D8B030D-6E8A-4147-A177-3AD203B41FA5}">
                      <a16:colId xmlns:a16="http://schemas.microsoft.com/office/drawing/2014/main" val="1089935687"/>
                    </a:ext>
                  </a:extLst>
                </a:gridCol>
                <a:gridCol w="2153752">
                  <a:extLst>
                    <a:ext uri="{9D8B030D-6E8A-4147-A177-3AD203B41FA5}">
                      <a16:colId xmlns:a16="http://schemas.microsoft.com/office/drawing/2014/main" val="1518334885"/>
                    </a:ext>
                  </a:extLst>
                </a:gridCol>
                <a:gridCol w="3801184">
                  <a:extLst>
                    <a:ext uri="{9D8B030D-6E8A-4147-A177-3AD203B41FA5}">
                      <a16:colId xmlns:a16="http://schemas.microsoft.com/office/drawing/2014/main" val="1038683970"/>
                    </a:ext>
                  </a:extLst>
                </a:gridCol>
              </a:tblGrid>
              <a:tr h="1025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выплат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фонда оплаты</a:t>
                      </a:r>
                      <a:r>
                        <a:rPr lang="ru-RU" sz="16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труда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Предложения </a:t>
                      </a:r>
                      <a:endParaRPr lang="ru-RU" sz="16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(Внести изменения в  Решение ТГД № 103 от 07.10.1996 «О положении о муниципальной службе в городе Твери»)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4524"/>
                  </a:ext>
                </a:extLst>
              </a:tr>
              <a:tr h="3060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</a:t>
                      </a:r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1622"/>
                  </a:ext>
                </a:extLst>
              </a:tr>
              <a:tr h="6813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Единовременная выплата при предоставлении ежегодного отпуска (ЕДВ)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денежного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содержания (должностной оклад, надбавки за выслугу лет, за особые условия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муниципальной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службы, за 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гос.тайну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за классный чин, ежемесячное денежное поощрение)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должностных оклада с чином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установить 2 должностных оклада с чином (как на госслужбе)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377267"/>
                  </a:ext>
                </a:extLst>
              </a:tr>
              <a:tr h="4732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Материальная помощь </a:t>
                      </a:r>
                      <a:endParaRPr lang="ru-RU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денежное содержание</a:t>
                      </a:r>
                      <a:endParaRPr lang="ru-RU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должностной оклад с чином</a:t>
                      </a:r>
                      <a:endParaRPr lang="ru-RU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установить 1 должностной оклад с чином (как на госслужбе)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664121"/>
                  </a:ext>
                </a:extLst>
              </a:tr>
              <a:tr h="2040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обязанностей временно отсутствующего работника </a:t>
                      </a:r>
                      <a:endParaRPr lang="ru-RU" sz="16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приказу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планируется, может производиться, но в пределах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ФОТ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предлагаем исключить дополнительное планирование по данным выплатам, осуществлять их за счет экономии по фонду оплаты труда при необходимости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176136"/>
                  </a:ext>
                </a:extLst>
              </a:tr>
              <a:tr h="220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Расширенная зона обслуживания, увеличение объема работ 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приказу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58" marR="3158" marT="3158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0411"/>
                  </a:ext>
                </a:extLst>
              </a:tr>
            </a:tbl>
          </a:graphicData>
        </a:graphic>
      </p:graphicFrame>
      <p:sp>
        <p:nvSpPr>
          <p:cNvPr id="1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353972" y="277686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ДИНАМИКА ЧИСЛЕННОСТИ И РАСХОДОВ НА ОПЛАТУ ТРУДА ОМСУ И КАЗЕННЫХ УЧРЕЖДЕНИЙ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7816"/>
              </p:ext>
            </p:extLst>
          </p:nvPr>
        </p:nvGraphicFramePr>
        <p:xfrm>
          <a:off x="1099478" y="1131740"/>
          <a:ext cx="10838946" cy="4885552"/>
        </p:xfrm>
        <a:graphic>
          <a:graphicData uri="http://schemas.openxmlformats.org/drawingml/2006/table">
            <a:tbl>
              <a:tblPr/>
              <a:tblGrid>
                <a:gridCol w="412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385"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ОМСУ, в котором</a:t>
                      </a:r>
                      <a:br>
                        <a:rPr lang="ru-RU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проводились мероприятия по </a:t>
                      </a: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реорганизации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 до </a:t>
                      </a: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оптимизации (2018 год)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 после </a:t>
                      </a: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оптимизации (2019</a:t>
                      </a:r>
                      <a:r>
                        <a:rPr lang="ru-RU" sz="1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год)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63">
                <a:tc vMerge="1">
                  <a:txBody>
                    <a:bodyPr/>
                    <a:lstStyle/>
                    <a:p>
                      <a:pPr algn="l" fontAlgn="b">
                        <a:lnSpc>
                          <a:spcPct val="90000"/>
                        </a:lnSpc>
                      </a:pP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 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</a:t>
                      </a: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содержание, млн. руб.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 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</a:t>
                      </a: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содержание, млн. руб.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16">
                <a:tc rowSpan="3"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endParaRPr lang="ru-RU" sz="1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Департамент финансов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73,5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62,7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770">
                <a:tc vMerge="1"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МКУ "Казначейство"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lang="ru-RU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12,2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61">
                <a:tc vMerge="1"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73,5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  <a:p>
                      <a:pPr algn="ctr" fontAlgn="t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(+ 6 чел.)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74,8</a:t>
                      </a:r>
                    </a:p>
                    <a:p>
                      <a:pPr algn="ctr" fontAlgn="t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(+1,3 млн руб.)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8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по культуре, спорту и делам молодежи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40,0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33,5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47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МКУ "</a:t>
                      </a: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 по обслуживанию </a:t>
                      </a:r>
                      <a:r>
                        <a:rPr lang="ru-RU" sz="1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учр-ий</a:t>
                      </a: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культуры, спорта и </a:t>
                      </a: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мол. </a:t>
                      </a: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политики"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8,3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40,0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41,8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(+1,8 млн руб.)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132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Администрация </a:t>
                      </a: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</a:t>
                      </a: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Твери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313,5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303,9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3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МКУ "Центр организации торгов"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4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313,5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</a:t>
                      </a: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326,9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(+13,4 млн руб.)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6" marR="4656" marT="4656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104486" y="6131133"/>
            <a:ext cx="10536710" cy="570383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оптимизации: Отсутствует. Эффект для бюджета отрицательный </a:t>
            </a:r>
          </a:p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(доп. расходы 16,5 млн руб.)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78546" y="488181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ru-RU"/>
            </a:defPPr>
            <a:lvl1pPr algn="ctr">
              <a:defRPr sz="2000" b="1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СРАВНЕНИЕ ЗАРАБОТНОЙ ПЛАТЫ СОТРУДНИКОВ КАЗЕННЫХ УЧРЕЖДЕНИЙ ГОРОДА ТВЕРИ С АНАЛОГИЧНЫМИ НАПРАВЛЕНИЯМИ В ТВЕРСКОЙ ОБЛАСТИ</a:t>
            </a:r>
            <a:endParaRPr lang="ru-RU" dirty="0"/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1353972" y="5408538"/>
            <a:ext cx="10174013" cy="928761"/>
          </a:xfrm>
          <a:prstGeom prst="rect">
            <a:avLst/>
          </a:prstGeom>
          <a:solidFill>
            <a:srgbClr val="FFCC99">
              <a:alpha val="26000"/>
            </a:srgbClr>
          </a:solidFill>
          <a:ln w="22225">
            <a:solidFill>
              <a:srgbClr val="FFCC99">
                <a:alpha val="2600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Уровень оплаты труда по учреждениям г. Твери существенно выше по сравнению с областным уровнем по аналогичным направлениям.</a:t>
            </a:r>
          </a:p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резервы для оптимизации расходов по оплате труда.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30341"/>
              </p:ext>
            </p:extLst>
          </p:nvPr>
        </p:nvGraphicFramePr>
        <p:xfrm>
          <a:off x="1263890" y="1811887"/>
          <a:ext cx="10287621" cy="3132800"/>
        </p:xfrm>
        <a:graphic>
          <a:graphicData uri="http://schemas.openxmlformats.org/drawingml/2006/table">
            <a:tbl>
              <a:tblPr/>
              <a:tblGrid>
                <a:gridCol w="549796">
                  <a:extLst>
                    <a:ext uri="{9D8B030D-6E8A-4147-A177-3AD203B41FA5}">
                      <a16:colId xmlns:a16="http://schemas.microsoft.com/office/drawing/2014/main" val="1804931401"/>
                    </a:ext>
                  </a:extLst>
                </a:gridCol>
                <a:gridCol w="289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0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Направление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деятельности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Средняя заработная плата (тыс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руб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.)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Отклонение, тыс.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17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город Тверь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оциальная 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защита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36,7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58,4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+21,7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азначейство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54,7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+7,2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6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75764" y="384754"/>
            <a:ext cx="10560424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СРАВНИТЕЛЬНЫЙ АНАЛИЗ ЧИСЛЕННОСТИ АППАРАТА ПРЕДСТАВИТЕЛЬНОГО ОРГАНА И РАСХОДОВ НА ЕГО СОДЕРЖАНИЕ ПО ЦФО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7" y="656651"/>
            <a:ext cx="9150721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98236"/>
              </p:ext>
            </p:extLst>
          </p:nvPr>
        </p:nvGraphicFramePr>
        <p:xfrm>
          <a:off x="1156224" y="1327694"/>
          <a:ext cx="10479964" cy="5087042"/>
        </p:xfrm>
        <a:graphic>
          <a:graphicData uri="http://schemas.openxmlformats.org/drawingml/2006/table">
            <a:tbl>
              <a:tblPr/>
              <a:tblGrid>
                <a:gridCol w="52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8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7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дминистративные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центры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исленность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населения на 01.01.2018, чел.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Штатная численность аппарата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(всего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), чел.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бъем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финансирования на содержание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2019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год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бъем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расходов на содержание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расчете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жителя,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6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954308"/>
                  </a:ext>
                </a:extLst>
              </a:tr>
              <a:tr h="4667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Тула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482 873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149 449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309,50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420 065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97 869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232,99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Рязань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538 962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92 935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172,43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Калуга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340 851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56 749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166,49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Воронеж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1 047 549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133 478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127,42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Смоленск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330 025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41 328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125,23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7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Брянск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423 981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52 227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123,18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004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Орел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315 308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36 254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114,98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32630"/>
                  </a:ext>
                </a:extLst>
              </a:tr>
              <a:tr h="229004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Липецк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509 735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43 292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84,93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971351" y="641817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12672</TotalTime>
  <Words>1734</Words>
  <Application>Microsoft Office PowerPoint</Application>
  <PresentationFormat>Широкоэкранный</PresentationFormat>
  <Paragraphs>513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Times New Roman</vt:lpstr>
      <vt:lpstr>1_Оформление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Тереньтьева Маргарита Валерьевна</cp:lastModifiedBy>
  <cp:revision>736</cp:revision>
  <cp:lastPrinted>2019-04-17T10:50:45Z</cp:lastPrinted>
  <dcterms:created xsi:type="dcterms:W3CDTF">2008-10-17T07:39:58Z</dcterms:created>
  <dcterms:modified xsi:type="dcterms:W3CDTF">2019-04-19T14:40:38Z</dcterms:modified>
</cp:coreProperties>
</file>