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4" r:id="rId2"/>
    <p:sldId id="485" r:id="rId3"/>
    <p:sldId id="486" r:id="rId4"/>
    <p:sldId id="493" r:id="rId5"/>
    <p:sldId id="494" r:id="rId6"/>
    <p:sldId id="496" r:id="rId7"/>
    <p:sldId id="497" r:id="rId8"/>
    <p:sldId id="498" r:id="rId9"/>
    <p:sldId id="499" r:id="rId10"/>
  </p:sldIdLst>
  <p:sldSz cx="9144000" cy="6858000" type="screen4x3"/>
  <p:notesSz cx="6710363" cy="984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BD2"/>
    <a:srgbClr val="F9B353"/>
    <a:srgbClr val="FDE0B9"/>
    <a:srgbClr val="00D661"/>
    <a:srgbClr val="22B14C"/>
    <a:srgbClr val="009242"/>
    <a:srgbClr val="067833"/>
    <a:srgbClr val="0FA63D"/>
    <a:srgbClr val="FFDA3B"/>
    <a:srgbClr val="F8A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1" autoAdjust="0"/>
    <p:restoredTop sz="95501" autoAdjust="0"/>
  </p:normalViewPr>
  <p:slideViewPr>
    <p:cSldViewPr>
      <p:cViewPr varScale="1">
        <p:scale>
          <a:sx n="82" d="100"/>
          <a:sy n="82" d="100"/>
        </p:scale>
        <p:origin x="6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16863354972523E-2"/>
          <c:y val="9.5952019869005228E-2"/>
          <c:w val="0.94442844306206231"/>
          <c:h val="0.33198507777720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растениеводство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#,##0.0</c:formatCode>
                <c:ptCount val="1"/>
                <c:pt idx="0">
                  <c:v>8.2868999999999993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животноводство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#,##0.0</c:formatCode>
                <c:ptCount val="1"/>
                <c:pt idx="0">
                  <c:v>28.770199999999999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4669552"/>
        <c:axId val="484669944"/>
      </c:barChart>
      <c:catAx>
        <c:axId val="484669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4669944"/>
        <c:crosses val="autoZero"/>
        <c:auto val="1"/>
        <c:lblAlgn val="ctr"/>
        <c:lblOffset val="100"/>
        <c:noMultiLvlLbl val="0"/>
      </c:catAx>
      <c:valAx>
        <c:axId val="484669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8466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95881141216874"/>
          <c:y val="0.79463932480548594"/>
          <c:w val="0.51808224847821704"/>
          <c:h val="0.205361254669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60422639483984E-2"/>
          <c:y val="8.8726649419905726E-2"/>
          <c:w val="0.92283494143919365"/>
          <c:h val="0.72843684035107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67833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22B14C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9B353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2"/>
              <c:layout>
                <c:manualLayout>
                  <c:x val="2.2135665037457501E-3"/>
                  <c:y val="3.817622200079805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"/>
                  <c:y val="1.1468246142154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4.587298456861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9.4016017426964089E-17"/>
                  <c:y val="6.88094768529248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2820514114729909E-3"/>
                  <c:y val="9.17459691372336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2.5641028229461717E-3"/>
                  <c:y val="2.29364922843076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2018
(факт)</c:v>
                </c:pt>
                <c:pt idx="1">
                  <c:v>2019
(план)</c:v>
                </c:pt>
                <c:pt idx="2">
                  <c:v>2024
(прогноз)</c:v>
                </c:pt>
              </c:strCache>
            </c:strRef>
          </c:cat>
          <c:val>
            <c:numRef>
              <c:f>Лист1!$B$2:$B$4</c:f>
              <c:numCache>
                <c:formatCode>#,##0.0</c:formatCode>
                <c:ptCount val="3"/>
                <c:pt idx="0">
                  <c:v>4.5</c:v>
                </c:pt>
                <c:pt idx="1">
                  <c:v>5.0999999999999996</c:v>
                </c:pt>
                <c:pt idx="2">
                  <c:v>11.1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46851672"/>
        <c:axId val="237112496"/>
      </c:barChart>
      <c:catAx>
        <c:axId val="64685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37112496"/>
        <c:crosses val="autoZero"/>
        <c:auto val="1"/>
        <c:lblAlgn val="ctr"/>
        <c:lblOffset val="100"/>
        <c:noMultiLvlLbl val="0"/>
      </c:catAx>
      <c:valAx>
        <c:axId val="23711249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468516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60422639483984E-2"/>
          <c:y val="8.8726649419905726E-2"/>
          <c:w val="0.92283494143919365"/>
          <c:h val="0.72843684035107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67833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22B14C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9B353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2"/>
              <c:layout>
                <c:manualLayout>
                  <c:x val="2.2135665037457501E-3"/>
                  <c:y val="3.817622200079805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"/>
                  <c:y val="1.1468246142154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4.587298456861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9.4016017426964089E-17"/>
                  <c:y val="6.88094768529248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2820514114729909E-3"/>
                  <c:y val="9.17459691372336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2.5641028229461717E-3"/>
                  <c:y val="2.29364922843076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2018
(факт)</c:v>
                </c:pt>
                <c:pt idx="1">
                  <c:v>2019
(план)</c:v>
                </c:pt>
                <c:pt idx="2">
                  <c:v>2024
(прогноз)</c:v>
                </c:pt>
              </c:strCache>
            </c:strRef>
          </c:cat>
          <c:val>
            <c:numRef>
              <c:f>Лист1!$B$2:$B$4</c:f>
              <c:numCache>
                <c:formatCode>#,##0.0</c:formatCode>
                <c:ptCount val="3"/>
                <c:pt idx="0">
                  <c:v>1.2</c:v>
                </c:pt>
                <c:pt idx="1">
                  <c:v>2.2000000000000002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2819336"/>
        <c:axId val="202819728"/>
      </c:barChart>
      <c:catAx>
        <c:axId val="20281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2819728"/>
        <c:crosses val="autoZero"/>
        <c:auto val="1"/>
        <c:lblAlgn val="ctr"/>
        <c:lblOffset val="100"/>
        <c:noMultiLvlLbl val="0"/>
      </c:catAx>
      <c:valAx>
        <c:axId val="202819728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281933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60422639483984E-2"/>
          <c:y val="8.8726649419905726E-2"/>
          <c:w val="0.92283494143919365"/>
          <c:h val="0.72843684035107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67833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22B14C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9B353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2"/>
              <c:layout>
                <c:manualLayout>
                  <c:x val="2.2135665037457501E-3"/>
                  <c:y val="3.817622200079805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"/>
                  <c:y val="1.1468246142154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4.587298456861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9.4016017426964089E-17"/>
                  <c:y val="6.88094768529248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2820514114729909E-3"/>
                  <c:y val="9.17459691372336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2.5641028229461717E-3"/>
                  <c:y val="2.29364922843076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2018
(факт)</c:v>
                </c:pt>
                <c:pt idx="1">
                  <c:v>2019
(план)</c:v>
                </c:pt>
                <c:pt idx="2">
                  <c:v>2024
(прогноз)</c:v>
                </c:pt>
              </c:strCache>
            </c:strRef>
          </c:cat>
          <c:val>
            <c:numRef>
              <c:f>Лист1!$B$2:$B$4</c:f>
              <c:numCache>
                <c:formatCode>#,##0.0</c:formatCode>
                <c:ptCount val="3"/>
                <c:pt idx="0">
                  <c:v>223.7</c:v>
                </c:pt>
                <c:pt idx="1">
                  <c:v>230</c:v>
                </c:pt>
                <c:pt idx="2">
                  <c:v>300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25298632"/>
        <c:axId val="225300200"/>
      </c:barChart>
      <c:catAx>
        <c:axId val="22529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25300200"/>
        <c:crosses val="autoZero"/>
        <c:auto val="1"/>
        <c:lblAlgn val="ctr"/>
        <c:lblOffset val="100"/>
        <c:noMultiLvlLbl val="0"/>
      </c:catAx>
      <c:valAx>
        <c:axId val="225300200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2529863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60422639483984E-2"/>
          <c:y val="8.8726649419905726E-2"/>
          <c:w val="0.92283494143919365"/>
          <c:h val="0.72843684035107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67833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22B14C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9B353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2"/>
              <c:layout>
                <c:manualLayout>
                  <c:x val="2.2135665037457501E-3"/>
                  <c:y val="3.817622200079805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9.1745969137234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"/>
                  <c:y val="1.14682461421541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"/>
                  <c:y val="4.587298456861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9.4016017426964089E-17"/>
                  <c:y val="6.88094768529248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2820514114729909E-3"/>
                  <c:y val="9.17459691372336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5641028229459869E-3"/>
                  <c:y val="6.88094768529257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2.5641028229461717E-3"/>
                  <c:y val="2.29364922843076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2018
(факт)</c:v>
                </c:pt>
                <c:pt idx="1">
                  <c:v>2019
(план)</c:v>
                </c:pt>
                <c:pt idx="2">
                  <c:v>2024
(прогноз)</c:v>
                </c:pt>
              </c:strCache>
            </c:strRef>
          </c:cat>
          <c:val>
            <c:numRef>
              <c:f>Лист1!$B$2:$B$4</c:f>
              <c:numCache>
                <c:formatCode>#,##0.0</c:formatCode>
                <c:ptCount val="3"/>
                <c:pt idx="0">
                  <c:v>208.8</c:v>
                </c:pt>
                <c:pt idx="1">
                  <c:v>217.4</c:v>
                </c:pt>
                <c:pt idx="2">
                  <c:v>257.39999999999998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2808360"/>
        <c:axId val="202817376"/>
      </c:barChart>
      <c:catAx>
        <c:axId val="20280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2817376"/>
        <c:crosses val="autoZero"/>
        <c:auto val="1"/>
        <c:lblAlgn val="ctr"/>
        <c:lblOffset val="100"/>
        <c:noMultiLvlLbl val="0"/>
      </c:catAx>
      <c:valAx>
        <c:axId val="20281737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20280836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08555" cy="492676"/>
          </a:xfrm>
          <a:prstGeom prst="rect">
            <a:avLst/>
          </a:prstGeom>
        </p:spPr>
        <p:txBody>
          <a:bodyPr vert="horz" lIns="90475" tIns="45237" rIns="90475" bIns="4523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00242" y="0"/>
            <a:ext cx="2908555" cy="492676"/>
          </a:xfrm>
          <a:prstGeom prst="rect">
            <a:avLst/>
          </a:prstGeom>
        </p:spPr>
        <p:txBody>
          <a:bodyPr vert="horz" lIns="90475" tIns="45237" rIns="90475" bIns="45237" rtlCol="0"/>
          <a:lstStyle>
            <a:lvl1pPr algn="r">
              <a:defRPr sz="1200"/>
            </a:lvl1pPr>
          </a:lstStyle>
          <a:p>
            <a:fld id="{33CF17CD-90EE-4380-BE32-0185B8FA912A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48252"/>
            <a:ext cx="2908555" cy="492675"/>
          </a:xfrm>
          <a:prstGeom prst="rect">
            <a:avLst/>
          </a:prstGeom>
        </p:spPr>
        <p:txBody>
          <a:bodyPr vert="horz" lIns="90475" tIns="45237" rIns="90475" bIns="4523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00242" y="9348252"/>
            <a:ext cx="2908555" cy="492675"/>
          </a:xfrm>
          <a:prstGeom prst="rect">
            <a:avLst/>
          </a:prstGeom>
        </p:spPr>
        <p:txBody>
          <a:bodyPr vert="horz" lIns="90475" tIns="45237" rIns="90475" bIns="45237" rtlCol="0" anchor="b"/>
          <a:lstStyle>
            <a:lvl1pPr algn="r">
              <a:defRPr sz="1200"/>
            </a:lvl1pPr>
          </a:lstStyle>
          <a:p>
            <a:fld id="{DD92A4B1-35BE-4226-B324-D82EA20F56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6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08555" cy="492676"/>
          </a:xfrm>
          <a:prstGeom prst="rect">
            <a:avLst/>
          </a:prstGeom>
        </p:spPr>
        <p:txBody>
          <a:bodyPr vert="horz" lIns="90475" tIns="45237" rIns="90475" bIns="4523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00242" y="0"/>
            <a:ext cx="2908555" cy="492676"/>
          </a:xfrm>
          <a:prstGeom prst="rect">
            <a:avLst/>
          </a:prstGeom>
        </p:spPr>
        <p:txBody>
          <a:bodyPr vert="horz" lIns="90475" tIns="45237" rIns="90475" bIns="4523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A4A289-0BA3-4FCE-8667-3C2527B35407}" type="datetimeFigureOut">
              <a:rPr lang="ru-RU"/>
              <a:pPr>
                <a:defRPr/>
              </a:pPr>
              <a:t>12.04.2019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8188"/>
            <a:ext cx="4919663" cy="3690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5" tIns="45237" rIns="90475" bIns="45237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0725" y="4674914"/>
            <a:ext cx="5368917" cy="4429361"/>
          </a:xfrm>
          <a:prstGeom prst="rect">
            <a:avLst/>
          </a:prstGeom>
        </p:spPr>
        <p:txBody>
          <a:bodyPr vert="horz" lIns="90475" tIns="45237" rIns="90475" bIns="45237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48252"/>
            <a:ext cx="2908555" cy="492675"/>
          </a:xfrm>
          <a:prstGeom prst="rect">
            <a:avLst/>
          </a:prstGeom>
        </p:spPr>
        <p:txBody>
          <a:bodyPr vert="horz" lIns="90475" tIns="45237" rIns="90475" bIns="4523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00242" y="9348252"/>
            <a:ext cx="2908555" cy="492675"/>
          </a:xfrm>
          <a:prstGeom prst="rect">
            <a:avLst/>
          </a:prstGeom>
        </p:spPr>
        <p:txBody>
          <a:bodyPr vert="horz" lIns="90475" tIns="45237" rIns="90475" bIns="4523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0231492-1EA6-4DF1-80D0-75D8C4BA6D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99779" y="9510282"/>
            <a:ext cx="2984737" cy="50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7" tIns="46598" rIns="93197" bIns="4659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9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0888"/>
            <a:ext cx="5008563" cy="3756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6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C38F-23C6-4D8D-BE0F-4611BDF8A2F6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3941-805C-4258-8D92-B43D629C98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017-7356-494B-A323-24CF1F35CA45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4A2B-E2CA-477D-BB62-2CAA7BF83F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54FF-1224-4A48-B5FB-818F14F9A758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39B3-A475-4B49-AF33-EBD5E3FE44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9714-BFC4-4B15-8FF0-B4CEFFED0D42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7889-CFEE-44E9-A9DA-DDCE0F18C3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131C-92D3-4BC0-8BCC-BBA92CF4D1D0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7754-DC1D-4E96-B321-17F4FBEA92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8391-E5F8-431E-B8FB-98962FCA096E}" type="datetime1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F5EF-C082-43B4-AD2D-F943C89CCA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2E90-90CD-42EB-B2A2-786E33063418}" type="datetime1">
              <a:rPr lang="ru-RU" smtClean="0"/>
              <a:t>12.04.2019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4672-D7FE-4B40-B035-E533E9386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9FEB-390C-4C87-B666-4972955BE5EC}" type="datetime1">
              <a:rPr lang="ru-RU" smtClean="0"/>
              <a:t>12.04.2019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F3978-537B-4648-8AEE-4F677A8626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25BF4-07B9-4EF2-9D8B-603BA658AA70}" type="datetime1">
              <a:rPr lang="ru-RU" smtClean="0"/>
              <a:t>12.04.2019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A4AA-F121-4481-AF39-485014BBF0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B928-AD04-4400-AFAC-D0E7E8403821}" type="datetime1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4364-3B38-4E51-826D-789C25EADD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03FA-CD95-4D78-ACEB-F5D5A1FA44A3}" type="datetime1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F473E-864F-48B3-9D7D-8556B6FDB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8FE216-D153-4F2B-8719-647365E2B69F}" type="datetime1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9183D4-31D4-41AD-B141-AB614C4A5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575393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СЕЛЬСКОГО ХОЗЯЙСТВА</a:t>
            </a:r>
          </a:p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0932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15 апреля 2019 года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2650267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сельского хозяйства</a:t>
            </a:r>
          </a:p>
          <a:p>
            <a:pPr algn="ctr"/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Центрального </a:t>
            </a:r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Нечерноземья</a:t>
            </a:r>
          </a:p>
        </p:txBody>
      </p:sp>
    </p:spTree>
    <p:extLst>
      <p:ext uri="{BB962C8B-B14F-4D97-AF65-F5344CB8AC3E}">
        <p14:creationId xmlns:p14="http://schemas.microsoft.com/office/powerpoint/2010/main" val="13012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ЦЕНТРАЛЬНОЕ НЕЧЕРНОЗЕМЬЕ</a:t>
            </a:r>
          </a:p>
        </p:txBody>
      </p:sp>
      <p:grpSp>
        <p:nvGrpSpPr>
          <p:cNvPr id="35" name="Группа 34"/>
          <p:cNvGrpSpPr/>
          <p:nvPr/>
        </p:nvGrpSpPr>
        <p:grpSpPr>
          <a:xfrm rot="18274080">
            <a:off x="811967" y="809402"/>
            <a:ext cx="4301770" cy="5111066"/>
            <a:chOff x="198222" y="843107"/>
            <a:chExt cx="4301770" cy="5111066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958797" y="843107"/>
              <a:ext cx="3541195" cy="3287851"/>
              <a:chOff x="1024932" y="843107"/>
              <a:chExt cx="3541195" cy="3287851"/>
            </a:xfrm>
          </p:grpSpPr>
          <p:pic>
            <p:nvPicPr>
              <p:cNvPr id="32" name="Рисунок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932" y="843107"/>
                <a:ext cx="3541195" cy="328785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" name="TextBox 2"/>
              <p:cNvSpPr txBox="1"/>
              <p:nvPr/>
            </p:nvSpPr>
            <p:spPr>
              <a:xfrm rot="3325920">
                <a:off x="2385739" y="1418434"/>
                <a:ext cx="5966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Тверская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3325920">
                <a:off x="1585152" y="1580480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Смоленская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325920">
                <a:off x="3004726" y="1888842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Ярославская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3325920">
                <a:off x="3437334" y="2289472"/>
                <a:ext cx="8887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Костромская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3325920">
                <a:off x="1111519" y="2005619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Брянская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3325920">
                <a:off x="1590957" y="2011172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Калужская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3325920">
                <a:off x="1384942" y="2463381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Орловская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3325920">
                <a:off x="1795417" y="2435292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Тульская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3325920">
                <a:off x="2276593" y="2786466"/>
                <a:ext cx="6915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Рязанская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325920">
                <a:off x="2615790" y="2511094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Владимирская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3325920">
                <a:off x="2950466" y="2437504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Ивановская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3325920">
                <a:off x="2188012" y="2051259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Московская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3325920">
                <a:off x="1913529" y="3266817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Тамбовская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3325920">
                <a:off x="1385048" y="3374468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Воронежская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3325920">
                <a:off x="949679" y="3022930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Белгородская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3325920">
                <a:off x="1014365" y="2653548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Курская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3325920">
                <a:off x="1597016" y="2888323"/>
                <a:ext cx="803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Липецкая</a:t>
                </a:r>
              </a:p>
              <a:p>
                <a:pPr algn="ctr"/>
                <a:r>
                  <a:rPr lang="ru-RU" sz="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endParaRPr lang="ru-RU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198222" y="2440393"/>
              <a:ext cx="1343035" cy="3513780"/>
              <a:chOff x="466843" y="3976411"/>
              <a:chExt cx="1343035" cy="3513780"/>
            </a:xfrm>
          </p:grpSpPr>
          <p:sp>
            <p:nvSpPr>
              <p:cNvPr id="26" name="Прямоугольник 25"/>
              <p:cNvSpPr/>
              <p:nvPr/>
            </p:nvSpPr>
            <p:spPr>
              <a:xfrm rot="3325920">
                <a:off x="437214" y="4008590"/>
                <a:ext cx="268724" cy="209466"/>
              </a:xfrm>
              <a:prstGeom prst="rect">
                <a:avLst/>
              </a:prstGeom>
              <a:solidFill>
                <a:srgbClr val="0FA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3325920">
                <a:off x="-208622" y="5471691"/>
                <a:ext cx="3513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Tx/>
                  <a:buChar char="-"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субъекты 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Центрального</a:t>
                </a:r>
                <a:endPara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Нечерноземья</a:t>
                </a: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589589" y="764704"/>
            <a:ext cx="55173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 сельского хозяйства: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552,9 млрд руб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Российской Федерации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10,8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 algn="just"/>
            <a:endParaRPr lang="ru-RU" sz="1000" b="1" dirty="0" smtClean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продукции сельского хозяйства:</a:t>
            </a:r>
            <a:endParaRPr lang="ru-RU" sz="16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Зерно: </a:t>
            </a:r>
            <a:r>
              <a:rPr lang="ru-RU" sz="1600" b="1" dirty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9 549,2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  <a:r>
              <a:rPr lang="ru-RU" sz="1600" b="1" dirty="0" smtClean="0">
                <a:solidFill>
                  <a:srgbClr val="04CC17"/>
                </a:solidFill>
                <a:latin typeface="Arial" panose="020B0604020202020204" pitchFamily="34" charset="0"/>
              </a:rPr>
              <a:t>▲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+130,0 % к 2010 году</a:t>
            </a:r>
          </a:p>
          <a:p>
            <a:pPr algn="just"/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(доля в Российской Федерации - 8,4 %)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Картофель: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4 072,2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  <a:r>
              <a:rPr lang="ru-RU" sz="1600" b="1" dirty="0" smtClean="0">
                <a:solidFill>
                  <a:srgbClr val="04CC17"/>
                </a:solidFill>
                <a:latin typeface="Arial" panose="020B0604020202020204" pitchFamily="34" charset="0"/>
              </a:rPr>
              <a:t>▲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+49,2 % к 2010 году</a:t>
            </a: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18,2 %)</a:t>
            </a:r>
          </a:p>
          <a:p>
            <a:pPr algn="just"/>
            <a:endParaRPr lang="ru-RU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Льноволокно: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13,2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  <a:r>
              <a:rPr lang="ru-RU" sz="1600" b="1" dirty="0" smtClean="0">
                <a:solidFill>
                  <a:srgbClr val="04CC17"/>
                </a:solidFill>
                <a:latin typeface="Arial" panose="020B0604020202020204" pitchFamily="34" charset="0"/>
              </a:rPr>
              <a:t>▲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+45,1 % к 2010 году</a:t>
            </a: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35,9 %)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Скот и птица: </a:t>
            </a:r>
            <a:r>
              <a:rPr lang="ru-RU" sz="1600" b="1" dirty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1 739,7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  <a:r>
              <a:rPr lang="ru-RU" sz="1600" b="1" dirty="0" smtClean="0">
                <a:solidFill>
                  <a:srgbClr val="04CC17"/>
                </a:solidFill>
                <a:latin typeface="Arial" panose="020B0604020202020204" pitchFamily="34" charset="0"/>
              </a:rPr>
              <a:t>▲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+55,7 % к 2010 году</a:t>
            </a: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11,7 %)</a:t>
            </a:r>
          </a:p>
          <a:p>
            <a:pPr algn="just"/>
            <a:endParaRPr lang="ru-RU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Молоко: </a:t>
            </a:r>
            <a:r>
              <a:rPr lang="ru-RU" sz="1600" b="1" dirty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3 426,0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тонн</a:t>
            </a:r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▼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-5,4 % к 2010 году</a:t>
            </a:r>
            <a:endParaRPr lang="ru-RU" sz="1600" b="1" dirty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11,2 %)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4941168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регионов: 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479,9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кв. м</a:t>
            </a:r>
          </a:p>
          <a:p>
            <a:pPr algn="just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(доля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2,8 %)</a:t>
            </a:r>
          </a:p>
          <a:p>
            <a:pPr algn="just"/>
            <a:endParaRPr lang="ru-RU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населения: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19,6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человек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(доля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13,4 %)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▼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-0,2 % к 2010 году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dirty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Сельское население: </a:t>
            </a:r>
            <a:r>
              <a:rPr lang="ru-RU" sz="1600" b="1" dirty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4,4 </a:t>
            </a:r>
            <a:r>
              <a:rPr lang="ru-RU" sz="1600" b="1" dirty="0" smtClean="0">
                <a:solidFill>
                  <a:srgbClr val="067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человек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(доля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Российской Федерации -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11,2 %)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▼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-3,1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к 2010 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2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АГРОПРОМЫШЛЕННЫЙ КОМПЛЕКС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graphicFrame>
        <p:nvGraphicFramePr>
          <p:cNvPr id="33" name="Диаграмма 32"/>
          <p:cNvGraphicFramePr/>
          <p:nvPr>
            <p:extLst>
              <p:ext uri="{D42A27DB-BD31-4B8C-83A1-F6EECF244321}">
                <p14:modId xmlns:p14="http://schemas.microsoft.com/office/powerpoint/2010/main" val="1410561217"/>
              </p:ext>
            </p:extLst>
          </p:nvPr>
        </p:nvGraphicFramePr>
        <p:xfrm>
          <a:off x="978302" y="1252984"/>
          <a:ext cx="7770162" cy="125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78303" y="980728"/>
            <a:ext cx="81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продукции сельского хозяйства в 2018 году, млрд рублей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3648" y="13914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8,3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8024" y="1397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28,8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8344" y="136063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37,1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8302" y="2470408"/>
            <a:ext cx="81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показатели АПК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08129"/>
              </p:ext>
            </p:extLst>
          </p:nvPr>
        </p:nvGraphicFramePr>
        <p:xfrm>
          <a:off x="1115617" y="2881456"/>
          <a:ext cx="770485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/>
                <a:gridCol w="2520280"/>
                <a:gridCol w="1184200"/>
                <a:gridCol w="809334"/>
                <a:gridCol w="809334"/>
                <a:gridCol w="809334"/>
                <a:gridCol w="1068321"/>
              </a:tblGrid>
              <a:tr h="41410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показателя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 изм.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 год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г. к 2017 г., %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</a:tr>
              <a:tr h="1476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Зерно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▼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-19,3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17236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Картофель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133,7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171,5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+36,9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1251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Овощи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+5,9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1498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Льноволокно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+12,5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Скот и птица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+3,2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12739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297,2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217,4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223,7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+2,9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1521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инвестиций в АПК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+14,8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Уплачено налогов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234,7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557,8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613,4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4CC17"/>
                          </a:solidFill>
                          <a:effectLst/>
                          <a:latin typeface="Arial" panose="020B0604020202020204" pitchFamily="34" charset="0"/>
                        </a:rPr>
                        <a:t>▲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+10,0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0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ТВЕРСКАЯ ОБЛАСТЬ СРЕДИ РЕГИОНОВ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ЦЕНТРАЛЬНОГО НЕЧЕРНОЗЕМЬЯ 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70709"/>
              </p:ext>
            </p:extLst>
          </p:nvPr>
        </p:nvGraphicFramePr>
        <p:xfrm>
          <a:off x="943012" y="1340769"/>
          <a:ext cx="7949468" cy="5122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478"/>
                <a:gridCol w="2637446"/>
                <a:gridCol w="1728192"/>
                <a:gridCol w="1656184"/>
                <a:gridCol w="1512168"/>
              </a:tblGrid>
              <a:tr h="6480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</a:p>
                    <a:p>
                      <a:pPr algn="ctr" fontAlgn="t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 субъект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</a:t>
                      </a:r>
                    </a:p>
                    <a:p>
                      <a:pPr algn="ctr" fontAlgn="t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в общем объеме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Посевная площадь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559,9 тыс. га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523,3 тыс. га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сельского населения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 тыс. человек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313,4 тыс. человек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населения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44,2 чел./кв. км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 чел./кв. км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Производство продукции сельского хозяйства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46,1 млрд руб.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37,1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 руб.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Производство скота и птицы на убой (в живом весе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 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208,8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Производство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285,5 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223,7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Валовой сбор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льноволокна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 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 тыс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Валовой сбор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339,4 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234,8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Валовой сбор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 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тонн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НАПРАВЛЕНИЯ </a:t>
            </a: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РАЗВИТИЯ АГРОПРОМЫШЛЕННОГО КОМПЛЕКСА ТВЕРСКОЙ ОБЛАСТИ</a:t>
            </a:r>
          </a:p>
        </p:txBody>
      </p:sp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1576705951"/>
              </p:ext>
            </p:extLst>
          </p:nvPr>
        </p:nvGraphicFramePr>
        <p:xfrm>
          <a:off x="1025202" y="1659404"/>
          <a:ext cx="3633051" cy="2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978303" y="1290246"/>
            <a:ext cx="380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Производство 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льноволокна</a:t>
            </a:r>
            <a:endParaRPr lang="ru-RU" sz="16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78303" y="971436"/>
            <a:ext cx="805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тыс. тонн</a:t>
            </a:r>
            <a:endParaRPr lang="ru-RU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45720" y="1290246"/>
            <a:ext cx="4090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Производство 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ржи</a:t>
            </a:r>
            <a:endParaRPr lang="ru-RU" sz="1600" b="1" dirty="0"/>
          </a:p>
        </p:txBody>
      </p:sp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1341903593"/>
              </p:ext>
            </p:extLst>
          </p:nvPr>
        </p:nvGraphicFramePr>
        <p:xfrm>
          <a:off x="5292080" y="1664448"/>
          <a:ext cx="3633051" cy="2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978302" y="3861048"/>
            <a:ext cx="380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Производство 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молока</a:t>
            </a:r>
            <a:endParaRPr lang="ru-RU" sz="1600" b="1" dirty="0"/>
          </a:p>
        </p:txBody>
      </p:sp>
      <p:graphicFrame>
        <p:nvGraphicFramePr>
          <p:cNvPr id="26" name="Диаграмма 25"/>
          <p:cNvGraphicFramePr/>
          <p:nvPr>
            <p:extLst>
              <p:ext uri="{D42A27DB-BD31-4B8C-83A1-F6EECF244321}">
                <p14:modId xmlns:p14="http://schemas.microsoft.com/office/powerpoint/2010/main" val="924279813"/>
              </p:ext>
            </p:extLst>
          </p:nvPr>
        </p:nvGraphicFramePr>
        <p:xfrm>
          <a:off x="1066636" y="4350902"/>
          <a:ext cx="3633051" cy="2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4945720" y="3861048"/>
            <a:ext cx="4090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Производство </a:t>
            </a:r>
            <a:r>
              <a:rPr lang="ru-RU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скота и птицы на убой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</a:rPr>
              <a:t>(в живом весе)</a:t>
            </a:r>
            <a:endParaRPr lang="ru-RU" sz="1600" b="1" dirty="0"/>
          </a:p>
        </p:txBody>
      </p:sp>
      <p:graphicFrame>
        <p:nvGraphicFramePr>
          <p:cNvPr id="29" name="Диаграмма 28"/>
          <p:cNvGraphicFramePr/>
          <p:nvPr>
            <p:extLst>
              <p:ext uri="{D42A27DB-BD31-4B8C-83A1-F6EECF244321}">
                <p14:modId xmlns:p14="http://schemas.microsoft.com/office/powerpoint/2010/main" val="2802431978"/>
              </p:ext>
            </p:extLst>
          </p:nvPr>
        </p:nvGraphicFramePr>
        <p:xfrm>
          <a:off x="5174582" y="4365104"/>
          <a:ext cx="3633051" cy="2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ГОСУДАРСТВЕННАЯ ПОДДЕРЖКА СЕЛЬХОЗПРОИЗВОДИТЕЛЕЙ ЦЕНТРАЛЬНОГО НЕЧЕРНОЗЕМЬЯ ЗА СЧЕТ СРЕДСТВ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ФЕДЕРАЛЬНОГО БЮДЖЕТА</a:t>
            </a:r>
            <a:endParaRPr lang="ru-RU" sz="2000" b="1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94213"/>
              </p:ext>
            </p:extLst>
          </p:nvPr>
        </p:nvGraphicFramePr>
        <p:xfrm>
          <a:off x="978304" y="1823635"/>
          <a:ext cx="7842169" cy="4314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360"/>
                <a:gridCol w="2962082"/>
                <a:gridCol w="1085080"/>
                <a:gridCol w="1075216"/>
                <a:gridCol w="1035758"/>
                <a:gridCol w="1114673"/>
              </a:tblGrid>
              <a:tr h="51633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 РФ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 год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2018 год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 (план)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9 593,6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10 279,4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9 194,2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9 822,8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2 326,6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2 452,5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3 243,6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1 720,1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2 037,4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2 847,2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2 579,4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1 918,3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1 820,2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1 977,5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1 474,4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2 243,2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1 778,0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1 779,2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1 739,3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1 427,8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2 779,8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1 556,0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1 238,6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1 068,8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1 099,5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1 156,9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1 074,3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971,2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1 152,4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</a:tr>
              <a:tr h="2921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0B9"/>
                    </a:solidFill>
                  </a:tcPr>
                </a:tc>
              </a:tr>
              <a:tr h="2921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23 880,2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26 356,4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24 439,2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21 052,5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22" marR="7122" marT="7122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353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978303" y="1331476"/>
            <a:ext cx="7914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млн рублей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337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ПРЕДЛОЖЕНИЯ В ПРОГРАММУ ПО РАЗВИТИЮ ЦЕНТРАЛЬНОГО НЕЧЕРНОЗЕМЬЯ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978304" y="1472280"/>
            <a:ext cx="529715" cy="540060"/>
            <a:chOff x="1691680" y="1844824"/>
            <a:chExt cx="529715" cy="54006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691680" y="1844824"/>
              <a:ext cx="360040" cy="360040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861355" y="2024844"/>
              <a:ext cx="360040" cy="360040"/>
            </a:xfrm>
            <a:prstGeom prst="rect">
              <a:avLst/>
            </a:prstGeom>
            <a:solidFill>
              <a:srgbClr val="FDE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1677694" y="1497558"/>
            <a:ext cx="714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дифференцированного подхода в определении размера государственной поддержки для регионов Центрального Нечерноземья.</a:t>
            </a:r>
            <a:endParaRPr lang="ru-RU" dirty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978304" y="2971047"/>
            <a:ext cx="529715" cy="540060"/>
            <a:chOff x="1691680" y="1844824"/>
            <a:chExt cx="529715" cy="54006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691680" y="1844824"/>
              <a:ext cx="360040" cy="360040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861355" y="2024844"/>
              <a:ext cx="360040" cy="360040"/>
            </a:xfrm>
            <a:prstGeom prst="rect">
              <a:avLst/>
            </a:prstGeom>
            <a:solidFill>
              <a:srgbClr val="FDE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1677694" y="2967916"/>
            <a:ext cx="714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части затрат на проведение работ по известкованию кислых почв для регионов Центрального Нечерноземья в размере не менее 50 % от понесенных затрат.</a:t>
            </a:r>
            <a:endParaRPr lang="ru-RU" dirty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78304" y="4525025"/>
            <a:ext cx="529715" cy="540060"/>
            <a:chOff x="1691680" y="1844824"/>
            <a:chExt cx="529715" cy="540060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1691680" y="1844824"/>
              <a:ext cx="360040" cy="360040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861355" y="2024844"/>
              <a:ext cx="360040" cy="360040"/>
            </a:xfrm>
            <a:prstGeom prst="rect">
              <a:avLst/>
            </a:prstGeom>
            <a:solidFill>
              <a:srgbClr val="FDE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1677694" y="4521894"/>
            <a:ext cx="714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Субсидирование создания и модернизации льносеменоводческих станций в объеме не менее 50 % от понесенных затрат.</a:t>
            </a:r>
            <a:endParaRPr lang="ru-RU" dirty="0">
              <a:solidFill>
                <a:srgbClr val="067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8304" y="116632"/>
            <a:ext cx="81656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ФОРМАТ ПРЕЗЕНТАЦИИ МИНСЕЛЬХОЗА РОССИИ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554674" cy="4248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Прямоугольник 20"/>
          <p:cNvSpPr/>
          <p:nvPr/>
        </p:nvSpPr>
        <p:spPr>
          <a:xfrm>
            <a:off x="1858556" y="2708920"/>
            <a:ext cx="652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+mn-lt"/>
                <a:cs typeface="Times New Roman" panose="02020603050405020304" pitchFamily="18" charset="0"/>
              </a:rPr>
              <a:t>Применение дифференцированного подхода в определении размера государственной поддержки для регионов Центрального Нечерноземья.</a:t>
            </a:r>
            <a:endParaRPr lang="ru-RU" sz="1400" dirty="0">
              <a:solidFill>
                <a:srgbClr val="067833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858556" y="3527787"/>
            <a:ext cx="65298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+mn-lt"/>
                <a:cs typeface="Times New Roman" panose="02020603050405020304" pitchFamily="18" charset="0"/>
              </a:rPr>
              <a:t>Компенсация части затрат на проведение работ по известкованию кислых почв для регионов Центрального Нечерноземья в размере не менее 50 % от понесенных затрат.</a:t>
            </a:r>
            <a:endParaRPr lang="ru-RU" sz="1400" dirty="0">
              <a:solidFill>
                <a:srgbClr val="067833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858556" y="4432174"/>
            <a:ext cx="652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+mn-lt"/>
                <a:cs typeface="Times New Roman" panose="02020603050405020304" pitchFamily="18" charset="0"/>
              </a:rPr>
              <a:t>Субсидирование создания и модернизации льносеменоводческих станций в объеме не менее 50 % от понесенных затрат.</a:t>
            </a:r>
            <a:endParaRPr lang="ru-RU" sz="1400" dirty="0">
              <a:solidFill>
                <a:srgbClr val="067833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470190" y="2818107"/>
            <a:ext cx="300202" cy="316116"/>
            <a:chOff x="1410352" y="1893296"/>
            <a:chExt cx="300202" cy="31611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410352" y="1893296"/>
              <a:ext cx="209320" cy="210744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501234" y="1998668"/>
              <a:ext cx="209320" cy="210744"/>
            </a:xfrm>
            <a:prstGeom prst="rect">
              <a:avLst/>
            </a:prstGeom>
            <a:solidFill>
              <a:srgbClr val="FEE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1470190" y="3578653"/>
            <a:ext cx="300202" cy="316116"/>
            <a:chOff x="1410352" y="1893296"/>
            <a:chExt cx="300202" cy="31611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410352" y="1893296"/>
              <a:ext cx="209320" cy="210744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501234" y="1998668"/>
              <a:ext cx="209320" cy="210744"/>
            </a:xfrm>
            <a:prstGeom prst="rect">
              <a:avLst/>
            </a:prstGeom>
            <a:solidFill>
              <a:srgbClr val="FEE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1470190" y="4483040"/>
            <a:ext cx="300202" cy="316116"/>
            <a:chOff x="1410352" y="1893296"/>
            <a:chExt cx="300202" cy="316116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1410352" y="1893296"/>
              <a:ext cx="209320" cy="210744"/>
            </a:xfrm>
            <a:prstGeom prst="rect">
              <a:avLst/>
            </a:prstGeom>
            <a:solidFill>
              <a:srgbClr val="067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1501234" y="1998668"/>
              <a:ext cx="209320" cy="210744"/>
            </a:xfrm>
            <a:prstGeom prst="rect">
              <a:avLst/>
            </a:prstGeom>
            <a:solidFill>
              <a:srgbClr val="FEE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403648" y="20608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+mj-lt"/>
                <a:cs typeface="Times New Roman" panose="02020603050405020304" pitchFamily="18" charset="0"/>
              </a:rPr>
              <a:t>Предложения в программу по развитию Центрального Нечерноземья</a:t>
            </a:r>
            <a:endParaRPr lang="ru-RU" b="1" dirty="0">
              <a:solidFill>
                <a:srgbClr val="067833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3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9630" y="177800"/>
            <a:ext cx="828675" cy="1028700"/>
          </a:xfrm>
          <a:prstGeom prst="rect">
            <a:avLst/>
          </a:prstGeom>
          <a:noFill/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43608" y="3467208"/>
            <a:ext cx="5175045" cy="30758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сельского хозяйства Тверской области</a:t>
            </a:r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проспект Победы, д. 53, Тверь, 170037</a:t>
            </a:r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32-02-21</a:t>
            </a:r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mcx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tverreg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сельского хозяйства Тверской области</a:t>
            </a:r>
            <a:endParaRPr lang="en-US" sz="1700" dirty="0"/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Д.А. Куликов</a:t>
            </a:r>
          </a:p>
          <a:p>
            <a:pPr marL="0" indent="0" algn="just">
              <a:lnSpc>
                <a:spcPct val="120000"/>
              </a:lnSpc>
              <a:buFont typeface="Arial" charset="0"/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Смирнова Елена Викторовна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(4822)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58 57 82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6026" y="6381328"/>
            <a:ext cx="43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6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28644</TotalTime>
  <Words>902</Words>
  <Application>Microsoft Office PowerPoint</Application>
  <PresentationFormat>Экран (4:3)</PresentationFormat>
  <Paragraphs>319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4</cp:lastModifiedBy>
  <cp:revision>2975</cp:revision>
  <cp:lastPrinted>2019-04-12T18:47:22Z</cp:lastPrinted>
  <dcterms:modified xsi:type="dcterms:W3CDTF">2019-04-12T19:14:56Z</dcterms:modified>
</cp:coreProperties>
</file>