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10329863" cy="7254875"/>
  <p:notesSz cx="6858000" cy="9144000"/>
  <p:defaultTextStyle>
    <a:defPPr>
      <a:defRPr lang="ru-RU"/>
    </a:defPPr>
    <a:lvl1pPr marL="0" algn="l" defTabSz="112532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2663" algn="l" defTabSz="112532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25325" algn="l" defTabSz="112532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87986" algn="l" defTabSz="112532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50648" algn="l" defTabSz="112532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13310" algn="l" defTabSz="112532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75973" algn="l" defTabSz="112532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38634" algn="l" defTabSz="112532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01296" algn="l" defTabSz="112532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798" y="-102"/>
      </p:cViewPr>
      <p:guideLst>
        <p:guide orient="horz" pos="2285"/>
        <p:guide pos="32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78CC88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Лист2!$D$13:$D$17</c:f>
              <c:strCache>
                <c:ptCount val="5"/>
                <c:pt idx="0">
                  <c:v>на 01.01.2018</c:v>
                </c:pt>
                <c:pt idx="1">
                  <c:v>на 01.01.2019</c:v>
                </c:pt>
                <c:pt idx="2">
                  <c:v>на 01.02.2019</c:v>
                </c:pt>
                <c:pt idx="3">
                  <c:v>на 01.03.2019</c:v>
                </c:pt>
                <c:pt idx="4">
                  <c:v>на 01.04.2019</c:v>
                </c:pt>
              </c:strCache>
            </c:strRef>
          </c:cat>
          <c:val>
            <c:numRef>
              <c:f>Лист2!$E$13:$E$17</c:f>
              <c:numCache>
                <c:formatCode>General</c:formatCode>
                <c:ptCount val="5"/>
                <c:pt idx="0">
                  <c:v>7815.1</c:v>
                </c:pt>
                <c:pt idx="1">
                  <c:v>9430.5</c:v>
                </c:pt>
                <c:pt idx="2">
                  <c:v>9908.7999999999993</c:v>
                </c:pt>
                <c:pt idx="3" formatCode="#,##0.00">
                  <c:v>6222.7</c:v>
                </c:pt>
                <c:pt idx="4" formatCode="#,##0.00">
                  <c:v>5855.3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49E-4527-AABC-33DC7DAE6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197504"/>
        <c:axId val="130299776"/>
      </c:barChart>
      <c:catAx>
        <c:axId val="12419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sng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30299776"/>
        <c:crosses val="autoZero"/>
        <c:auto val="1"/>
        <c:lblAlgn val="ctr"/>
        <c:lblOffset val="100"/>
        <c:noMultiLvlLbl val="0"/>
      </c:catAx>
      <c:valAx>
        <c:axId val="1302997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419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Просроченный долг по организациям</a:t>
            </a:r>
          </a:p>
        </c:rich>
      </c:tx>
      <c:layout>
        <c:manualLayout>
          <c:xMode val="edge"/>
          <c:yMode val="edge"/>
          <c:x val="0.35711710561621374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213844073105997"/>
          <c:y val="0.15156687456254378"/>
          <c:w val="0.49852897003213642"/>
          <c:h val="0.81370993500722144"/>
        </c:manualLayout>
      </c:layout>
      <c:doughnutChart>
        <c:varyColors val="1"/>
        <c:ser>
          <c:idx val="0"/>
          <c:order val="0"/>
          <c:spPr>
            <a:solidFill>
              <a:srgbClr val="ED5160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4D5-4FB2-AA29-24D9297CA110}"/>
              </c:ext>
            </c:extLst>
          </c:dPt>
          <c:dPt>
            <c:idx val="1"/>
            <c:bubble3D val="0"/>
            <c:spPr>
              <a:solidFill>
                <a:srgbClr val="ED51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4D5-4FB2-AA29-24D9297CA110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4D5-4FB2-AA29-24D9297CA11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4D5-4FB2-AA29-24D9297CA110}"/>
              </c:ext>
            </c:extLst>
          </c:dPt>
          <c:dPt>
            <c:idx val="4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4D5-4FB2-AA29-24D9297CA110}"/>
              </c:ext>
            </c:extLst>
          </c:dPt>
          <c:dPt>
            <c:idx val="5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4D5-4FB2-AA29-24D9297CA110}"/>
              </c:ext>
            </c:extLst>
          </c:dPt>
          <c:cat>
            <c:strRef>
              <c:f>Лист1!$D$12:$D$17</c:f>
              <c:strCache>
                <c:ptCount val="6"/>
                <c:pt idx="0">
                  <c:v>ООО "Тверская генерация"</c:v>
                </c:pt>
                <c:pt idx="1">
                  <c:v>МУП "Сахарово"</c:v>
                </c:pt>
                <c:pt idx="2">
                  <c:v>ООО "РЭР-Тверь"</c:v>
                </c:pt>
                <c:pt idx="3">
                  <c:v>МУП "ОКС"</c:v>
                </c:pt>
                <c:pt idx="4">
                  <c:v>МУП "ВКХ"</c:v>
                </c:pt>
                <c:pt idx="5">
                  <c:v>Прочие</c:v>
                </c:pt>
              </c:strCache>
            </c:strRef>
          </c:cat>
          <c:val>
            <c:numRef>
              <c:f>Лист1!$E$12:$E$17</c:f>
              <c:numCache>
                <c:formatCode>#,##0.00</c:formatCode>
                <c:ptCount val="6"/>
                <c:pt idx="0">
                  <c:v>783.3</c:v>
                </c:pt>
                <c:pt idx="1">
                  <c:v>547.6</c:v>
                </c:pt>
                <c:pt idx="2">
                  <c:v>373.4</c:v>
                </c:pt>
                <c:pt idx="3">
                  <c:v>280.89999999999998</c:v>
                </c:pt>
                <c:pt idx="4">
                  <c:v>263.8</c:v>
                </c:pt>
                <c:pt idx="5">
                  <c:v>3606.3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34D5-4FB2-AA29-24D9297CA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322293971957705"/>
          <c:y val="0.41356814349902454"/>
          <c:w val="0.30513546925494123"/>
          <c:h val="0.5718937528137497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0.42541</cdr:x>
      <cdr:y>0</cdr:y>
    </cdr:from>
    <cdr:to>
      <cdr:x>0.64258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91169" y="20975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0.74085</cdr:x>
      <cdr:y>0.58065</cdr:y>
    </cdr:from>
    <cdr:to>
      <cdr:x>1</cdr:x>
      <cdr:y>0.99028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36304" y="129614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0.73469</cdr:x>
      <cdr:y>0.41935</cdr:y>
    </cdr:from>
    <cdr:to>
      <cdr:x>0.99385</cdr:x>
      <cdr:y>0.82899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592288" y="93610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0.5618</cdr:x>
      <cdr:y>0.51251</cdr:y>
    </cdr:from>
    <cdr:to>
      <cdr:x>0.71725</cdr:x>
      <cdr:y>0.67552</cdr:y>
    </cdr:to>
    <cdr:sp macro="" textlink="">
      <cdr:nvSpPr>
        <cdr:cNvPr id="5" name="TextBox 2"/>
        <cdr:cNvSpPr txBox="1"/>
      </cdr:nvSpPr>
      <cdr:spPr>
        <a:xfrm xmlns:a="http://schemas.openxmlformats.org/drawingml/2006/main">
          <a:off x="2920234" y="1451469"/>
          <a:ext cx="808029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373,4 (</a:t>
          </a:r>
          <a:r>
            <a:rPr lang="ru-RU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r>
            <a:rPr lang="ru-RU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%)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0.40479</cdr:x>
      <cdr:y>0.1122</cdr:y>
    </cdr:from>
    <cdr:to>
      <cdr:x>0.6747</cdr:x>
      <cdr:y>0.20457</cdr:y>
    </cdr:to>
    <cdr:sp macro="" textlink="">
      <cdr:nvSpPr>
        <cdr:cNvPr id="6" name="TextBox 2"/>
        <cdr:cNvSpPr txBox="1"/>
      </cdr:nvSpPr>
      <cdr:spPr>
        <a:xfrm xmlns:a="http://schemas.openxmlformats.org/drawingml/2006/main">
          <a:off x="2104122" y="317753"/>
          <a:ext cx="1402967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783,3</a:t>
          </a: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(13%)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0.56023</cdr:x>
      <cdr:y>0.69147</cdr:y>
    </cdr:from>
    <cdr:to>
      <cdr:x>0.73803</cdr:x>
      <cdr:y>0.86373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843734" y="1995765"/>
          <a:ext cx="902510" cy="4971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280,9 (</a:t>
          </a:r>
          <a:r>
            <a:rPr lang="ru-RU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ru-RU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%)</a:t>
          </a:r>
          <a:endParaRPr lang="ru-RU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0.56944</cdr:x>
      <cdr:y>0.294</cdr:y>
    </cdr:from>
    <cdr:to>
      <cdr:x>0.92207</cdr:x>
      <cdr:y>0.4194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767446" y="832638"/>
          <a:ext cx="1713775" cy="3551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547,6</a:t>
          </a:r>
          <a:r>
            <a:rPr lang="ru-RU" sz="1200" b="1" dirty="0" smtClean="0"/>
            <a:t> </a:t>
          </a:r>
          <a:r>
            <a:rPr lang="ru-RU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(9%)</a:t>
          </a:r>
          <a:endParaRPr lang="ru-RU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0.50729</cdr:x>
      <cdr:y>0.82091</cdr:y>
    </cdr:from>
    <cdr:to>
      <cdr:x>0.79399</cdr:x>
      <cdr:y>0.96169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2636879" y="2324882"/>
          <a:ext cx="1490263" cy="3987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263,8 (5%)</a:t>
          </a:r>
          <a:endParaRPr lang="ru-RU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</cdr:x>
      <cdr:y>0.25757</cdr:y>
    </cdr:from>
    <cdr:to>
      <cdr:x>0.17591</cdr:x>
      <cdr:y>0.58045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-825986" y="72946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1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3 606,3 (61%)</a:t>
          </a:r>
          <a:endParaRPr lang="ru-RU" sz="11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0.2961</cdr:x>
      <cdr:y>0.49083</cdr:y>
    </cdr:from>
    <cdr:to>
      <cdr:x>0.47625</cdr:x>
      <cdr:y>0.61557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1503022" y="1416677"/>
          <a:ext cx="914400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5 855,3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10CA-A535-43DA-B3A6-69910D2170DE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685800"/>
            <a:ext cx="4883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67D49-B833-4D45-B58E-B00E8E8F5F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64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2532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62663" algn="l" defTabSz="112532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25325" algn="l" defTabSz="112532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687986" algn="l" defTabSz="112532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50648" algn="l" defTabSz="112532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13310" algn="l" defTabSz="112532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75973" algn="l" defTabSz="112532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38634" algn="l" defTabSz="112532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01296" algn="l" defTabSz="112532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0125" y="690563"/>
            <a:ext cx="4918075" cy="34544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" y="8749029"/>
            <a:ext cx="2998771" cy="461103"/>
          </a:xfrm>
          <a:prstGeom prst="rect">
            <a:avLst/>
          </a:prstGeom>
        </p:spPr>
        <p:txBody>
          <a:bodyPr lIns="92982" tIns="46486" rIns="92982" bIns="46486"/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0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1233" y="1187314"/>
            <a:ext cx="7747397" cy="2525771"/>
          </a:xfrm>
        </p:spPr>
        <p:txBody>
          <a:bodyPr anchor="b"/>
          <a:lstStyle>
            <a:lvl1pPr algn="ctr">
              <a:defRPr sz="5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1233" y="3810489"/>
            <a:ext cx="7747397" cy="1751582"/>
          </a:xfrm>
        </p:spPr>
        <p:txBody>
          <a:bodyPr/>
          <a:lstStyle>
            <a:lvl1pPr marL="0" indent="0" algn="ctr">
              <a:buNone/>
              <a:defRPr sz="2200"/>
            </a:lvl1pPr>
            <a:lvl2pPr marL="422007" indent="0" algn="ctr">
              <a:buNone/>
              <a:defRPr sz="1800"/>
            </a:lvl2pPr>
            <a:lvl3pPr marL="844014" indent="0" algn="ctr">
              <a:buNone/>
              <a:defRPr sz="1700"/>
            </a:lvl3pPr>
            <a:lvl4pPr marL="1266021" indent="0" algn="ctr">
              <a:buNone/>
              <a:defRPr sz="1500"/>
            </a:lvl4pPr>
            <a:lvl5pPr marL="1688028" indent="0" algn="ctr">
              <a:buNone/>
              <a:defRPr sz="1500"/>
            </a:lvl5pPr>
            <a:lvl6pPr marL="2110035" indent="0" algn="ctr">
              <a:buNone/>
              <a:defRPr sz="1500"/>
            </a:lvl6pPr>
            <a:lvl7pPr marL="2532042" indent="0" algn="ctr">
              <a:buNone/>
              <a:defRPr sz="1500"/>
            </a:lvl7pPr>
            <a:lvl8pPr marL="2954049" indent="0" algn="ctr">
              <a:buNone/>
              <a:defRPr sz="1500"/>
            </a:lvl8pPr>
            <a:lvl9pPr marL="3376056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2414-A184-4850-9BE8-8C6A4BBA0F8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158-B61C-43C0-8225-F0E201F4C31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741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2414-A184-4850-9BE8-8C6A4BBA0F8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158-B61C-43C0-8225-F0E201F4C31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9700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2309" y="386255"/>
            <a:ext cx="2227377" cy="614817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10179" y="386255"/>
            <a:ext cx="6553007" cy="614817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2414-A184-4850-9BE8-8C6A4BBA0F8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158-B61C-43C0-8225-F0E201F4C31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92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59562-D17A-4B8B-88CA-C57B5C33B3B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6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797" y="1808683"/>
            <a:ext cx="8909507" cy="3017826"/>
          </a:xfrm>
        </p:spPr>
        <p:txBody>
          <a:bodyPr anchor="b"/>
          <a:lstStyle>
            <a:lvl1pPr>
              <a:defRPr sz="5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4797" y="4855058"/>
            <a:ext cx="8909507" cy="1587003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220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440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6602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6880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100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320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29540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376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2414-A184-4850-9BE8-8C6A4BBA0F8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158-B61C-43C0-8225-F0E201F4C31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158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10178" y="1931274"/>
            <a:ext cx="4390192" cy="46031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29493" y="1931274"/>
            <a:ext cx="4390192" cy="46031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2414-A184-4850-9BE8-8C6A4BBA0F8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158-B61C-43C0-8225-F0E201F4C31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507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523" y="386256"/>
            <a:ext cx="8909507" cy="140227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1524" y="1778452"/>
            <a:ext cx="4370016" cy="87159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2007" indent="0">
              <a:buNone/>
              <a:defRPr sz="1800" b="1"/>
            </a:lvl2pPr>
            <a:lvl3pPr marL="844014" indent="0">
              <a:buNone/>
              <a:defRPr sz="1700" b="1"/>
            </a:lvl3pPr>
            <a:lvl4pPr marL="1266021" indent="0">
              <a:buNone/>
              <a:defRPr sz="1500" b="1"/>
            </a:lvl4pPr>
            <a:lvl5pPr marL="1688028" indent="0">
              <a:buNone/>
              <a:defRPr sz="1500" b="1"/>
            </a:lvl5pPr>
            <a:lvl6pPr marL="2110035" indent="0">
              <a:buNone/>
              <a:defRPr sz="1500" b="1"/>
            </a:lvl6pPr>
            <a:lvl7pPr marL="2532042" indent="0">
              <a:buNone/>
              <a:defRPr sz="1500" b="1"/>
            </a:lvl7pPr>
            <a:lvl8pPr marL="2954049" indent="0">
              <a:buNone/>
              <a:defRPr sz="1500" b="1"/>
            </a:lvl8pPr>
            <a:lvl9pPr marL="3376056" indent="0">
              <a:buNone/>
              <a:defRPr sz="15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1524" y="2650045"/>
            <a:ext cx="4370016" cy="38978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229494" y="1778452"/>
            <a:ext cx="4391537" cy="87159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2007" indent="0">
              <a:buNone/>
              <a:defRPr sz="1800" b="1"/>
            </a:lvl2pPr>
            <a:lvl3pPr marL="844014" indent="0">
              <a:buNone/>
              <a:defRPr sz="1700" b="1"/>
            </a:lvl3pPr>
            <a:lvl4pPr marL="1266021" indent="0">
              <a:buNone/>
              <a:defRPr sz="1500" b="1"/>
            </a:lvl4pPr>
            <a:lvl5pPr marL="1688028" indent="0">
              <a:buNone/>
              <a:defRPr sz="1500" b="1"/>
            </a:lvl5pPr>
            <a:lvl6pPr marL="2110035" indent="0">
              <a:buNone/>
              <a:defRPr sz="1500" b="1"/>
            </a:lvl6pPr>
            <a:lvl7pPr marL="2532042" indent="0">
              <a:buNone/>
              <a:defRPr sz="1500" b="1"/>
            </a:lvl7pPr>
            <a:lvl8pPr marL="2954049" indent="0">
              <a:buNone/>
              <a:defRPr sz="1500" b="1"/>
            </a:lvl8pPr>
            <a:lvl9pPr marL="3376056" indent="0">
              <a:buNone/>
              <a:defRPr sz="15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229494" y="2650045"/>
            <a:ext cx="4391537" cy="38978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2414-A184-4850-9BE8-8C6A4BBA0F8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158-B61C-43C0-8225-F0E201F4C31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959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2414-A184-4850-9BE8-8C6A4BBA0F8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158-B61C-43C0-8225-F0E201F4C31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538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2414-A184-4850-9BE8-8C6A4BBA0F8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158-B61C-43C0-8225-F0E201F4C31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0139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523" y="483658"/>
            <a:ext cx="3331650" cy="1692804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1537" y="1044569"/>
            <a:ext cx="5229493" cy="515566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1523" y="2176463"/>
            <a:ext cx="3331650" cy="4032166"/>
          </a:xfrm>
        </p:spPr>
        <p:txBody>
          <a:bodyPr/>
          <a:lstStyle>
            <a:lvl1pPr marL="0" indent="0">
              <a:buNone/>
              <a:defRPr sz="1500"/>
            </a:lvl1pPr>
            <a:lvl2pPr marL="422007" indent="0">
              <a:buNone/>
              <a:defRPr sz="1400"/>
            </a:lvl2pPr>
            <a:lvl3pPr marL="844014" indent="0">
              <a:buNone/>
              <a:defRPr sz="1100"/>
            </a:lvl3pPr>
            <a:lvl4pPr marL="1266021" indent="0">
              <a:buNone/>
              <a:defRPr sz="1000"/>
            </a:lvl4pPr>
            <a:lvl5pPr marL="1688028" indent="0">
              <a:buNone/>
              <a:defRPr sz="1000"/>
            </a:lvl5pPr>
            <a:lvl6pPr marL="2110035" indent="0">
              <a:buNone/>
              <a:defRPr sz="1000"/>
            </a:lvl6pPr>
            <a:lvl7pPr marL="2532042" indent="0">
              <a:buNone/>
              <a:defRPr sz="1000"/>
            </a:lvl7pPr>
            <a:lvl8pPr marL="2954049" indent="0">
              <a:buNone/>
              <a:defRPr sz="1000"/>
            </a:lvl8pPr>
            <a:lvl9pPr marL="337605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2414-A184-4850-9BE8-8C6A4BBA0F8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158-B61C-43C0-8225-F0E201F4C31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87792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523" y="483658"/>
            <a:ext cx="3331650" cy="1692804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391537" y="1044569"/>
            <a:ext cx="5229493" cy="5155664"/>
          </a:xfrm>
        </p:spPr>
        <p:txBody>
          <a:bodyPr/>
          <a:lstStyle>
            <a:lvl1pPr marL="0" indent="0">
              <a:buNone/>
              <a:defRPr sz="3000"/>
            </a:lvl1pPr>
            <a:lvl2pPr marL="422007" indent="0">
              <a:buNone/>
              <a:defRPr sz="2600"/>
            </a:lvl2pPr>
            <a:lvl3pPr marL="844014" indent="0">
              <a:buNone/>
              <a:defRPr sz="2200"/>
            </a:lvl3pPr>
            <a:lvl4pPr marL="1266021" indent="0">
              <a:buNone/>
              <a:defRPr sz="1800"/>
            </a:lvl4pPr>
            <a:lvl5pPr marL="1688028" indent="0">
              <a:buNone/>
              <a:defRPr sz="1800"/>
            </a:lvl5pPr>
            <a:lvl6pPr marL="2110035" indent="0">
              <a:buNone/>
              <a:defRPr sz="1800"/>
            </a:lvl6pPr>
            <a:lvl7pPr marL="2532042" indent="0">
              <a:buNone/>
              <a:defRPr sz="1800"/>
            </a:lvl7pPr>
            <a:lvl8pPr marL="2954049" indent="0">
              <a:buNone/>
              <a:defRPr sz="1800"/>
            </a:lvl8pPr>
            <a:lvl9pPr marL="3376056" indent="0">
              <a:buNone/>
              <a:defRPr sz="1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1523" y="2176463"/>
            <a:ext cx="3331650" cy="4032166"/>
          </a:xfrm>
        </p:spPr>
        <p:txBody>
          <a:bodyPr/>
          <a:lstStyle>
            <a:lvl1pPr marL="0" indent="0">
              <a:buNone/>
              <a:defRPr sz="1500"/>
            </a:lvl1pPr>
            <a:lvl2pPr marL="422007" indent="0">
              <a:buNone/>
              <a:defRPr sz="1400"/>
            </a:lvl2pPr>
            <a:lvl3pPr marL="844014" indent="0">
              <a:buNone/>
              <a:defRPr sz="1100"/>
            </a:lvl3pPr>
            <a:lvl4pPr marL="1266021" indent="0">
              <a:buNone/>
              <a:defRPr sz="1000"/>
            </a:lvl4pPr>
            <a:lvl5pPr marL="1688028" indent="0">
              <a:buNone/>
              <a:defRPr sz="1000"/>
            </a:lvl5pPr>
            <a:lvl6pPr marL="2110035" indent="0">
              <a:buNone/>
              <a:defRPr sz="1000"/>
            </a:lvl6pPr>
            <a:lvl7pPr marL="2532042" indent="0">
              <a:buNone/>
              <a:defRPr sz="1000"/>
            </a:lvl7pPr>
            <a:lvl8pPr marL="2954049" indent="0">
              <a:buNone/>
              <a:defRPr sz="1000"/>
            </a:lvl8pPr>
            <a:lvl9pPr marL="337605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2414-A184-4850-9BE8-8C6A4BBA0F8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158-B61C-43C0-8225-F0E201F4C31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739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178" y="386256"/>
            <a:ext cx="8909507" cy="1402273"/>
          </a:xfrm>
          <a:prstGeom prst="rect">
            <a:avLst/>
          </a:prstGeom>
        </p:spPr>
        <p:txBody>
          <a:bodyPr vert="horz" lIns="84401" tIns="42201" rIns="84401" bIns="42201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0178" y="1931274"/>
            <a:ext cx="8909507" cy="4603152"/>
          </a:xfrm>
          <a:prstGeom prst="rect">
            <a:avLst/>
          </a:prstGeom>
        </p:spPr>
        <p:txBody>
          <a:bodyPr vert="horz" lIns="84401" tIns="42201" rIns="84401" bIns="42201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10178" y="6724195"/>
            <a:ext cx="2324219" cy="386255"/>
          </a:xfrm>
          <a:prstGeom prst="rect">
            <a:avLst/>
          </a:prstGeom>
        </p:spPr>
        <p:txBody>
          <a:bodyPr vert="horz" lIns="84401" tIns="42201" rIns="84401" bIns="4220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25352" fontAlgn="base">
              <a:spcBef>
                <a:spcPct val="0"/>
              </a:spcBef>
              <a:spcAft>
                <a:spcPct val="0"/>
              </a:spcAft>
            </a:pPr>
            <a:fld id="{B3C72414-A184-4850-9BE8-8C6A4BBA0F83}" type="datetimeFigureOut">
              <a:rPr lang="ru-RU" smtClean="0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rPr>
              <a:pPr defTabSz="1125352" fontAlgn="base">
                <a:spcBef>
                  <a:spcPct val="0"/>
                </a:spcBef>
                <a:spcAft>
                  <a:spcPct val="0"/>
                </a:spcAft>
              </a:pPr>
              <a:t>12.04.2019</a:t>
            </a:fld>
            <a:endParaRPr lang="ru-RU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21767" y="6724195"/>
            <a:ext cx="3486329" cy="386255"/>
          </a:xfrm>
          <a:prstGeom prst="rect">
            <a:avLst/>
          </a:prstGeom>
        </p:spPr>
        <p:txBody>
          <a:bodyPr vert="horz" lIns="84401" tIns="42201" rIns="84401" bIns="4220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25352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95466" y="6724195"/>
            <a:ext cx="2324219" cy="386255"/>
          </a:xfrm>
          <a:prstGeom prst="rect">
            <a:avLst/>
          </a:prstGeom>
        </p:spPr>
        <p:txBody>
          <a:bodyPr vert="horz" lIns="84401" tIns="42201" rIns="84401" bIns="4220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25352" fontAlgn="base">
              <a:spcBef>
                <a:spcPct val="0"/>
              </a:spcBef>
              <a:spcAft>
                <a:spcPct val="0"/>
              </a:spcAft>
            </a:pPr>
            <a:fld id="{C402C158-B61C-43C0-8225-F0E201F4C311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rPr>
              <a:pPr defTabSz="112535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2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844014" rtl="0" eaLnBrk="1" latinLnBrk="0" hangingPunct="1">
        <a:lnSpc>
          <a:spcPct val="90000"/>
        </a:lnSpc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04" indent="-211004" algn="l" defTabSz="844014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11" indent="-211004" algn="l" defTabSz="844014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18" indent="-211004" algn="l" defTabSz="844014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77025" indent="-211004" algn="l" defTabSz="844014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99032" indent="-211004" algn="l" defTabSz="844014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21039" indent="-211004" algn="l" defTabSz="844014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indent="-211004" algn="l" defTabSz="844014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65053" indent="-211004" algn="l" defTabSz="844014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87060" indent="-211004" algn="l" defTabSz="844014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4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007" algn="l" defTabSz="84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4014" algn="l" defTabSz="84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6021" algn="l" defTabSz="84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8028" algn="l" defTabSz="84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35" algn="l" defTabSz="84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042" algn="l" defTabSz="84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49" algn="l" defTabSz="84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6056" algn="l" defTabSz="8440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2140986" y="275732"/>
            <a:ext cx="6732422" cy="1011263"/>
          </a:xfrm>
          <a:noFill/>
        </p:spPr>
        <p:txBody>
          <a:bodyPr>
            <a:noAutofit/>
          </a:bodyPr>
          <a:lstStyle/>
          <a:p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38401" y="29472"/>
            <a:ext cx="88022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Структура просроченной задолженности за поставленный природный газ организаций коммунального комплекса Тверской области по состоянию на 01.04.2019</a:t>
            </a:r>
            <a:r>
              <a:rPr lang="en-US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млн рублей</a:t>
            </a:r>
            <a:endParaRPr lang="ru-RU" sz="2000" dirty="0"/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1110" y="26903"/>
            <a:ext cx="702108" cy="1088231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03216" y="961309"/>
            <a:ext cx="4300705" cy="663575"/>
          </a:xfrm>
          <a:prstGeom prst="rect">
            <a:avLst/>
          </a:prstGeom>
          <a:solidFill>
            <a:srgbClr val="C9FFEE"/>
          </a:solidFill>
          <a:ln>
            <a:noFill/>
          </a:ln>
          <a:extLst/>
        </p:spPr>
        <p:txBody>
          <a:bodyPr lIns="0" tIns="0" rIns="21600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900">
                <a:solidFill>
                  <a:srgbClr val="003366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66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66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66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33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33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33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3366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Просроченная задолженность </a:t>
            </a:r>
            <a:r>
              <a:rPr lang="ru-RU" altLang="ru-RU" sz="1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ТСО</a:t>
            </a:r>
            <a:endParaRPr lang="ru-RU" altLang="ru-RU" sz="16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50740"/>
              </p:ext>
            </p:extLst>
          </p:nvPr>
        </p:nvGraphicFramePr>
        <p:xfrm>
          <a:off x="803216" y="1910432"/>
          <a:ext cx="4300705" cy="540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0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0337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 расчетов</a:t>
                      </a:r>
                    </a:p>
                    <a:p>
                      <a:pPr marL="0" marR="0" indent="0" algn="just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77 %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77472" marR="77472" marT="48492" marB="484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21590" y="2611613"/>
            <a:ext cx="60766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050" b="1" i="1" dirty="0">
                <a:solidFill>
                  <a:srgbClr val="17375E"/>
                </a:solidFill>
                <a:latin typeface="Arial Narrow" pitchFamily="34" charset="0"/>
              </a:rPr>
              <a:t>млн руб.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49836"/>
              </p:ext>
            </p:extLst>
          </p:nvPr>
        </p:nvGraphicFramePr>
        <p:xfrm>
          <a:off x="5225942" y="961309"/>
          <a:ext cx="4858667" cy="706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6534">
                <a:tc>
                  <a:txBody>
                    <a:bodyPr/>
                    <a:lstStyle/>
                    <a:p>
                      <a:pPr marL="0" marR="0" indent="0" algn="ctr" defTabSz="91430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dirty="0" smtClean="0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Крупнейшие должники (млн руб.)</a:t>
                      </a:r>
                    </a:p>
                  </a:txBody>
                  <a:tcPr marL="8072" marR="8072" marT="10120" marB="0" anchor="ctr">
                    <a:solidFill>
                      <a:srgbClr val="88FC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1229254" y="1621143"/>
            <a:ext cx="8584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b="1" i="1" dirty="0" smtClean="0">
                <a:solidFill>
                  <a:srgbClr val="17375E"/>
                </a:solidFill>
                <a:latin typeface="Arial Narrow" pitchFamily="34" charset="0"/>
              </a:rPr>
              <a:t>2018 </a:t>
            </a:r>
            <a:r>
              <a:rPr lang="ru-RU" altLang="ru-RU" sz="1600" b="1" i="1" dirty="0">
                <a:solidFill>
                  <a:srgbClr val="17375E"/>
                </a:solidFill>
                <a:latin typeface="Arial Narrow" pitchFamily="34" charset="0"/>
              </a:rPr>
              <a:t>год</a:t>
            </a:r>
          </a:p>
        </p:txBody>
      </p: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2433357" y="1621143"/>
            <a:ext cx="1815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200" b="1" i="1" dirty="0" smtClean="0">
                <a:solidFill>
                  <a:srgbClr val="17375E"/>
                </a:solidFill>
                <a:latin typeface="Arial Narrow" pitchFamily="34" charset="0"/>
              </a:rPr>
              <a:t>                   </a:t>
            </a:r>
            <a:r>
              <a:rPr lang="ru-RU" altLang="ru-RU" sz="1600" b="1" i="1" dirty="0" smtClean="0">
                <a:solidFill>
                  <a:srgbClr val="17375E"/>
                </a:solidFill>
                <a:latin typeface="Arial Narrow" pitchFamily="34" charset="0"/>
              </a:rPr>
              <a:t>1 кв. 2019 </a:t>
            </a:r>
            <a:r>
              <a:rPr lang="ru-RU" altLang="ru-RU" sz="1600" b="1" i="1" dirty="0">
                <a:solidFill>
                  <a:srgbClr val="17375E"/>
                </a:solidFill>
                <a:latin typeface="Arial Narrow" pitchFamily="34" charset="0"/>
              </a:rPr>
              <a:t>год</a:t>
            </a:r>
          </a:p>
        </p:txBody>
      </p:sp>
      <p:graphicFrame>
        <p:nvGraphicFramePr>
          <p:cNvPr id="31" name="Диаграмма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246085"/>
              </p:ext>
            </p:extLst>
          </p:nvPr>
        </p:nvGraphicFramePr>
        <p:xfrm>
          <a:off x="803217" y="2702297"/>
          <a:ext cx="4300704" cy="1080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4920" y="27739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7 815,1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1240" y="26754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9 430,5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9216" y="2602790"/>
            <a:ext cx="77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9 908,8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8169" y="2885617"/>
            <a:ext cx="795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5 855,3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39871"/>
              </p:ext>
            </p:extLst>
          </p:nvPr>
        </p:nvGraphicFramePr>
        <p:xfrm>
          <a:off x="5225942" y="1880816"/>
          <a:ext cx="4894431" cy="4031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6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75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00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6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03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03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63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894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rgbClr val="C9F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Потребитель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rgbClr val="C9F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Прирост в </a:t>
                      </a:r>
                      <a:endParaRPr lang="ru-RU" sz="12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г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rgbClr val="C9F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ПДЗ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01.01.2019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rgbClr val="C9F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</a:t>
                      </a:r>
                      <a:r>
                        <a:rPr lang="ru-RU" sz="1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т.ч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ПДЗ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свыше 3-х месяцев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rgbClr val="C9F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ПДЗ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01.03.2019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rgbClr val="C9F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ПДЗ</a:t>
                      </a: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01.04.2019 (оперативно)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rgbClr val="C9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070" marR="8070" marT="10076" marB="0" anchor="ctr">
                    <a:solidFill>
                      <a:srgbClr val="B4EE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ИТОГО, </a:t>
                      </a:r>
                      <a:endParaRPr lang="ru-RU" sz="12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том числе:</a:t>
                      </a:r>
                    </a:p>
                  </a:txBody>
                  <a:tcPr marL="8070" marR="8070" marT="10076" marB="0" anchor="ctr">
                    <a:solidFill>
                      <a:srgbClr val="B4EE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1 615,4</a:t>
                      </a:r>
                      <a:endParaRPr lang="ru-RU" sz="12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rgbClr val="B4EE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9 430,5</a:t>
                      </a:r>
                      <a:endParaRPr lang="ru-RU" sz="12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rgbClr val="B4EE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7 990,7</a:t>
                      </a:r>
                      <a:endParaRPr lang="ru-RU" sz="12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rgbClr val="B4EE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6 222,7 </a:t>
                      </a:r>
                      <a:r>
                        <a:rPr lang="ru-RU" sz="12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**</a:t>
                      </a:r>
                      <a:endParaRPr lang="ru-RU" sz="1200" b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rgbClr val="B4EE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5 855,3 </a:t>
                      </a:r>
                      <a:r>
                        <a:rPr lang="ru-RU" sz="12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***</a:t>
                      </a:r>
                      <a:endParaRPr lang="ru-RU" sz="1200" b="1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rgbClr val="B4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«Тверская генерация»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1 312,6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4 493,6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3 628,1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859,3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783,3</a:t>
                      </a:r>
                      <a:endParaRPr lang="ru-RU" sz="12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51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«Сахарово» *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-379,1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769,5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769,5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708,9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547,6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01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</a:t>
                      </a:r>
                      <a:r>
                        <a:rPr lang="ru-RU" sz="12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РЭР</a:t>
                      </a:r>
                      <a:r>
                        <a:rPr lang="ru-RU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-Тверь»</a:t>
                      </a:r>
                      <a:endParaRPr lang="ru-RU" sz="12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128,6</a:t>
                      </a:r>
                      <a:endParaRPr lang="ru-RU" sz="12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284,6</a:t>
                      </a:r>
                      <a:endParaRPr lang="ru-RU" sz="12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128,6</a:t>
                      </a:r>
                      <a:endParaRPr lang="ru-RU" sz="12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335,5</a:t>
                      </a:r>
                      <a:endParaRPr lang="ru-RU" sz="12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340,2</a:t>
                      </a:r>
                      <a:endParaRPr lang="ru-RU" sz="12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201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</a:t>
                      </a:r>
                      <a:r>
                        <a:rPr lang="ru-RU" sz="120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ОКС</a:t>
                      </a:r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»*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54,5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280,9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280,9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280,9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280,9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01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</a:t>
                      </a:r>
                      <a:r>
                        <a:rPr lang="ru-RU" sz="120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ВКХ</a:t>
                      </a:r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*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31,7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229,6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203,4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247,7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263,8</a:t>
                      </a:r>
                      <a:endParaRPr lang="ru-RU" sz="120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70" marR="8070" marT="1007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9538" y="5836515"/>
            <a:ext cx="1784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Предприятие - банкрот</a:t>
            </a:r>
            <a:endParaRPr lang="ru-RU" sz="1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45758" y="2828751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6 222,7 **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Диаграмма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816779"/>
              </p:ext>
            </p:extLst>
          </p:nvPr>
        </p:nvGraphicFramePr>
        <p:xfrm>
          <a:off x="452165" y="3966048"/>
          <a:ext cx="4626490" cy="3053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339538" y="6154278"/>
            <a:ext cx="440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реструктуризации по ООО «Тверская Генерация»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сумму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385,1 млн руб.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45373" y="6683673"/>
            <a:ext cx="457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 Просроченная задолженность предприятий – банкротов – </a:t>
            </a:r>
            <a:r>
              <a:rPr lang="ru-RU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787,0 млн </a:t>
            </a:r>
            <a:r>
              <a:rPr lang="ru-RU" sz="1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(48%) </a:t>
            </a:r>
            <a:endParaRPr lang="ru-RU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705" y="6919001"/>
            <a:ext cx="227310" cy="33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2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209</Words>
  <Application>Microsoft Office PowerPoint</Application>
  <PresentationFormat>Произвольный</PresentationFormat>
  <Paragraphs>76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1_Тема Office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sov</dc:creator>
  <cp:lastModifiedBy>sov</cp:lastModifiedBy>
  <cp:revision>1</cp:revision>
  <dcterms:created xsi:type="dcterms:W3CDTF">2019-04-12T16:18:22Z</dcterms:created>
  <dcterms:modified xsi:type="dcterms:W3CDTF">2019-04-12T16:20:58Z</dcterms:modified>
</cp:coreProperties>
</file>