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97" r:id="rId2"/>
    <p:sldId id="309" r:id="rId3"/>
    <p:sldId id="299" r:id="rId4"/>
    <p:sldId id="308" r:id="rId5"/>
    <p:sldId id="310" r:id="rId6"/>
  </p:sldIdLst>
  <p:sldSz cx="12192000" cy="6858000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C377"/>
    <a:srgbClr val="F8F3E4"/>
    <a:srgbClr val="E7D7A3"/>
    <a:srgbClr val="A88000"/>
    <a:srgbClr val="CC3399"/>
    <a:srgbClr val="FFFF66"/>
    <a:srgbClr val="FFCD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660"/>
  </p:normalViewPr>
  <p:slideViewPr>
    <p:cSldViewPr>
      <p:cViewPr varScale="1">
        <p:scale>
          <a:sx n="82" d="100"/>
          <a:sy n="82" d="100"/>
        </p:scale>
        <p:origin x="38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B91ADC52-55E1-46C4-BBD1-F50BFD9D3059}" type="datetimeFigureOut">
              <a:rPr lang="ru-RU" smtClean="0"/>
              <a:pPr/>
              <a:t>01.04.2019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1" y="4724956"/>
            <a:ext cx="5486400" cy="4476274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D1765367-29AD-41E1-90AA-881B541605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29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885455" y="9449435"/>
            <a:ext cx="2970947" cy="49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55" tIns="46176" rIns="92355" bIns="46176" anchor="b"/>
          <a:lstStyle/>
          <a:p>
            <a:pPr algn="r"/>
            <a:fld id="{DD2F70FE-1D35-4295-804F-53CBB052B0C1}" type="slidenum">
              <a:rPr lang="ru-RU" sz="1200">
                <a:latin typeface="Arial" pitchFamily="34" charset="0"/>
              </a:rPr>
              <a:pPr algn="r"/>
              <a:t>1</a:t>
            </a:fld>
            <a:endParaRPr lang="ru-RU" sz="1200" dirty="0">
              <a:latin typeface="Arial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" y="746125"/>
            <a:ext cx="6630988" cy="373062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355" tIns="46176" rIns="92355" bIns="46176"/>
          <a:lstStyle/>
          <a:p>
            <a:pPr eaLnBrk="1" hangingPunct="1"/>
            <a:endParaRPr lang="en-US" dirty="0"/>
          </a:p>
        </p:txBody>
      </p:sp>
      <p:sp>
        <p:nvSpPr>
          <p:cNvPr id="22533" name="Верхний колонтитул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302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885455" y="9449435"/>
            <a:ext cx="2970947" cy="49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55" tIns="46176" rIns="92355" bIns="46176" anchor="b"/>
          <a:lstStyle/>
          <a:p>
            <a:pPr algn="r"/>
            <a:fld id="{DD2F70FE-1D35-4295-804F-53CBB052B0C1}" type="slidenum">
              <a:rPr lang="ru-RU" sz="1200">
                <a:latin typeface="Arial" pitchFamily="34" charset="0"/>
              </a:rPr>
              <a:pPr algn="r"/>
              <a:t>2</a:t>
            </a:fld>
            <a:endParaRPr lang="ru-RU" sz="1200" dirty="0">
              <a:latin typeface="Arial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" y="746125"/>
            <a:ext cx="6630988" cy="373062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355" tIns="46176" rIns="92355" bIns="46176"/>
          <a:lstStyle/>
          <a:p>
            <a:pPr eaLnBrk="1" hangingPunct="1"/>
            <a:endParaRPr lang="en-US" dirty="0"/>
          </a:p>
        </p:txBody>
      </p:sp>
      <p:sp>
        <p:nvSpPr>
          <p:cNvPr id="22533" name="Верхний колонтитул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4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" y="746125"/>
            <a:ext cx="6629400" cy="3730625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66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" y="746125"/>
            <a:ext cx="6629400" cy="3730625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2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" y="746125"/>
            <a:ext cx="6629400" cy="3730625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7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238253" y="1977582"/>
            <a:ext cx="9644062" cy="1030539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ru-RU" sz="2032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  <a:p>
            <a:pPr algn="ctr">
              <a:lnSpc>
                <a:spcPct val="150000"/>
              </a:lnSpc>
              <a:defRPr/>
            </a:pPr>
            <a:endParaRPr lang="ru-RU" sz="2032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9" name="Shape 61"/>
          <p:cNvSpPr txBox="1">
            <a:spLocks/>
          </p:cNvSpPr>
          <p:nvPr/>
        </p:nvSpPr>
        <p:spPr>
          <a:xfrm>
            <a:off x="1665291" y="1977582"/>
            <a:ext cx="9217024" cy="252028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84325" indent="-184325" algn="ctr" defTabSz="491531" eaLnBrk="0" hangingPunct="0">
              <a:lnSpc>
                <a:spcPct val="90000"/>
              </a:lnSpc>
              <a:defRPr/>
            </a:pP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О реставрации объекта культурного наследия федерального значения «Обелиск советским воинам, погибшим при освобождении города Ржева от немецко-фашистских захватчиков»</a:t>
            </a:r>
          </a:p>
        </p:txBody>
      </p:sp>
      <p:sp>
        <p:nvSpPr>
          <p:cNvPr id="8" name="TextBox 5">
            <a:extLst/>
          </p:cNvPr>
          <p:cNvSpPr txBox="1">
            <a:spLocks noChangeArrowheads="1"/>
          </p:cNvSpPr>
          <p:nvPr/>
        </p:nvSpPr>
        <p:spPr bwMode="auto">
          <a:xfrm>
            <a:off x="3216275" y="6092825"/>
            <a:ext cx="54737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ru-RU" altLang="ru-RU" sz="14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</a:t>
            </a:r>
          </a:p>
          <a:p>
            <a:pPr algn="ctr" eaLnBrk="1" hangingPunct="1">
              <a:defRPr/>
            </a:pPr>
            <a:r>
              <a:rPr kumimoji="0" lang="ru-RU" altLang="ru-RU" sz="14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апреля 2019 года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5484" y="349902"/>
            <a:ext cx="7798455" cy="68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290" tIns="32645" rIns="65290" bIns="32645"/>
          <a:lstStyle/>
          <a:p>
            <a:pPr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КОМИТЕТ ПО ДЕЛАМ МОЛОДЕЖИ </a:t>
            </a:r>
          </a:p>
          <a:p>
            <a:pPr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ТВЕРСКОЙ ОБЛАСТИ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ru-RU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7812" y="157350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30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238253" y="1977582"/>
            <a:ext cx="9644062" cy="1030539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ru-RU" sz="2032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  <a:p>
            <a:pPr algn="ctr">
              <a:lnSpc>
                <a:spcPct val="150000"/>
              </a:lnSpc>
              <a:defRPr/>
            </a:pPr>
            <a:endParaRPr lang="ru-RU" sz="2032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r="3774" b="10796"/>
          <a:stretch/>
        </p:blipFill>
        <p:spPr>
          <a:xfrm>
            <a:off x="1806817" y="4036483"/>
            <a:ext cx="4104456" cy="2636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75" y="1186050"/>
            <a:ext cx="4114655" cy="5486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2501900" y="370916"/>
            <a:ext cx="7728184" cy="36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45" tIns="41422" rIns="82845" bIns="4142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ВНЕШНИЙ ВИД ОБЕЛИСКА В Г. РЖЕВ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01" y="1151042"/>
            <a:ext cx="4082317" cy="2857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6" cstate="print">
            <a:lum contrast="12000"/>
          </a:blip>
          <a:srcRect l="5005"/>
          <a:stretch>
            <a:fillRect/>
          </a:stretch>
        </p:blipFill>
        <p:spPr bwMode="auto">
          <a:xfrm>
            <a:off x="217812" y="157350"/>
            <a:ext cx="828675" cy="10287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1568608" y="6423687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438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7">
            <a:extLst/>
          </p:cNvPr>
          <p:cNvSpPr/>
          <p:nvPr/>
        </p:nvSpPr>
        <p:spPr>
          <a:xfrm>
            <a:off x="2053511" y="4068066"/>
            <a:ext cx="8496942" cy="1497908"/>
          </a:xfrm>
          <a:prstGeom prst="roundRect">
            <a:avLst/>
          </a:prstGeom>
          <a:solidFill>
            <a:srgbClr val="E7D7A3"/>
          </a:solidFill>
          <a:ln>
            <a:solidFill>
              <a:srgbClr val="A8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Скругленный прямоугольник 16">
            <a:extLst/>
          </p:cNvPr>
          <p:cNvSpPr/>
          <p:nvPr/>
        </p:nvSpPr>
        <p:spPr>
          <a:xfrm>
            <a:off x="2053510" y="3477931"/>
            <a:ext cx="8496943" cy="444909"/>
          </a:xfrm>
          <a:prstGeom prst="roundRect">
            <a:avLst/>
          </a:prstGeom>
          <a:solidFill>
            <a:srgbClr val="F8F3E4"/>
          </a:solidFill>
          <a:ln>
            <a:solidFill>
              <a:srgbClr val="A8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>
            <a:extLst/>
          </p:cNvPr>
          <p:cNvSpPr/>
          <p:nvPr/>
        </p:nvSpPr>
        <p:spPr>
          <a:xfrm>
            <a:off x="2053510" y="2847970"/>
            <a:ext cx="8496944" cy="444909"/>
          </a:xfrm>
          <a:prstGeom prst="roundRect">
            <a:avLst/>
          </a:prstGeom>
          <a:solidFill>
            <a:srgbClr val="E7D7A3"/>
          </a:solidFill>
          <a:ln>
            <a:solidFill>
              <a:srgbClr val="A8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>
            <a:extLst/>
          </p:cNvPr>
          <p:cNvSpPr/>
          <p:nvPr/>
        </p:nvSpPr>
        <p:spPr>
          <a:xfrm>
            <a:off x="2053510" y="1733692"/>
            <a:ext cx="8496944" cy="969052"/>
          </a:xfrm>
          <a:prstGeom prst="roundRect">
            <a:avLst/>
          </a:prstGeom>
          <a:solidFill>
            <a:srgbClr val="F8F3E4"/>
          </a:solidFill>
          <a:ln>
            <a:solidFill>
              <a:srgbClr val="A8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2501900" y="230204"/>
            <a:ext cx="7728184" cy="36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45" tIns="41422" rIns="82845" bIns="4142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ВИДЫ РАБОТ ПО ЭТАПАМ </a:t>
            </a:r>
          </a:p>
        </p:txBody>
      </p:sp>
      <p:sp>
        <p:nvSpPr>
          <p:cNvPr id="7" name="Скругленный прямоугольник 6">
            <a:extLst/>
          </p:cNvPr>
          <p:cNvSpPr/>
          <p:nvPr/>
        </p:nvSpPr>
        <p:spPr>
          <a:xfrm>
            <a:off x="3637685" y="983573"/>
            <a:ext cx="5328592" cy="548359"/>
          </a:xfrm>
          <a:prstGeom prst="roundRect">
            <a:avLst/>
          </a:prstGeom>
          <a:solidFill>
            <a:srgbClr val="DBC377"/>
          </a:solidFill>
          <a:ln>
            <a:solidFill>
              <a:srgbClr val="A8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этап: благоустройство территории</a:t>
            </a:r>
          </a:p>
        </p:txBody>
      </p:sp>
      <p:sp>
        <p:nvSpPr>
          <p:cNvPr id="10" name="Скругленный прямоугольник 9">
            <a:extLst/>
          </p:cNvPr>
          <p:cNvSpPr/>
          <p:nvPr/>
        </p:nvSpPr>
        <p:spPr>
          <a:xfrm>
            <a:off x="1631504" y="5936580"/>
            <a:ext cx="9577064" cy="548359"/>
          </a:xfrm>
          <a:prstGeom prst="roundRect">
            <a:avLst/>
          </a:prstGeom>
          <a:solidFill>
            <a:srgbClr val="DBC377"/>
          </a:solidFill>
          <a:ln>
            <a:solidFill>
              <a:srgbClr val="A8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Планируемый срок завершения 1 этапа (благоустройства территории) – </a:t>
            </a:r>
          </a:p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1 сентября 2019 года.</a:t>
            </a:r>
          </a:p>
        </p:txBody>
      </p:sp>
      <p:sp>
        <p:nvSpPr>
          <p:cNvPr id="11" name="Текст 8"/>
          <p:cNvSpPr txBox="1">
            <a:spLocks/>
          </p:cNvSpPr>
          <p:nvPr/>
        </p:nvSpPr>
        <p:spPr>
          <a:xfrm>
            <a:off x="2207568" y="1758760"/>
            <a:ext cx="8136904" cy="887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Установка опор наружного освещения, включая:</a:t>
            </a: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 опор декоративных фонарей</a:t>
            </a: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прожекторов для архитектурной подсветки Обелиска;</a:t>
            </a:r>
          </a:p>
        </p:txBody>
      </p:sp>
      <p:sp>
        <p:nvSpPr>
          <p:cNvPr id="13" name="Текст 8"/>
          <p:cNvSpPr txBox="1">
            <a:spLocks/>
          </p:cNvSpPr>
          <p:nvPr/>
        </p:nvSpPr>
        <p:spPr>
          <a:xfrm>
            <a:off x="3155336" y="2852937"/>
            <a:ext cx="6552728" cy="427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2)Установка наружного видеонаблюдения (14 камер);</a:t>
            </a:r>
          </a:p>
        </p:txBody>
      </p:sp>
      <p:sp>
        <p:nvSpPr>
          <p:cNvPr id="15" name="Текст 8"/>
          <p:cNvSpPr txBox="1">
            <a:spLocks/>
          </p:cNvSpPr>
          <p:nvPr/>
        </p:nvSpPr>
        <p:spPr>
          <a:xfrm>
            <a:off x="2171792" y="4027219"/>
            <a:ext cx="8342884" cy="1538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Благоустройство территории, включая:</a:t>
            </a: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укладка 3000 м2 дорожек из тротуарной плитки (красная), </a:t>
            </a: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10 скамеек;</a:t>
            </a: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озеленение территории;</a:t>
            </a: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спиливание погибших деревьев;</a:t>
            </a:r>
          </a:p>
        </p:txBody>
      </p:sp>
      <p:sp>
        <p:nvSpPr>
          <p:cNvPr id="16" name="Текст 8"/>
          <p:cNvSpPr txBox="1">
            <a:spLocks/>
          </p:cNvSpPr>
          <p:nvPr/>
        </p:nvSpPr>
        <p:spPr>
          <a:xfrm>
            <a:off x="3089628" y="3460501"/>
            <a:ext cx="6552728" cy="427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3)Прокладка сетей освещения и видеонаблюдения;</a:t>
            </a:r>
          </a:p>
        </p:txBody>
      </p:sp>
      <p:pic>
        <p:nvPicPr>
          <p:cNvPr id="1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7812" y="157350"/>
            <a:ext cx="828675" cy="10287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1568608" y="6423687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35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кругленный прямоугольник 22">
            <a:extLst/>
          </p:cNvPr>
          <p:cNvSpPr/>
          <p:nvPr/>
        </p:nvSpPr>
        <p:spPr>
          <a:xfrm>
            <a:off x="1143887" y="5430554"/>
            <a:ext cx="10424721" cy="580454"/>
          </a:xfrm>
          <a:prstGeom prst="roundRect">
            <a:avLst/>
          </a:prstGeom>
          <a:solidFill>
            <a:srgbClr val="E7D7A3"/>
          </a:solidFill>
          <a:ln>
            <a:solidFill>
              <a:srgbClr val="A8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>
            <a:extLst/>
          </p:cNvPr>
          <p:cNvSpPr/>
          <p:nvPr/>
        </p:nvSpPr>
        <p:spPr>
          <a:xfrm>
            <a:off x="1119644" y="4565344"/>
            <a:ext cx="10424722" cy="708069"/>
          </a:xfrm>
          <a:prstGeom prst="roundRect">
            <a:avLst/>
          </a:prstGeom>
          <a:solidFill>
            <a:srgbClr val="F8F3E4"/>
          </a:solidFill>
          <a:ln>
            <a:solidFill>
              <a:srgbClr val="A8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Скругленный прямоугольник 17">
            <a:extLst/>
          </p:cNvPr>
          <p:cNvSpPr/>
          <p:nvPr/>
        </p:nvSpPr>
        <p:spPr>
          <a:xfrm>
            <a:off x="1070730" y="3997698"/>
            <a:ext cx="10497878" cy="485361"/>
          </a:xfrm>
          <a:prstGeom prst="roundRect">
            <a:avLst/>
          </a:prstGeom>
          <a:solidFill>
            <a:srgbClr val="E7D7A3"/>
          </a:solidFill>
          <a:ln>
            <a:solidFill>
              <a:srgbClr val="A8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Скругленный прямоугольник 16">
            <a:extLst/>
          </p:cNvPr>
          <p:cNvSpPr/>
          <p:nvPr/>
        </p:nvSpPr>
        <p:spPr>
          <a:xfrm>
            <a:off x="1022244" y="3291219"/>
            <a:ext cx="10522120" cy="620776"/>
          </a:xfrm>
          <a:prstGeom prst="roundRect">
            <a:avLst/>
          </a:prstGeom>
          <a:solidFill>
            <a:srgbClr val="F8F3E4"/>
          </a:solidFill>
          <a:ln>
            <a:solidFill>
              <a:srgbClr val="A8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ый прямоугольник 13">
            <a:extLst/>
          </p:cNvPr>
          <p:cNvSpPr/>
          <p:nvPr/>
        </p:nvSpPr>
        <p:spPr>
          <a:xfrm>
            <a:off x="1046487" y="2584511"/>
            <a:ext cx="10522121" cy="621005"/>
          </a:xfrm>
          <a:prstGeom prst="roundRect">
            <a:avLst/>
          </a:prstGeom>
          <a:solidFill>
            <a:srgbClr val="E7D7A3"/>
          </a:solidFill>
          <a:ln>
            <a:solidFill>
              <a:srgbClr val="A8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>
            <a:extLst/>
          </p:cNvPr>
          <p:cNvSpPr/>
          <p:nvPr/>
        </p:nvSpPr>
        <p:spPr>
          <a:xfrm>
            <a:off x="1046487" y="1820427"/>
            <a:ext cx="10522121" cy="677052"/>
          </a:xfrm>
          <a:prstGeom prst="roundRect">
            <a:avLst/>
          </a:prstGeom>
          <a:solidFill>
            <a:srgbClr val="F8F3E4"/>
          </a:solidFill>
          <a:ln>
            <a:solidFill>
              <a:srgbClr val="A8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>
            <a:extLst/>
          </p:cNvPr>
          <p:cNvSpPr/>
          <p:nvPr/>
        </p:nvSpPr>
        <p:spPr>
          <a:xfrm>
            <a:off x="4273842" y="1129689"/>
            <a:ext cx="4115896" cy="523367"/>
          </a:xfrm>
          <a:prstGeom prst="roundRect">
            <a:avLst/>
          </a:prstGeom>
          <a:solidFill>
            <a:srgbClr val="DBC377"/>
          </a:solidFill>
          <a:ln>
            <a:solidFill>
              <a:srgbClr val="A8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этап: ремонт Обелиска</a:t>
            </a:r>
          </a:p>
        </p:txBody>
      </p:sp>
      <p:sp>
        <p:nvSpPr>
          <p:cNvPr id="10" name="Скругленный прямоугольник 9">
            <a:extLst/>
          </p:cNvPr>
          <p:cNvSpPr/>
          <p:nvPr/>
        </p:nvSpPr>
        <p:spPr>
          <a:xfrm>
            <a:off x="1163451" y="6160238"/>
            <a:ext cx="10405157" cy="571226"/>
          </a:xfrm>
          <a:prstGeom prst="roundRect">
            <a:avLst/>
          </a:prstGeom>
          <a:solidFill>
            <a:srgbClr val="DBC377"/>
          </a:solidFill>
          <a:ln>
            <a:solidFill>
              <a:srgbClr val="A88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Планируемый срок завершения 2 этапа (ремонт Обелиска) – </a:t>
            </a:r>
          </a:p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1 ноября 2019 года. </a:t>
            </a:r>
          </a:p>
        </p:txBody>
      </p:sp>
      <p:sp>
        <p:nvSpPr>
          <p:cNvPr id="11" name="Текст 8"/>
          <p:cNvSpPr txBox="1">
            <a:spLocks/>
          </p:cNvSpPr>
          <p:nvPr/>
        </p:nvSpPr>
        <p:spPr>
          <a:xfrm>
            <a:off x="1046487" y="1820426"/>
            <a:ext cx="10522121" cy="887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Усиление контактной зоны между фундаментной плитой и фундаментом Обелиска с применением метода цементации через трубы-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инъекторы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8"/>
          <p:cNvSpPr txBox="1">
            <a:spLocks/>
          </p:cNvSpPr>
          <p:nvPr/>
        </p:nvSpPr>
        <p:spPr>
          <a:xfrm>
            <a:off x="1046487" y="2583877"/>
            <a:ext cx="10522121" cy="288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Усиление тела цоколя и железобетонного остова Обелиска, включая нагнетание цементного раствора в тело Обелиска для придания ему большей монолитности, ликвидации внутренних пустот и трещин</a:t>
            </a:r>
          </a:p>
        </p:txBody>
      </p:sp>
      <p:sp>
        <p:nvSpPr>
          <p:cNvPr id="15" name="Текст 8"/>
          <p:cNvSpPr txBox="1">
            <a:spLocks/>
          </p:cNvSpPr>
          <p:nvPr/>
        </p:nvSpPr>
        <p:spPr>
          <a:xfrm>
            <a:off x="1070730" y="4054887"/>
            <a:ext cx="10522120" cy="470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Устройство гранитной облицовки с надежным креплением к несущим конструкциям</a:t>
            </a:r>
          </a:p>
        </p:txBody>
      </p:sp>
      <p:sp>
        <p:nvSpPr>
          <p:cNvPr id="16" name="Текст 8"/>
          <p:cNvSpPr txBox="1">
            <a:spLocks/>
          </p:cNvSpPr>
          <p:nvPr/>
        </p:nvSpPr>
        <p:spPr>
          <a:xfrm>
            <a:off x="1070730" y="3325019"/>
            <a:ext cx="10522120" cy="598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Восстановление несущей способности железобетонного остова с устройством металлического бандажа и железобетонной рубашки</a:t>
            </a: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2501900" y="230205"/>
            <a:ext cx="7728184" cy="63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45" tIns="41422" rIns="82845" bIns="4142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ВИДЫ РАБОТ ПО ЭТАПАМ </a:t>
            </a:r>
          </a:p>
          <a:p>
            <a:pPr algn="ctr" eaLnBrk="1" hangingPunct="1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</a:p>
        </p:txBody>
      </p:sp>
      <p:sp>
        <p:nvSpPr>
          <p:cNvPr id="20" name="Текст 8"/>
          <p:cNvSpPr txBox="1">
            <a:spLocks/>
          </p:cNvSpPr>
          <p:nvPr/>
        </p:nvSpPr>
        <p:spPr>
          <a:xfrm>
            <a:off x="1095186" y="4546784"/>
            <a:ext cx="10424721" cy="708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Разборка гранитных плит, лестниц, расчистка основания до здоровой поверхности бетона и устройство армированных железобетонных плит для вновь укладываемых гранитных плит</a:t>
            </a:r>
          </a:p>
        </p:txBody>
      </p:sp>
      <p:sp>
        <p:nvSpPr>
          <p:cNvPr id="21" name="Текст 8"/>
          <p:cNvSpPr txBox="1">
            <a:spLocks/>
          </p:cNvSpPr>
          <p:nvPr/>
        </p:nvSpPr>
        <p:spPr>
          <a:xfrm>
            <a:off x="1076575" y="5402624"/>
            <a:ext cx="10424720" cy="460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Очистка гранитных элементов от биологических поражений, герметизация трещин и швов между гранитными блоками и плитами</a:t>
            </a:r>
          </a:p>
        </p:txBody>
      </p:sp>
      <p:pic>
        <p:nvPicPr>
          <p:cNvPr id="24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7812" y="157350"/>
            <a:ext cx="828675" cy="10287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1568608" y="6423687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7314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2501900" y="230205"/>
            <a:ext cx="7728184" cy="36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845" tIns="41422" rIns="82845" bIns="4142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СХЕМА ТЕРРИТОРИИ ОБЕЛИСКА</a:t>
            </a:r>
          </a:p>
        </p:txBody>
      </p:sp>
      <p:pic>
        <p:nvPicPr>
          <p:cNvPr id="24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17812" y="157350"/>
            <a:ext cx="828675" cy="10287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1568608" y="6423687"/>
            <a:ext cx="37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9C01EE-140D-4CD8-B71A-D726498D0D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16" y="534681"/>
            <a:ext cx="8712968" cy="63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5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3354</TotalTime>
  <Words>280</Words>
  <Application>Microsoft Office PowerPoint</Application>
  <PresentationFormat>Широкоэкранный</PresentationFormat>
  <Paragraphs>38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КОМИТЕТ ПО ДЕЛАМ МОЛОДЕЖИ ТВЕРСКОЙ ОБЛАСТИ</dc:title>
  <dc:creator>Дарья Лаврикова</dc:creator>
  <cp:lastModifiedBy>Ruslan Golikov</cp:lastModifiedBy>
  <cp:revision>395</cp:revision>
  <cp:lastPrinted>2019-04-01T15:10:26Z</cp:lastPrinted>
  <dcterms:created xsi:type="dcterms:W3CDTF">2017-05-26T08:23:10Z</dcterms:created>
  <dcterms:modified xsi:type="dcterms:W3CDTF">2019-04-01T15:49:32Z</dcterms:modified>
</cp:coreProperties>
</file>