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0" r:id="rId1"/>
  </p:sldMasterIdLst>
  <p:notesMasterIdLst>
    <p:notesMasterId r:id="rId7"/>
  </p:notesMasterIdLst>
  <p:handoutMasterIdLst>
    <p:handoutMasterId r:id="rId8"/>
  </p:handoutMasterIdLst>
  <p:sldIdLst>
    <p:sldId id="387" r:id="rId2"/>
    <p:sldId id="383" r:id="rId3"/>
    <p:sldId id="382" r:id="rId4"/>
    <p:sldId id="395" r:id="rId5"/>
    <p:sldId id="391" r:id="rId6"/>
  </p:sldIdLst>
  <p:sldSz cx="9144000" cy="6858000" type="screen4x3"/>
  <p:notesSz cx="6797675" cy="99314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03" userDrawn="1">
          <p15:clr>
            <a:srgbClr val="A4A3A4"/>
          </p15:clr>
        </p15:guide>
        <p15:guide id="3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0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3129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арановаЭВ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6FFFF"/>
    <a:srgbClr val="66CCFF"/>
    <a:srgbClr val="660033"/>
    <a:srgbClr val="99FF99"/>
    <a:srgbClr val="CCECFF"/>
    <a:srgbClr val="FFCCFF"/>
    <a:srgbClr val="FFCCCC"/>
    <a:srgbClr val="FF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8407" autoAdjust="0"/>
  </p:normalViewPr>
  <p:slideViewPr>
    <p:cSldViewPr snapToGrid="0">
      <p:cViewPr varScale="1">
        <p:scale>
          <a:sx n="105" d="100"/>
          <a:sy n="105" d="100"/>
        </p:scale>
        <p:origin x="408" y="96"/>
      </p:cViewPr>
      <p:guideLst>
        <p:guide orient="horz" pos="2160"/>
        <p:guide pos="3403"/>
        <p:guide pos="2881"/>
      </p:guideLst>
    </p:cSldViewPr>
  </p:slideViewPr>
  <p:outlineViewPr>
    <p:cViewPr>
      <p:scale>
        <a:sx n="33" d="100"/>
        <a:sy n="33" d="100"/>
      </p:scale>
      <p:origin x="20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notesViewPr>
    <p:cSldViewPr snapToGrid="0">
      <p:cViewPr varScale="1">
        <p:scale>
          <a:sx n="60" d="100"/>
          <a:sy n="60" d="100"/>
        </p:scale>
        <p:origin x="-1146" y="-84"/>
      </p:cViewPr>
      <p:guideLst>
        <p:guide orient="horz" pos="3040"/>
        <p:guide pos="2141"/>
        <p:guide orient="horz" pos="312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450" cy="49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6" tIns="46728" rIns="93456" bIns="46728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652" y="0"/>
            <a:ext cx="2945450" cy="49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6" tIns="46728" rIns="93456" bIns="46728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2220"/>
            <a:ext cx="2945450" cy="49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6" tIns="46728" rIns="93456" bIns="46728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652" y="9432220"/>
            <a:ext cx="2945450" cy="49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6" tIns="46728" rIns="93456" bIns="46728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3AC6DF-2A79-4258-A95C-14D6AD83247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615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450" cy="49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6" tIns="46728" rIns="93456" bIns="46728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2" y="0"/>
            <a:ext cx="2945450" cy="49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6" tIns="46728" rIns="93456" bIns="46728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3" y="4717742"/>
            <a:ext cx="5437511" cy="446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6" tIns="46728" rIns="93456" bIns="467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2220"/>
            <a:ext cx="2945450" cy="49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6" tIns="46728" rIns="93456" bIns="46728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2" y="9432220"/>
            <a:ext cx="2945450" cy="49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6" tIns="46728" rIns="93456" bIns="46728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4FF850-78FA-4D5A-A52A-778847184A3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484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B909-A12E-4202-B5B9-AA49A8407391}" type="slidenum">
              <a:rPr lang="ru-RU" smtClean="0"/>
              <a:pPr/>
              <a:t>1</a:t>
            </a:fld>
            <a:endParaRPr lang="ru-RU" dirty="0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0" y="741363"/>
            <a:ext cx="4959350" cy="37211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5917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32220"/>
            <a:ext cx="2945450" cy="49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56" tIns="46728" rIns="93456" bIns="46728" anchor="b"/>
          <a:lstStyle/>
          <a:p>
            <a:pPr algn="r"/>
            <a:fld id="{626C0AF5-638A-4054-8FF0-7F4CFAE79DE9}" type="slidenum">
              <a:rPr lang="ru-RU" sz="1200"/>
              <a:pPr algn="r"/>
              <a:t>2</a:t>
            </a:fld>
            <a:endParaRPr lang="ru-RU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2950"/>
            <a:ext cx="4965700" cy="372586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9698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32220"/>
            <a:ext cx="2945450" cy="49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56" tIns="46728" rIns="93456" bIns="46728" anchor="b"/>
          <a:lstStyle/>
          <a:p>
            <a:pPr algn="r"/>
            <a:fld id="{626C0AF5-638A-4054-8FF0-7F4CFAE79DE9}" type="slidenum">
              <a:rPr lang="ru-RU" sz="1200"/>
              <a:pPr algn="r"/>
              <a:t>3</a:t>
            </a:fld>
            <a:endParaRPr lang="ru-RU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2950"/>
            <a:ext cx="4965700" cy="372586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2156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2130432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1C4AE-D17A-4E27-8DE8-A77A63AFCA90}" type="datetime1">
              <a:rPr lang="ru-RU" smtClean="0"/>
              <a:t>19.02.2019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0FAC-DFF5-4C37-8971-F1A2400B7D1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BA358-7AEA-451E-BC3A-F9BD75E27E87}" type="datetime1">
              <a:rPr lang="ru-RU" smtClean="0"/>
              <a:t>19.02.2019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69C5-DC48-45D0-BF9B-9208117BA79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2" y="274644"/>
            <a:ext cx="2057401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1" y="274644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5FB9E-BEA3-43B1-8D84-FDFDA4EA9B48}" type="datetime1">
              <a:rPr lang="ru-RU" smtClean="0"/>
              <a:t>19.02.2019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E421-0DE1-44FF-A035-9D13A2B7EFB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AA80-DD81-49F2-9324-E88E693C791A}" type="datetime1">
              <a:rPr lang="ru-RU" smtClean="0"/>
              <a:t>19.02.2019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497B2-772D-4023-84D7-D473E8386A4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5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53FF9-18DA-4734-B4C2-9D4B4C1503C0}" type="datetime1">
              <a:rPr lang="ru-RU" smtClean="0"/>
              <a:t>19.02.2019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FC00-40E4-458D-AD05-801E70F2013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1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A0F5B-3E1E-4C43-88CE-2B47DFC11A21}" type="datetime1">
              <a:rPr lang="ru-RU" smtClean="0"/>
              <a:t>19.02.2019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6127-1D2B-4715-AF84-0F5BAC70167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7E930-7F7E-4975-9177-0F91A28FD507}" type="datetime1">
              <a:rPr lang="ru-RU" smtClean="0"/>
              <a:t>19.02.2019</a:t>
            </a:fld>
            <a:endParaRPr lang="ru-RU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40FB-3978-453C-9EA6-4B4D26F0FC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76FD-C86B-45C4-9350-ACCDD1F9DAD1}" type="datetime1">
              <a:rPr lang="ru-RU" smtClean="0"/>
              <a:t>19.02.2019</a:t>
            </a:fld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82F-536C-4E12-9DD5-23251CA590B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9EA21-EE41-4694-AD12-9BC13C738B81}" type="datetime1">
              <a:rPr lang="ru-RU" smtClean="0"/>
              <a:t>19.02.2019</a:t>
            </a:fld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22EF4-1242-4F83-8B32-EDCAE45C01A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49"/>
            <a:ext cx="30083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4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F814C-B110-4B12-9E06-E8EC11FF2201}" type="datetime1">
              <a:rPr lang="ru-RU" smtClean="0"/>
              <a:t>19.02.2019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9878-4BB2-48FB-B231-050E9C9DA9B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4291A-C877-4931-8CF5-541223913869}" type="datetime1">
              <a:rPr lang="ru-RU" smtClean="0"/>
              <a:t>19.02.2019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ABC3-BC3D-4BE2-9729-44701FC26DF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1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970DCC1-02D0-4641-8457-CB559CE221BE}" type="datetime1">
              <a:rPr lang="ru-RU" smtClean="0"/>
              <a:t>19.02.2019</a:t>
            </a:fld>
            <a:endParaRPr lang="ru-RU" dirty="0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0F82F95-DA4D-4799-A38A-F25AB182E45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940383" y="136515"/>
            <a:ext cx="6896218" cy="81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КОМИТЕТ </a:t>
            </a:r>
            <a:r>
              <a:rPr lang="ru-RU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 ДЕЛАМ КУЛЬТУРЫ </a:t>
            </a:r>
          </a:p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ОБЛАСТИ </a:t>
            </a:r>
          </a:p>
          <a:p>
            <a:pPr>
              <a:defRPr/>
            </a:pP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Прямоугольник 13"/>
          <p:cNvSpPr>
            <a:spLocks noChangeArrowheads="1"/>
          </p:cNvSpPr>
          <p:nvPr/>
        </p:nvSpPr>
        <p:spPr bwMode="auto">
          <a:xfrm>
            <a:off x="1015479" y="4629149"/>
            <a:ext cx="7147992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7" name="Содержимое 4"/>
          <p:cNvSpPr txBox="1">
            <a:spLocks/>
          </p:cNvSpPr>
          <p:nvPr/>
        </p:nvSpPr>
        <p:spPr>
          <a:xfrm>
            <a:off x="248575" y="1745672"/>
            <a:ext cx="8625517" cy="37144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ru-RU" sz="3000" b="1" dirty="0" smtClean="0">
                <a:latin typeface="Times New Roman"/>
                <a:ea typeface="Times New Roman"/>
                <a:cs typeface="Times New Roman"/>
              </a:rPr>
              <a:t>О перемещении </a:t>
            </a:r>
            <a:br>
              <a:rPr lang="ru-RU" sz="3000" b="1" dirty="0" smtClean="0">
                <a:latin typeface="Times New Roman"/>
                <a:ea typeface="Times New Roman"/>
                <a:cs typeface="Times New Roman"/>
              </a:rPr>
            </a:br>
            <a:r>
              <a:rPr lang="ru-RU" sz="3000" b="1" dirty="0" err="1" smtClean="0">
                <a:latin typeface="Times New Roman"/>
                <a:ea typeface="Times New Roman"/>
                <a:cs typeface="Times New Roman"/>
              </a:rPr>
              <a:t>Калязинского</a:t>
            </a:r>
            <a:r>
              <a:rPr lang="ru-RU" sz="3000" b="1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3000" b="1" dirty="0">
                <a:latin typeface="Times New Roman"/>
                <a:ea typeface="Times New Roman"/>
                <a:cs typeface="Times New Roman"/>
              </a:rPr>
              <a:t>краеведческого музея</a:t>
            </a:r>
            <a:br>
              <a:rPr lang="ru-RU" sz="3000" b="1" dirty="0">
                <a:latin typeface="Times New Roman"/>
                <a:ea typeface="Times New Roman"/>
                <a:cs typeface="Times New Roman"/>
              </a:rPr>
            </a:br>
            <a:r>
              <a:rPr lang="ru-RU" sz="3000" b="1" dirty="0">
                <a:latin typeface="Times New Roman"/>
                <a:ea typeface="Times New Roman"/>
                <a:cs typeface="Times New Roman"/>
              </a:rPr>
              <a:t>им. И.Ф. </a:t>
            </a:r>
            <a:r>
              <a:rPr lang="ru-RU" sz="3000" b="1" dirty="0" smtClean="0">
                <a:latin typeface="Times New Roman"/>
                <a:ea typeface="Times New Roman"/>
                <a:cs typeface="Times New Roman"/>
              </a:rPr>
              <a:t>Никольского (филиала ГБУК Тверской области «Тверской государственный объединенный музей»)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" y="74713"/>
            <a:ext cx="184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3" y="155541"/>
            <a:ext cx="75565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15"/>
          <p:cNvSpPr>
            <a:spLocks noChangeArrowheads="1"/>
          </p:cNvSpPr>
          <p:nvPr/>
        </p:nvSpPr>
        <p:spPr bwMode="auto">
          <a:xfrm>
            <a:off x="3027363" y="5910263"/>
            <a:ext cx="3089275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sz="1600" b="1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г. Тверь</a:t>
            </a:r>
            <a:br>
              <a:rPr lang="ru-RU" altLang="ru-RU" sz="1600" b="1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z="1600" b="1" dirty="0">
              <a:solidFill>
                <a:srgbClr val="CC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9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14647" y="103809"/>
            <a:ext cx="8329353" cy="91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БОГОЯВЛЕНСКАЯ ЦЕРКОВЬ, 1781 г., г</a:t>
            </a: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. Калязин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0" y="1349379"/>
            <a:ext cx="68630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" y="74713"/>
            <a:ext cx="184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47117" name="Номер слайда 47116"/>
          <p:cNvSpPr>
            <a:spLocks noGrp="1"/>
          </p:cNvSpPr>
          <p:nvPr>
            <p:ph type="sldNum" sz="quarter" idx="12"/>
          </p:nvPr>
        </p:nvSpPr>
        <p:spPr>
          <a:xfrm>
            <a:off x="7010400" y="6381749"/>
            <a:ext cx="2133600" cy="476251"/>
          </a:xfrm>
        </p:spPr>
        <p:txBody>
          <a:bodyPr/>
          <a:lstStyle/>
          <a:p>
            <a:pPr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7" y="74713"/>
            <a:ext cx="75565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Скругленный прямоугольник 8"/>
          <p:cNvSpPr/>
          <p:nvPr/>
        </p:nvSpPr>
        <p:spPr>
          <a:xfrm>
            <a:off x="1293710" y="1068443"/>
            <a:ext cx="3999960" cy="6810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Калязинский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краеведческий музей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 И.Ф.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Никольского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17" y="1837191"/>
            <a:ext cx="5006128" cy="33285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75" y="1068443"/>
            <a:ext cx="3231083" cy="2933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45" y="3924792"/>
            <a:ext cx="3231083" cy="24819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01716"/>
              </p:ext>
            </p:extLst>
          </p:nvPr>
        </p:nvGraphicFramePr>
        <p:xfrm>
          <a:off x="1061578" y="5214428"/>
          <a:ext cx="4579006" cy="1173988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3634195"/>
                <a:gridCol w="944811"/>
              </a:tblGrid>
              <a:tr h="2096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Общая площадь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здания 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16" marR="660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458,9 м</a:t>
                      </a:r>
                      <a:r>
                        <a:rPr lang="ru-RU" sz="18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baseline="30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16" marR="660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096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Экспозиционно-выставочная площадь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16" marR="660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207,1 м</a:t>
                      </a:r>
                      <a:r>
                        <a:rPr lang="ru-RU" sz="18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baseline="30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16" marR="660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096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 под хранение фондов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16" marR="660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119,2 м</a:t>
                      </a:r>
                      <a:r>
                        <a:rPr lang="ru-RU" sz="18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baseline="30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16" marR="660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4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6" y="1016617"/>
            <a:ext cx="4256117" cy="2721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14647" y="103809"/>
            <a:ext cx="8329353" cy="91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ПРЕДЛОЖЕНИЕ ПО РАЗМЕЩЕНИЮ </a:t>
            </a:r>
            <a:b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err="1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Калязинского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краеведческого музея </a:t>
            </a: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им. И.Ф. Никольского</a:t>
            </a: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0" y="1349379"/>
            <a:ext cx="68630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" y="74713"/>
            <a:ext cx="184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47117" name="Номер слайда 47116"/>
          <p:cNvSpPr>
            <a:spLocks noGrp="1"/>
          </p:cNvSpPr>
          <p:nvPr>
            <p:ph type="sldNum" sz="quarter" idx="12"/>
          </p:nvPr>
        </p:nvSpPr>
        <p:spPr>
          <a:xfrm>
            <a:off x="7010400" y="6381749"/>
            <a:ext cx="2133600" cy="476251"/>
          </a:xfrm>
        </p:spPr>
        <p:txBody>
          <a:bodyPr/>
          <a:lstStyle/>
          <a:p>
            <a:pPr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7" y="74713"/>
            <a:ext cx="75565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976965" y="3852723"/>
            <a:ext cx="3931477" cy="658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Здание, расположенное по адресу </a:t>
            </a:r>
            <a:b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Калязин,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ул. К. Маркса, д.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7/8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153892" y="1016617"/>
            <a:ext cx="3883230" cy="54435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реставрации объекта в здании можно будет разместить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180000" algn="just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оборудованную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входную зону;</a:t>
            </a:r>
          </a:p>
          <a:p>
            <a:pPr marL="285750" indent="-180000" algn="just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краеведческую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экспозицию;</a:t>
            </a:r>
          </a:p>
          <a:p>
            <a:pPr marL="285750" indent="-180000" algn="just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небольшой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выставочный зал;</a:t>
            </a:r>
          </a:p>
          <a:p>
            <a:pPr marL="285750" indent="-180000" algn="just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частично фондохранилище.</a:t>
            </a:r>
          </a:p>
          <a:p>
            <a:pPr marL="105750"/>
            <a:endParaRPr lang="ru-RU" sz="1800" b="1" spc="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750" algn="just"/>
            <a:r>
              <a:rPr lang="ru-RU" sz="1800" b="1" spc="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Ориентировочная стоимость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комплекса ремонтно-реставрационных работ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(проектные работы, ремонтно-реставрационные работы, прокладка инженерных сетей, установка охранно-пожарной сигнализации, благоустройство территории)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 120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 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млн. руб.</a:t>
            </a: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80414"/>
              </p:ext>
            </p:extLst>
          </p:nvPr>
        </p:nvGraphicFramePr>
        <p:xfrm>
          <a:off x="976965" y="4623940"/>
          <a:ext cx="4002358" cy="1760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2358"/>
              </a:tblGrid>
              <a:tr h="2537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Бывший дом купцов Полежаевых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(кон. XVIII – нач. XIX вв.)</a:t>
                      </a:r>
                      <a:endParaRPr lang="ru-RU" sz="1800" b="0" baseline="30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16" marR="66016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26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 культурного наследия, находится в федеральной собственности.</a:t>
                      </a:r>
                      <a:endParaRPr lang="ru-RU" sz="1800" b="0" baseline="30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16" marR="66016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082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Общая площадь</a:t>
                      </a:r>
                      <a:r>
                        <a:rPr lang="ru-RU" sz="1800" b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832,6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</a:t>
                      </a:r>
                      <a:r>
                        <a:rPr lang="ru-RU" sz="1800" b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baseline="30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16" marR="66016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2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10400" y="6381749"/>
            <a:ext cx="2133600" cy="476251"/>
          </a:xfrm>
        </p:spPr>
        <p:txBody>
          <a:bodyPr/>
          <a:lstStyle/>
          <a:p>
            <a:pPr>
              <a:defRPr/>
            </a:pPr>
            <a:fld id="{B4522EF4-1242-4F83-8B32-EDCAE45C01A0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14647" y="103809"/>
            <a:ext cx="8329353" cy="91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КОЛИЧЕСТВО ПОСЕТИТЕЛЕЙ</a:t>
            </a: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7" y="74713"/>
            <a:ext cx="75565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64369"/>
              </p:ext>
            </p:extLst>
          </p:nvPr>
        </p:nvGraphicFramePr>
        <p:xfrm>
          <a:off x="848017" y="1016617"/>
          <a:ext cx="8177232" cy="118208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571656"/>
                <a:gridCol w="1401394"/>
                <a:gridCol w="1401394"/>
                <a:gridCol w="1401394"/>
                <a:gridCol w="1401394"/>
              </a:tblGrid>
              <a:tr h="5809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Год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11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Посещаемость, чел.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14 950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15 543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15 659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15 720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17" y="2291938"/>
            <a:ext cx="8177230" cy="44176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4045760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6197" y="3931920"/>
            <a:ext cx="6906203" cy="22333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Комитет по делам культуры Тверской области</a:t>
            </a: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адрес: г. Тверь, проспект Чайковского, д.26</a:t>
            </a: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8 (4822) 34-28-54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info@tvercult69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Председатель Комитета по делам культуры Тверской области </a:t>
            </a: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Репина Ирина Александровна 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650212" y="6166858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55948" y="109794"/>
            <a:ext cx="756000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2824942"/>
      </p:ext>
    </p:extLst>
  </p:cSld>
  <p:clrMapOvr>
    <a:masterClrMapping/>
  </p:clrMapOvr>
  <p:transition>
    <p:comb/>
  </p:transition>
</p:sld>
</file>

<file path=ppt/theme/theme1.xml><?xml version="1.0" encoding="utf-8"?>
<a:theme xmlns:a="http://schemas.openxmlformats.org/drawingml/2006/main" name="1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26158</TotalTime>
  <Words>189</Words>
  <Application>Microsoft Office PowerPoint</Application>
  <PresentationFormat>Экран (4:3)</PresentationFormat>
  <Paragraphs>52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Times New Roman</vt:lpstr>
      <vt:lpstr>1_Оформление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 НА РЕКОНСТРУКЦИЮ МОУ «СРЕДНЯЯ ШКОЛА №13»  (с устройством пристройки столовой)   в г. КИМРЫ   ТВЕРСКОЙ ОБЛАСТИ  А.А.Каспржак начальник департамента образования Тверской области</dc:title>
  <dc:creator>peres</dc:creator>
  <cp:lastModifiedBy>Ирина А. Репина</cp:lastModifiedBy>
  <cp:revision>800</cp:revision>
  <cp:lastPrinted>2018-11-30T12:06:05Z</cp:lastPrinted>
  <dcterms:created xsi:type="dcterms:W3CDTF">2008-10-17T07:39:58Z</dcterms:created>
  <dcterms:modified xsi:type="dcterms:W3CDTF">2019-02-19T14:18:30Z</dcterms:modified>
</cp:coreProperties>
</file>