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0" r:id="rId2"/>
    <p:sldId id="257" r:id="rId3"/>
    <p:sldId id="261" r:id="rId4"/>
    <p:sldId id="262" r:id="rId5"/>
    <p:sldId id="265" r:id="rId6"/>
    <p:sldId id="266" r:id="rId7"/>
    <p:sldId id="271" r:id="rId8"/>
    <p:sldId id="267" r:id="rId9"/>
    <p:sldId id="268" r:id="rId10"/>
    <p:sldId id="270" r:id="rId11"/>
  </p:sldIdLst>
  <p:sldSz cx="12192000" cy="6858000"/>
  <p:notesSz cx="6791325" cy="9872663"/>
  <p:defaultTextStyle>
    <a:defPPr>
      <a:defRPr lang="ru-RU"/>
    </a:defPPr>
    <a:lvl1pPr marL="0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1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2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6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0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7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2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2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954" y="-84"/>
      </p:cViewPr>
      <p:guideLst>
        <p:guide orient="horz" pos="310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7" cy="49534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852" y="0"/>
            <a:ext cx="2942907" cy="49534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FAE6E22C-78D5-41C4-86F5-247C27E22C5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33488"/>
            <a:ext cx="5927725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133" y="4751224"/>
            <a:ext cx="5433060" cy="3887361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2907" cy="495346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852" y="9377317"/>
            <a:ext cx="2942907" cy="495346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7C7988A6-E3E6-46AF-8BF9-1A32646A5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76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1" algn="l" defTabSz="9142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9142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42" algn="l" defTabSz="9142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6" algn="l" defTabSz="9142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10" algn="l" defTabSz="9142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7" algn="l" defTabSz="9142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82" algn="l" defTabSz="9142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6363" y="741363"/>
            <a:ext cx="6578600" cy="3700462"/>
          </a:xfrm>
          <a:ln/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>
          <a:xfrm>
            <a:off x="678590" y="4690206"/>
            <a:ext cx="5434145" cy="444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71" tIns="45483" rIns="90971" bIns="45483"/>
          <a:lstStyle/>
          <a:p>
            <a:pPr>
              <a:spcBef>
                <a:spcPct val="0"/>
              </a:spcBef>
            </a:pPr>
            <a:endParaRPr lang="ru-RU" dirty="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508" name="Номер слайда 3"/>
          <p:cNvSpPr txBox="1">
            <a:spLocks noGrp="1"/>
          </p:cNvSpPr>
          <p:nvPr/>
        </p:nvSpPr>
        <p:spPr bwMode="auto">
          <a:xfrm>
            <a:off x="3845703" y="9377113"/>
            <a:ext cx="2944536" cy="49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71" tIns="45483" rIns="90971" bIns="45483" anchor="b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FC04D79-207D-42A2-AF05-A6A05A86953B}" type="slidenum">
              <a:rPr lang="ru-RU" sz="1200">
                <a:latin typeface="Calibri" pitchFamily="34" charset="0"/>
              </a:rPr>
              <a:pPr algn="r" eaLnBrk="1" hangingPunct="1"/>
              <a:t>1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21509" name="Нижний колонтитул 4"/>
          <p:cNvSpPr txBox="1">
            <a:spLocks noGrp="1"/>
          </p:cNvSpPr>
          <p:nvPr/>
        </p:nvSpPr>
        <p:spPr bwMode="auto">
          <a:xfrm>
            <a:off x="6" y="9377113"/>
            <a:ext cx="2943450" cy="49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71" tIns="45483" rIns="90971" bIns="45483" anchor="b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9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1800" y="1233488"/>
            <a:ext cx="5927725" cy="3333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5605" name="Номер слайда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54" indent="-285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54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995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36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278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19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560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01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EAA4D1-AF8E-4873-912F-A2494B0B5685}" type="slidenum">
              <a:rPr lang="ru-RU" altLang="ru-RU" smtClean="0">
                <a:latin typeface="Calibri" panose="020F0502020204030204" pitchFamily="34" charset="0"/>
              </a:rPr>
              <a:pPr/>
              <a:t>2</a:t>
            </a:fld>
            <a:endParaRPr lang="ru-RU" alt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4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1800" y="1233488"/>
            <a:ext cx="5927725" cy="3333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5605" name="Номер слайда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54" indent="-285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54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995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36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278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19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560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01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EAA4D1-AF8E-4873-912F-A2494B0B5685}" type="slidenum">
              <a:rPr lang="ru-RU" altLang="ru-RU" smtClean="0">
                <a:latin typeface="Calibri" panose="020F0502020204030204" pitchFamily="34" charset="0"/>
              </a:rPr>
              <a:pPr/>
              <a:t>4</a:t>
            </a:fld>
            <a:endParaRPr lang="ru-RU" alt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8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1800" y="1233488"/>
            <a:ext cx="5927725" cy="3333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5605" name="Номер слайда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54" indent="-285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54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995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36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278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19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560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01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EAA4D1-AF8E-4873-912F-A2494B0B5685}" type="slidenum">
              <a:rPr lang="ru-RU" altLang="ru-RU" smtClean="0">
                <a:latin typeface="Calibri" panose="020F0502020204030204" pitchFamily="34" charset="0"/>
              </a:rPr>
              <a:pPr/>
              <a:t>5</a:t>
            </a:fld>
            <a:endParaRPr lang="ru-RU" alt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8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31800" y="1233488"/>
            <a:ext cx="5927725" cy="3333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988A6-E3E6-46AF-8BF9-1A32646A503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3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1800" y="1233488"/>
            <a:ext cx="5927725" cy="3333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5605" name="Номер слайда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54" indent="-285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54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995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36" indent="-22857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278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19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560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01" indent="-2285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EAA4D1-AF8E-4873-912F-A2494B0B5685}" type="slidenum">
              <a:rPr lang="ru-RU" altLang="ru-RU" smtClean="0">
                <a:latin typeface="Calibri" panose="020F0502020204030204" pitchFamily="34" charset="0"/>
              </a:rPr>
              <a:pPr/>
              <a:t>10</a:t>
            </a:fld>
            <a:endParaRPr lang="ru-RU" alt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8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34" indent="0" algn="ctr">
              <a:buNone/>
              <a:defRPr sz="2000"/>
            </a:lvl2pPr>
            <a:lvl3pPr marL="914271" indent="0" algn="ctr">
              <a:buNone/>
              <a:defRPr sz="1800"/>
            </a:lvl3pPr>
            <a:lvl4pPr marL="1371406" indent="0" algn="ctr">
              <a:buNone/>
              <a:defRPr sz="1600"/>
            </a:lvl4pPr>
            <a:lvl5pPr marL="1828542" indent="0" algn="ctr">
              <a:buNone/>
              <a:defRPr sz="1600"/>
            </a:lvl5pPr>
            <a:lvl6pPr marL="2285676" indent="0" algn="ctr">
              <a:buNone/>
              <a:defRPr sz="1600"/>
            </a:lvl6pPr>
            <a:lvl7pPr marL="2742810" indent="0" algn="ctr">
              <a:buNone/>
              <a:defRPr sz="1600"/>
            </a:lvl7pPr>
            <a:lvl8pPr marL="3199947" indent="0" algn="ctr">
              <a:buNone/>
              <a:defRPr sz="1600"/>
            </a:lvl8pPr>
            <a:lvl9pPr marL="3657082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6F0-1023-496E-9346-E1DB29AF97FC}" type="datetime1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6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38E2-5666-46B1-A469-79B92AF2A26E}" type="datetime1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2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C61B-D0C2-4A75-AF9D-0EE34830F0BB}" type="datetime1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27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24C-8CC8-4A74-B672-25FBFBE24B43}" type="datetime1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7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281D-A914-4C0C-83A6-F41EF76F3B75}" type="datetime1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B68B-ABC9-463D-8F2D-F9BAE3594221}" type="datetime1">
              <a:rPr lang="ru-RU" smtClean="0"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4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4" indent="0">
              <a:buNone/>
              <a:defRPr sz="2000" b="1"/>
            </a:lvl2pPr>
            <a:lvl3pPr marL="914271" indent="0">
              <a:buNone/>
              <a:defRPr sz="1800" b="1"/>
            </a:lvl3pPr>
            <a:lvl4pPr marL="1371406" indent="0">
              <a:buNone/>
              <a:defRPr sz="1600" b="1"/>
            </a:lvl4pPr>
            <a:lvl5pPr marL="1828542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0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2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4" indent="0">
              <a:buNone/>
              <a:defRPr sz="2000" b="1"/>
            </a:lvl2pPr>
            <a:lvl3pPr marL="914271" indent="0">
              <a:buNone/>
              <a:defRPr sz="1800" b="1"/>
            </a:lvl3pPr>
            <a:lvl4pPr marL="1371406" indent="0">
              <a:buNone/>
              <a:defRPr sz="1600" b="1"/>
            </a:lvl4pPr>
            <a:lvl5pPr marL="1828542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0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2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9105-D9BE-4D25-8848-B9EFFBEF71B5}" type="datetime1">
              <a:rPr lang="ru-RU" smtClean="0"/>
              <a:t>08.02.2019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00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723C-5191-444D-A088-7781301C7B44}" type="datetime1">
              <a:rPr lang="ru-RU" smtClean="0"/>
              <a:t>08.02.2019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7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4CB-CCAD-4191-850E-1E707210151A}" type="datetime1">
              <a:rPr lang="ru-RU" smtClean="0"/>
              <a:t>08.02.2019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46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34" indent="0">
              <a:buNone/>
              <a:defRPr sz="1400"/>
            </a:lvl2pPr>
            <a:lvl3pPr marL="914271" indent="0">
              <a:buNone/>
              <a:defRPr sz="1200"/>
            </a:lvl3pPr>
            <a:lvl4pPr marL="1371406" indent="0">
              <a:buNone/>
              <a:defRPr sz="1000"/>
            </a:lvl4pPr>
            <a:lvl5pPr marL="1828542" indent="0">
              <a:buNone/>
              <a:defRPr sz="1000"/>
            </a:lvl5pPr>
            <a:lvl6pPr marL="2285676" indent="0">
              <a:buNone/>
              <a:defRPr sz="1000"/>
            </a:lvl6pPr>
            <a:lvl7pPr marL="2742810" indent="0">
              <a:buNone/>
              <a:defRPr sz="1000"/>
            </a:lvl7pPr>
            <a:lvl8pPr marL="3199947" indent="0">
              <a:buNone/>
              <a:defRPr sz="1000"/>
            </a:lvl8pPr>
            <a:lvl9pPr marL="365708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8E9-B243-4F7E-8581-5A55FFF26D27}" type="datetime1">
              <a:rPr lang="ru-RU" smtClean="0"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3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34" indent="0">
              <a:buNone/>
              <a:defRPr sz="2800"/>
            </a:lvl2pPr>
            <a:lvl3pPr marL="914271" indent="0">
              <a:buNone/>
              <a:defRPr sz="2400"/>
            </a:lvl3pPr>
            <a:lvl4pPr marL="1371406" indent="0">
              <a:buNone/>
              <a:defRPr sz="2000"/>
            </a:lvl4pPr>
            <a:lvl5pPr marL="1828542" indent="0">
              <a:buNone/>
              <a:defRPr sz="2000"/>
            </a:lvl5pPr>
            <a:lvl6pPr marL="2285676" indent="0">
              <a:buNone/>
              <a:defRPr sz="2000"/>
            </a:lvl6pPr>
            <a:lvl7pPr marL="2742810" indent="0">
              <a:buNone/>
              <a:defRPr sz="2000"/>
            </a:lvl7pPr>
            <a:lvl8pPr marL="3199947" indent="0">
              <a:buNone/>
              <a:defRPr sz="2000"/>
            </a:lvl8pPr>
            <a:lvl9pPr marL="3657082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34" indent="0">
              <a:buNone/>
              <a:defRPr sz="1400"/>
            </a:lvl2pPr>
            <a:lvl3pPr marL="914271" indent="0">
              <a:buNone/>
              <a:defRPr sz="1200"/>
            </a:lvl3pPr>
            <a:lvl4pPr marL="1371406" indent="0">
              <a:buNone/>
              <a:defRPr sz="1000"/>
            </a:lvl4pPr>
            <a:lvl5pPr marL="1828542" indent="0">
              <a:buNone/>
              <a:defRPr sz="1000"/>
            </a:lvl5pPr>
            <a:lvl6pPr marL="2285676" indent="0">
              <a:buNone/>
              <a:defRPr sz="1000"/>
            </a:lvl6pPr>
            <a:lvl7pPr marL="2742810" indent="0">
              <a:buNone/>
              <a:defRPr sz="1000"/>
            </a:lvl7pPr>
            <a:lvl8pPr marL="3199947" indent="0">
              <a:buNone/>
              <a:defRPr sz="1000"/>
            </a:lvl8pPr>
            <a:lvl9pPr marL="365708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DC9F-E612-42E0-96C0-49B324CB120B}" type="datetime1">
              <a:rPr lang="ru-RU" smtClean="0"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2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2281-D039-4D9B-835C-6BB1F360674E}" type="datetime1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03561-ABEC-49BC-AB39-24DD97A74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16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27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8" indent="-228568" algn="l" defTabSz="91427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2" indent="-228568" algn="l" defTabSz="9142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8" indent="-228568" algn="l" defTabSz="9142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4" indent="-228568" algn="l" defTabSz="9142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9" indent="-228568" algn="l" defTabSz="9142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44" indent="-228568" algn="l" defTabSz="9142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80" indent="-228568" algn="l" defTabSz="9142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4" indent="-228568" algn="l" defTabSz="9142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8" algn="l" defTabSz="9142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4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1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2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0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2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Содержимое 4"/>
          <p:cNvSpPr>
            <a:spLocks noGrp="1"/>
          </p:cNvSpPr>
          <p:nvPr>
            <p:ph idx="4294967295"/>
          </p:nvPr>
        </p:nvSpPr>
        <p:spPr>
          <a:xfrm>
            <a:off x="1102182" y="1556884"/>
            <a:ext cx="10657416" cy="4103687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endParaRPr lang="ru-RU" sz="43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sz="4300" b="1" dirty="0">
                <a:latin typeface="Times New Roman" pitchFamily="18" charset="0"/>
                <a:cs typeface="Times New Roman" pitchFamily="18" charset="0"/>
              </a:rPr>
              <a:t>Об увеличении объектов </a:t>
            </a:r>
            <a:r>
              <a:rPr lang="ru-RU" sz="4300" b="1" dirty="0" smtClean="0">
                <a:latin typeface="Times New Roman" pitchFamily="18" charset="0"/>
                <a:cs typeface="Times New Roman" pitchFamily="18" charset="0"/>
              </a:rPr>
              <a:t>налогообложения</a:t>
            </a:r>
            <a:endParaRPr lang="ru-RU" sz="43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sz="4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968503" y="5949725"/>
            <a:ext cx="8620881" cy="69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37" tIns="54417" rIns="108837" bIns="54417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defRPr/>
            </a:pPr>
            <a:r>
              <a:rPr lang="ru-RU" sz="19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9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08 февраля </a:t>
            </a:r>
            <a:r>
              <a:rPr lang="ru-RU" sz="19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2019 года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97429" y="293688"/>
            <a:ext cx="9749734" cy="81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37" tIns="54417" rIns="108837" bIns="54417"/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ru-RU" sz="21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ИМУЩЕСТВЕННЫХ И ЗЕМЕЛЬНЫХ ОТНОШЕНИЙ ТВЕРСКОЙ ОБЛАСТИ</a:t>
            </a:r>
          </a:p>
          <a:p>
            <a:pPr>
              <a:defRPr/>
            </a:pPr>
            <a:endParaRPr lang="ru-RU" sz="21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>
                <a:solidFill>
                  <a:schemeClr val="bg1"/>
                </a:solidFill>
              </a:rPr>
              <a:t>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991" y="8413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7"/>
          <p:cNvSpPr txBox="1">
            <a:spLocks noChangeArrowheads="1"/>
          </p:cNvSpPr>
          <p:nvPr/>
        </p:nvSpPr>
        <p:spPr bwMode="auto">
          <a:xfrm>
            <a:off x="1828800" y="20641"/>
            <a:ext cx="1195388" cy="26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1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Тверска</a:t>
            </a:r>
            <a:endParaRPr lang="en-US" altLang="ru-RU" sz="11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Заголовок 20"/>
          <p:cNvSpPr txBox="1">
            <a:spLocks/>
          </p:cNvSpPr>
          <p:nvPr/>
        </p:nvSpPr>
        <p:spPr>
          <a:xfrm>
            <a:off x="2738438" y="142876"/>
            <a:ext cx="7572375" cy="1090613"/>
          </a:xfrm>
          <a:prstGeom prst="rect">
            <a:avLst/>
          </a:prstGeom>
          <a:noFill/>
        </p:spPr>
        <p:txBody>
          <a:bodyPr lIns="91427" tIns="45714" rIns="91427" bIns="45714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Номер слайда 1"/>
          <p:cNvSpPr txBox="1">
            <a:spLocks/>
          </p:cNvSpPr>
          <p:nvPr/>
        </p:nvSpPr>
        <p:spPr bwMode="auto">
          <a:xfrm>
            <a:off x="8534400" y="2857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4581" name="Заголовок 20"/>
          <p:cNvSpPr txBox="1">
            <a:spLocks/>
          </p:cNvSpPr>
          <p:nvPr/>
        </p:nvSpPr>
        <p:spPr bwMode="auto">
          <a:xfrm>
            <a:off x="1416050" y="142875"/>
            <a:ext cx="9720263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  <a:defRPr/>
            </a:pPr>
            <a:r>
              <a:rPr lang="ru-RU" sz="19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УВЕЛИЧЕНИЕ КОЛИЧЕСТВА ОБЪЕКТОВ НЕДВИЖИМОСТИ, ЯВЛЯЮЩИХСЯ ОБЪЕКТАМИ НАЛОГООБЛОЖЕНИЯ</a:t>
            </a:r>
          </a:p>
        </p:txBody>
      </p:sp>
      <p:pic>
        <p:nvPicPr>
          <p:cNvPr id="24582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991" y="8413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10</a:t>
            </a:fld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099928" y="4874887"/>
            <a:ext cx="3744000" cy="1620000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ПРОВЕДЕНИЕ ИНФОРМАЦИОННОЙ КАМПАНИИ С НАСЕЛЕНИЕМ 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099928" y="3192722"/>
            <a:ext cx="3744000" cy="1620000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ВЫЯВЛЕНИЕ ЗЕМЕЛЬНЫХ УЧАСТКОВ И ОБЪЕКТОВ КАПИТАЛЬНОГО СТРОИТЕЛЬСТВА С ОТСУТСТВУЮЩИМИ ИЛИ НЕТОЧНЫМИ ХАРАКТЕРИСТИКАМИ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236663" y="1698526"/>
            <a:ext cx="657568" cy="864000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236665" y="3378486"/>
            <a:ext cx="657569" cy="864000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236665" y="5148353"/>
            <a:ext cx="657570" cy="864000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2050" name="Picture 2" descr="http://rostov-news.net/img/20181207/290226c24987c0f1e460e292addbb9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7" y="2061809"/>
            <a:ext cx="5816911" cy="388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рямоугольник 32"/>
          <p:cNvSpPr/>
          <p:nvPr/>
        </p:nvSpPr>
        <p:spPr>
          <a:xfrm>
            <a:off x="2099928" y="1470540"/>
            <a:ext cx="3744000" cy="1656000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ПРОВЕДЕНИЕ ИНВЕНТАРИЗАЦИИ ЗЕМЕЛЬ И ОБЪЕКТОВ КАПИТАЛЬНОГО СТРОИТЕЛЬСТВА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7"/>
          <p:cNvSpPr txBox="1">
            <a:spLocks noChangeArrowheads="1"/>
          </p:cNvSpPr>
          <p:nvPr/>
        </p:nvSpPr>
        <p:spPr bwMode="auto">
          <a:xfrm>
            <a:off x="1828800" y="20641"/>
            <a:ext cx="1195388" cy="26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1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Тверска</a:t>
            </a:r>
            <a:endParaRPr lang="en-US" altLang="ru-RU" sz="11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Заголовок 20"/>
          <p:cNvSpPr txBox="1">
            <a:spLocks/>
          </p:cNvSpPr>
          <p:nvPr/>
        </p:nvSpPr>
        <p:spPr>
          <a:xfrm>
            <a:off x="2738438" y="142876"/>
            <a:ext cx="7572375" cy="1090613"/>
          </a:xfrm>
          <a:prstGeom prst="rect">
            <a:avLst/>
          </a:prstGeom>
          <a:noFill/>
        </p:spPr>
        <p:txBody>
          <a:bodyPr lIns="91427" tIns="45714" rIns="91427" bIns="45714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Номер слайда 1"/>
          <p:cNvSpPr txBox="1">
            <a:spLocks/>
          </p:cNvSpPr>
          <p:nvPr/>
        </p:nvSpPr>
        <p:spPr bwMode="auto">
          <a:xfrm>
            <a:off x="8534400" y="2857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4581" name="Заголовок 20"/>
          <p:cNvSpPr txBox="1">
            <a:spLocks/>
          </p:cNvSpPr>
          <p:nvPr/>
        </p:nvSpPr>
        <p:spPr bwMode="auto">
          <a:xfrm>
            <a:off x="1416050" y="142875"/>
            <a:ext cx="9720263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НАЛОГООБЛОЖЕНИЯ</a:t>
            </a:r>
            <a:endParaRPr lang="ru-RU" alt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2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991" y="8413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881709" y="1014822"/>
            <a:ext cx="3213463" cy="618308"/>
          </a:xfrm>
          <a:prstGeom prst="rect">
            <a:avLst/>
          </a:prstGeom>
          <a:gradFill flip="none" rotWithShape="1">
            <a:gsLst>
              <a:gs pos="0">
                <a:srgbClr val="FF9999">
                  <a:shade val="30000"/>
                  <a:satMod val="115000"/>
                </a:srgbClr>
              </a:gs>
              <a:gs pos="50000">
                <a:srgbClr val="FF9999">
                  <a:shade val="67500"/>
                  <a:satMod val="115000"/>
                </a:srgbClr>
              </a:gs>
              <a:gs pos="100000">
                <a:srgbClr val="FF9999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ЗЕМЕЛЬНЫЕ УЧАСТКИ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7454537" y="1014824"/>
            <a:ext cx="3213463" cy="618309"/>
          </a:xfrm>
          <a:prstGeom prst="rect">
            <a:avLst/>
          </a:prstGeom>
          <a:gradFill flip="none" rotWithShape="1">
            <a:gsLst>
              <a:gs pos="0">
                <a:srgbClr val="FF9999">
                  <a:shade val="30000"/>
                  <a:satMod val="115000"/>
                </a:srgbClr>
              </a:gs>
              <a:gs pos="50000">
                <a:srgbClr val="FF9999">
                  <a:shade val="67500"/>
                  <a:satMod val="115000"/>
                </a:srgbClr>
              </a:gs>
              <a:gs pos="100000">
                <a:srgbClr val="FF9999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bg2">
                <a:lumMod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ОБЪЕКТЫ КАПИТАЛЬНОГО СТРОИТЕЛЬСТВА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97" y="1803861"/>
            <a:ext cx="1965925" cy="13487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33" y="1758614"/>
            <a:ext cx="2203269" cy="1396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6053" y="4951912"/>
            <a:ext cx="9699476" cy="1660411"/>
          </a:xfrm>
          <a:prstGeom prst="rect">
            <a:avLst/>
          </a:prstGeom>
          <a:solidFill>
            <a:schemeClr val="bg2">
              <a:lumMod val="75000"/>
              <a:alpha val="76000"/>
            </a:schemeClr>
          </a:solidFill>
        </p:spPr>
        <p:txBody>
          <a:bodyPr wrap="square" lIns="91427" tIns="45714" rIns="91427" bIns="45714" rtlCol="0">
            <a:spAutoFit/>
          </a:bodyPr>
          <a:lstStyle/>
          <a:p>
            <a:r>
              <a:rPr lang="ru-RU" sz="2000" dirty="0">
                <a:latin typeface="Bahnschrift SemiBold Condensed" panose="020B0502040204020203" pitchFamily="34" charset="0"/>
              </a:rPr>
              <a:t>Налог на объекты недвижимого имущества начисляется на основе сведений о зарегистрированных правах в ЕГРН, предоставляемых Росреестром в налоговую службу. </a:t>
            </a:r>
          </a:p>
          <a:p>
            <a:r>
              <a:rPr lang="ru-RU" sz="2000" dirty="0">
                <a:latin typeface="Bahnschrift SemiBold Condensed" panose="020B0502040204020203" pitchFamily="34" charset="0"/>
              </a:rPr>
              <a:t>Отсутствие зарегистрированных в ЕГРН прав влечет неинформирование налоговой службы о налогооблагаемых объектах.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11683" y="3209247"/>
            <a:ext cx="2995749" cy="15659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ru-RU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ru-RU" b="1" u="sng" dirty="0" smtClean="0">
                <a:solidFill>
                  <a:srgbClr val="FF0000"/>
                </a:solidFill>
              </a:rPr>
              <a:t>НАХОДЯЩИЕСЯ</a:t>
            </a:r>
          </a:p>
          <a:p>
            <a:pPr marL="285710" indent="-285710"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rgbClr val="FF0000"/>
                </a:solidFill>
              </a:rPr>
              <a:t>в частной собственности</a:t>
            </a:r>
          </a:p>
          <a:p>
            <a:pPr marL="285710" indent="-285710"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rgbClr val="FF0000"/>
                </a:solidFill>
              </a:rPr>
              <a:t>в постоянном (бессрочном) пользовании</a:t>
            </a:r>
          </a:p>
          <a:p>
            <a:pPr algn="ctr"/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781799" y="3204979"/>
            <a:ext cx="2995749" cy="15659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u="sng" dirty="0" smtClean="0">
                <a:solidFill>
                  <a:srgbClr val="FF0000"/>
                </a:solidFill>
              </a:rPr>
              <a:t>НАХОДЯЩИЕСЯ</a:t>
            </a:r>
          </a:p>
          <a:p>
            <a:pPr marL="285710" indent="-285710"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rgbClr val="FF0000"/>
                </a:solidFill>
              </a:rPr>
              <a:t>в частной собственности</a:t>
            </a:r>
          </a:p>
          <a:p>
            <a:pPr algn="ctr"/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5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1236666" y="2647256"/>
            <a:ext cx="3305417" cy="1924743"/>
          </a:xfrm>
          <a:custGeom>
            <a:avLst/>
            <a:gdLst>
              <a:gd name="connsiteX0" fmla="*/ 0 w 2175123"/>
              <a:gd name="connsiteY0" fmla="*/ 108756 h 1087561"/>
              <a:gd name="connsiteX1" fmla="*/ 108756 w 2175123"/>
              <a:gd name="connsiteY1" fmla="*/ 0 h 1087561"/>
              <a:gd name="connsiteX2" fmla="*/ 2066367 w 2175123"/>
              <a:gd name="connsiteY2" fmla="*/ 0 h 1087561"/>
              <a:gd name="connsiteX3" fmla="*/ 2175123 w 2175123"/>
              <a:gd name="connsiteY3" fmla="*/ 108756 h 1087561"/>
              <a:gd name="connsiteX4" fmla="*/ 2175123 w 2175123"/>
              <a:gd name="connsiteY4" fmla="*/ 978805 h 1087561"/>
              <a:gd name="connsiteX5" fmla="*/ 2066367 w 2175123"/>
              <a:gd name="connsiteY5" fmla="*/ 1087561 h 1087561"/>
              <a:gd name="connsiteX6" fmla="*/ 108756 w 2175123"/>
              <a:gd name="connsiteY6" fmla="*/ 1087561 h 1087561"/>
              <a:gd name="connsiteX7" fmla="*/ 0 w 2175123"/>
              <a:gd name="connsiteY7" fmla="*/ 978805 h 1087561"/>
              <a:gd name="connsiteX8" fmla="*/ 0 w 2175123"/>
              <a:gd name="connsiteY8" fmla="*/ 108756 h 108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123" h="1087561">
                <a:moveTo>
                  <a:pt x="0" y="108756"/>
                </a:moveTo>
                <a:cubicBezTo>
                  <a:pt x="0" y="48692"/>
                  <a:pt x="48692" y="0"/>
                  <a:pt x="108756" y="0"/>
                </a:cubicBezTo>
                <a:lnTo>
                  <a:pt x="2066367" y="0"/>
                </a:lnTo>
                <a:cubicBezTo>
                  <a:pt x="2126431" y="0"/>
                  <a:pt x="2175123" y="48692"/>
                  <a:pt x="2175123" y="108756"/>
                </a:cubicBezTo>
                <a:lnTo>
                  <a:pt x="2175123" y="978805"/>
                </a:lnTo>
                <a:cubicBezTo>
                  <a:pt x="2175123" y="1038869"/>
                  <a:pt x="2126431" y="1087561"/>
                  <a:pt x="2066367" y="1087561"/>
                </a:cubicBezTo>
                <a:lnTo>
                  <a:pt x="108756" y="1087561"/>
                </a:lnTo>
                <a:cubicBezTo>
                  <a:pt x="48692" y="1087561"/>
                  <a:pt x="0" y="1038869"/>
                  <a:pt x="0" y="978805"/>
                </a:cubicBezTo>
                <a:lnTo>
                  <a:pt x="0" y="10875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7854" tIns="57854" rIns="57854" bIns="57854" spcCol="1080" anchor="ctr"/>
          <a:lstStyle/>
          <a:p>
            <a:pPr algn="ctr" defTabSz="2154057">
              <a:lnSpc>
                <a:spcPct val="90000"/>
              </a:lnSpc>
              <a:spcAft>
                <a:spcPct val="35000"/>
              </a:spcAft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заключенного соглашения между Управлением Росреестра по Тверской области, Управлением ФНС по Тверской области, органами местного самоуправления </a:t>
            </a:r>
          </a:p>
        </p:txBody>
      </p:sp>
      <p:sp>
        <p:nvSpPr>
          <p:cNvPr id="32" name="Полилиния 31"/>
          <p:cNvSpPr/>
          <p:nvPr/>
        </p:nvSpPr>
        <p:spPr>
          <a:xfrm>
            <a:off x="8477680" y="2647258"/>
            <a:ext cx="3428571" cy="2830904"/>
          </a:xfrm>
          <a:custGeom>
            <a:avLst/>
            <a:gdLst>
              <a:gd name="connsiteX0" fmla="*/ 0 w 2175123"/>
              <a:gd name="connsiteY0" fmla="*/ 108756 h 1087561"/>
              <a:gd name="connsiteX1" fmla="*/ 108756 w 2175123"/>
              <a:gd name="connsiteY1" fmla="*/ 0 h 1087561"/>
              <a:gd name="connsiteX2" fmla="*/ 2066367 w 2175123"/>
              <a:gd name="connsiteY2" fmla="*/ 0 h 1087561"/>
              <a:gd name="connsiteX3" fmla="*/ 2175123 w 2175123"/>
              <a:gd name="connsiteY3" fmla="*/ 108756 h 1087561"/>
              <a:gd name="connsiteX4" fmla="*/ 2175123 w 2175123"/>
              <a:gd name="connsiteY4" fmla="*/ 978805 h 1087561"/>
              <a:gd name="connsiteX5" fmla="*/ 2066367 w 2175123"/>
              <a:gd name="connsiteY5" fmla="*/ 1087561 h 1087561"/>
              <a:gd name="connsiteX6" fmla="*/ 108756 w 2175123"/>
              <a:gd name="connsiteY6" fmla="*/ 1087561 h 1087561"/>
              <a:gd name="connsiteX7" fmla="*/ 0 w 2175123"/>
              <a:gd name="connsiteY7" fmla="*/ 978805 h 1087561"/>
              <a:gd name="connsiteX8" fmla="*/ 0 w 2175123"/>
              <a:gd name="connsiteY8" fmla="*/ 108756 h 108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123" h="1087561">
                <a:moveTo>
                  <a:pt x="0" y="108756"/>
                </a:moveTo>
                <a:cubicBezTo>
                  <a:pt x="0" y="48692"/>
                  <a:pt x="48692" y="0"/>
                  <a:pt x="108756" y="0"/>
                </a:cubicBezTo>
                <a:lnTo>
                  <a:pt x="2066367" y="0"/>
                </a:lnTo>
                <a:cubicBezTo>
                  <a:pt x="2126431" y="0"/>
                  <a:pt x="2175123" y="48692"/>
                  <a:pt x="2175123" y="108756"/>
                </a:cubicBezTo>
                <a:lnTo>
                  <a:pt x="2175123" y="978805"/>
                </a:lnTo>
                <a:cubicBezTo>
                  <a:pt x="2175123" y="1038869"/>
                  <a:pt x="2126431" y="1087561"/>
                  <a:pt x="2066367" y="1087561"/>
                </a:cubicBezTo>
                <a:lnTo>
                  <a:pt x="108756" y="1087561"/>
                </a:lnTo>
                <a:cubicBezTo>
                  <a:pt x="48692" y="1087561"/>
                  <a:pt x="0" y="1038869"/>
                  <a:pt x="0" y="978805"/>
                </a:cubicBezTo>
                <a:lnTo>
                  <a:pt x="0" y="10875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7854" tIns="57854" rIns="57854" bIns="57854" spcCol="1080" anchor="ctr"/>
          <a:lstStyle/>
          <a:p>
            <a:pPr algn="ctr" defTabSz="2154057">
              <a:lnSpc>
                <a:spcPct val="90000"/>
              </a:lnSpc>
              <a:spcAft>
                <a:spcPct val="35000"/>
              </a:spcAft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заявления о постановке на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кадастровый учет 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права собственности носит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заявительный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характер.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Повлиять на итоговый результат может только разъяснительная работа с населением.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Заголовок 20"/>
          <p:cNvSpPr txBox="1">
            <a:spLocks/>
          </p:cNvSpPr>
          <p:nvPr/>
        </p:nvSpPr>
        <p:spPr bwMode="auto">
          <a:xfrm>
            <a:off x="1313849" y="274414"/>
            <a:ext cx="10321773" cy="814161"/>
          </a:xfrm>
          <a:prstGeom prst="rect">
            <a:avLst/>
          </a:prstGeom>
          <a:noFill/>
          <a:ln>
            <a:noFill/>
          </a:ln>
          <a:extLst/>
        </p:spPr>
        <p:txBody>
          <a:bodyPr lIns="108837" tIns="54417" rIns="108837" bIns="54417"/>
          <a:lstStyle>
            <a:defPPr>
              <a:defRPr lang="ru-RU"/>
            </a:defPPr>
            <a:lvl1pPr algn="ctr" eaLnBrk="1" hangingPunct="1">
              <a:defRPr sz="1800" b="1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eaLnBrk="0" hangingPunct="0">
              <a:defRPr sz="4400">
                <a:solidFill>
                  <a:schemeClr val="tx2"/>
                </a:solidFill>
              </a:defRPr>
            </a:lvl2pPr>
            <a:lvl3pPr algn="ctr" eaLnBrk="0" hangingPunct="0">
              <a:defRPr sz="4400">
                <a:solidFill>
                  <a:schemeClr val="tx2"/>
                </a:solidFill>
              </a:defRPr>
            </a:lvl3pPr>
            <a:lvl4pPr algn="ctr" eaLnBrk="0" hangingPunct="0">
              <a:defRPr sz="4400">
                <a:solidFill>
                  <a:schemeClr val="tx2"/>
                </a:solidFill>
              </a:defRPr>
            </a:lvl4pPr>
            <a:lvl5pPr algn="ctr" eaLnBrk="0" hangingPunct="0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ru-RU" sz="19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СДЕРЖИВАЮЩИЕ ФАКТОРЫ РЕАЛИЗАЦИИ ПРОЕКТА ПО </a:t>
            </a:r>
            <a:r>
              <a:rPr lang="ru-RU" sz="19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УВЕЛИЧЕНИЮ КОЛИЧЕСТВА </a:t>
            </a:r>
            <a:r>
              <a:rPr lang="ru-RU" sz="19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НАЛОГООБЛАГАЕМЫХ </a:t>
            </a:r>
            <a:r>
              <a:rPr lang="ru-RU" sz="19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ОБЪЕКТОВ НЕДВИЖИМОСТИ</a:t>
            </a:r>
            <a:endParaRPr lang="ru-RU" dirty="0" smtClean="0"/>
          </a:p>
        </p:txBody>
      </p:sp>
      <p:sp>
        <p:nvSpPr>
          <p:cNvPr id="17" name="Полилиния 16"/>
          <p:cNvSpPr/>
          <p:nvPr/>
        </p:nvSpPr>
        <p:spPr>
          <a:xfrm>
            <a:off x="4795595" y="2647258"/>
            <a:ext cx="3428571" cy="1924742"/>
          </a:xfrm>
          <a:custGeom>
            <a:avLst/>
            <a:gdLst>
              <a:gd name="connsiteX0" fmla="*/ 0 w 2175123"/>
              <a:gd name="connsiteY0" fmla="*/ 108756 h 1087561"/>
              <a:gd name="connsiteX1" fmla="*/ 108756 w 2175123"/>
              <a:gd name="connsiteY1" fmla="*/ 0 h 1087561"/>
              <a:gd name="connsiteX2" fmla="*/ 2066367 w 2175123"/>
              <a:gd name="connsiteY2" fmla="*/ 0 h 1087561"/>
              <a:gd name="connsiteX3" fmla="*/ 2175123 w 2175123"/>
              <a:gd name="connsiteY3" fmla="*/ 108756 h 1087561"/>
              <a:gd name="connsiteX4" fmla="*/ 2175123 w 2175123"/>
              <a:gd name="connsiteY4" fmla="*/ 978805 h 1087561"/>
              <a:gd name="connsiteX5" fmla="*/ 2066367 w 2175123"/>
              <a:gd name="connsiteY5" fmla="*/ 1087561 h 1087561"/>
              <a:gd name="connsiteX6" fmla="*/ 108756 w 2175123"/>
              <a:gd name="connsiteY6" fmla="*/ 1087561 h 1087561"/>
              <a:gd name="connsiteX7" fmla="*/ 0 w 2175123"/>
              <a:gd name="connsiteY7" fmla="*/ 978805 h 1087561"/>
              <a:gd name="connsiteX8" fmla="*/ 0 w 2175123"/>
              <a:gd name="connsiteY8" fmla="*/ 108756 h 108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123" h="1087561">
                <a:moveTo>
                  <a:pt x="0" y="108756"/>
                </a:moveTo>
                <a:cubicBezTo>
                  <a:pt x="0" y="48692"/>
                  <a:pt x="48692" y="0"/>
                  <a:pt x="108756" y="0"/>
                </a:cubicBezTo>
                <a:lnTo>
                  <a:pt x="2066367" y="0"/>
                </a:lnTo>
                <a:cubicBezTo>
                  <a:pt x="2126431" y="0"/>
                  <a:pt x="2175123" y="48692"/>
                  <a:pt x="2175123" y="108756"/>
                </a:cubicBezTo>
                <a:lnTo>
                  <a:pt x="2175123" y="978805"/>
                </a:lnTo>
                <a:cubicBezTo>
                  <a:pt x="2175123" y="1038869"/>
                  <a:pt x="2126431" y="1087561"/>
                  <a:pt x="2066367" y="1087561"/>
                </a:cubicBezTo>
                <a:lnTo>
                  <a:pt x="108756" y="1087561"/>
                </a:lnTo>
                <a:cubicBezTo>
                  <a:pt x="48692" y="1087561"/>
                  <a:pt x="0" y="1038869"/>
                  <a:pt x="0" y="978805"/>
                </a:cubicBezTo>
                <a:lnTo>
                  <a:pt x="0" y="10875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7854" tIns="57854" rIns="57854" bIns="57854" spcCol="1080" anchor="ctr"/>
          <a:lstStyle/>
          <a:p>
            <a:pPr algn="ctr" defTabSz="2154057">
              <a:lnSpc>
                <a:spcPct val="90000"/>
              </a:lnSpc>
              <a:spcAft>
                <a:spcPct val="35000"/>
              </a:spcAft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информационной системы, необходимой для аккумулирования сведений об объектах недвижимого имущества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236663" y="1419485"/>
            <a:ext cx="10637074" cy="618308"/>
          </a:xfrm>
          <a:prstGeom prst="rect">
            <a:avLst/>
          </a:prstGeom>
          <a:gradFill flip="none" rotWithShape="1">
            <a:gsLst>
              <a:gs pos="0">
                <a:srgbClr val="FF9999">
                  <a:shade val="30000"/>
                  <a:satMod val="115000"/>
                </a:srgbClr>
              </a:gs>
              <a:gs pos="50000">
                <a:srgbClr val="FF9999">
                  <a:shade val="67500"/>
                  <a:satMod val="115000"/>
                </a:srgbClr>
              </a:gs>
              <a:gs pos="100000">
                <a:srgbClr val="FF9999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ПРИЧИНЫ:</a:t>
            </a:r>
          </a:p>
        </p:txBody>
      </p:sp>
      <p:sp>
        <p:nvSpPr>
          <p:cNvPr id="14" name="Стрелка вправо 13"/>
          <p:cNvSpPr/>
          <p:nvPr/>
        </p:nvSpPr>
        <p:spPr>
          <a:xfrm rot="5400000">
            <a:off x="2703219" y="2111749"/>
            <a:ext cx="545914" cy="468406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381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5400000">
            <a:off x="6169261" y="2131821"/>
            <a:ext cx="545914" cy="468406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381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9851074" y="2131821"/>
            <a:ext cx="545914" cy="468406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381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3</a:t>
            </a:fld>
            <a:endParaRPr lang="ru-RU"/>
          </a:p>
        </p:txBody>
      </p:sp>
      <p:pic>
        <p:nvPicPr>
          <p:cNvPr id="18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991" y="8413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7"/>
          <p:cNvSpPr txBox="1">
            <a:spLocks noChangeArrowheads="1"/>
          </p:cNvSpPr>
          <p:nvPr/>
        </p:nvSpPr>
        <p:spPr bwMode="auto">
          <a:xfrm>
            <a:off x="1828800" y="20641"/>
            <a:ext cx="1195388" cy="26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1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Тверска</a:t>
            </a:r>
            <a:endParaRPr lang="en-US" altLang="ru-RU" sz="11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Заголовок 20"/>
          <p:cNvSpPr txBox="1">
            <a:spLocks/>
          </p:cNvSpPr>
          <p:nvPr/>
        </p:nvSpPr>
        <p:spPr>
          <a:xfrm>
            <a:off x="2738438" y="142876"/>
            <a:ext cx="7572375" cy="1090613"/>
          </a:xfrm>
          <a:prstGeom prst="rect">
            <a:avLst/>
          </a:prstGeom>
          <a:noFill/>
        </p:spPr>
        <p:txBody>
          <a:bodyPr lIns="91427" tIns="45714" rIns="91427" bIns="45714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Номер слайда 1"/>
          <p:cNvSpPr txBox="1">
            <a:spLocks/>
          </p:cNvSpPr>
          <p:nvPr/>
        </p:nvSpPr>
        <p:spPr bwMode="auto">
          <a:xfrm>
            <a:off x="8534400" y="2857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4581" name="Заголовок 20"/>
          <p:cNvSpPr txBox="1">
            <a:spLocks/>
          </p:cNvSpPr>
          <p:nvPr/>
        </p:nvSpPr>
        <p:spPr bwMode="auto">
          <a:xfrm>
            <a:off x="1416050" y="142875"/>
            <a:ext cx="9720263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 ПРЕДЛАГАЕМЫЕ МЕХАНИЗМЫ ЕЕ ДОСТИЖЕНИЯ</a:t>
            </a:r>
          </a:p>
        </p:txBody>
      </p:sp>
      <p:pic>
        <p:nvPicPr>
          <p:cNvPr id="24582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991" y="8413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81251" y="1112841"/>
            <a:ext cx="1554480" cy="961325"/>
          </a:xfrm>
          <a:prstGeom prst="rect">
            <a:avLst/>
          </a:prstGeom>
          <a:gradFill flip="none" rotWithShape="1">
            <a:gsLst>
              <a:gs pos="0">
                <a:srgbClr val="FF5050">
                  <a:shade val="30000"/>
                  <a:satMod val="115000"/>
                </a:srgbClr>
              </a:gs>
              <a:gs pos="50000">
                <a:srgbClr val="FF5050">
                  <a:shade val="67500"/>
                  <a:satMod val="115000"/>
                </a:srgbClr>
              </a:gs>
              <a:gs pos="100000">
                <a:srgbClr val="FF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86527" y="1136300"/>
            <a:ext cx="5933924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УВЕЛИЧЕНИЕ НАЛОГОВЫХ ПОСТУПЛЕНИЙ</a:t>
            </a:r>
          </a:p>
        </p:txBody>
      </p:sp>
      <p:sp>
        <p:nvSpPr>
          <p:cNvPr id="9" name="Стрелка вправо 8"/>
          <p:cNvSpPr/>
          <p:nvPr/>
        </p:nvSpPr>
        <p:spPr>
          <a:xfrm>
            <a:off x="4284119" y="1347788"/>
            <a:ext cx="837398" cy="468406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381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379272" y="2234914"/>
            <a:ext cx="6602931" cy="584763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r>
              <a:rPr lang="ru-RU" sz="3200" dirty="0"/>
              <a:t>ДОСТИЖЕНИЕ ЦЕЛИ </a:t>
            </a:r>
            <a:r>
              <a:rPr lang="ru-RU" sz="3200" b="1" dirty="0"/>
              <a:t>ЗА СЧЕТ</a:t>
            </a:r>
            <a:r>
              <a:rPr lang="ru-RU" sz="3200" dirty="0"/>
              <a:t>: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080737" y="4579654"/>
            <a:ext cx="7200000" cy="1202271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УВЕЛИЧЕНИЯ КОЛИЧЕСТВА ОБЪЕКТОВ НЕДВИЖИМОСТИ, ЯВЛЯЮЩИХСЯ ОБЪЕКТАМИ НАЛОГООБЛОЖЕНИЯ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080737" y="2980425"/>
            <a:ext cx="7200000" cy="1196159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СОКРАЩЕНИЯ ОШИБОК ПЕРЕДАЧИ ДАННЫХ О ЗАРЕГИСТРИРОВАННЫХ ОБЪЕКТАХ НЕДВИЖИМОСТИ ИЗ РОСРЕЕСТРА В ФНС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60924" y="2980425"/>
            <a:ext cx="863264" cy="1196159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160924" y="4579654"/>
            <a:ext cx="863264" cy="1192701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6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7"/>
          <p:cNvSpPr txBox="1">
            <a:spLocks noChangeArrowheads="1"/>
          </p:cNvSpPr>
          <p:nvPr/>
        </p:nvSpPr>
        <p:spPr bwMode="auto">
          <a:xfrm>
            <a:off x="1828800" y="20641"/>
            <a:ext cx="1195388" cy="26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1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Тверска</a:t>
            </a:r>
            <a:endParaRPr lang="en-US" altLang="ru-RU" sz="11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Заголовок 20"/>
          <p:cNvSpPr txBox="1">
            <a:spLocks/>
          </p:cNvSpPr>
          <p:nvPr/>
        </p:nvSpPr>
        <p:spPr>
          <a:xfrm>
            <a:off x="2738438" y="142876"/>
            <a:ext cx="7572375" cy="1090613"/>
          </a:xfrm>
          <a:prstGeom prst="rect">
            <a:avLst/>
          </a:prstGeom>
          <a:noFill/>
        </p:spPr>
        <p:txBody>
          <a:bodyPr lIns="91427" tIns="45714" rIns="91427" bIns="45714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Номер слайда 1"/>
          <p:cNvSpPr txBox="1">
            <a:spLocks/>
          </p:cNvSpPr>
          <p:nvPr/>
        </p:nvSpPr>
        <p:spPr bwMode="auto">
          <a:xfrm>
            <a:off x="8534400" y="2857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4581" name="Заголовок 20"/>
          <p:cNvSpPr txBox="1">
            <a:spLocks/>
          </p:cNvSpPr>
          <p:nvPr/>
        </p:nvSpPr>
        <p:spPr bwMode="auto">
          <a:xfrm>
            <a:off x="1416050" y="142875"/>
            <a:ext cx="9720263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</a:t>
            </a:r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ОШИБОК ПЕРЕДАЧИ ДАННЫХ О ЗАРЕГИСТРИРОВАННЫХ ОБЪЕКТАХ НЕДВИЖИМОСТИ ИЗ РОСРЕЕСТРА В ФНС</a:t>
            </a:r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4582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991" y="8413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44512" y="2140911"/>
            <a:ext cx="6602931" cy="461653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ЭТАПЫ РЕАЛИЗАЦИИ: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145396" y="2602576"/>
            <a:ext cx="6389004" cy="548979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Заключение соглашения о взаимодействии между ФНС, </a:t>
            </a:r>
            <a:r>
              <a:rPr lang="ru-RU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Росреестром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ПТО 	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45396" y="3999325"/>
            <a:ext cx="6389004" cy="548979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Интеграция сведений ЕГРН, ФНС и ОМСУ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141588" y="3300950"/>
            <a:ext cx="6392815" cy="548979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Создание либо приобретение программного продукта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282131" y="2602576"/>
            <a:ext cx="751572" cy="548979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282131" y="3300950"/>
            <a:ext cx="751572" cy="548979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1302366" y="3999325"/>
            <a:ext cx="751572" cy="548979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604011" y="1071900"/>
            <a:ext cx="1554480" cy="961325"/>
          </a:xfrm>
          <a:prstGeom prst="rect">
            <a:avLst/>
          </a:prstGeom>
          <a:gradFill flip="none" rotWithShape="1">
            <a:gsLst>
              <a:gs pos="0">
                <a:srgbClr val="FF5050">
                  <a:shade val="30000"/>
                  <a:satMod val="115000"/>
                </a:srgbClr>
              </a:gs>
              <a:gs pos="50000">
                <a:srgbClr val="FF5050">
                  <a:shade val="67500"/>
                  <a:satMod val="115000"/>
                </a:srgbClr>
              </a:gs>
              <a:gs pos="100000">
                <a:srgbClr val="FF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19" name="Стрелка вправо 18"/>
          <p:cNvSpPr/>
          <p:nvPr/>
        </p:nvSpPr>
        <p:spPr>
          <a:xfrm>
            <a:off x="3344509" y="1357101"/>
            <a:ext cx="837398" cy="468406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381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315029" y="1228560"/>
            <a:ext cx="7512350" cy="648000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just"/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УСТРАНЕНИЕ ОШИБОК НА ОСНОВЕ АНАЛИЗА БАЗ ДАННЫХ РОСРЕЕСТРА И ФНС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145396" y="4711610"/>
            <a:ext cx="6389004" cy="548979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Создание проектного офиса (Минфин ТО, МИЗО, ОМСУ)</a:t>
            </a:r>
            <a:endParaRPr lang="ru-RU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282131" y="4711610"/>
            <a:ext cx="751572" cy="548979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2145396" y="5409787"/>
            <a:ext cx="6389004" cy="548979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 и пообъектный обход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282131" y="5409787"/>
            <a:ext cx="751572" cy="548979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141588" y="6111166"/>
            <a:ext cx="6392815" cy="548979"/>
          </a:xfrm>
          <a:prstGeom prst="rect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Информационная кампания для населения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278323" y="6111166"/>
            <a:ext cx="751572" cy="548979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5</a:t>
            </a:fld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9049996" y="3750282"/>
            <a:ext cx="2777383" cy="151030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Ответственные лица:</a:t>
            </a:r>
          </a:p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Минфин ТО</a:t>
            </a:r>
          </a:p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ГКУ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«Центр информатизации»</a:t>
            </a:r>
          </a:p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Минимущество</a:t>
            </a:r>
          </a:p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ОМСУ</a:t>
            </a:r>
          </a:p>
        </p:txBody>
      </p:sp>
    </p:spTree>
    <p:extLst>
      <p:ext uri="{BB962C8B-B14F-4D97-AF65-F5344CB8AC3E}">
        <p14:creationId xmlns:p14="http://schemas.microsoft.com/office/powerpoint/2010/main" val="10720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олилиния 44"/>
          <p:cNvSpPr/>
          <p:nvPr/>
        </p:nvSpPr>
        <p:spPr>
          <a:xfrm>
            <a:off x="9182922" y="5771485"/>
            <a:ext cx="2574989" cy="848640"/>
          </a:xfrm>
          <a:custGeom>
            <a:avLst/>
            <a:gdLst>
              <a:gd name="connsiteX0" fmla="*/ 0 w 2175123"/>
              <a:gd name="connsiteY0" fmla="*/ 108756 h 1087561"/>
              <a:gd name="connsiteX1" fmla="*/ 108756 w 2175123"/>
              <a:gd name="connsiteY1" fmla="*/ 0 h 1087561"/>
              <a:gd name="connsiteX2" fmla="*/ 2066367 w 2175123"/>
              <a:gd name="connsiteY2" fmla="*/ 0 h 1087561"/>
              <a:gd name="connsiteX3" fmla="*/ 2175123 w 2175123"/>
              <a:gd name="connsiteY3" fmla="*/ 108756 h 1087561"/>
              <a:gd name="connsiteX4" fmla="*/ 2175123 w 2175123"/>
              <a:gd name="connsiteY4" fmla="*/ 978805 h 1087561"/>
              <a:gd name="connsiteX5" fmla="*/ 2066367 w 2175123"/>
              <a:gd name="connsiteY5" fmla="*/ 1087561 h 1087561"/>
              <a:gd name="connsiteX6" fmla="*/ 108756 w 2175123"/>
              <a:gd name="connsiteY6" fmla="*/ 1087561 h 1087561"/>
              <a:gd name="connsiteX7" fmla="*/ 0 w 2175123"/>
              <a:gd name="connsiteY7" fmla="*/ 978805 h 1087561"/>
              <a:gd name="connsiteX8" fmla="*/ 0 w 2175123"/>
              <a:gd name="connsiteY8" fmla="*/ 108756 h 108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123" h="1087561">
                <a:moveTo>
                  <a:pt x="0" y="108756"/>
                </a:moveTo>
                <a:cubicBezTo>
                  <a:pt x="0" y="48692"/>
                  <a:pt x="48692" y="0"/>
                  <a:pt x="108756" y="0"/>
                </a:cubicBezTo>
                <a:lnTo>
                  <a:pt x="2066367" y="0"/>
                </a:lnTo>
                <a:cubicBezTo>
                  <a:pt x="2126431" y="0"/>
                  <a:pt x="2175123" y="48692"/>
                  <a:pt x="2175123" y="108756"/>
                </a:cubicBezTo>
                <a:lnTo>
                  <a:pt x="2175123" y="978805"/>
                </a:lnTo>
                <a:cubicBezTo>
                  <a:pt x="2175123" y="1038869"/>
                  <a:pt x="2126431" y="1087561"/>
                  <a:pt x="2066367" y="1087561"/>
                </a:cubicBezTo>
                <a:lnTo>
                  <a:pt x="108756" y="1087561"/>
                </a:lnTo>
                <a:cubicBezTo>
                  <a:pt x="48692" y="1087561"/>
                  <a:pt x="0" y="1038869"/>
                  <a:pt x="0" y="978805"/>
                </a:cubicBezTo>
                <a:lnTo>
                  <a:pt x="0" y="10875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Данные ФИАС</a:t>
            </a:r>
          </a:p>
        </p:txBody>
      </p:sp>
      <p:sp>
        <p:nvSpPr>
          <p:cNvPr id="28" name="Заголовок 20"/>
          <p:cNvSpPr txBox="1">
            <a:spLocks/>
          </p:cNvSpPr>
          <p:nvPr/>
        </p:nvSpPr>
        <p:spPr bwMode="auto">
          <a:xfrm>
            <a:off x="1313849" y="274414"/>
            <a:ext cx="10321773" cy="814161"/>
          </a:xfrm>
          <a:prstGeom prst="rect">
            <a:avLst/>
          </a:prstGeom>
          <a:noFill/>
          <a:ln>
            <a:noFill/>
          </a:ln>
          <a:extLst/>
        </p:spPr>
        <p:txBody>
          <a:bodyPr lIns="108837" tIns="54417" rIns="108837" bIns="54417"/>
          <a:lstStyle>
            <a:defPPr>
              <a:defRPr lang="ru-RU"/>
            </a:defPPr>
            <a:lvl1pPr algn="ctr" eaLnBrk="1" hangingPunct="1">
              <a:defRPr sz="1800" b="1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eaLnBrk="0" hangingPunct="0">
              <a:defRPr sz="4400">
                <a:solidFill>
                  <a:schemeClr val="tx2"/>
                </a:solidFill>
              </a:defRPr>
            </a:lvl2pPr>
            <a:lvl3pPr algn="ctr" eaLnBrk="0" hangingPunct="0">
              <a:defRPr sz="4400">
                <a:solidFill>
                  <a:schemeClr val="tx2"/>
                </a:solidFill>
              </a:defRPr>
            </a:lvl3pPr>
            <a:lvl4pPr algn="ctr" eaLnBrk="0" hangingPunct="0">
              <a:defRPr sz="4400">
                <a:solidFill>
                  <a:schemeClr val="tx2"/>
                </a:solidFill>
              </a:defRPr>
            </a:lvl4pPr>
            <a:lvl5pPr algn="ctr" eaLnBrk="0" hangingPunct="0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ru-RU" sz="2000" dirty="0"/>
              <a:t>СОКРАЩЕНИЕ ОШИБОК ПЕРЕДАЧИ ДАННЫХ О ЗАРЕГИСТРИРОВАННЫХ ОБЪЕКТАХ НЕДВИЖИМОСТИ ИЗ РОСРЕЕСТРА В ФНС</a:t>
            </a:r>
            <a:r>
              <a:rPr lang="ru-RU" altLang="ru-RU" sz="2000" dirty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76644" y="6437562"/>
            <a:ext cx="2743200" cy="365125"/>
          </a:xfrm>
        </p:spPr>
        <p:txBody>
          <a:bodyPr/>
          <a:lstStyle/>
          <a:p>
            <a:fld id="{43C03561-ABEC-49BC-AB39-24DD97A74DD7}" type="slidenum">
              <a:rPr lang="ru-RU" smtClean="0"/>
              <a:t>6</a:t>
            </a:fld>
            <a:endParaRPr lang="ru-RU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352131" y="7864225"/>
            <a:ext cx="12097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олилиния 28"/>
          <p:cNvSpPr/>
          <p:nvPr/>
        </p:nvSpPr>
        <p:spPr>
          <a:xfrm>
            <a:off x="1518943" y="1117826"/>
            <a:ext cx="9987259" cy="720080"/>
          </a:xfrm>
          <a:custGeom>
            <a:avLst/>
            <a:gdLst>
              <a:gd name="connsiteX0" fmla="*/ 0 w 2175123"/>
              <a:gd name="connsiteY0" fmla="*/ 108756 h 1087561"/>
              <a:gd name="connsiteX1" fmla="*/ 108756 w 2175123"/>
              <a:gd name="connsiteY1" fmla="*/ 0 h 1087561"/>
              <a:gd name="connsiteX2" fmla="*/ 2066367 w 2175123"/>
              <a:gd name="connsiteY2" fmla="*/ 0 h 1087561"/>
              <a:gd name="connsiteX3" fmla="*/ 2175123 w 2175123"/>
              <a:gd name="connsiteY3" fmla="*/ 108756 h 1087561"/>
              <a:gd name="connsiteX4" fmla="*/ 2175123 w 2175123"/>
              <a:gd name="connsiteY4" fmla="*/ 978805 h 1087561"/>
              <a:gd name="connsiteX5" fmla="*/ 2066367 w 2175123"/>
              <a:gd name="connsiteY5" fmla="*/ 1087561 h 1087561"/>
              <a:gd name="connsiteX6" fmla="*/ 108756 w 2175123"/>
              <a:gd name="connsiteY6" fmla="*/ 1087561 h 1087561"/>
              <a:gd name="connsiteX7" fmla="*/ 0 w 2175123"/>
              <a:gd name="connsiteY7" fmla="*/ 978805 h 1087561"/>
              <a:gd name="connsiteX8" fmla="*/ 0 w 2175123"/>
              <a:gd name="connsiteY8" fmla="*/ 108756 h 108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123" h="1087561">
                <a:moveTo>
                  <a:pt x="0" y="108756"/>
                </a:moveTo>
                <a:cubicBezTo>
                  <a:pt x="0" y="48692"/>
                  <a:pt x="48692" y="0"/>
                  <a:pt x="108756" y="0"/>
                </a:cubicBezTo>
                <a:lnTo>
                  <a:pt x="2066367" y="0"/>
                </a:lnTo>
                <a:cubicBezTo>
                  <a:pt x="2126431" y="0"/>
                  <a:pt x="2175123" y="48692"/>
                  <a:pt x="2175123" y="108756"/>
                </a:cubicBezTo>
                <a:lnTo>
                  <a:pt x="2175123" y="978805"/>
                </a:lnTo>
                <a:cubicBezTo>
                  <a:pt x="2175123" y="1038869"/>
                  <a:pt x="2126431" y="1087561"/>
                  <a:pt x="2066367" y="1087561"/>
                </a:cubicBezTo>
                <a:lnTo>
                  <a:pt x="108756" y="1087561"/>
                </a:lnTo>
                <a:cubicBezTo>
                  <a:pt x="48692" y="1087561"/>
                  <a:pt x="0" y="1038869"/>
                  <a:pt x="0" y="978805"/>
                </a:cubicBezTo>
                <a:lnTo>
                  <a:pt x="0" y="108756"/>
                </a:lnTo>
                <a:close/>
              </a:path>
            </a:pathLst>
          </a:cu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Сбор данных об объектах недвижимости и их владельцах</a:t>
            </a:r>
          </a:p>
        </p:txBody>
      </p:sp>
      <p:sp>
        <p:nvSpPr>
          <p:cNvPr id="34" name="Полилиния 33"/>
          <p:cNvSpPr/>
          <p:nvPr/>
        </p:nvSpPr>
        <p:spPr>
          <a:xfrm>
            <a:off x="1296992" y="2216007"/>
            <a:ext cx="2636404" cy="836435"/>
          </a:xfrm>
          <a:custGeom>
            <a:avLst/>
            <a:gdLst>
              <a:gd name="connsiteX0" fmla="*/ 0 w 2175123"/>
              <a:gd name="connsiteY0" fmla="*/ 108756 h 1087561"/>
              <a:gd name="connsiteX1" fmla="*/ 108756 w 2175123"/>
              <a:gd name="connsiteY1" fmla="*/ 0 h 1087561"/>
              <a:gd name="connsiteX2" fmla="*/ 2066367 w 2175123"/>
              <a:gd name="connsiteY2" fmla="*/ 0 h 1087561"/>
              <a:gd name="connsiteX3" fmla="*/ 2175123 w 2175123"/>
              <a:gd name="connsiteY3" fmla="*/ 108756 h 1087561"/>
              <a:gd name="connsiteX4" fmla="*/ 2175123 w 2175123"/>
              <a:gd name="connsiteY4" fmla="*/ 978805 h 1087561"/>
              <a:gd name="connsiteX5" fmla="*/ 2066367 w 2175123"/>
              <a:gd name="connsiteY5" fmla="*/ 1087561 h 1087561"/>
              <a:gd name="connsiteX6" fmla="*/ 108756 w 2175123"/>
              <a:gd name="connsiteY6" fmla="*/ 1087561 h 1087561"/>
              <a:gd name="connsiteX7" fmla="*/ 0 w 2175123"/>
              <a:gd name="connsiteY7" fmla="*/ 978805 h 1087561"/>
              <a:gd name="connsiteX8" fmla="*/ 0 w 2175123"/>
              <a:gd name="connsiteY8" fmla="*/ 108756 h 108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123" h="1087561">
                <a:moveTo>
                  <a:pt x="0" y="108756"/>
                </a:moveTo>
                <a:cubicBezTo>
                  <a:pt x="0" y="48692"/>
                  <a:pt x="48692" y="0"/>
                  <a:pt x="108756" y="0"/>
                </a:cubicBezTo>
                <a:lnTo>
                  <a:pt x="2066367" y="0"/>
                </a:lnTo>
                <a:cubicBezTo>
                  <a:pt x="2126431" y="0"/>
                  <a:pt x="2175123" y="48692"/>
                  <a:pt x="2175123" y="108756"/>
                </a:cubicBezTo>
                <a:lnTo>
                  <a:pt x="2175123" y="978805"/>
                </a:lnTo>
                <a:cubicBezTo>
                  <a:pt x="2175123" y="1038869"/>
                  <a:pt x="2126431" y="1087561"/>
                  <a:pt x="2066367" y="1087561"/>
                </a:cubicBezTo>
                <a:lnTo>
                  <a:pt x="108756" y="1087561"/>
                </a:lnTo>
                <a:cubicBezTo>
                  <a:pt x="48692" y="1087561"/>
                  <a:pt x="0" y="1038869"/>
                  <a:pt x="0" y="978805"/>
                </a:cubicBezTo>
                <a:lnTo>
                  <a:pt x="0" y="10875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Публичная карта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33" y="3332906"/>
            <a:ext cx="2564655" cy="228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037" y="3177836"/>
            <a:ext cx="2592287" cy="231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Полилиния 40"/>
          <p:cNvSpPr/>
          <p:nvPr/>
        </p:nvSpPr>
        <p:spPr>
          <a:xfrm>
            <a:off x="2506044" y="5762488"/>
            <a:ext cx="2753519" cy="848640"/>
          </a:xfrm>
          <a:custGeom>
            <a:avLst/>
            <a:gdLst>
              <a:gd name="connsiteX0" fmla="*/ 0 w 2175123"/>
              <a:gd name="connsiteY0" fmla="*/ 108756 h 1087561"/>
              <a:gd name="connsiteX1" fmla="*/ 108756 w 2175123"/>
              <a:gd name="connsiteY1" fmla="*/ 0 h 1087561"/>
              <a:gd name="connsiteX2" fmla="*/ 2066367 w 2175123"/>
              <a:gd name="connsiteY2" fmla="*/ 0 h 1087561"/>
              <a:gd name="connsiteX3" fmla="*/ 2175123 w 2175123"/>
              <a:gd name="connsiteY3" fmla="*/ 108756 h 1087561"/>
              <a:gd name="connsiteX4" fmla="*/ 2175123 w 2175123"/>
              <a:gd name="connsiteY4" fmla="*/ 978805 h 1087561"/>
              <a:gd name="connsiteX5" fmla="*/ 2066367 w 2175123"/>
              <a:gd name="connsiteY5" fmla="*/ 1087561 h 1087561"/>
              <a:gd name="connsiteX6" fmla="*/ 108756 w 2175123"/>
              <a:gd name="connsiteY6" fmla="*/ 1087561 h 1087561"/>
              <a:gd name="connsiteX7" fmla="*/ 0 w 2175123"/>
              <a:gd name="connsiteY7" fmla="*/ 978805 h 1087561"/>
              <a:gd name="connsiteX8" fmla="*/ 0 w 2175123"/>
              <a:gd name="connsiteY8" fmla="*/ 108756 h 108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123" h="1087561">
                <a:moveTo>
                  <a:pt x="0" y="108756"/>
                </a:moveTo>
                <a:cubicBezTo>
                  <a:pt x="0" y="48692"/>
                  <a:pt x="48692" y="0"/>
                  <a:pt x="108756" y="0"/>
                </a:cubicBezTo>
                <a:lnTo>
                  <a:pt x="2066367" y="0"/>
                </a:lnTo>
                <a:cubicBezTo>
                  <a:pt x="2126431" y="0"/>
                  <a:pt x="2175123" y="48692"/>
                  <a:pt x="2175123" y="108756"/>
                </a:cubicBezTo>
                <a:lnTo>
                  <a:pt x="2175123" y="978805"/>
                </a:lnTo>
                <a:cubicBezTo>
                  <a:pt x="2175123" y="1038869"/>
                  <a:pt x="2126431" y="1087561"/>
                  <a:pt x="2066367" y="1087561"/>
                </a:cubicBezTo>
                <a:lnTo>
                  <a:pt x="108756" y="1087561"/>
                </a:lnTo>
                <a:cubicBezTo>
                  <a:pt x="48692" y="1087561"/>
                  <a:pt x="0" y="1038869"/>
                  <a:pt x="0" y="978805"/>
                </a:cubicBezTo>
                <a:lnTo>
                  <a:pt x="0" y="10875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Данные ЕГРН</a:t>
            </a:r>
          </a:p>
        </p:txBody>
      </p:sp>
      <p:sp>
        <p:nvSpPr>
          <p:cNvPr id="43" name="Полилиния 42"/>
          <p:cNvSpPr/>
          <p:nvPr/>
        </p:nvSpPr>
        <p:spPr>
          <a:xfrm>
            <a:off x="6130551" y="5780482"/>
            <a:ext cx="2499579" cy="830646"/>
          </a:xfrm>
          <a:custGeom>
            <a:avLst/>
            <a:gdLst>
              <a:gd name="connsiteX0" fmla="*/ 0 w 2175123"/>
              <a:gd name="connsiteY0" fmla="*/ 108756 h 1087561"/>
              <a:gd name="connsiteX1" fmla="*/ 108756 w 2175123"/>
              <a:gd name="connsiteY1" fmla="*/ 0 h 1087561"/>
              <a:gd name="connsiteX2" fmla="*/ 2066367 w 2175123"/>
              <a:gd name="connsiteY2" fmla="*/ 0 h 1087561"/>
              <a:gd name="connsiteX3" fmla="*/ 2175123 w 2175123"/>
              <a:gd name="connsiteY3" fmla="*/ 108756 h 1087561"/>
              <a:gd name="connsiteX4" fmla="*/ 2175123 w 2175123"/>
              <a:gd name="connsiteY4" fmla="*/ 978805 h 1087561"/>
              <a:gd name="connsiteX5" fmla="*/ 2066367 w 2175123"/>
              <a:gd name="connsiteY5" fmla="*/ 1087561 h 1087561"/>
              <a:gd name="connsiteX6" fmla="*/ 108756 w 2175123"/>
              <a:gd name="connsiteY6" fmla="*/ 1087561 h 1087561"/>
              <a:gd name="connsiteX7" fmla="*/ 0 w 2175123"/>
              <a:gd name="connsiteY7" fmla="*/ 978805 h 1087561"/>
              <a:gd name="connsiteX8" fmla="*/ 0 w 2175123"/>
              <a:gd name="connsiteY8" fmla="*/ 108756 h 108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123" h="1087561">
                <a:moveTo>
                  <a:pt x="0" y="108756"/>
                </a:moveTo>
                <a:cubicBezTo>
                  <a:pt x="0" y="48692"/>
                  <a:pt x="48692" y="0"/>
                  <a:pt x="108756" y="0"/>
                </a:cubicBezTo>
                <a:lnTo>
                  <a:pt x="2066367" y="0"/>
                </a:lnTo>
                <a:cubicBezTo>
                  <a:pt x="2126431" y="0"/>
                  <a:pt x="2175123" y="48692"/>
                  <a:pt x="2175123" y="108756"/>
                </a:cubicBezTo>
                <a:lnTo>
                  <a:pt x="2175123" y="978805"/>
                </a:lnTo>
                <a:cubicBezTo>
                  <a:pt x="2175123" y="1038869"/>
                  <a:pt x="2126431" y="1087561"/>
                  <a:pt x="2066367" y="1087561"/>
                </a:cubicBezTo>
                <a:lnTo>
                  <a:pt x="108756" y="1087561"/>
                </a:lnTo>
                <a:cubicBezTo>
                  <a:pt x="48692" y="1087561"/>
                  <a:pt x="0" y="1038869"/>
                  <a:pt x="0" y="978805"/>
                </a:cubicBezTo>
                <a:lnTo>
                  <a:pt x="0" y="10875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Данные ФНС</a:t>
            </a:r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2615197" y="1860861"/>
            <a:ext cx="1" cy="342941"/>
          </a:xfrm>
          <a:prstGeom prst="straightConnector1">
            <a:avLst/>
          </a:prstGeom>
          <a:ln w="28575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4316358" y="1837906"/>
            <a:ext cx="1" cy="3915133"/>
          </a:xfrm>
          <a:prstGeom prst="straightConnector1">
            <a:avLst/>
          </a:prstGeom>
          <a:ln w="28575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269116" y="1837906"/>
            <a:ext cx="0" cy="3898340"/>
          </a:xfrm>
          <a:prstGeom prst="straightConnector1">
            <a:avLst/>
          </a:prstGeom>
          <a:ln w="28575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10635906" y="1837909"/>
            <a:ext cx="12338" cy="3885151"/>
          </a:xfrm>
          <a:prstGeom prst="straightConnector1">
            <a:avLst/>
          </a:prstGeom>
          <a:ln w="28575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2" t="42755" r="33107" b="20149"/>
          <a:stretch/>
        </p:blipFill>
        <p:spPr bwMode="auto">
          <a:xfrm>
            <a:off x="1313846" y="3332906"/>
            <a:ext cx="2866888" cy="228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Рисунок 1"/>
          <p:cNvPicPr>
            <a:picLocks noChangeAspect="1" noChangeArrowheads="1"/>
          </p:cNvPicPr>
          <p:nvPr/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991" y="8413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Номер слайда 1"/>
          <p:cNvSpPr txBox="1">
            <a:spLocks/>
          </p:cNvSpPr>
          <p:nvPr/>
        </p:nvSpPr>
        <p:spPr>
          <a:xfrm>
            <a:off x="8763000" y="6508753"/>
            <a:ext cx="2743200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37" name="Полилиния 36"/>
          <p:cNvSpPr/>
          <p:nvPr/>
        </p:nvSpPr>
        <p:spPr>
          <a:xfrm>
            <a:off x="5441028" y="2228512"/>
            <a:ext cx="4032448" cy="796570"/>
          </a:xfrm>
          <a:custGeom>
            <a:avLst/>
            <a:gdLst>
              <a:gd name="connsiteX0" fmla="*/ 0 w 2175123"/>
              <a:gd name="connsiteY0" fmla="*/ 108756 h 1087561"/>
              <a:gd name="connsiteX1" fmla="*/ 108756 w 2175123"/>
              <a:gd name="connsiteY1" fmla="*/ 0 h 1087561"/>
              <a:gd name="connsiteX2" fmla="*/ 2066367 w 2175123"/>
              <a:gd name="connsiteY2" fmla="*/ 0 h 1087561"/>
              <a:gd name="connsiteX3" fmla="*/ 2175123 w 2175123"/>
              <a:gd name="connsiteY3" fmla="*/ 108756 h 1087561"/>
              <a:gd name="connsiteX4" fmla="*/ 2175123 w 2175123"/>
              <a:gd name="connsiteY4" fmla="*/ 978805 h 1087561"/>
              <a:gd name="connsiteX5" fmla="*/ 2066367 w 2175123"/>
              <a:gd name="connsiteY5" fmla="*/ 1087561 h 1087561"/>
              <a:gd name="connsiteX6" fmla="*/ 108756 w 2175123"/>
              <a:gd name="connsiteY6" fmla="*/ 1087561 h 1087561"/>
              <a:gd name="connsiteX7" fmla="*/ 0 w 2175123"/>
              <a:gd name="connsiteY7" fmla="*/ 978805 h 1087561"/>
              <a:gd name="connsiteX8" fmla="*/ 0 w 2175123"/>
              <a:gd name="connsiteY8" fmla="*/ 108756 h 108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123" h="1087561">
                <a:moveTo>
                  <a:pt x="0" y="108756"/>
                </a:moveTo>
                <a:cubicBezTo>
                  <a:pt x="0" y="48692"/>
                  <a:pt x="48692" y="0"/>
                  <a:pt x="108756" y="0"/>
                </a:cubicBezTo>
                <a:lnTo>
                  <a:pt x="2066367" y="0"/>
                </a:lnTo>
                <a:cubicBezTo>
                  <a:pt x="2126431" y="0"/>
                  <a:pt x="2175123" y="48692"/>
                  <a:pt x="2175123" y="108756"/>
                </a:cubicBezTo>
                <a:lnTo>
                  <a:pt x="2175123" y="978805"/>
                </a:lnTo>
                <a:cubicBezTo>
                  <a:pt x="2175123" y="1038869"/>
                  <a:pt x="2126431" y="1087561"/>
                  <a:pt x="2066367" y="1087561"/>
                </a:cubicBezTo>
                <a:lnTo>
                  <a:pt x="108756" y="1087561"/>
                </a:lnTo>
                <a:cubicBezTo>
                  <a:pt x="48692" y="1087561"/>
                  <a:pt x="0" y="1038869"/>
                  <a:pt x="0" y="978805"/>
                </a:cubicBezTo>
                <a:lnTo>
                  <a:pt x="0" y="10875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Графические данные (топография, спутник, </a:t>
            </a:r>
            <a:r>
              <a:rPr lang="ru-RU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ортофотопланы</a:t>
            </a:r>
            <a:r>
              <a:rPr 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БПЛА)</a:t>
            </a:r>
          </a:p>
        </p:txBody>
      </p:sp>
    </p:spTree>
    <p:extLst>
      <p:ext uri="{BB962C8B-B14F-4D97-AF65-F5344CB8AC3E}">
        <p14:creationId xmlns:p14="http://schemas.microsoft.com/office/powerpoint/2010/main" val="3401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0"/>
          <p:cNvSpPr txBox="1">
            <a:spLocks/>
          </p:cNvSpPr>
          <p:nvPr/>
        </p:nvSpPr>
        <p:spPr bwMode="auto">
          <a:xfrm>
            <a:off x="1313849" y="274414"/>
            <a:ext cx="10321773" cy="814161"/>
          </a:xfrm>
          <a:prstGeom prst="rect">
            <a:avLst/>
          </a:prstGeom>
          <a:noFill/>
          <a:ln>
            <a:noFill/>
          </a:ln>
          <a:extLst/>
        </p:spPr>
        <p:txBody>
          <a:bodyPr lIns="108837" tIns="54417" rIns="108837" bIns="54417"/>
          <a:lstStyle>
            <a:defPPr>
              <a:defRPr lang="ru-RU"/>
            </a:defPPr>
            <a:lvl1pPr algn="ctr" eaLnBrk="1" hangingPunct="1">
              <a:defRPr sz="1800" b="1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eaLnBrk="0" hangingPunct="0">
              <a:defRPr sz="4400">
                <a:solidFill>
                  <a:schemeClr val="tx2"/>
                </a:solidFill>
              </a:defRPr>
            </a:lvl2pPr>
            <a:lvl3pPr algn="ctr" eaLnBrk="0" hangingPunct="0">
              <a:defRPr sz="4400">
                <a:solidFill>
                  <a:schemeClr val="tx2"/>
                </a:solidFill>
              </a:defRPr>
            </a:lvl3pPr>
            <a:lvl4pPr algn="ctr" eaLnBrk="0" hangingPunct="0">
              <a:defRPr sz="4400">
                <a:solidFill>
                  <a:schemeClr val="tx2"/>
                </a:solidFill>
              </a:defRPr>
            </a:lvl4pPr>
            <a:lvl5pPr algn="ctr" eaLnBrk="0" hangingPunct="0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ru-RU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ПОДГОТОВКА ДАННЫХ ОБ ОБЪЕКТАХ НЕДВИЖИМОСТИ </a:t>
            </a:r>
          </a:p>
          <a:p>
            <a:pPr>
              <a:defRPr/>
            </a:pPr>
            <a:r>
              <a:rPr lang="ru-RU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(НАКЛАДЫВАЮТСЯ ДАННЫЕ ЕГРН О ЗЕМЕЛЬНЫХ УЧАСТКАХ)</a:t>
            </a:r>
            <a:endParaRPr lang="ru-RU" sz="20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5" y="1485447"/>
            <a:ext cx="5107290" cy="4763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Блок-схема: процесс 16"/>
          <p:cNvSpPr/>
          <p:nvPr/>
        </p:nvSpPr>
        <p:spPr>
          <a:xfrm>
            <a:off x="7473346" y="1467303"/>
            <a:ext cx="3902226" cy="671286"/>
          </a:xfrm>
          <a:prstGeom prst="flowChartProcess">
            <a:avLst/>
          </a:prstGeom>
          <a:solidFill>
            <a:srgbClr val="99FF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ЗУ, находящиеся в собственности</a:t>
            </a:r>
          </a:p>
        </p:txBody>
      </p:sp>
      <p:sp>
        <p:nvSpPr>
          <p:cNvPr id="18" name="Блок-схема: процесс 17"/>
          <p:cNvSpPr/>
          <p:nvPr/>
        </p:nvSpPr>
        <p:spPr>
          <a:xfrm>
            <a:off x="7473346" y="2348367"/>
            <a:ext cx="3902226" cy="720044"/>
          </a:xfrm>
          <a:prstGeom prst="flowChartProcess">
            <a:avLst/>
          </a:prstGeom>
          <a:solidFill>
            <a:srgbClr val="FF99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Незарегистрированные ЗУ</a:t>
            </a: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7473346" y="3246438"/>
            <a:ext cx="3902226" cy="693964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ЗУ, предоставленные в аренду</a:t>
            </a: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7473346" y="5280706"/>
            <a:ext cx="3902226" cy="925286"/>
          </a:xfrm>
          <a:prstGeom prst="flowChartProcess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Иные ЗУ, не являющиеся объектом налогообложения (улицы, скверы и т.п.)</a:t>
            </a:r>
          </a:p>
        </p:txBody>
      </p:sp>
      <p:sp>
        <p:nvSpPr>
          <p:cNvPr id="21" name="Блок-схема: процесс 20"/>
          <p:cNvSpPr/>
          <p:nvPr/>
        </p:nvSpPr>
        <p:spPr>
          <a:xfrm>
            <a:off x="7473346" y="4116164"/>
            <a:ext cx="3902226" cy="1010331"/>
          </a:xfrm>
          <a:prstGeom prst="flowChartProcess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ЗУ, не поставленные на ГКУ и не являющиеся объектом налогообложения</a:t>
            </a:r>
          </a:p>
        </p:txBody>
      </p:sp>
      <p:cxnSp>
        <p:nvCxnSpPr>
          <p:cNvPr id="22" name="Прямая со стрелкой 21"/>
          <p:cNvCxnSpPr>
            <a:endCxn id="20" idx="1"/>
          </p:cNvCxnSpPr>
          <p:nvPr/>
        </p:nvCxnSpPr>
        <p:spPr>
          <a:xfrm>
            <a:off x="4107846" y="5383893"/>
            <a:ext cx="3365500" cy="3594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21" idx="1"/>
          </p:cNvCxnSpPr>
          <p:nvPr/>
        </p:nvCxnSpPr>
        <p:spPr>
          <a:xfrm>
            <a:off x="5790595" y="4381504"/>
            <a:ext cx="1682750" cy="2392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9" idx="1"/>
          </p:cNvCxnSpPr>
          <p:nvPr/>
        </p:nvCxnSpPr>
        <p:spPr>
          <a:xfrm flipV="1">
            <a:off x="4949979" y="3593423"/>
            <a:ext cx="2523370" cy="6134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8" idx="1"/>
          </p:cNvCxnSpPr>
          <p:nvPr/>
        </p:nvCxnSpPr>
        <p:spPr>
          <a:xfrm>
            <a:off x="4850194" y="2451555"/>
            <a:ext cx="2623155" cy="257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7" idx="1"/>
          </p:cNvCxnSpPr>
          <p:nvPr/>
        </p:nvCxnSpPr>
        <p:spPr>
          <a:xfrm flipV="1">
            <a:off x="5135944" y="1802946"/>
            <a:ext cx="2337405" cy="3356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7</a:t>
            </a:fld>
            <a:endParaRPr lang="ru-RU"/>
          </a:p>
        </p:txBody>
      </p:sp>
      <p:pic>
        <p:nvPicPr>
          <p:cNvPr id="2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991" y="8413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0"/>
          <p:cNvSpPr txBox="1">
            <a:spLocks/>
          </p:cNvSpPr>
          <p:nvPr/>
        </p:nvSpPr>
        <p:spPr bwMode="auto">
          <a:xfrm>
            <a:off x="1313849" y="274414"/>
            <a:ext cx="10321773" cy="814161"/>
          </a:xfrm>
          <a:prstGeom prst="rect">
            <a:avLst/>
          </a:prstGeom>
          <a:noFill/>
          <a:ln>
            <a:noFill/>
          </a:ln>
          <a:extLst/>
        </p:spPr>
        <p:txBody>
          <a:bodyPr lIns="108837" tIns="54417" rIns="108837" bIns="54417"/>
          <a:lstStyle>
            <a:defPPr>
              <a:defRPr lang="ru-RU"/>
            </a:defPPr>
            <a:lvl1pPr algn="ctr" eaLnBrk="1" hangingPunct="1">
              <a:defRPr sz="1800" b="1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eaLnBrk="0" hangingPunct="0">
              <a:defRPr sz="4400">
                <a:solidFill>
                  <a:schemeClr val="tx2"/>
                </a:solidFill>
              </a:defRPr>
            </a:lvl2pPr>
            <a:lvl3pPr algn="ctr" eaLnBrk="0" hangingPunct="0">
              <a:defRPr sz="4400">
                <a:solidFill>
                  <a:schemeClr val="tx2"/>
                </a:solidFill>
              </a:defRPr>
            </a:lvl3pPr>
            <a:lvl4pPr algn="ctr" eaLnBrk="0" hangingPunct="0">
              <a:defRPr sz="4400">
                <a:solidFill>
                  <a:schemeClr val="tx2"/>
                </a:solidFill>
              </a:defRPr>
            </a:lvl4pPr>
            <a:lvl5pPr algn="ctr" eaLnBrk="0" hangingPunct="0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ru-RU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ПОДГОТОВКА ДАННЫХ ОБ ОБЪЕКТАХ НЕДВИЖИМОСТИ </a:t>
            </a:r>
          </a:p>
          <a:p>
            <a:pPr>
              <a:defRPr/>
            </a:pPr>
            <a:r>
              <a:rPr lang="ru-RU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(НАКЛАДЫВАЮТСЯ ДАННЫЕ ФНС)</a:t>
            </a:r>
            <a:endParaRPr lang="ru-RU" sz="2000" dirty="0"/>
          </a:p>
        </p:txBody>
      </p:sp>
      <p:sp>
        <p:nvSpPr>
          <p:cNvPr id="27" name="Блок-схема: процесс 26"/>
          <p:cNvSpPr/>
          <p:nvPr/>
        </p:nvSpPr>
        <p:spPr>
          <a:xfrm>
            <a:off x="7281021" y="2017260"/>
            <a:ext cx="4368209" cy="564696"/>
          </a:xfrm>
          <a:prstGeom prst="flowChartProcess">
            <a:avLst/>
          </a:prstGeom>
          <a:solidFill>
            <a:srgbClr val="99FF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 в собственности, налог не начисляется</a:t>
            </a:r>
          </a:p>
        </p:txBody>
      </p:sp>
      <p:sp>
        <p:nvSpPr>
          <p:cNvPr id="29" name="Блок-схема: процесс 28"/>
          <p:cNvSpPr/>
          <p:nvPr/>
        </p:nvSpPr>
        <p:spPr>
          <a:xfrm>
            <a:off x="7281021" y="2694214"/>
            <a:ext cx="4368210" cy="996724"/>
          </a:xfrm>
          <a:prstGeom prst="flowChartProcess">
            <a:avLst/>
          </a:prstGeom>
          <a:solidFill>
            <a:srgbClr val="FFCC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 поставлены на ГКУ, в собственность не зарегистрированы (налог не начисляется)</a:t>
            </a:r>
          </a:p>
        </p:txBody>
      </p:sp>
      <p:sp>
        <p:nvSpPr>
          <p:cNvPr id="30" name="Блок-схема: процесс 29"/>
          <p:cNvSpPr/>
          <p:nvPr/>
        </p:nvSpPr>
        <p:spPr>
          <a:xfrm>
            <a:off x="7281018" y="3791857"/>
            <a:ext cx="4386352" cy="669018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 в аренде (налог не начисляется)</a:t>
            </a:r>
          </a:p>
        </p:txBody>
      </p:sp>
      <p:sp>
        <p:nvSpPr>
          <p:cNvPr id="31" name="Блок-схема: процесс 30"/>
          <p:cNvSpPr/>
          <p:nvPr/>
        </p:nvSpPr>
        <p:spPr>
          <a:xfrm>
            <a:off x="7281019" y="5637897"/>
            <a:ext cx="4393910" cy="718911"/>
          </a:xfrm>
          <a:prstGeom prst="flowChartProcess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Иные ЗУ не являющиеся объектом налогообложения (улицы)</a:t>
            </a:r>
          </a:p>
        </p:txBody>
      </p:sp>
      <p:sp>
        <p:nvSpPr>
          <p:cNvPr id="32" name="Блок-схема: процесс 31"/>
          <p:cNvSpPr/>
          <p:nvPr/>
        </p:nvSpPr>
        <p:spPr>
          <a:xfrm>
            <a:off x="7281018" y="1365253"/>
            <a:ext cx="4356114" cy="548821"/>
          </a:xfrm>
          <a:prstGeom prst="flowChartProcess">
            <a:avLst/>
          </a:prstGeom>
          <a:solidFill>
            <a:srgbClr val="00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 в собственности, налог  начисляется</a:t>
            </a:r>
          </a:p>
        </p:txBody>
      </p:sp>
      <p:sp>
        <p:nvSpPr>
          <p:cNvPr id="33" name="Блок-схема: процесс 32"/>
          <p:cNvSpPr/>
          <p:nvPr/>
        </p:nvSpPr>
        <p:spPr>
          <a:xfrm>
            <a:off x="7281019" y="4589013"/>
            <a:ext cx="4393910" cy="924151"/>
          </a:xfrm>
          <a:prstGeom prst="flowChartProcess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 не поставленные на ГКУ и не являющиеся объектом налогообложения</a:t>
            </a:r>
          </a:p>
        </p:txBody>
      </p:sp>
      <p:pic>
        <p:nvPicPr>
          <p:cNvPr id="17419" name="Рисунок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5" y="1351644"/>
            <a:ext cx="5292199" cy="479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Прямая со стрелкой 34"/>
          <p:cNvCxnSpPr>
            <a:endCxn id="32" idx="1"/>
          </p:cNvCxnSpPr>
          <p:nvPr/>
        </p:nvCxnSpPr>
        <p:spPr>
          <a:xfrm flipV="1">
            <a:off x="5831418" y="1639661"/>
            <a:ext cx="1449600" cy="1712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endCxn id="27" idx="1"/>
          </p:cNvCxnSpPr>
          <p:nvPr/>
        </p:nvCxnSpPr>
        <p:spPr>
          <a:xfrm>
            <a:off x="5831418" y="2299610"/>
            <a:ext cx="14496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29" idx="1"/>
          </p:cNvCxnSpPr>
          <p:nvPr/>
        </p:nvCxnSpPr>
        <p:spPr>
          <a:xfrm>
            <a:off x="5153117" y="2097768"/>
            <a:ext cx="2127904" cy="1094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31" idx="1"/>
          </p:cNvCxnSpPr>
          <p:nvPr/>
        </p:nvCxnSpPr>
        <p:spPr>
          <a:xfrm>
            <a:off x="4906135" y="5527904"/>
            <a:ext cx="2374887" cy="4694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30" idx="1"/>
          </p:cNvCxnSpPr>
          <p:nvPr/>
        </p:nvCxnSpPr>
        <p:spPr>
          <a:xfrm>
            <a:off x="5356679" y="3933599"/>
            <a:ext cx="1924339" cy="1927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3" idx="1"/>
          </p:cNvCxnSpPr>
          <p:nvPr/>
        </p:nvCxnSpPr>
        <p:spPr>
          <a:xfrm>
            <a:off x="5563312" y="4844144"/>
            <a:ext cx="1717707" cy="206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8</a:t>
            </a:fld>
            <a:endParaRPr lang="ru-RU"/>
          </a:p>
        </p:txBody>
      </p:sp>
      <p:pic>
        <p:nvPicPr>
          <p:cNvPr id="1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991" y="8413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2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0"/>
          <p:cNvSpPr txBox="1">
            <a:spLocks/>
          </p:cNvSpPr>
          <p:nvPr/>
        </p:nvSpPr>
        <p:spPr bwMode="auto">
          <a:xfrm>
            <a:off x="1313849" y="274414"/>
            <a:ext cx="10321773" cy="898071"/>
          </a:xfrm>
          <a:prstGeom prst="rect">
            <a:avLst/>
          </a:prstGeom>
          <a:noFill/>
          <a:ln>
            <a:noFill/>
          </a:ln>
          <a:extLst/>
        </p:spPr>
        <p:txBody>
          <a:bodyPr lIns="108837" tIns="54417" rIns="108837" bIns="54417"/>
          <a:lstStyle>
            <a:defPPr>
              <a:defRPr lang="ru-RU"/>
            </a:defPPr>
            <a:lvl1pPr algn="ctr" eaLnBrk="1" hangingPunct="1">
              <a:defRPr sz="1800" b="1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eaLnBrk="0" hangingPunct="0">
              <a:defRPr sz="4400">
                <a:solidFill>
                  <a:schemeClr val="tx2"/>
                </a:solidFill>
              </a:defRPr>
            </a:lvl2pPr>
            <a:lvl3pPr algn="ctr" eaLnBrk="0" hangingPunct="0">
              <a:defRPr sz="4400">
                <a:solidFill>
                  <a:schemeClr val="tx2"/>
                </a:solidFill>
              </a:defRPr>
            </a:lvl3pPr>
            <a:lvl4pPr algn="ctr" eaLnBrk="0" hangingPunct="0">
              <a:defRPr sz="4400">
                <a:solidFill>
                  <a:schemeClr val="tx2"/>
                </a:solidFill>
              </a:defRPr>
            </a:lvl4pPr>
            <a:lvl5pPr algn="ctr" eaLnBrk="0" hangingPunct="0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ru-RU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ПОДГОТОВКА ДАННЫХ ОБ ОБЪЕКТАХ НЕДВИЖИМОСТИ </a:t>
            </a:r>
          </a:p>
          <a:p>
            <a:pPr>
              <a:defRPr/>
            </a:pPr>
            <a:r>
              <a:rPr lang="ru-RU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(НАКЛАДЫВАЮТСЯ ДАННЫЕ ОБ </a:t>
            </a:r>
            <a:r>
              <a:rPr lang="ru-RU" sz="20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ОКСах</a:t>
            </a:r>
            <a:r>
              <a:rPr lang="ru-RU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ru-RU" sz="2000" dirty="0"/>
          </a:p>
        </p:txBody>
      </p:sp>
      <p:pic>
        <p:nvPicPr>
          <p:cNvPr id="18437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24" y="1372054"/>
            <a:ext cx="4745870" cy="459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Блок-схема: процесс 18"/>
          <p:cNvSpPr/>
          <p:nvPr/>
        </p:nvSpPr>
        <p:spPr>
          <a:xfrm>
            <a:off x="7517191" y="1850572"/>
            <a:ext cx="3847798" cy="669018"/>
          </a:xfrm>
          <a:prstGeom prst="flowChartProcess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ОКС в собственности, налог начисляется</a:t>
            </a:r>
          </a:p>
        </p:txBody>
      </p:sp>
      <p:cxnSp>
        <p:nvCxnSpPr>
          <p:cNvPr id="20" name="Прямая со стрелкой 19"/>
          <p:cNvCxnSpPr>
            <a:endCxn id="19" idx="1"/>
          </p:cNvCxnSpPr>
          <p:nvPr/>
        </p:nvCxnSpPr>
        <p:spPr>
          <a:xfrm>
            <a:off x="5397504" y="1577295"/>
            <a:ext cx="2119690" cy="6077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Блок-схема: процесс 20"/>
          <p:cNvSpPr/>
          <p:nvPr/>
        </p:nvSpPr>
        <p:spPr>
          <a:xfrm>
            <a:off x="7455203" y="3532188"/>
            <a:ext cx="3846286" cy="667884"/>
          </a:xfrm>
          <a:prstGeom prst="flowChartProcess">
            <a:avLst/>
          </a:prstGeom>
          <a:solidFill>
            <a:srgbClr val="00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ОКС в собственности, налог не начисляется</a:t>
            </a:r>
          </a:p>
        </p:txBody>
      </p:sp>
      <p:cxnSp>
        <p:nvCxnSpPr>
          <p:cNvPr id="22" name="Прямая со стрелкой 21"/>
          <p:cNvCxnSpPr>
            <a:endCxn id="21" idx="1"/>
          </p:cNvCxnSpPr>
          <p:nvPr/>
        </p:nvCxnSpPr>
        <p:spPr>
          <a:xfrm flipV="1">
            <a:off x="4780643" y="3866697"/>
            <a:ext cx="2674560" cy="771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Блок-схема: процесс 22"/>
          <p:cNvSpPr/>
          <p:nvPr/>
        </p:nvSpPr>
        <p:spPr>
          <a:xfrm>
            <a:off x="7455203" y="4869092"/>
            <a:ext cx="3846286" cy="890775"/>
          </a:xfrm>
          <a:prstGeom prst="flowChartProcess">
            <a:avLst/>
          </a:prstGeom>
          <a:solidFill>
            <a:srgbClr val="FF5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740" tIns="38870" rIns="77740" bIns="38870" anchor="ctr"/>
          <a:lstStyle/>
          <a:p>
            <a:pPr algn="ctr"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ОКС в собственность не зарегистрирован (налог не начисляется)</a:t>
            </a:r>
          </a:p>
        </p:txBody>
      </p:sp>
      <p:cxnSp>
        <p:nvCxnSpPr>
          <p:cNvPr id="24" name="Прямая со стрелкой 23"/>
          <p:cNvCxnSpPr>
            <a:endCxn id="23" idx="1"/>
          </p:cNvCxnSpPr>
          <p:nvPr/>
        </p:nvCxnSpPr>
        <p:spPr>
          <a:xfrm>
            <a:off x="4986265" y="4714875"/>
            <a:ext cx="2468941" cy="5996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3561-ABEC-49BC-AB39-24DD97A74DD7}" type="slidenum">
              <a:rPr lang="ru-RU" smtClean="0"/>
              <a:t>9</a:t>
            </a:fld>
            <a:endParaRPr lang="ru-RU"/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991" y="8413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Овал 13"/>
          <p:cNvSpPr/>
          <p:nvPr/>
        </p:nvSpPr>
        <p:spPr>
          <a:xfrm>
            <a:off x="5738963" y="1577295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5448451" y="2625045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950262" y="2625045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4557863" y="2655090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3843488" y="2685135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043388" y="1742790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2991151" y="1467757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2514750" y="2234520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281513" y="2719942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5390789" y="1577295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78750" y="2621467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2209951" y="1431757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1628926" y="1423139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1357464" y="1670790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249422" y="2625045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933726" y="2727090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3027151" y="3270082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3320326" y="3247177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2362351" y="3270082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2686201" y="3250747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356326" y="3496188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1377227" y="3283177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1861726" y="3632259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4623151" y="3211177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5224613" y="3171321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4695151" y="3668259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1859777" y="3875374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829326" y="4164072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5557988" y="3833250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4901326" y="4423859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4986262" y="4942676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5058262" y="5385884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5741264" y="5349884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5188613" y="5807142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3482959" y="4052384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3515785" y="4228705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3629175" y="4942676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3764776" y="5450517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3800776" y="5802496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2864664" y="5802496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1946365" y="4459976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2074088" y="4642875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2074088" y="4792612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2038088" y="5014676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2137951" y="5418716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508</Words>
  <Application>Microsoft Office PowerPoint</Application>
  <PresentationFormat>Широкоэкранный</PresentationFormat>
  <Paragraphs>106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Bahnschrift SemiBold Condensed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Семёнова Наталья Михайловна</dc:creator>
  <cp:lastModifiedBy>Кирилл Борисович Доля</cp:lastModifiedBy>
  <cp:revision>52</cp:revision>
  <cp:lastPrinted>2019-02-08T05:10:38Z</cp:lastPrinted>
  <dcterms:created xsi:type="dcterms:W3CDTF">2019-01-22T10:29:41Z</dcterms:created>
  <dcterms:modified xsi:type="dcterms:W3CDTF">2019-02-08T06:34:02Z</dcterms:modified>
</cp:coreProperties>
</file>