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50" r:id="rId1"/>
  </p:sldMasterIdLst>
  <p:notesMasterIdLst>
    <p:notesMasterId r:id="rId5"/>
  </p:notesMasterIdLst>
  <p:handoutMasterIdLst>
    <p:handoutMasterId r:id="rId6"/>
  </p:handoutMasterIdLst>
  <p:sldIdLst>
    <p:sldId id="420" r:id="rId2"/>
    <p:sldId id="422" r:id="rId3"/>
    <p:sldId id="423" r:id="rId4"/>
  </p:sldIdLst>
  <p:sldSz cx="9144000" cy="6858000" type="screen4x3"/>
  <p:notesSz cx="6797675" cy="9928225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402" userDrawn="1">
          <p15:clr>
            <a:srgbClr val="A4A3A4"/>
          </p15:clr>
        </p15:guide>
        <p15:guide id="3" pos="2881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045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БарановаЭВ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99"/>
    <a:srgbClr val="FF8B8B"/>
    <a:srgbClr val="FF5050"/>
    <a:srgbClr val="996600"/>
    <a:srgbClr val="66FFFF"/>
    <a:srgbClr val="66CCFF"/>
    <a:srgbClr val="660033"/>
    <a:srgbClr val="CCECFF"/>
    <a:srgbClr val="FFCCFF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Средний стиль 3 -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4B1156A-380E-4F78-BDF5-A606A8083BF9}" styleName="Средний стиль 4 -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8603FDC-E32A-4AB5-989C-0864C3EAD2B8}" styleName="Стиль из темы 2 - акцент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19" autoAdjust="0"/>
    <p:restoredTop sz="98407" autoAdjust="0"/>
  </p:normalViewPr>
  <p:slideViewPr>
    <p:cSldViewPr snapToGrid="0">
      <p:cViewPr varScale="1">
        <p:scale>
          <a:sx n="102" d="100"/>
          <a:sy n="102" d="100"/>
        </p:scale>
        <p:origin x="-474" y="-90"/>
      </p:cViewPr>
      <p:guideLst>
        <p:guide orient="horz" pos="2160"/>
        <p:guide pos="3402"/>
        <p:guide pos="2881"/>
      </p:guideLst>
    </p:cSldViewPr>
  </p:slideViewPr>
  <p:outlineViewPr>
    <p:cViewPr>
      <p:scale>
        <a:sx n="33" d="100"/>
        <a:sy n="33" d="100"/>
      </p:scale>
      <p:origin x="206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584"/>
    </p:cViewPr>
  </p:sorterViewPr>
  <p:notesViewPr>
    <p:cSldViewPr snapToGrid="0">
      <p:cViewPr varScale="1">
        <p:scale>
          <a:sx n="75" d="100"/>
          <a:sy n="75" d="100"/>
        </p:scale>
        <p:origin x="-2136" y="-108"/>
      </p:cViewPr>
      <p:guideLst>
        <p:guide orient="horz" pos="3128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450" cy="497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0" tIns="46150" rIns="92300" bIns="4615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652" y="0"/>
            <a:ext cx="2945450" cy="497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0" tIns="46150" rIns="92300" bIns="4615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7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205"/>
            <a:ext cx="2945450" cy="497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0" tIns="46150" rIns="92300" bIns="4615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7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652" y="9429205"/>
            <a:ext cx="2945450" cy="497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0" tIns="46150" rIns="92300" bIns="4615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B3AC6DF-2A79-4258-A95C-14D6AD83247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76150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450" cy="497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0" tIns="46150" rIns="92300" bIns="4615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652" y="0"/>
            <a:ext cx="2945450" cy="497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0" tIns="46150" rIns="92300" bIns="4615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742950"/>
            <a:ext cx="4968875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083" y="4716233"/>
            <a:ext cx="5437510" cy="4468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0" tIns="46150" rIns="92300" bIns="461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870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205"/>
            <a:ext cx="2945450" cy="497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0" tIns="46150" rIns="92300" bIns="4615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652" y="9429205"/>
            <a:ext cx="2945450" cy="497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0" tIns="46150" rIns="92300" bIns="4615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B4FF850-78FA-4D5A-A52A-778847184A3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34845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1" y="1663701"/>
            <a:ext cx="7772400" cy="3340099"/>
          </a:xfrm>
        </p:spPr>
        <p:txBody>
          <a:bodyPr/>
          <a:lstStyle>
            <a:lvl1pPr>
              <a:defRPr sz="2999" b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3975" y="5537201"/>
            <a:ext cx="6400800" cy="1054099"/>
          </a:xfrm>
        </p:spPr>
        <p:txBody>
          <a:bodyPr anchor="ctr" anchorCtr="0"/>
          <a:lstStyle>
            <a:lvl1pPr marL="0" indent="0" algn="ctr">
              <a:buNone/>
              <a:defRPr lang="ru-RU" sz="1600" b="1" kern="1200" dirty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457109" indent="0" algn="ctr">
              <a:buNone/>
              <a:defRPr/>
            </a:lvl2pPr>
            <a:lvl3pPr marL="914217" indent="0" algn="ctr">
              <a:buNone/>
              <a:defRPr/>
            </a:lvl3pPr>
            <a:lvl4pPr marL="1371326" indent="0" algn="ctr">
              <a:buNone/>
              <a:defRPr/>
            </a:lvl4pPr>
            <a:lvl5pPr marL="1828434" indent="0" algn="ctr">
              <a:buNone/>
              <a:defRPr/>
            </a:lvl5pPr>
            <a:lvl6pPr marL="2285543" indent="0" algn="ctr">
              <a:buNone/>
              <a:defRPr/>
            </a:lvl6pPr>
            <a:lvl7pPr marL="2742651" indent="0" algn="ctr">
              <a:buNone/>
              <a:defRPr/>
            </a:lvl7pPr>
            <a:lvl8pPr marL="3199760" indent="0" algn="ctr">
              <a:buNone/>
              <a:defRPr/>
            </a:lvl8pPr>
            <a:lvl9pPr marL="3656868" indent="0" algn="ctr">
              <a:buNone/>
              <a:defRPr/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7" name="Rectangle 3"/>
          <p:cNvSpPr txBox="1">
            <a:spLocks noChangeArrowheads="1"/>
          </p:cNvSpPr>
          <p:nvPr userDrawn="1"/>
        </p:nvSpPr>
        <p:spPr bwMode="auto">
          <a:xfrm>
            <a:off x="897620" y="293514"/>
            <a:ext cx="6896218" cy="812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0"/>
          <a:lstStyle/>
          <a:p>
            <a:pPr>
              <a:defRPr/>
            </a:pPr>
            <a:r>
              <a:rPr lang="ru-RU" sz="1800" b="1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МИНИСТЕРСТВО</a:t>
            </a:r>
            <a:r>
              <a:rPr lang="ru-RU" sz="1800" b="1" baseline="0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ЛЕСНОГО ХОЗЯЙСТВА</a:t>
            </a:r>
            <a:br>
              <a:rPr lang="ru-RU" sz="1800" b="1" baseline="0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ru-RU" sz="1800" b="1" baseline="0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ТВЕРСКОЙ </a:t>
            </a:r>
            <a:r>
              <a:rPr lang="ru-RU" sz="1800" b="1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ОБЛАСТИ</a:t>
            </a:r>
            <a:endParaRPr lang="ru-RU" sz="1800" b="1" dirty="0">
              <a:solidFill>
                <a:srgbClr val="A88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1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1A351A-F371-47AF-9785-0FCCB56D184F}" type="datetime1">
              <a:rPr lang="ru-RU" smtClean="0"/>
              <a:pPr>
                <a:defRPr/>
              </a:pPr>
              <a:t>07.12.2018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1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6A69C5-DC48-45D0-BF9B-9208117BA79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comb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3"/>
            <a:ext cx="2057401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1" y="274643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1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003EB4-3364-4EDC-98A3-D102395BB048}" type="datetime1">
              <a:rPr lang="ru-RU" smtClean="0"/>
              <a:pPr>
                <a:defRPr/>
              </a:pPr>
              <a:t>07.12.2018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1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D9E421-0DE1-44FF-A035-9D13A2B7EFB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comb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1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E11E4B-0F5F-4665-A0CC-E8EC9D05916C}" type="datetime1">
              <a:rPr lang="ru-RU" smtClean="0"/>
              <a:pPr>
                <a:defRPr/>
              </a:pPr>
              <a:t>07.12.2018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1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8497B2-772D-4023-84D7-D473E8386A4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5" y="4406905"/>
            <a:ext cx="7772400" cy="1362075"/>
          </a:xfrm>
        </p:spPr>
        <p:txBody>
          <a:bodyPr anchor="t"/>
          <a:lstStyle>
            <a:lvl1pPr algn="l">
              <a:defRPr sz="3999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09" indent="0">
              <a:buNone/>
              <a:defRPr sz="1800"/>
            </a:lvl2pPr>
            <a:lvl3pPr marL="914217" indent="0">
              <a:buNone/>
              <a:defRPr sz="1600"/>
            </a:lvl3pPr>
            <a:lvl4pPr marL="1371326" indent="0">
              <a:buNone/>
              <a:defRPr sz="1400"/>
            </a:lvl4pPr>
            <a:lvl5pPr marL="1828434" indent="0">
              <a:buNone/>
              <a:defRPr sz="1400"/>
            </a:lvl5pPr>
            <a:lvl6pPr marL="2285543" indent="0">
              <a:buNone/>
              <a:defRPr sz="1400"/>
            </a:lvl6pPr>
            <a:lvl7pPr marL="2742651" indent="0">
              <a:buNone/>
              <a:defRPr sz="1400"/>
            </a:lvl7pPr>
            <a:lvl8pPr marL="3199760" indent="0">
              <a:buNone/>
              <a:defRPr sz="1400"/>
            </a:lvl8pPr>
            <a:lvl9pPr marL="3656868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1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772FBE-A342-4B9F-ACD7-8E623D3FF5C9}" type="datetime1">
              <a:rPr lang="ru-RU" smtClean="0"/>
              <a:pPr>
                <a:defRPr/>
              </a:pPr>
              <a:t>07.12.2018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1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94FC00-40E4-458D-AD05-801E70F2013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comb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1" y="1600205"/>
            <a:ext cx="4038600" cy="4525963"/>
          </a:xfrm>
        </p:spPr>
        <p:txBody>
          <a:bodyPr/>
          <a:lstStyle>
            <a:lvl1pPr>
              <a:defRPr sz="2799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1" y="1600205"/>
            <a:ext cx="4038600" cy="4525963"/>
          </a:xfrm>
        </p:spPr>
        <p:txBody>
          <a:bodyPr/>
          <a:lstStyle>
            <a:lvl1pPr>
              <a:defRPr sz="2799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1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9F471-62BB-4333-B0E0-2BD9E107D6BC}" type="datetime1">
              <a:rPr lang="ru-RU" smtClean="0"/>
              <a:pPr>
                <a:defRPr/>
              </a:pPr>
              <a:t>07.12.2018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1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3A6127-1D2B-4715-AF84-0F5BAC70167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comb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9" indent="0">
              <a:buNone/>
              <a:defRPr sz="2000" b="1"/>
            </a:lvl2pPr>
            <a:lvl3pPr marL="914217" indent="0">
              <a:buNone/>
              <a:defRPr sz="1800" b="1"/>
            </a:lvl3pPr>
            <a:lvl4pPr marL="1371326" indent="0">
              <a:buNone/>
              <a:defRPr sz="1600" b="1"/>
            </a:lvl4pPr>
            <a:lvl5pPr marL="1828434" indent="0">
              <a:buNone/>
              <a:defRPr sz="1600" b="1"/>
            </a:lvl5pPr>
            <a:lvl6pPr marL="2285543" indent="0">
              <a:buNone/>
              <a:defRPr sz="1600" b="1"/>
            </a:lvl6pPr>
            <a:lvl7pPr marL="2742651" indent="0">
              <a:buNone/>
              <a:defRPr sz="1600" b="1"/>
            </a:lvl7pPr>
            <a:lvl8pPr marL="3199760" indent="0">
              <a:buNone/>
              <a:defRPr sz="1600" b="1"/>
            </a:lvl8pPr>
            <a:lvl9pPr marL="3656868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9" indent="0">
              <a:buNone/>
              <a:defRPr sz="2000" b="1"/>
            </a:lvl2pPr>
            <a:lvl3pPr marL="914217" indent="0">
              <a:buNone/>
              <a:defRPr sz="1800" b="1"/>
            </a:lvl3pPr>
            <a:lvl4pPr marL="1371326" indent="0">
              <a:buNone/>
              <a:defRPr sz="1600" b="1"/>
            </a:lvl4pPr>
            <a:lvl5pPr marL="1828434" indent="0">
              <a:buNone/>
              <a:defRPr sz="1600" b="1"/>
            </a:lvl5pPr>
            <a:lvl6pPr marL="2285543" indent="0">
              <a:buNone/>
              <a:defRPr sz="1600" b="1"/>
            </a:lvl6pPr>
            <a:lvl7pPr marL="2742651" indent="0">
              <a:buNone/>
              <a:defRPr sz="1600" b="1"/>
            </a:lvl7pPr>
            <a:lvl8pPr marL="3199760" indent="0">
              <a:buNone/>
              <a:defRPr sz="1600" b="1"/>
            </a:lvl8pPr>
            <a:lvl9pPr marL="3656868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1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474CBE-5DE3-4F2F-91A8-94E4C7AD8D73}" type="datetime1">
              <a:rPr lang="ru-RU" smtClean="0"/>
              <a:pPr>
                <a:defRPr/>
              </a:pPr>
              <a:t>07.12.2018</a:t>
            </a:fld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1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C40FB-3978-453C-9EA6-4B4D26F0FC0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comb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1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43CD52-05CB-456F-8882-BE4010A6FA65}" type="datetime1">
              <a:rPr lang="ru-RU" smtClean="0"/>
              <a:pPr>
                <a:defRPr/>
              </a:pPr>
              <a:t>07.12.2018</a:t>
            </a:fld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1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89682F-536C-4E12-9DD5-23251CA590B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comb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1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63355C-F6E7-4FD8-9A2F-6DD7C60ED9C3}" type="datetime1">
              <a:rPr lang="ru-RU" smtClean="0"/>
              <a:pPr>
                <a:defRPr/>
              </a:pPr>
              <a:t>07.12.2018</a:t>
            </a:fld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1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522EF4-1242-4F83-8B32-EDCAE45C01A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comb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5"/>
            <a:ext cx="5111750" cy="5853113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31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09" indent="0">
              <a:buNone/>
              <a:defRPr sz="1200"/>
            </a:lvl2pPr>
            <a:lvl3pPr marL="914217" indent="0">
              <a:buNone/>
              <a:defRPr sz="1000"/>
            </a:lvl3pPr>
            <a:lvl4pPr marL="1371326" indent="0">
              <a:buNone/>
              <a:defRPr sz="900"/>
            </a:lvl4pPr>
            <a:lvl5pPr marL="1828434" indent="0">
              <a:buNone/>
              <a:defRPr sz="900"/>
            </a:lvl5pPr>
            <a:lvl6pPr marL="2285543" indent="0">
              <a:buNone/>
              <a:defRPr sz="900"/>
            </a:lvl6pPr>
            <a:lvl7pPr marL="2742651" indent="0">
              <a:buNone/>
              <a:defRPr sz="900"/>
            </a:lvl7pPr>
            <a:lvl8pPr marL="3199760" indent="0">
              <a:buNone/>
              <a:defRPr sz="900"/>
            </a:lvl8pPr>
            <a:lvl9pPr marL="3656868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1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11B6BB-AB87-41B3-B427-1796E0875374}" type="datetime1">
              <a:rPr lang="ru-RU" smtClean="0"/>
              <a:pPr>
                <a:defRPr/>
              </a:pPr>
              <a:t>07.12.2018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1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A09878-4BB2-48FB-B231-050E9C9DA9B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comb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199"/>
            </a:lvl1pPr>
            <a:lvl2pPr marL="457109" indent="0">
              <a:buNone/>
              <a:defRPr sz="2799"/>
            </a:lvl2pPr>
            <a:lvl3pPr marL="914217" indent="0">
              <a:buNone/>
              <a:defRPr sz="2400"/>
            </a:lvl3pPr>
            <a:lvl4pPr marL="1371326" indent="0">
              <a:buNone/>
              <a:defRPr sz="2000"/>
            </a:lvl4pPr>
            <a:lvl5pPr marL="1828434" indent="0">
              <a:buNone/>
              <a:defRPr sz="2000"/>
            </a:lvl5pPr>
            <a:lvl6pPr marL="2285543" indent="0">
              <a:buNone/>
              <a:defRPr sz="2000"/>
            </a:lvl6pPr>
            <a:lvl7pPr marL="2742651" indent="0">
              <a:buNone/>
              <a:defRPr sz="2000"/>
            </a:lvl7pPr>
            <a:lvl8pPr marL="3199760" indent="0">
              <a:buNone/>
              <a:defRPr sz="2000"/>
            </a:lvl8pPr>
            <a:lvl9pPr marL="3656868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09" indent="0">
              <a:buNone/>
              <a:defRPr sz="1200"/>
            </a:lvl2pPr>
            <a:lvl3pPr marL="914217" indent="0">
              <a:buNone/>
              <a:defRPr sz="1000"/>
            </a:lvl3pPr>
            <a:lvl4pPr marL="1371326" indent="0">
              <a:buNone/>
              <a:defRPr sz="900"/>
            </a:lvl4pPr>
            <a:lvl5pPr marL="1828434" indent="0">
              <a:buNone/>
              <a:defRPr sz="900"/>
            </a:lvl5pPr>
            <a:lvl6pPr marL="2285543" indent="0">
              <a:buNone/>
              <a:defRPr sz="900"/>
            </a:lvl6pPr>
            <a:lvl7pPr marL="2742651" indent="0">
              <a:buNone/>
              <a:defRPr sz="900"/>
            </a:lvl7pPr>
            <a:lvl8pPr marL="3199760" indent="0">
              <a:buNone/>
              <a:defRPr sz="900"/>
            </a:lvl8pPr>
            <a:lvl9pPr marL="3656868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1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4F345-9577-456B-B059-CE763D107B2B}" type="datetime1">
              <a:rPr lang="ru-RU" smtClean="0"/>
              <a:pPr>
                <a:defRPr/>
              </a:pPr>
              <a:t>07.12.2018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1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87ABC3-BC3D-4BE2-9729-44701FC26DF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comb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78136" y="211138"/>
            <a:ext cx="798650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000" tIns="45720" rIns="1800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8135" y="1600203"/>
            <a:ext cx="770866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</a:p>
        </p:txBody>
      </p:sp>
      <p:sp>
        <p:nvSpPr>
          <p:cNvPr id="135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31043" y="6273804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30F82F95-DA4D-4799-A38A-F25AB182E450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  <p:pic>
        <p:nvPicPr>
          <p:cNvPr id="7" name="Рисунок 1"/>
          <p:cNvPicPr>
            <a:picLocks noChangeAspect="1" noChangeArrowheads="1"/>
          </p:cNvPicPr>
          <p:nvPr userDrawn="1"/>
        </p:nvPicPr>
        <p:blipFill>
          <a:blip r:embed="rId13">
            <a:lum contrast="12000"/>
          </a:blip>
          <a:srcRect l="5005"/>
          <a:stretch>
            <a:fillRect/>
          </a:stretch>
        </p:blipFill>
        <p:spPr bwMode="auto">
          <a:xfrm>
            <a:off x="149605" y="163946"/>
            <a:ext cx="828531" cy="10287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63" r:id="rId1"/>
    <p:sldLayoutId id="2147484064" r:id="rId2"/>
    <p:sldLayoutId id="2147484065" r:id="rId3"/>
    <p:sldLayoutId id="2147484066" r:id="rId4"/>
    <p:sldLayoutId id="2147484067" r:id="rId5"/>
    <p:sldLayoutId id="2147484068" r:id="rId6"/>
    <p:sldLayoutId id="2147484069" r:id="rId7"/>
    <p:sldLayoutId id="2147484070" r:id="rId8"/>
    <p:sldLayoutId id="2147484071" r:id="rId9"/>
    <p:sldLayoutId id="2147484072" r:id="rId10"/>
    <p:sldLayoutId id="2147484073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ru-RU" sz="2000" b="1" kern="1200" dirty="0" smtClean="0">
          <a:solidFill>
            <a:srgbClr val="A88000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Times New Roman" pitchFamily="18" charset="0"/>
          <a:ea typeface="+mn-ea"/>
          <a:cs typeface="Times New Roman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399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399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399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399">
          <a:solidFill>
            <a:schemeClr val="tx2"/>
          </a:solidFill>
          <a:latin typeface="Arial" pitchFamily="34" charset="0"/>
        </a:defRPr>
      </a:lvl5pPr>
      <a:lvl6pPr marL="457109" algn="ctr" rtl="0" fontAlgn="base">
        <a:spcBef>
          <a:spcPct val="0"/>
        </a:spcBef>
        <a:spcAft>
          <a:spcPct val="0"/>
        </a:spcAft>
        <a:defRPr sz="4399">
          <a:solidFill>
            <a:schemeClr val="tx2"/>
          </a:solidFill>
          <a:latin typeface="Arial" pitchFamily="34" charset="0"/>
        </a:defRPr>
      </a:lvl6pPr>
      <a:lvl7pPr marL="914217" algn="ctr" rtl="0" fontAlgn="base">
        <a:spcBef>
          <a:spcPct val="0"/>
        </a:spcBef>
        <a:spcAft>
          <a:spcPct val="0"/>
        </a:spcAft>
        <a:defRPr sz="4399">
          <a:solidFill>
            <a:schemeClr val="tx2"/>
          </a:solidFill>
          <a:latin typeface="Arial" pitchFamily="34" charset="0"/>
        </a:defRPr>
      </a:lvl7pPr>
      <a:lvl8pPr marL="1371326" algn="ctr" rtl="0" fontAlgn="base">
        <a:spcBef>
          <a:spcPct val="0"/>
        </a:spcBef>
        <a:spcAft>
          <a:spcPct val="0"/>
        </a:spcAft>
        <a:defRPr sz="4399">
          <a:solidFill>
            <a:schemeClr val="tx2"/>
          </a:solidFill>
          <a:latin typeface="Arial" pitchFamily="34" charset="0"/>
        </a:defRPr>
      </a:lvl8pPr>
      <a:lvl9pPr marL="1828434" algn="ctr" rtl="0" fontAlgn="base">
        <a:spcBef>
          <a:spcPct val="0"/>
        </a:spcBef>
        <a:spcAft>
          <a:spcPct val="0"/>
        </a:spcAft>
        <a:defRPr sz="4399">
          <a:solidFill>
            <a:schemeClr val="tx2"/>
          </a:solidFill>
          <a:latin typeface="Arial" pitchFamily="34" charset="0"/>
        </a:defRPr>
      </a:lvl9pPr>
    </p:titleStyle>
    <p:bodyStyle>
      <a:lvl1pPr marL="342831" indent="-342831" algn="l" rtl="0" eaLnBrk="0" fontAlgn="base" hangingPunct="0">
        <a:spcBef>
          <a:spcPct val="20000"/>
        </a:spcBef>
        <a:spcAft>
          <a:spcPct val="0"/>
        </a:spcAft>
        <a:buChar char="•"/>
        <a:defRPr sz="2799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42801" indent="-285693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2pPr>
      <a:lvl3pPr marL="1142771" indent="-228554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3pPr>
      <a:lvl4pPr marL="1599880" indent="-228554" algn="l" rtl="0" eaLnBrk="0" fontAlgn="base" hangingPunct="0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4pPr>
      <a:lvl5pPr marL="2056989" indent="-228554" algn="l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5pPr>
      <a:lvl6pPr marL="2514097" indent="-228554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206" indent="-228554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8314" indent="-228554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5423" indent="-228554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1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8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2"/>
          <p:cNvSpPr>
            <a:spLocks noGrp="1"/>
          </p:cNvSpPr>
          <p:nvPr>
            <p:ph type="title"/>
          </p:nvPr>
        </p:nvSpPr>
        <p:spPr>
          <a:xfrm>
            <a:off x="978137" y="110149"/>
            <a:ext cx="7986508" cy="1143000"/>
          </a:xfrm>
        </p:spPr>
        <p:txBody>
          <a:bodyPr/>
          <a:lstStyle/>
          <a:p>
            <a:r>
              <a:rPr lang="ru-RU" smtClean="0">
                <a:effectLst/>
              </a:rPr>
              <a:t/>
            </a:r>
            <a:br>
              <a:rPr lang="ru-RU" smtClean="0">
                <a:effectLst/>
              </a:rPr>
            </a:br>
            <a:r>
              <a:rPr lang="ru-RU" smtClean="0">
                <a:effectLst/>
              </a:rPr>
              <a:t>ЗНАЧЕНИЯ </a:t>
            </a:r>
            <a:r>
              <a:rPr lang="ru-RU" dirty="0" smtClean="0">
                <a:effectLst/>
              </a:rPr>
              <a:t>ЦЕЛЕВЫХ ПОКАЗАТЕЛЕЙ КРИТЕРИЕВ ОЦЕНКИ</a:t>
            </a:r>
            <a:endParaRPr lang="ru-RU" dirty="0">
              <a:effectLst/>
            </a:endParaRPr>
          </a:p>
        </p:txBody>
      </p:sp>
      <p:sp>
        <p:nvSpPr>
          <p:cNvPr id="12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31043" y="6432431"/>
            <a:ext cx="2133600" cy="476250"/>
          </a:xfrm>
        </p:spPr>
        <p:txBody>
          <a:bodyPr/>
          <a:lstStyle/>
          <a:p>
            <a:pPr>
              <a:defRPr/>
            </a:pPr>
            <a:fld id="{368497B2-772D-4023-84D7-D473E8386A41}" type="slidenum">
              <a:rPr lang="ru-RU" smtClean="0"/>
              <a:pPr>
                <a:defRPr/>
              </a:pPr>
              <a:t>1</a:t>
            </a:fld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498953"/>
              </p:ext>
            </p:extLst>
          </p:nvPr>
        </p:nvGraphicFramePr>
        <p:xfrm>
          <a:off x="1011627" y="1174392"/>
          <a:ext cx="7988529" cy="4369687"/>
        </p:xfrm>
        <a:graphic>
          <a:graphicData uri="http://schemas.openxmlformats.org/drawingml/2006/table">
            <a:tbl>
              <a:tblPr>
                <a:effectLst/>
                <a:tableStyleId>{284E427A-3D55-4303-BF80-6455036E1DE7}</a:tableStyleId>
              </a:tblPr>
              <a:tblGrid>
                <a:gridCol w="359983"/>
                <a:gridCol w="2108719"/>
                <a:gridCol w="2808504"/>
                <a:gridCol w="2711323"/>
              </a:tblGrid>
              <a:tr h="6295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№ п/п</a:t>
                      </a:r>
                      <a:endParaRPr lang="ru-RU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1869" marR="11869" marT="14549" marB="145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Критерии оценки</a:t>
                      </a:r>
                      <a:endParaRPr lang="ru-RU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1869" marR="11869" marT="14549" marB="145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Целевые показатели</a:t>
                      </a:r>
                      <a:endParaRPr lang="ru-RU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1869" marR="11869" marT="14549" marB="14549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Значения целевых показателей</a:t>
                      </a:r>
                      <a:endParaRPr lang="ru-RU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1869" marR="11869" marT="14549" marB="14549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7602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</a:t>
                      </a:r>
                      <a:endParaRPr lang="ru-RU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1869" marR="11869" marT="14549" marB="14549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Создание производственных мощностей по переработке древесных отходов, в том числе в биоэнергетических целях</a:t>
                      </a:r>
                      <a:endParaRPr lang="ru-RU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1869" marR="11869" marT="14549" marB="14549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Отношение объема отходов деревообработки, направленных на переработку, к общему объему отходов деревообработки</a:t>
                      </a:r>
                      <a:endParaRPr lang="ru-RU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1869" marR="11869" marT="14549" marB="14549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От 80 % до 100 % – 5 баллов;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от 70 % до 80 % – 4 балла;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от 50 % до 70 % – 3 балла;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от 40 % до 50 % – 2 балла;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от 30 % до 40 % – 1 балл;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менее 30 % </a:t>
                      </a:r>
                      <a:r>
                        <a:rPr lang="ru-RU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 </a:t>
                      </a: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баллов</a:t>
                      </a:r>
                      <a:endParaRPr lang="ru-RU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1869" marR="11869" marT="14549" marB="14549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7602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</a:t>
                      </a:r>
                      <a:endParaRPr lang="ru-RU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1869" marR="11869" marT="14549" marB="14549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Снижение энергопотребления производства (для инвестиционных проектов по модернизации объектов лесоперерабатывающей инфраструктуры</a:t>
                      </a:r>
                      <a:r>
                        <a:rPr lang="ru-RU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ru-RU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1869" marR="11869" marT="14549" marB="14549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Создание и/или модернизация собственной энергетической </a:t>
                      </a:r>
                      <a:r>
                        <a:rPr lang="ru-RU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инфраструктуры для генерации на основе древесины </a:t>
                      </a:r>
                      <a:r>
                        <a:rPr lang="ru-RU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тепловой и/или электрической энергии </a:t>
                      </a:r>
                      <a:endParaRPr lang="ru-RU" sz="160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1869" marR="11869" marT="14549" marB="14549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Проектом </a:t>
                      </a:r>
                      <a:r>
                        <a:rPr lang="ru-RU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предусмотрено </a:t>
                      </a:r>
                      <a:endParaRPr lang="ru-RU" sz="160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 5 баллов;</a:t>
                      </a:r>
                      <a:endParaRPr lang="ru-RU" sz="16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проектом</a:t>
                      </a:r>
                      <a:r>
                        <a:rPr lang="ru-RU" sz="1600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600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не </a:t>
                      </a:r>
                      <a:r>
                        <a:rPr lang="ru-RU" sz="1600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предусмотрено</a:t>
                      </a:r>
                      <a:r>
                        <a:rPr lang="ru-RU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ru-RU" sz="160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 </a:t>
                      </a: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баллов</a:t>
                      </a:r>
                      <a:endParaRPr lang="ru-RU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1869" marR="11869" marT="14549" marB="14549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0371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2"/>
          <p:cNvSpPr>
            <a:spLocks noGrp="1"/>
          </p:cNvSpPr>
          <p:nvPr>
            <p:ph type="title"/>
          </p:nvPr>
        </p:nvSpPr>
        <p:spPr>
          <a:xfrm>
            <a:off x="978137" y="110149"/>
            <a:ext cx="7986508" cy="1143000"/>
          </a:xfrm>
        </p:spPr>
        <p:txBody>
          <a:bodyPr/>
          <a:lstStyle/>
          <a:p>
            <a:r>
              <a:rPr lang="ru-RU" dirty="0" smtClean="0">
                <a:effectLst/>
              </a:rPr>
              <a:t>ЗНАЧЕНИЯ </a:t>
            </a:r>
            <a:r>
              <a:rPr lang="ru-RU" dirty="0">
                <a:effectLst/>
              </a:rPr>
              <a:t>ЦЕЛЕВЫХ ПОКАЗАТЕЛЕЙ КРИТЕРИЕВ ОЦЕНКИ (ПРОДОЛЖЕНИЕ)</a:t>
            </a:r>
          </a:p>
        </p:txBody>
      </p:sp>
      <p:sp>
        <p:nvSpPr>
          <p:cNvPr id="12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8497B2-772D-4023-84D7-D473E8386A41}" type="slidenum">
              <a:rPr lang="ru-RU" smtClean="0"/>
              <a:pPr>
                <a:defRPr/>
              </a:pPr>
              <a:t>2</a:t>
            </a:fld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131627"/>
              </p:ext>
            </p:extLst>
          </p:nvPr>
        </p:nvGraphicFramePr>
        <p:xfrm>
          <a:off x="1015859" y="1173567"/>
          <a:ext cx="7988529" cy="5038209"/>
        </p:xfrm>
        <a:graphic>
          <a:graphicData uri="http://schemas.openxmlformats.org/drawingml/2006/table">
            <a:tbl>
              <a:tblPr>
                <a:effectLst/>
                <a:tableStyleId>{284E427A-3D55-4303-BF80-6455036E1DE7}</a:tableStyleId>
              </a:tblPr>
              <a:tblGrid>
                <a:gridCol w="413929"/>
                <a:gridCol w="2041207"/>
                <a:gridCol w="3004450"/>
                <a:gridCol w="2528943"/>
              </a:tblGrid>
              <a:tr h="5010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№ п/п</a:t>
                      </a:r>
                      <a:endParaRPr lang="ru-RU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1869" marR="11869" marT="14549" marB="145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Критерии оценки</a:t>
                      </a:r>
                      <a:endParaRPr lang="ru-RU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1869" marR="11869" marT="14549" marB="145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Целевые показатели</a:t>
                      </a:r>
                      <a:endParaRPr lang="ru-RU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1869" marR="11869" marT="14549" marB="14549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Значения целевых показателей</a:t>
                      </a:r>
                      <a:endParaRPr lang="ru-RU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1869" marR="11869" marT="14549" marB="14549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3923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</a:t>
                      </a:r>
                      <a:endParaRPr lang="ru-RU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1869" marR="11869" marT="14549" marB="14549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Увеличение объемов выпуска импортозамещающей продукции</a:t>
                      </a:r>
                      <a:endParaRPr lang="ru-RU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1869" marR="11869" marT="14549" marB="14549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Создание и/или модернизация</a:t>
                      </a:r>
                      <a:r>
                        <a:rPr lang="ru-RU" sz="1600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производства по выпуску </a:t>
                      </a: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импортозамещающей </a:t>
                      </a:r>
                      <a:r>
                        <a:rPr lang="ru-RU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продукции, предусмотренной планом мероприятий по импортозамещению в лесопромышленном комплексе Российской Федерации,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и/или </a:t>
                      </a:r>
                      <a:r>
                        <a:rPr lang="ru-RU" sz="16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экспортоориентированной</a:t>
                      </a:r>
                      <a:r>
                        <a:rPr lang="ru-RU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продукции</a:t>
                      </a:r>
                      <a:endParaRPr lang="ru-RU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1869" marR="11869" marT="14549" marB="14549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Проектом предусмотрено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 5 баллов;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проектом</a:t>
                      </a:r>
                      <a:r>
                        <a:rPr lang="ru-RU" sz="1600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не предусмотрено</a:t>
                      </a:r>
                      <a:r>
                        <a:rPr lang="ru-RU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 0 баллов</a:t>
                      </a:r>
                      <a:endParaRPr lang="ru-RU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1869" marR="11869" marT="14549" marB="14549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539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4.</a:t>
                      </a:r>
                      <a:endParaRPr lang="ru-RU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1869" marR="11869" marT="14549" marB="14549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Создание высокопроизводительных рабочих мест</a:t>
                      </a:r>
                      <a:endParaRPr lang="ru-RU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1869" marR="11869" marT="14549" marB="14549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Создание новых</a:t>
                      </a:r>
                      <a:r>
                        <a:rPr lang="ru-RU" sz="1600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рабочих </a:t>
                      </a: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мест </a:t>
                      </a:r>
                      <a:endParaRPr lang="ru-RU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1869" marR="11869" marT="14549" marB="14549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Более 200 рабочих мест – 5 </a:t>
                      </a:r>
                      <a:r>
                        <a:rPr lang="ru-RU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баллов;</a:t>
                      </a:r>
                      <a:endParaRPr lang="ru-RU" sz="16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от 100 до 200 рабочих мест – 4 балла;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от 50 до 100 рабочих мест – 2 балла;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менее 50 рабочих мест – 0 баллов</a:t>
                      </a:r>
                      <a:endParaRPr lang="ru-RU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1869" marR="11869" marT="14549" marB="14549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0193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2"/>
          <p:cNvSpPr>
            <a:spLocks noGrp="1"/>
          </p:cNvSpPr>
          <p:nvPr>
            <p:ph type="title"/>
          </p:nvPr>
        </p:nvSpPr>
        <p:spPr>
          <a:xfrm>
            <a:off x="978137" y="110149"/>
            <a:ext cx="7986508" cy="1143000"/>
          </a:xfrm>
        </p:spPr>
        <p:txBody>
          <a:bodyPr/>
          <a:lstStyle/>
          <a:p>
            <a:r>
              <a:rPr lang="ru-RU" dirty="0" smtClean="0">
                <a:effectLst/>
              </a:rPr>
              <a:t>ЗНАЧЕНИЯ </a:t>
            </a:r>
            <a:r>
              <a:rPr lang="ru-RU" dirty="0">
                <a:effectLst/>
              </a:rPr>
              <a:t>ЦЕЛЕВЫХ ПОКАЗАТЕЛЕЙ КРИТЕРИЕВ ОЦЕНКИ (ПРОДОЛЖЕНИЕ)</a:t>
            </a:r>
          </a:p>
        </p:txBody>
      </p:sp>
      <p:sp>
        <p:nvSpPr>
          <p:cNvPr id="12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8497B2-772D-4023-84D7-D473E8386A41}" type="slidenum">
              <a:rPr lang="ru-RU" smtClean="0"/>
              <a:pPr>
                <a:defRPr/>
              </a:pPr>
              <a:t>3</a:t>
            </a:fld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527582"/>
              </p:ext>
            </p:extLst>
          </p:nvPr>
        </p:nvGraphicFramePr>
        <p:xfrm>
          <a:off x="1030280" y="1362818"/>
          <a:ext cx="7988529" cy="2422857"/>
        </p:xfrm>
        <a:graphic>
          <a:graphicData uri="http://schemas.openxmlformats.org/drawingml/2006/table">
            <a:tbl>
              <a:tblPr>
                <a:effectLst/>
                <a:tableStyleId>{284E427A-3D55-4303-BF80-6455036E1DE7}</a:tableStyleId>
              </a:tblPr>
              <a:tblGrid>
                <a:gridCol w="413929"/>
                <a:gridCol w="2288045"/>
                <a:gridCol w="2052726"/>
                <a:gridCol w="3233829"/>
              </a:tblGrid>
              <a:tr h="6868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№ п/п</a:t>
                      </a:r>
                      <a:endParaRPr lang="ru-RU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1869" marR="11869" marT="14549" marB="145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Критерии оценки</a:t>
                      </a:r>
                      <a:endParaRPr lang="ru-RU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1869" marR="11869" marT="14549" marB="145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Целевые показатели</a:t>
                      </a:r>
                      <a:endParaRPr lang="ru-RU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1869" marR="11869" marT="14549" marB="14549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Значения целевых показателей</a:t>
                      </a:r>
                      <a:endParaRPr lang="ru-RU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1869" marR="11869" marT="14549" marB="14549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6670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5.</a:t>
                      </a:r>
                      <a:endParaRPr lang="ru-RU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1869" marR="11869" marT="14549" marB="14549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Соответствие инвестиционного проекта </a:t>
                      </a:r>
                      <a:r>
                        <a:rPr lang="ru-RU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концепции социально-экономического </a:t>
                      </a: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развития Тверской области</a:t>
                      </a:r>
                      <a:endParaRPr lang="ru-RU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1869" marR="11869" marT="14549" marB="14549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Обеспечение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переработки предоставляемой для</a:t>
                      </a:r>
                      <a:r>
                        <a:rPr lang="ru-RU" sz="1600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реализации проекта </a:t>
                      </a:r>
                      <a:r>
                        <a:rPr lang="ru-RU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древесины на территории Тверской области</a:t>
                      </a:r>
                      <a:endParaRPr lang="ru-RU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1869" marR="11869" marT="14549" marB="14549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От 70 </a:t>
                      </a: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% </a:t>
                      </a:r>
                      <a:r>
                        <a:rPr lang="ru-RU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до 100 % – </a:t>
                      </a: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 баллов;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от </a:t>
                      </a:r>
                      <a:r>
                        <a:rPr lang="ru-RU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60 </a:t>
                      </a: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% до </a:t>
                      </a:r>
                      <a:r>
                        <a:rPr lang="ru-RU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70 </a:t>
                      </a: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% – 4 балла;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от 50 % до </a:t>
                      </a:r>
                      <a:r>
                        <a:rPr lang="ru-RU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60 </a:t>
                      </a: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% – 3 балла;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от 40 % до 50 % – 2 балла;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от 30 % до 40 % – 1 балл;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менее 30 % </a:t>
                      </a:r>
                      <a:r>
                        <a:rPr lang="ru-RU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 0 </a:t>
                      </a: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баллов</a:t>
                      </a:r>
                      <a:endParaRPr lang="ru-RU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1869" marR="11869" marT="14549" marB="14549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1048934" y="4047453"/>
            <a:ext cx="798853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Максимальная сумма баллов по целевым показателям </a:t>
            </a:r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критериев оценки инвестиционных </a:t>
            </a: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проектов составляет </a:t>
            </a: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25 баллов</a:t>
            </a:r>
          </a:p>
          <a:p>
            <a:pPr algn="ctr"/>
            <a:endParaRPr lang="ru-RU" sz="16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Минимальная сумма баллов, необходимая для принятия положительного решения по проекту, </a:t>
            </a:r>
            <a:r>
              <a:rPr lang="ru-RU" sz="1600" b="1" smtClean="0">
                <a:latin typeface="Times New Roman" pitchFamily="18" charset="0"/>
                <a:cs typeface="Times New Roman" pitchFamily="18" charset="0"/>
              </a:rPr>
              <a:t>составляет 11 </a:t>
            </a: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баллов</a:t>
            </a:r>
            <a:endParaRPr lang="ru-RU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157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Оформление по умолчанию">
  <a:themeElements>
    <a:clrScheme name="Техническая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6699</TotalTime>
  <Words>366</Words>
  <Application>Microsoft Office PowerPoint</Application>
  <PresentationFormat>Экран (4:3)</PresentationFormat>
  <Paragraphs>62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1_Оформление по умолчанию</vt:lpstr>
      <vt:lpstr> ЗНАЧЕНИЯ ЦЕЛЕВЫХ ПОКАЗАТЕЛЕЙ КРИТЕРИЕВ ОЦЕНКИ</vt:lpstr>
      <vt:lpstr>ЗНАЧЕНИЯ ЦЕЛЕВЫХ ПОКАЗАТЕЛЕЙ КРИТЕРИЕВ ОЦЕНКИ (ПРОДОЛЖЕНИЕ)</vt:lpstr>
      <vt:lpstr>ЗНАЧЕНИЯ ЦЕЛЕВЫХ ПОКАЗАТЕЛЕЙ КРИТЕРИЕВ ОЦЕНКИ (ПРОДОЛЖЕНИЕ)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ТЕХНИЧЕСКОЕ ЗАДАНИЕ  НА РЕКОНСТРУКЦИЮ МОУ «СРЕДНЯЯ ШКОЛА №13»  (с устройством пристройки столовой)   в г. КИМРЫ   ТВЕРСКОЙ ОБЛАСТИ  А.А.Каспржак начальник департамента образования Тверской области</dc:title>
  <dc:creator>peres</dc:creator>
  <cp:lastModifiedBy>user</cp:lastModifiedBy>
  <cp:revision>755</cp:revision>
  <cp:lastPrinted>2018-08-31T11:55:59Z</cp:lastPrinted>
  <dcterms:created xsi:type="dcterms:W3CDTF">2008-10-17T07:39:58Z</dcterms:created>
  <dcterms:modified xsi:type="dcterms:W3CDTF">2018-12-07T12:27:35Z</dcterms:modified>
</cp:coreProperties>
</file>