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0" r:id="rId1"/>
  </p:sldMasterIdLst>
  <p:notesMasterIdLst>
    <p:notesMasterId r:id="rId11"/>
  </p:notesMasterIdLst>
  <p:handoutMasterIdLst>
    <p:handoutMasterId r:id="rId12"/>
  </p:handoutMasterIdLst>
  <p:sldIdLst>
    <p:sldId id="417" r:id="rId2"/>
    <p:sldId id="428" r:id="rId3"/>
    <p:sldId id="430" r:id="rId4"/>
    <p:sldId id="420" r:id="rId5"/>
    <p:sldId id="431" r:id="rId6"/>
    <p:sldId id="422" r:id="rId7"/>
    <p:sldId id="423" r:id="rId8"/>
    <p:sldId id="424" r:id="rId9"/>
    <p:sldId id="425" r:id="rId10"/>
  </p:sldIdLst>
  <p:sldSz cx="9144000" cy="6858000" type="screen4x3"/>
  <p:notesSz cx="6797675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402" userDrawn="1">
          <p15:clr>
            <a:srgbClr val="A4A3A4"/>
          </p15:clr>
        </p15:guide>
        <p15:guide id="3" pos="288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45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БарановаЭВ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FF8B8B"/>
    <a:srgbClr val="FF5050"/>
    <a:srgbClr val="996600"/>
    <a:srgbClr val="66FFFF"/>
    <a:srgbClr val="66CCFF"/>
    <a:srgbClr val="660033"/>
    <a:srgbClr val="CCECFF"/>
    <a:srgbClr val="FF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19" autoAdjust="0"/>
    <p:restoredTop sz="98407" autoAdjust="0"/>
  </p:normalViewPr>
  <p:slideViewPr>
    <p:cSldViewPr snapToGrid="0">
      <p:cViewPr varScale="1">
        <p:scale>
          <a:sx n="102" d="100"/>
          <a:sy n="102" d="100"/>
        </p:scale>
        <p:origin x="-474" y="-90"/>
      </p:cViewPr>
      <p:guideLst>
        <p:guide orient="horz" pos="2160"/>
        <p:guide pos="3402"/>
        <p:guide pos="2881"/>
      </p:guideLst>
    </p:cSldViewPr>
  </p:slideViewPr>
  <p:outlineViewPr>
    <p:cViewPr>
      <p:scale>
        <a:sx n="33" d="100"/>
        <a:sy n="33" d="100"/>
      </p:scale>
      <p:origin x="20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84"/>
    </p:cViewPr>
  </p:sorterViewPr>
  <p:notesViewPr>
    <p:cSldViewPr snapToGrid="0">
      <p:cViewPr varScale="1">
        <p:scale>
          <a:sx n="75" d="100"/>
          <a:sy n="75" d="100"/>
        </p:scale>
        <p:origin x="-2136" y="-108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450" cy="4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652" y="0"/>
            <a:ext cx="2945450" cy="4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205"/>
            <a:ext cx="2945450" cy="4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652" y="9429205"/>
            <a:ext cx="2945450" cy="4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B3AC6DF-2A79-4258-A95C-14D6AD8324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615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450" cy="4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52" y="0"/>
            <a:ext cx="2945450" cy="4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2950"/>
            <a:ext cx="496887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3" y="4716233"/>
            <a:ext cx="5437510" cy="446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205"/>
            <a:ext cx="2945450" cy="4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52" y="9429205"/>
            <a:ext cx="2945450" cy="4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B4FF850-78FA-4D5A-A52A-778847184A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484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1" y="1663701"/>
            <a:ext cx="7772400" cy="3340099"/>
          </a:xfrm>
        </p:spPr>
        <p:txBody>
          <a:bodyPr/>
          <a:lstStyle>
            <a:lvl1pPr>
              <a:defRPr sz="2999" b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75" y="5537201"/>
            <a:ext cx="6400800" cy="1054099"/>
          </a:xfrm>
        </p:spPr>
        <p:txBody>
          <a:bodyPr anchor="ctr" anchorCtr="0"/>
          <a:lstStyle>
            <a:lvl1pPr marL="0" indent="0" algn="ctr">
              <a:buNone/>
              <a:defRPr lang="ru-RU" sz="1600" b="1" kern="1200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109" indent="0" algn="ctr">
              <a:buNone/>
              <a:defRPr/>
            </a:lvl2pPr>
            <a:lvl3pPr marL="914217" indent="0" algn="ctr">
              <a:buNone/>
              <a:defRPr/>
            </a:lvl3pPr>
            <a:lvl4pPr marL="1371326" indent="0" algn="ctr">
              <a:buNone/>
              <a:defRPr/>
            </a:lvl4pPr>
            <a:lvl5pPr marL="1828434" indent="0" algn="ctr">
              <a:buNone/>
              <a:defRPr/>
            </a:lvl5pPr>
            <a:lvl6pPr marL="2285543" indent="0" algn="ctr">
              <a:buNone/>
              <a:defRPr/>
            </a:lvl6pPr>
            <a:lvl7pPr marL="2742651" indent="0" algn="ctr">
              <a:buNone/>
              <a:defRPr/>
            </a:lvl7pPr>
            <a:lvl8pPr marL="3199760" indent="0" algn="ctr">
              <a:buNone/>
              <a:defRPr/>
            </a:lvl8pPr>
            <a:lvl9pPr marL="3656868" indent="0" algn="ctr">
              <a:buNone/>
              <a:defRPr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 userDrawn="1"/>
        </p:nvSpPr>
        <p:spPr bwMode="auto">
          <a:xfrm>
            <a:off x="897620" y="293514"/>
            <a:ext cx="6896218" cy="81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/>
          <a:lstStyle/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МИНИСТЕРСТВО</a:t>
            </a:r>
            <a:r>
              <a:rPr lang="ru-RU" sz="1800" b="1" baseline="0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ЛЕСНОГО ХОЗЯЙСТВА</a:t>
            </a:r>
            <a:br>
              <a:rPr lang="ru-RU" sz="1800" b="1" baseline="0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1800" b="1" baseline="0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ТВЕРСКОЙ </a:t>
            </a:r>
            <a:r>
              <a:rPr lang="ru-RU" sz="18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ОБЛАСТИ</a:t>
            </a: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A351A-F371-47AF-9785-0FCCB56D184F}" type="datetime1">
              <a:rPr lang="ru-RU" smtClean="0"/>
              <a:pPr>
                <a:defRPr/>
              </a:pPr>
              <a:t>20.11.2018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A69C5-DC48-45D0-BF9B-9208117BA7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1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1" y="274643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03EB4-3364-4EDC-98A3-D102395BB048}" type="datetime1">
              <a:rPr lang="ru-RU" smtClean="0"/>
              <a:pPr>
                <a:defRPr/>
              </a:pPr>
              <a:t>20.11.2018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9E421-0DE1-44FF-A035-9D13A2B7EF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11E4B-0F5F-4665-A0CC-E8EC9D05916C}" type="datetime1">
              <a:rPr lang="ru-RU" smtClean="0"/>
              <a:pPr>
                <a:defRPr/>
              </a:pPr>
              <a:t>20.11.2018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497B2-772D-4023-84D7-D473E8386A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5" y="4406905"/>
            <a:ext cx="7772400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09" indent="0">
              <a:buNone/>
              <a:defRPr sz="1800"/>
            </a:lvl2pPr>
            <a:lvl3pPr marL="914217" indent="0">
              <a:buNone/>
              <a:defRPr sz="1600"/>
            </a:lvl3pPr>
            <a:lvl4pPr marL="1371326" indent="0">
              <a:buNone/>
              <a:defRPr sz="1400"/>
            </a:lvl4pPr>
            <a:lvl5pPr marL="1828434" indent="0">
              <a:buNone/>
              <a:defRPr sz="1400"/>
            </a:lvl5pPr>
            <a:lvl6pPr marL="2285543" indent="0">
              <a:buNone/>
              <a:defRPr sz="1400"/>
            </a:lvl6pPr>
            <a:lvl7pPr marL="2742651" indent="0">
              <a:buNone/>
              <a:defRPr sz="1400"/>
            </a:lvl7pPr>
            <a:lvl8pPr marL="3199760" indent="0">
              <a:buNone/>
              <a:defRPr sz="1400"/>
            </a:lvl8pPr>
            <a:lvl9pPr marL="3656868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72FBE-A342-4B9F-ACD7-8E623D3FF5C9}" type="datetime1">
              <a:rPr lang="ru-RU" smtClean="0"/>
              <a:pPr>
                <a:defRPr/>
              </a:pPr>
              <a:t>20.11.2018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4FC00-40E4-458D-AD05-801E70F201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1" y="1600205"/>
            <a:ext cx="4038600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1" y="1600205"/>
            <a:ext cx="4038600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9F471-62BB-4333-B0E0-2BD9E107D6BC}" type="datetime1">
              <a:rPr lang="ru-RU" smtClean="0"/>
              <a:pPr>
                <a:defRPr/>
              </a:pPr>
              <a:t>20.11.2018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A6127-1D2B-4715-AF84-0F5BAC7016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74CBE-5DE3-4F2F-91A8-94E4C7AD8D73}" type="datetime1">
              <a:rPr lang="ru-RU" smtClean="0"/>
              <a:pPr>
                <a:defRPr/>
              </a:pPr>
              <a:t>20.11.2018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C40FB-3978-453C-9EA6-4B4D26F0FC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3CD52-05CB-456F-8882-BE4010A6FA65}" type="datetime1">
              <a:rPr lang="ru-RU" smtClean="0"/>
              <a:pPr>
                <a:defRPr/>
              </a:pPr>
              <a:t>20.11.2018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9682F-536C-4E12-9DD5-23251CA590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3355C-F6E7-4FD8-9A2F-6DD7C60ED9C3}" type="datetime1">
              <a:rPr lang="ru-RU" smtClean="0"/>
              <a:pPr>
                <a:defRPr/>
              </a:pPr>
              <a:t>20.11.2018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22EF4-1242-4F83-8B32-EDCAE45C01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1B6BB-AB87-41B3-B427-1796E0875374}" type="datetime1">
              <a:rPr lang="ru-RU" smtClean="0"/>
              <a:pPr>
                <a:defRPr/>
              </a:pPr>
              <a:t>20.11.2018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09878-4BB2-48FB-B231-050E9C9DA9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199"/>
            </a:lvl1pPr>
            <a:lvl2pPr marL="457109" indent="0">
              <a:buNone/>
              <a:defRPr sz="2799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1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4F345-9577-456B-B059-CE763D107B2B}" type="datetime1">
              <a:rPr lang="ru-RU" smtClean="0"/>
              <a:pPr>
                <a:defRPr/>
              </a:pPr>
              <a:t>20.11.2018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7ABC3-BC3D-4BE2-9729-44701FC26D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8136" y="211138"/>
            <a:ext cx="798650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45720" rIns="18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8135" y="1600203"/>
            <a:ext cx="770866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1043" y="6273804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0F82F95-DA4D-4799-A38A-F25AB182E450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7" name="Рисунок 1"/>
          <p:cNvPicPr>
            <a:picLocks noChangeAspect="1" noChangeArrowheads="1"/>
          </p:cNvPicPr>
          <p:nvPr userDrawn="1"/>
        </p:nvPicPr>
        <p:blipFill>
          <a:blip r:embed="rId13">
            <a:lum contrast="12000"/>
          </a:blip>
          <a:srcRect l="5005"/>
          <a:stretch>
            <a:fillRect/>
          </a:stretch>
        </p:blipFill>
        <p:spPr bwMode="auto">
          <a:xfrm>
            <a:off x="149605" y="163946"/>
            <a:ext cx="828531" cy="10287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ru-RU" sz="2000" b="1" kern="1200" dirty="0" smtClean="0">
          <a:solidFill>
            <a:srgbClr val="A88000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Times New Roman" pitchFamily="18" charset="0"/>
          <a:ea typeface="+mn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2"/>
          </a:solidFill>
          <a:latin typeface="Arial" pitchFamily="34" charset="0"/>
        </a:defRPr>
      </a:lvl5pPr>
      <a:lvl6pPr marL="457109" algn="ctr" rtl="0" fontAlgn="base">
        <a:spcBef>
          <a:spcPct val="0"/>
        </a:spcBef>
        <a:spcAft>
          <a:spcPct val="0"/>
        </a:spcAft>
        <a:defRPr sz="4399">
          <a:solidFill>
            <a:schemeClr val="tx2"/>
          </a:solidFill>
          <a:latin typeface="Arial" pitchFamily="34" charset="0"/>
        </a:defRPr>
      </a:lvl6pPr>
      <a:lvl7pPr marL="914217" algn="ctr" rtl="0" fontAlgn="base">
        <a:spcBef>
          <a:spcPct val="0"/>
        </a:spcBef>
        <a:spcAft>
          <a:spcPct val="0"/>
        </a:spcAft>
        <a:defRPr sz="4399">
          <a:solidFill>
            <a:schemeClr val="tx2"/>
          </a:solidFill>
          <a:latin typeface="Arial" pitchFamily="34" charset="0"/>
        </a:defRPr>
      </a:lvl7pPr>
      <a:lvl8pPr marL="1371326" algn="ctr" rtl="0" fontAlgn="base">
        <a:spcBef>
          <a:spcPct val="0"/>
        </a:spcBef>
        <a:spcAft>
          <a:spcPct val="0"/>
        </a:spcAft>
        <a:defRPr sz="4399">
          <a:solidFill>
            <a:schemeClr val="tx2"/>
          </a:solidFill>
          <a:latin typeface="Arial" pitchFamily="34" charset="0"/>
        </a:defRPr>
      </a:lvl8pPr>
      <a:lvl9pPr marL="1828434" algn="ctr" rtl="0" fontAlgn="base">
        <a:spcBef>
          <a:spcPct val="0"/>
        </a:spcBef>
        <a:spcAft>
          <a:spcPct val="0"/>
        </a:spcAft>
        <a:defRPr sz="4399">
          <a:solidFill>
            <a:schemeClr val="tx2"/>
          </a:solidFill>
          <a:latin typeface="Arial" pitchFamily="34" charset="0"/>
        </a:defRPr>
      </a:lvl9pPr>
    </p:titleStyle>
    <p:bodyStyle>
      <a:lvl1pPr marL="342831" indent="-342831" algn="l" rtl="0" eaLnBrk="0" fontAlgn="base" hangingPunct="0">
        <a:spcBef>
          <a:spcPct val="20000"/>
        </a:spcBef>
        <a:spcAft>
          <a:spcPct val="0"/>
        </a:spcAft>
        <a:buChar char="•"/>
        <a:defRPr sz="2799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801" indent="-285693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marL="1142771" indent="-228554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marL="1599880" indent="-228554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marL="2056989" indent="-228554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2514097" indent="-22855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206" indent="-22855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314" indent="-22855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5423" indent="-22855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77615" y="1884982"/>
            <a:ext cx="7772400" cy="3025084"/>
          </a:xfrm>
        </p:spPr>
        <p:txBody>
          <a:bodyPr/>
          <a:lstStyle/>
          <a:p>
            <a:r>
              <a:rPr lang="ru-RU" sz="3200" dirty="0" smtClean="0"/>
              <a:t>Об </a:t>
            </a:r>
            <a:r>
              <a:rPr lang="ru-RU" sz="3200" dirty="0"/>
              <a:t>утверждении значений 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целевых </a:t>
            </a:r>
            <a:r>
              <a:rPr lang="ru-RU" sz="3200" dirty="0"/>
              <a:t>показателей </a:t>
            </a:r>
            <a:r>
              <a:rPr lang="ru-RU" sz="3200" dirty="0" smtClean="0"/>
              <a:t>критериев </a:t>
            </a:r>
            <a:r>
              <a:rPr lang="ru-RU" sz="3200" dirty="0"/>
              <a:t>оценки </a:t>
            </a:r>
            <a:r>
              <a:rPr lang="ru-RU" sz="3200" dirty="0" smtClean="0"/>
              <a:t>приоритетных инвестиционных </a:t>
            </a:r>
            <a:r>
              <a:rPr lang="ru-RU" sz="3200" dirty="0"/>
              <a:t>проектов </a:t>
            </a:r>
            <a:r>
              <a:rPr lang="ru-RU" sz="3200" dirty="0" smtClean="0"/>
              <a:t>в </a:t>
            </a:r>
            <a:r>
              <a:rPr lang="ru-RU" sz="3200" dirty="0"/>
              <a:t>области освоения лесов 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на </a:t>
            </a:r>
            <a:r>
              <a:rPr lang="ru-RU" sz="3200" dirty="0"/>
              <a:t>территории Тверской </a:t>
            </a:r>
            <a:r>
              <a:rPr lang="ru-RU" sz="3200" dirty="0" smtClean="0"/>
              <a:t>области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ru-RU" sz="1600" dirty="0"/>
              <a:t>г. Тверь</a:t>
            </a:r>
          </a:p>
          <a:p>
            <a:pPr>
              <a:defRPr/>
            </a:pPr>
            <a:r>
              <a:rPr lang="ru-RU" smtClean="0"/>
              <a:t>27</a:t>
            </a:r>
            <a:r>
              <a:rPr lang="ru-RU" sz="1600" smtClean="0"/>
              <a:t> </a:t>
            </a:r>
            <a:r>
              <a:rPr lang="ru-RU" sz="1600" dirty="0" smtClean="0"/>
              <a:t>октября 2018 </a:t>
            </a:r>
            <a:r>
              <a:rPr lang="ru-RU" sz="1600" dirty="0"/>
              <a:t>года</a:t>
            </a:r>
          </a:p>
        </p:txBody>
      </p:sp>
    </p:spTree>
    <p:extLst>
      <p:ext uri="{BB962C8B-B14F-4D97-AF65-F5344CB8AC3E}">
        <p14:creationId xmlns:p14="http://schemas.microsoft.com/office/powerpoint/2010/main" val="323482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НОРМАТИВНАЯ ПРАВОВАЯ БАЗА</a:t>
            </a:r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998376" y="1097266"/>
            <a:ext cx="7754057" cy="2116988"/>
          </a:xfrm>
          <a:prstGeom prst="flowChartAlternateProcess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/>
          <a:lstStyle/>
          <a:p>
            <a:pPr algn="ctr">
              <a:defRPr/>
            </a:pPr>
            <a:r>
              <a:rPr lang="ru-RU" sz="1600" b="1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Постановлением Правительства Российской Федерации от 23.02.2018 № 190  </a:t>
            </a:r>
            <a:r>
              <a:rPr lang="ru-RU" sz="1600" b="1" dirty="0" smtClean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    «</a:t>
            </a:r>
            <a:r>
              <a:rPr lang="ru-RU" sz="1600" b="1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О приоритетных инвестиционных проектах в области освоения лесов и об изменении и признании утратившими силу некоторых актов Правительства Российской Федерации</a:t>
            </a:r>
            <a:r>
              <a:rPr lang="ru-RU" sz="1600" b="1" dirty="0" smtClean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» (Постановление № 190) утверждено новое Положение </a:t>
            </a:r>
            <a:r>
              <a:rPr lang="ru-RU" sz="1600" b="1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о подготовке и утверждении перечня приоритетных инвестиционных проектов в области освоения </a:t>
            </a:r>
            <a:r>
              <a:rPr lang="ru-RU" sz="1600" b="1" dirty="0" smtClean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лесов</a:t>
            </a:r>
            <a:endParaRPr lang="ru-RU" sz="1600" b="1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31043" y="6273805"/>
            <a:ext cx="2133600" cy="476251"/>
          </a:xfrm>
        </p:spPr>
        <p:txBody>
          <a:bodyPr/>
          <a:lstStyle/>
          <a:p>
            <a:pPr>
              <a:defRPr/>
            </a:pPr>
            <a:fld id="{368497B2-772D-4023-84D7-D473E8386A41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2220686" y="4466714"/>
            <a:ext cx="6530283" cy="973034"/>
          </a:xfrm>
          <a:prstGeom prst="flowChartAlternateProcess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/>
          <a:lstStyle/>
          <a:p>
            <a:pPr algn="ctr">
              <a:defRPr/>
            </a:pPr>
            <a:r>
              <a:rPr lang="ru-RU" sz="1600" b="1" dirty="0" smtClean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Отбор </a:t>
            </a:r>
            <a:r>
              <a:rPr lang="ru-RU" sz="1600" b="1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заявок на реализацию инвестиционных проектов в области освоения </a:t>
            </a:r>
            <a:r>
              <a:rPr lang="ru-RU" sz="1600" b="1" dirty="0" smtClean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лесов включает в себя оценку инвестиционных </a:t>
            </a:r>
            <a:r>
              <a:rPr lang="ru-RU" sz="1600" b="1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проектов </a:t>
            </a:r>
            <a:r>
              <a:rPr lang="ru-RU" sz="1600" b="1" dirty="0" smtClean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по критериям, </a:t>
            </a:r>
            <a:r>
              <a:rPr lang="ru-RU" sz="1600" b="1" dirty="0" err="1" smtClean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утврежденным</a:t>
            </a:r>
            <a:r>
              <a:rPr lang="ru-RU" sz="1600" b="1" dirty="0" smtClean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в </a:t>
            </a:r>
            <a:r>
              <a:rPr lang="ru-RU" sz="1600" b="1" dirty="0" smtClean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Постановлении № 190 </a:t>
            </a:r>
            <a:endParaRPr lang="ru-RU" sz="1600" b="1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220686" y="5523722"/>
            <a:ext cx="6531746" cy="84822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целевых показателей </a:t>
            </a:r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критериев </a:t>
            </a:r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оценки </a:t>
            </a:r>
            <a:endParaRPr lang="ru-RU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инвестиционных </a:t>
            </a:r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проектов в области освоения лесов </a:t>
            </a:r>
            <a:endParaRPr lang="ru-RU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утверждаются </a:t>
            </a:r>
            <a:r>
              <a:rPr lang="ru-RU" sz="16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субъектами Российской Федерации</a:t>
            </a:r>
            <a:endParaRPr lang="ru-RU" sz="16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98376" y="3229052"/>
            <a:ext cx="7752593" cy="9938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Постановление № 190 – механизм государственной поддержки инвестиционных проектов по модернизации и/или созданию лесной и лесоперерабатывающей инфраструктуры с объемом инвестиций 500 и 750 млн рублей соответственно</a:t>
            </a:r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209772" y="4459114"/>
            <a:ext cx="615142" cy="17944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64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Скругленный прямоугольник 41"/>
          <p:cNvSpPr/>
          <p:nvPr/>
        </p:nvSpPr>
        <p:spPr>
          <a:xfrm>
            <a:off x="1126177" y="2559659"/>
            <a:ext cx="3963211" cy="6556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заявок по региональным </a:t>
            </a:r>
          </a:p>
          <a:p>
            <a:pPr algn="ctr"/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целевым показателям критериев оценки</a:t>
            </a:r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НЕОБХОДИМОСТЬ ПРИНЯТИЯ ПРОЕКТА ПОСТАНОВЛЕНИЯ </a:t>
            </a:r>
          </a:p>
        </p:txBody>
      </p:sp>
      <p:sp>
        <p:nvSpPr>
          <p:cNvPr id="1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31043" y="6273805"/>
            <a:ext cx="2133600" cy="476251"/>
          </a:xfrm>
        </p:spPr>
        <p:txBody>
          <a:bodyPr/>
          <a:lstStyle/>
          <a:p>
            <a:pPr>
              <a:defRPr/>
            </a:pPr>
            <a:fld id="{368497B2-772D-4023-84D7-D473E8386A41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126176" y="1078795"/>
            <a:ext cx="3963211" cy="35928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Заявка на реализацию </a:t>
            </a:r>
            <a:r>
              <a:rPr lang="ru-RU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инвестпроекта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126176" y="4407211"/>
            <a:ext cx="3963211" cy="625268"/>
          </a:xfrm>
          <a:prstGeom prst="roundRect">
            <a:avLst/>
          </a:prstGeom>
          <a:solidFill>
            <a:srgbClr val="99FF99"/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Включение </a:t>
            </a:r>
            <a:r>
              <a:rPr lang="ru-RU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инвестпроектов</a:t>
            </a:r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перечень приоритетных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AutoShape 18"/>
          <p:cNvSpPr>
            <a:spLocks noChangeArrowheads="1"/>
          </p:cNvSpPr>
          <p:nvPr/>
        </p:nvSpPr>
        <p:spPr bwMode="auto">
          <a:xfrm rot="5400000">
            <a:off x="2823372" y="10644"/>
            <a:ext cx="568820" cy="3963212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00B05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wrap="square" lIns="0" tIns="36000" rIns="0" bIns="36000" anchor="ctr"/>
          <a:lstStyle/>
          <a:p>
            <a:pPr algn="ctr">
              <a:defRPr/>
            </a:pPr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Министерство лесного хозяйства Тверской области  </a:t>
            </a:r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126177" y="5296516"/>
            <a:ext cx="3963210" cy="3528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инвестпроектов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126177" y="3502237"/>
            <a:ext cx="3963211" cy="625268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Отбор заявок в соответствии с Постановлением № 190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262464" y="1931784"/>
            <a:ext cx="3159527" cy="3319018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проведение оценки заявок НЕВОЗМОЖНО </a:t>
            </a:r>
          </a:p>
          <a:p>
            <a:pPr algn="ctr"/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утвердить региональные значения целевых показателей федеральных критериев оценки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Стрелка вниз 21"/>
          <p:cNvSpPr/>
          <p:nvPr/>
        </p:nvSpPr>
        <p:spPr>
          <a:xfrm>
            <a:off x="2961838" y="1441867"/>
            <a:ext cx="291887" cy="247311"/>
          </a:xfrm>
          <a:prstGeom prst="downArrow">
            <a:avLst>
              <a:gd name="adj1" fmla="val 50000"/>
              <a:gd name="adj2" fmla="val 79939"/>
            </a:avLst>
          </a:prstGeom>
          <a:solidFill>
            <a:srgbClr val="99FF99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Стрелка вниз 22"/>
          <p:cNvSpPr/>
          <p:nvPr/>
        </p:nvSpPr>
        <p:spPr>
          <a:xfrm>
            <a:off x="2961836" y="3221882"/>
            <a:ext cx="291887" cy="247311"/>
          </a:xfrm>
          <a:prstGeom prst="downArrow">
            <a:avLst>
              <a:gd name="adj1" fmla="val 50000"/>
              <a:gd name="adj2" fmla="val 79939"/>
            </a:avLst>
          </a:prstGeom>
          <a:solidFill>
            <a:srgbClr val="99FF99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Стрелка вниз 23"/>
          <p:cNvSpPr/>
          <p:nvPr/>
        </p:nvSpPr>
        <p:spPr>
          <a:xfrm>
            <a:off x="2961838" y="4125152"/>
            <a:ext cx="291887" cy="247311"/>
          </a:xfrm>
          <a:prstGeom prst="downArrow">
            <a:avLst>
              <a:gd name="adj1" fmla="val 50000"/>
              <a:gd name="adj2" fmla="val 79939"/>
            </a:avLst>
          </a:prstGeom>
          <a:solidFill>
            <a:srgbClr val="99FF99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Стрелка вниз 24"/>
          <p:cNvSpPr/>
          <p:nvPr/>
        </p:nvSpPr>
        <p:spPr>
          <a:xfrm>
            <a:off x="2961835" y="5026858"/>
            <a:ext cx="291887" cy="247311"/>
          </a:xfrm>
          <a:prstGeom prst="downArrow">
            <a:avLst>
              <a:gd name="adj1" fmla="val 50000"/>
              <a:gd name="adj2" fmla="val 79939"/>
            </a:avLst>
          </a:prstGeom>
          <a:solidFill>
            <a:srgbClr val="99FF99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Стрелка вниз 25"/>
          <p:cNvSpPr/>
          <p:nvPr/>
        </p:nvSpPr>
        <p:spPr>
          <a:xfrm>
            <a:off x="2961837" y="2277012"/>
            <a:ext cx="291887" cy="247311"/>
          </a:xfrm>
          <a:prstGeom prst="downArrow">
            <a:avLst>
              <a:gd name="adj1" fmla="val 50000"/>
              <a:gd name="adj2" fmla="val 79939"/>
            </a:avLst>
          </a:prstGeom>
          <a:solidFill>
            <a:srgbClr val="99FF99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8198396" y="1838474"/>
            <a:ext cx="615142" cy="17944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688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2"/>
          <p:cNvSpPr>
            <a:spLocks noGrp="1"/>
          </p:cNvSpPr>
          <p:nvPr>
            <p:ph type="title"/>
          </p:nvPr>
        </p:nvSpPr>
        <p:spPr>
          <a:xfrm>
            <a:off x="978137" y="110149"/>
            <a:ext cx="7986508" cy="1143000"/>
          </a:xfrm>
        </p:spPr>
        <p:txBody>
          <a:bodyPr/>
          <a:lstStyle/>
          <a:p>
            <a:r>
              <a:rPr lang="ru-RU" smtClean="0">
                <a:effectLst/>
              </a:rPr>
              <a:t/>
            </a:r>
            <a:br>
              <a:rPr lang="ru-RU" smtClean="0">
                <a:effectLst/>
              </a:rPr>
            </a:br>
            <a:r>
              <a:rPr lang="ru-RU" smtClean="0">
                <a:effectLst/>
              </a:rPr>
              <a:t>ЗНАЧЕНИЯ </a:t>
            </a:r>
            <a:r>
              <a:rPr lang="ru-RU" dirty="0" smtClean="0">
                <a:effectLst/>
              </a:rPr>
              <a:t>ЦЕЛЕВЫХ ПОКАЗАТЕЛЕЙ КРИТЕРИЕВ ОЦЕНКИ</a:t>
            </a:r>
            <a:endParaRPr lang="ru-RU" dirty="0">
              <a:effectLst/>
            </a:endParaRPr>
          </a:p>
        </p:txBody>
      </p:sp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31043" y="6432431"/>
            <a:ext cx="2133600" cy="476250"/>
          </a:xfrm>
        </p:spPr>
        <p:txBody>
          <a:bodyPr/>
          <a:lstStyle/>
          <a:p>
            <a:pPr>
              <a:defRPr/>
            </a:pPr>
            <a:fld id="{368497B2-772D-4023-84D7-D473E8386A41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200975"/>
              </p:ext>
            </p:extLst>
          </p:nvPr>
        </p:nvGraphicFramePr>
        <p:xfrm>
          <a:off x="946310" y="1976858"/>
          <a:ext cx="7988529" cy="3374034"/>
        </p:xfrm>
        <a:graphic>
          <a:graphicData uri="http://schemas.openxmlformats.org/drawingml/2006/table">
            <a:tbl>
              <a:tblPr>
                <a:effectLst/>
                <a:tableStyleId>{284E427A-3D55-4303-BF80-6455036E1DE7}</a:tableStyleId>
              </a:tblPr>
              <a:tblGrid>
                <a:gridCol w="359983"/>
                <a:gridCol w="2108719"/>
                <a:gridCol w="2351314"/>
                <a:gridCol w="3168513"/>
              </a:tblGrid>
              <a:tr h="62957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Утверждены</a:t>
                      </a:r>
                      <a:r>
                        <a:rPr lang="ru-RU" sz="1600" b="1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на федеральном уровне</a:t>
                      </a:r>
                      <a:endParaRPr lang="ru-RU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Устанавливаются</a:t>
                      </a:r>
                      <a:r>
                        <a:rPr lang="ru-RU" sz="1600" b="1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субъектами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Российской Федерации </a:t>
                      </a:r>
                      <a:endParaRPr lang="ru-RU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295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 п/п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Критерии оценки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Целевые показатели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Значения целевых показателей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148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Создание производственных мощностей по переработке древесных отходов, в том числе в биоэнергетических целях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Отношение объема отходов деревообработки, направленных на переработку, к общему объему отходов деревообработки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 80 % до 100 % – 5 баллов;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 70 % до 80 % – 4 балла;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 50 % до 70 % – 3 балла;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 40 % до 50 % – 2 балла;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 30 % до 40 % – 1 балл;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менее 30 % - 0 баллов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37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2"/>
          <p:cNvSpPr>
            <a:spLocks noGrp="1"/>
          </p:cNvSpPr>
          <p:nvPr>
            <p:ph type="title"/>
          </p:nvPr>
        </p:nvSpPr>
        <p:spPr>
          <a:xfrm>
            <a:off x="978137" y="110149"/>
            <a:ext cx="7986508" cy="1143000"/>
          </a:xfrm>
        </p:spPr>
        <p:txBody>
          <a:bodyPr/>
          <a:lstStyle/>
          <a:p>
            <a:r>
              <a:rPr lang="ru-RU" dirty="0" smtClean="0">
                <a:effectLst/>
              </a:rPr>
              <a:t>ЗНАЧЕНИЯ </a:t>
            </a:r>
            <a:r>
              <a:rPr lang="ru-RU" dirty="0">
                <a:effectLst/>
              </a:rPr>
              <a:t>ЦЕЛЕВЫХ ПОКАЗАТЕЛЕЙ КРИТЕРИЕВ ОЦЕНКИ (ПРОДОЛЖЕНИЕ)</a:t>
            </a:r>
          </a:p>
        </p:txBody>
      </p:sp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497B2-772D-4023-84D7-D473E8386A41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092651"/>
              </p:ext>
            </p:extLst>
          </p:nvPr>
        </p:nvGraphicFramePr>
        <p:xfrm>
          <a:off x="1015860" y="1985363"/>
          <a:ext cx="7876214" cy="3634517"/>
        </p:xfrm>
        <a:graphic>
          <a:graphicData uri="http://schemas.openxmlformats.org/drawingml/2006/table">
            <a:tbl>
              <a:tblPr>
                <a:effectLst/>
                <a:tableStyleId>{284E427A-3D55-4303-BF80-6455036E1DE7}</a:tableStyleId>
              </a:tblPr>
              <a:tblGrid>
                <a:gridCol w="408109"/>
                <a:gridCol w="2113695"/>
                <a:gridCol w="2180265"/>
                <a:gridCol w="3174145"/>
              </a:tblGrid>
              <a:tr h="6793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 п/п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Критерии оценки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Целевые показатели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Значения целевых показателей</a:t>
                      </a:r>
                      <a:endParaRPr lang="ru-RU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737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Снижение энергопотребления производства (для инвестиционных проектов по модернизации объектов лесоперерабатывающей инфраструктуры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Создание и/или модернизация собственной энергетической инфраструктуры и применение энергосберегающих технологий, материалов, оборудования. </a:t>
                      </a:r>
                      <a:endParaRPr lang="ru-RU" sz="16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 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одновременном выполнении условий баллы 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суммируются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 создании и/или модернизация собственной энергетической инфраструктуры для генерации на основе древесины электрической и/или тепловой энергии – 4 балла;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 применении 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энергосберегающих 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технологий, материалов, оборудования, влияющих на снижение энергопотребления – 2 балла;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 отсутствии снижения 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энергопотребления – 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баллов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04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2"/>
          <p:cNvSpPr>
            <a:spLocks noGrp="1"/>
          </p:cNvSpPr>
          <p:nvPr>
            <p:ph type="title"/>
          </p:nvPr>
        </p:nvSpPr>
        <p:spPr>
          <a:xfrm>
            <a:off x="978137" y="110149"/>
            <a:ext cx="7986508" cy="1143000"/>
          </a:xfrm>
        </p:spPr>
        <p:txBody>
          <a:bodyPr/>
          <a:lstStyle/>
          <a:p>
            <a:r>
              <a:rPr lang="ru-RU" dirty="0" smtClean="0">
                <a:effectLst/>
              </a:rPr>
              <a:t>ЗНАЧЕНИЯ </a:t>
            </a:r>
            <a:r>
              <a:rPr lang="ru-RU" dirty="0">
                <a:effectLst/>
              </a:rPr>
              <a:t>ЦЕЛЕВЫХ ПОКАЗАТЕЛЕЙ КРИТЕРИЕВ ОЦЕНКИ (ПРОДОЛЖЕНИЕ)</a:t>
            </a:r>
          </a:p>
        </p:txBody>
      </p:sp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497B2-772D-4023-84D7-D473E8386A41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746964"/>
              </p:ext>
            </p:extLst>
          </p:nvPr>
        </p:nvGraphicFramePr>
        <p:xfrm>
          <a:off x="1015859" y="1985363"/>
          <a:ext cx="7988529" cy="3634517"/>
        </p:xfrm>
        <a:graphic>
          <a:graphicData uri="http://schemas.openxmlformats.org/drawingml/2006/table">
            <a:tbl>
              <a:tblPr>
                <a:effectLst/>
                <a:tableStyleId>{284E427A-3D55-4303-BF80-6455036E1DE7}</a:tableStyleId>
              </a:tblPr>
              <a:tblGrid>
                <a:gridCol w="413929"/>
                <a:gridCol w="2041207"/>
                <a:gridCol w="3144416"/>
                <a:gridCol w="2388977"/>
              </a:tblGrid>
              <a:tr h="6793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 п/п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Критерии оценки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Целевые показатели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Значения целевых показателей</a:t>
                      </a:r>
                      <a:endParaRPr lang="ru-RU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737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Увеличение объемов выпуска импортозамещающей продукции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Введение в эксплуатацию в рамках инвестиционного проекта оборудования для выпуска импортозамещающей продукции, предусмотренной планом мероприятий по импортозамещению в лесопромышленном комплексе Российской Федерации, утверждаемым Министерством промышленности и торговли Российской Федерации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 наличии оборудования для выпуска импортозамещающей продукции – 2 балла;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 отсутствии оборудования для выпуска импортозамещающей продукции – 0 баллов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19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2"/>
          <p:cNvSpPr>
            <a:spLocks noGrp="1"/>
          </p:cNvSpPr>
          <p:nvPr>
            <p:ph type="title"/>
          </p:nvPr>
        </p:nvSpPr>
        <p:spPr>
          <a:xfrm>
            <a:off x="978137" y="110149"/>
            <a:ext cx="7986508" cy="1143000"/>
          </a:xfrm>
        </p:spPr>
        <p:txBody>
          <a:bodyPr/>
          <a:lstStyle/>
          <a:p>
            <a:r>
              <a:rPr lang="ru-RU" dirty="0" smtClean="0">
                <a:effectLst/>
              </a:rPr>
              <a:t>ЗНАЧЕНИЯ </a:t>
            </a:r>
            <a:r>
              <a:rPr lang="ru-RU" dirty="0">
                <a:effectLst/>
              </a:rPr>
              <a:t>ЦЕЛЕВЫХ ПОКАЗАТЕЛЕЙ КРИТЕРИЕВ ОЦЕНКИ (ПРОДОЛЖЕНИЕ)</a:t>
            </a:r>
          </a:p>
        </p:txBody>
      </p:sp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497B2-772D-4023-84D7-D473E8386A41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326136"/>
              </p:ext>
            </p:extLst>
          </p:nvPr>
        </p:nvGraphicFramePr>
        <p:xfrm>
          <a:off x="1030280" y="1773382"/>
          <a:ext cx="7988529" cy="3367551"/>
        </p:xfrm>
        <a:graphic>
          <a:graphicData uri="http://schemas.openxmlformats.org/drawingml/2006/table">
            <a:tbl>
              <a:tblPr>
                <a:effectLst/>
                <a:tableStyleId>{284E427A-3D55-4303-BF80-6455036E1DE7}</a:tableStyleId>
              </a:tblPr>
              <a:tblGrid>
                <a:gridCol w="413929"/>
                <a:gridCol w="2288045"/>
                <a:gridCol w="1875453"/>
                <a:gridCol w="3411102"/>
              </a:tblGrid>
              <a:tr h="6868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 п/п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Критерии оценки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Целевые показатели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Значения целевых показателей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013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Создание высокопроизводительных рабочих мест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Рост производительности труда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105 % и более – 2 балла;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менее 104,9 % – 0 баллов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667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  <a:endParaRPr lang="ru-RU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Соответствие инвестиционного проекта Стратегии социально-экономического развития Тверской области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Увеличение количества рабочих мест 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Более 200 рабочих мест – 5 балла;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 100 до 200 рабочих мест – 4 балла;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 50 до 100 рабочих мест – 2 балла;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менее 50 рабочих мест – 0 баллов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869" marR="11869" marT="14549" marB="1454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806335" y="5483772"/>
            <a:ext cx="79885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Максимальная сумма баллов по целевым показателям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критериев оценки инвестиционных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проектов составляет 20 баллов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15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2"/>
          <p:cNvSpPr>
            <a:spLocks noGrp="1"/>
          </p:cNvSpPr>
          <p:nvPr>
            <p:ph type="title"/>
          </p:nvPr>
        </p:nvSpPr>
        <p:spPr>
          <a:xfrm>
            <a:off x="978137" y="110149"/>
            <a:ext cx="7986508" cy="1143000"/>
          </a:xfrm>
        </p:spPr>
        <p:txBody>
          <a:bodyPr/>
          <a:lstStyle/>
          <a:p>
            <a:r>
              <a:rPr lang="ru-RU" dirty="0" smtClean="0">
                <a:effectLst/>
              </a:rPr>
              <a:t>СРАВНЕНИЕ С СУБЪЕКТАМИ 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ЦЕНТРАЛЬНОГО ФЕДЕРАЛЬНОГО ОКРУГА</a:t>
            </a:r>
            <a:endParaRPr lang="ru-RU" dirty="0">
              <a:effectLst/>
            </a:endParaRPr>
          </a:p>
        </p:txBody>
      </p:sp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497B2-772D-4023-84D7-D473E8386A41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654234" y="1051717"/>
            <a:ext cx="6977893" cy="9263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8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18 субъектов ЦФО значения целевых показателей критериев </a:t>
            </a:r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оценки </a:t>
            </a:r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инвестиционных </a:t>
            </a:r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проектов в области освоения лесов </a:t>
            </a:r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утверждены только в Тамбовской области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48256" y="886077"/>
            <a:ext cx="689956" cy="10837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762561"/>
              </p:ext>
            </p:extLst>
          </p:nvPr>
        </p:nvGraphicFramePr>
        <p:xfrm>
          <a:off x="1074856" y="2087086"/>
          <a:ext cx="7705250" cy="4624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0300"/>
                <a:gridCol w="4698456"/>
                <a:gridCol w="2047522"/>
                <a:gridCol w="728972"/>
              </a:tblGrid>
              <a:tr h="3527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Целевой показатель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Значение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Балл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</a:tr>
              <a:tr h="256713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Удельный вес перерабатываемых (утилизируемых в теплоэнергетических объектах) отходов в общем объеме образуемых отходов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 менее 90%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</a:tr>
              <a:tr h="2550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 менее 70%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</a:tr>
              <a:tr h="24397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 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предусматривается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</a:tr>
              <a:tr h="279588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Снижение удельных норм расхода тепловой и электрической энергии на производство основных видов продукции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предусматривается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</a:tr>
              <a:tr h="2405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 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предусматривается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</a:tr>
              <a:tr h="294838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Выпуск продукции из древесины, включенной в отраслевые планы мероприятий по импортозамещению, утвержденные приказами 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Минпромторга</a:t>
                      </a:r>
                      <a:r>
                        <a:rPr lang="ru-RU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России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предусматривается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</a:tr>
              <a:tr h="3079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 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предусматривается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</a:tr>
              <a:tr h="267629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Создание новых высокопроизводительных рабочих мест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предусматривается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</a:tr>
              <a:tr h="20060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Модернизация </a:t>
                      </a:r>
                      <a:r>
                        <a:rPr lang="ru-RU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низкопроизводительных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рабочих мест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предусматривается</a:t>
                      </a:r>
                      <a:endParaRPr lang="ru-RU" sz="1600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</a:tr>
              <a:tr h="217564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Темп роста производительности труда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 ниже 5% в год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</a:tr>
              <a:tr h="2724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 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предусматривается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15560" marR="15560" marT="34132" marB="3413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68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497B2-772D-4023-84D7-D473E8386A41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65772" y="4160767"/>
            <a:ext cx="672433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Министерство лесного хозяйства Тверской области</a:t>
            </a:r>
          </a:p>
          <a:p>
            <a:pPr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Юридический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адрес: 170042,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г. Тверь, улица Горького, д. 97 </a:t>
            </a:r>
          </a:p>
          <a:p>
            <a:pPr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mail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baryshkov@tverreg.ru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ел.: +7-4822-52-01-21</a:t>
            </a:r>
          </a:p>
          <a:p>
            <a:pPr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Министр лесного хозяйства Тверской области</a:t>
            </a:r>
          </a:p>
          <a:p>
            <a:pPr>
              <a:defRPr/>
            </a:pP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Барышков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Валерий Викторович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99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Оформление по умолчанию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6667</TotalTime>
  <Words>721</Words>
  <Application>Microsoft Office PowerPoint</Application>
  <PresentationFormat>Экран (4:3)</PresentationFormat>
  <Paragraphs>133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1_Оформление по умолчанию</vt:lpstr>
      <vt:lpstr>Об утверждении значений  целевых показателей критериев оценки приоритетных инвестиционных проектов в области освоения лесов  на территории Тверской области</vt:lpstr>
      <vt:lpstr>НОРМАТИВНАЯ ПРАВОВАЯ БАЗА</vt:lpstr>
      <vt:lpstr>НЕОБХОДИМОСТЬ ПРИНЯТИЯ ПРОЕКТА ПОСТАНОВЛЕНИЯ </vt:lpstr>
      <vt:lpstr> ЗНАЧЕНИЯ ЦЕЛЕВЫХ ПОКАЗАТЕЛЕЙ КРИТЕРИЕВ ОЦЕНКИ</vt:lpstr>
      <vt:lpstr>ЗНАЧЕНИЯ ЦЕЛЕВЫХ ПОКАЗАТЕЛЕЙ КРИТЕРИЕВ ОЦЕНКИ (ПРОДОЛЖЕНИЕ)</vt:lpstr>
      <vt:lpstr>ЗНАЧЕНИЯ ЦЕЛЕВЫХ ПОКАЗАТЕЛЕЙ КРИТЕРИЕВ ОЦЕНКИ (ПРОДОЛЖЕНИЕ)</vt:lpstr>
      <vt:lpstr>ЗНАЧЕНИЯ ЦЕЛЕВЫХ ПОКАЗАТЕЛЕЙ КРИТЕРИЕВ ОЦЕНКИ (ПРОДОЛЖЕНИЕ)</vt:lpstr>
      <vt:lpstr>СРАВНЕНИЕ С СУБЪЕКТАМИ  ЦЕНТРАЛЬНОГО ФЕДЕРАЛЬНОГО ОКРУГА</vt:lpstr>
      <vt:lpstr>Презентация PowerPoint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  НА РЕКОНСТРУКЦИЮ МОУ «СРЕДНЯЯ ШКОЛА №13»  (с устройством пристройки столовой)   в г. КИМРЫ   ТВЕРСКОЙ ОБЛАСТИ  А.А.Каспржак начальник департамента образования Тверской области</dc:title>
  <dc:creator>peres</dc:creator>
  <cp:lastModifiedBy>user</cp:lastModifiedBy>
  <cp:revision>752</cp:revision>
  <cp:lastPrinted>2018-08-31T11:55:59Z</cp:lastPrinted>
  <dcterms:created xsi:type="dcterms:W3CDTF">2008-10-17T07:39:58Z</dcterms:created>
  <dcterms:modified xsi:type="dcterms:W3CDTF">2018-11-20T08:25:37Z</dcterms:modified>
</cp:coreProperties>
</file>