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0" r:id="rId2"/>
    <p:sldId id="412" r:id="rId3"/>
    <p:sldId id="438" r:id="rId4"/>
    <p:sldId id="407" r:id="rId5"/>
  </p:sldIdLst>
  <p:sldSz cx="9906000" cy="6858000" type="A4"/>
  <p:notesSz cx="6797675" cy="9872663"/>
  <p:defaultTextStyle>
    <a:defPPr>
      <a:defRPr lang="ru-RU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6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095" userDrawn="1">
          <p15:clr>
            <a:srgbClr val="A4A3A4"/>
          </p15:clr>
        </p15:guide>
        <p15:guide id="4" pos="2161" userDrawn="1">
          <p15:clr>
            <a:srgbClr val="A4A3A4"/>
          </p15:clr>
        </p15:guide>
        <p15:guide id="5" orient="horz" pos="2882" userDrawn="1">
          <p15:clr>
            <a:srgbClr val="A4A3A4"/>
          </p15:clr>
        </p15:guide>
        <p15:guide id="6" orient="horz" pos="3112" userDrawn="1">
          <p15:clr>
            <a:srgbClr val="A4A3A4"/>
          </p15:clr>
        </p15:guide>
        <p15:guide id="7" orient="horz" pos="2864" userDrawn="1">
          <p15:clr>
            <a:srgbClr val="A4A3A4"/>
          </p15:clr>
        </p15:guide>
        <p15:guide id="8" orient="horz" pos="3093" userDrawn="1">
          <p15:clr>
            <a:srgbClr val="A4A3A4"/>
          </p15:clr>
        </p15:guide>
        <p15:guide id="9" orient="horz" pos="2880" userDrawn="1">
          <p15:clr>
            <a:srgbClr val="A4A3A4"/>
          </p15:clr>
        </p15:guide>
        <p15:guide id="10" orient="horz" pos="3110" userDrawn="1">
          <p15:clr>
            <a:srgbClr val="A4A3A4"/>
          </p15:clr>
        </p15:guide>
        <p15:guide id="11" pos="2160" userDrawn="1">
          <p15:clr>
            <a:srgbClr val="A4A3A4"/>
          </p15:clr>
        </p15:guide>
        <p15:guide id="1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3D69B"/>
    <a:srgbClr val="F6E776"/>
    <a:srgbClr val="E46C0A"/>
    <a:srgbClr val="FF0000"/>
    <a:srgbClr val="D0D8E8"/>
    <a:srgbClr val="4F81BD"/>
    <a:srgbClr val="1F497D"/>
    <a:srgbClr val="A9D18E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88122" autoAdjust="0"/>
  </p:normalViewPr>
  <p:slideViewPr>
    <p:cSldViewPr snapToObjects="1">
      <p:cViewPr>
        <p:scale>
          <a:sx n="140" d="100"/>
          <a:sy n="140" d="100"/>
        </p:scale>
        <p:origin x="-930" y="8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3030" y="108"/>
      </p:cViewPr>
      <p:guideLst>
        <p:guide orient="horz" pos="2866"/>
        <p:guide orient="horz" pos="3095"/>
        <p:guide orient="horz" pos="2882"/>
        <p:guide orient="horz" pos="3112"/>
        <p:guide orient="horz" pos="2864"/>
        <p:guide orient="horz" pos="3093"/>
        <p:guide orient="horz" pos="2880"/>
        <p:guide orient="horz" pos="3110"/>
        <p:guide pos="2180"/>
        <p:guide pos="2161"/>
        <p:guide pos="216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 smtClean="0"/>
              <a:t>Ход</a:t>
            </a:r>
            <a:r>
              <a:rPr lang="ru-RU" sz="1200" baseline="0" dirty="0" smtClean="0"/>
              <a:t> устранения дефектов</a:t>
            </a:r>
            <a:endParaRPr lang="ru-RU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478995667717844E-2"/>
          <c:y val="0.20370653260748806"/>
          <c:w val="0.97042008664564317"/>
          <c:h val="0.65692237899492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Выявлено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1297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Замена/установка опор, шт.</c:v>
                </c:pt>
                <c:pt idx="1">
                  <c:v>Выправка опор, шт.</c:v>
                </c:pt>
                <c:pt idx="2">
                  <c:v>Замена провода, шт пролётов</c:v>
                </c:pt>
                <c:pt idx="3">
                  <c:v>Замена изоляторов, шт.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1297</c:v>
                </c:pt>
                <c:pt idx="1">
                  <c:v>2270</c:v>
                </c:pt>
                <c:pt idx="2">
                  <c:v>230</c:v>
                </c:pt>
                <c:pt idx="3">
                  <c:v>1280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Устранено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Замена/установка опор, шт.</c:v>
                </c:pt>
                <c:pt idx="1">
                  <c:v>Выправка опор, шт.</c:v>
                </c:pt>
                <c:pt idx="2">
                  <c:v>Замена провода, шт пролётов</c:v>
                </c:pt>
                <c:pt idx="3">
                  <c:v>Замена изоляторов, шт.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349</c:v>
                </c:pt>
                <c:pt idx="1">
                  <c:v>442</c:v>
                </c:pt>
                <c:pt idx="2">
                  <c:v>58</c:v>
                </c:pt>
                <c:pt idx="3">
                  <c:v>970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29216"/>
        <c:axId val="96570752"/>
      </c:barChart>
      <c:catAx>
        <c:axId val="8272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570752"/>
        <c:crosses val="autoZero"/>
        <c:auto val="1"/>
        <c:lblAlgn val="ctr"/>
        <c:lblOffset val="100"/>
        <c:noMultiLvlLbl val="0"/>
      </c:catAx>
      <c:valAx>
        <c:axId val="96570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2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902947287938019"/>
          <c:y val="1.5483464800207411E-2"/>
          <c:w val="0.20984227681060777"/>
          <c:h val="0.120307002925600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2FC83-C9AD-41E7-B46C-ED671C4C1B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6978E5-5BA6-4CFE-819E-249D0D2F706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ru-RU" sz="1400" b="1" dirty="0" smtClean="0"/>
            <a:t>14 515 </a:t>
          </a:r>
          <a:r>
            <a:rPr lang="ru-RU" sz="1400" b="1" dirty="0" smtClean="0">
              <a:solidFill>
                <a:schemeClr val="tx1"/>
              </a:solidFill>
            </a:rPr>
            <a:t>(устранено 33% - 4 821 шт.)</a:t>
          </a:r>
        </a:p>
        <a:p>
          <a:r>
            <a:rPr lang="ru-RU" sz="1400" dirty="0" smtClean="0"/>
            <a:t>дефектов выявлено на 04.11.2018</a:t>
          </a:r>
          <a:endParaRPr lang="ru-RU" sz="1400" dirty="0"/>
        </a:p>
      </dgm:t>
    </dgm:pt>
    <dgm:pt modelId="{B41E9F72-9C51-45D7-8608-B3CDAE47A2B1}" type="parTrans" cxnId="{747ED769-C5D5-4A0A-B8EA-37CFDBF0B7F6}">
      <dgm:prSet/>
      <dgm:spPr/>
      <dgm:t>
        <a:bodyPr/>
        <a:lstStyle/>
        <a:p>
          <a:endParaRPr lang="ru-RU"/>
        </a:p>
      </dgm:t>
    </dgm:pt>
    <dgm:pt modelId="{CB9C1EB9-2D93-4DE7-8A72-41DA31D432EA}" type="sibTrans" cxnId="{747ED769-C5D5-4A0A-B8EA-37CFDBF0B7F6}">
      <dgm:prSet/>
      <dgm:spPr/>
      <dgm:t>
        <a:bodyPr/>
        <a:lstStyle/>
        <a:p>
          <a:endParaRPr lang="ru-RU"/>
        </a:p>
      </dgm:t>
    </dgm:pt>
    <dgm:pt modelId="{592498C3-6778-4896-8710-8C5D42CBE949}">
      <dgm:prSet phldrT="[Текст]" custT="1"/>
      <dgm:spPr>
        <a:solidFill>
          <a:schemeClr val="accent2"/>
        </a:solidFill>
      </dgm:spPr>
      <dgm:t>
        <a:bodyPr anchor="ctr"/>
        <a:lstStyle/>
        <a:p>
          <a:r>
            <a:rPr lang="ru-RU" sz="1100" b="1" dirty="0" smtClean="0"/>
            <a:t>4 367 </a:t>
          </a:r>
          <a:r>
            <a:rPr lang="ru-RU" sz="1100" b="1" dirty="0" smtClean="0">
              <a:solidFill>
                <a:schemeClr val="tx1"/>
              </a:solidFill>
            </a:rPr>
            <a:t>(устранено 41% - 1791 шт.)</a:t>
          </a:r>
        </a:p>
        <a:p>
          <a:r>
            <a:rPr lang="ru-RU" sz="1100" dirty="0" smtClean="0"/>
            <a:t>аварийных дефектов, требующих немедленного устранения</a:t>
          </a:r>
          <a:endParaRPr lang="ru-RU" sz="1100" dirty="0"/>
        </a:p>
      </dgm:t>
    </dgm:pt>
    <dgm:pt modelId="{187299B3-D226-45B5-8400-59B746D7EFE2}" type="parTrans" cxnId="{93A951C4-C73C-4AAC-997C-C2225C5780A1}">
      <dgm:prSet/>
      <dgm:spPr/>
      <dgm:t>
        <a:bodyPr/>
        <a:lstStyle/>
        <a:p>
          <a:endParaRPr lang="ru-RU"/>
        </a:p>
      </dgm:t>
    </dgm:pt>
    <dgm:pt modelId="{67FC1173-1240-4EAB-8B60-B3065B74AD13}" type="sibTrans" cxnId="{93A951C4-C73C-4AAC-997C-C2225C5780A1}">
      <dgm:prSet/>
      <dgm:spPr/>
      <dgm:t>
        <a:bodyPr/>
        <a:lstStyle/>
        <a:p>
          <a:endParaRPr lang="ru-RU"/>
        </a:p>
      </dgm:t>
    </dgm:pt>
    <dgm:pt modelId="{62D62431-85EC-48E5-BB43-1B5DBC859108}">
      <dgm:prSet phldrT="[Текст]" custT="1"/>
      <dgm:spPr>
        <a:solidFill>
          <a:srgbClr val="FFC000"/>
        </a:solidFill>
      </dgm:spPr>
      <dgm:t>
        <a:bodyPr anchor="ctr"/>
        <a:lstStyle/>
        <a:p>
          <a:r>
            <a:rPr lang="ru-RU" sz="1100" b="1" dirty="0" smtClean="0"/>
            <a:t>6 741 </a:t>
          </a:r>
          <a:r>
            <a:rPr lang="ru-RU" sz="1100" b="1" dirty="0" smtClean="0">
              <a:solidFill>
                <a:schemeClr val="tx1"/>
              </a:solidFill>
            </a:rPr>
            <a:t>(устранено 39% - 2 668 шт.)</a:t>
          </a:r>
        </a:p>
        <a:p>
          <a:r>
            <a:rPr lang="ru-RU" sz="1100" dirty="0" smtClean="0"/>
            <a:t>дефекта запланированы к устранению в рамках Учения</a:t>
          </a:r>
          <a:endParaRPr lang="ru-RU" sz="1100" dirty="0"/>
        </a:p>
      </dgm:t>
    </dgm:pt>
    <dgm:pt modelId="{58A995F2-4CA1-46A1-BE97-700869C7ECE3}" type="parTrans" cxnId="{06395807-F51F-41D1-B7E7-D55B2A9F6E3A}">
      <dgm:prSet/>
      <dgm:spPr/>
      <dgm:t>
        <a:bodyPr/>
        <a:lstStyle/>
        <a:p>
          <a:endParaRPr lang="ru-RU"/>
        </a:p>
      </dgm:t>
    </dgm:pt>
    <dgm:pt modelId="{7E801F31-9D7C-4648-9724-1093ADDE0141}" type="sibTrans" cxnId="{06395807-F51F-41D1-B7E7-D55B2A9F6E3A}">
      <dgm:prSet/>
      <dgm:spPr/>
      <dgm:t>
        <a:bodyPr/>
        <a:lstStyle/>
        <a:p>
          <a:endParaRPr lang="ru-RU"/>
        </a:p>
      </dgm:t>
    </dgm:pt>
    <dgm:pt modelId="{5C536140-F7CB-4A3C-AA15-13C4EF744B08}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ru-RU" sz="1100" b="1" dirty="0" smtClean="0"/>
            <a:t>3 407 </a:t>
          </a:r>
          <a:r>
            <a:rPr lang="ru-RU" sz="1100" b="1" dirty="0" smtClean="0">
              <a:solidFill>
                <a:schemeClr val="tx1"/>
              </a:solidFill>
            </a:rPr>
            <a:t>(устранено 10% - 362 шт.)</a:t>
          </a:r>
        </a:p>
        <a:p>
          <a:r>
            <a:rPr lang="ru-RU" sz="1100" dirty="0" smtClean="0"/>
            <a:t>дефектов будут устранены филиалом Тверьэнерго в рамках производственной программы 2019 года </a:t>
          </a:r>
          <a:endParaRPr lang="ru-RU" sz="1100" dirty="0"/>
        </a:p>
      </dgm:t>
    </dgm:pt>
    <dgm:pt modelId="{5E969E8F-CE6C-4B71-B6C2-F2C63E6991C8}" type="parTrans" cxnId="{C32797B5-2CCA-4650-930D-72E66B1053A3}">
      <dgm:prSet/>
      <dgm:spPr/>
      <dgm:t>
        <a:bodyPr/>
        <a:lstStyle/>
        <a:p>
          <a:endParaRPr lang="ru-RU"/>
        </a:p>
      </dgm:t>
    </dgm:pt>
    <dgm:pt modelId="{486A0812-1E3E-4C35-B33A-7D59A7B4D40E}" type="sibTrans" cxnId="{C32797B5-2CCA-4650-930D-72E66B1053A3}">
      <dgm:prSet/>
      <dgm:spPr/>
      <dgm:t>
        <a:bodyPr/>
        <a:lstStyle/>
        <a:p>
          <a:endParaRPr lang="ru-RU"/>
        </a:p>
      </dgm:t>
    </dgm:pt>
    <dgm:pt modelId="{035BC262-182F-4268-959F-0BB5666475EE}" type="pres">
      <dgm:prSet presAssocID="{B522FC83-C9AD-41E7-B46C-ED671C4C1B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7D127C-A134-473F-9C80-12E4CABDD56B}" type="pres">
      <dgm:prSet presAssocID="{AF6978E5-5BA6-4CFE-819E-249D0D2F7060}" presName="hierRoot1" presStyleCnt="0">
        <dgm:presLayoutVars>
          <dgm:hierBranch val="init"/>
        </dgm:presLayoutVars>
      </dgm:prSet>
      <dgm:spPr/>
    </dgm:pt>
    <dgm:pt modelId="{018544E5-D2CE-459A-937A-869892BA2C61}" type="pres">
      <dgm:prSet presAssocID="{AF6978E5-5BA6-4CFE-819E-249D0D2F7060}" presName="rootComposite1" presStyleCnt="0"/>
      <dgm:spPr/>
    </dgm:pt>
    <dgm:pt modelId="{DF7ED488-C543-41DA-92B5-3D348CA0554E}" type="pres">
      <dgm:prSet presAssocID="{AF6978E5-5BA6-4CFE-819E-249D0D2F7060}" presName="rootText1" presStyleLbl="node0" presStyleIdx="0" presStyleCnt="1" custScaleX="1587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07CA32-4DB4-46C3-91D3-BA562D35F7DB}" type="pres">
      <dgm:prSet presAssocID="{AF6978E5-5BA6-4CFE-819E-249D0D2F706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638B478-C894-408D-A4E0-018EA6FFF623}" type="pres">
      <dgm:prSet presAssocID="{AF6978E5-5BA6-4CFE-819E-249D0D2F7060}" presName="hierChild2" presStyleCnt="0"/>
      <dgm:spPr/>
    </dgm:pt>
    <dgm:pt modelId="{074BF2BE-AD42-41FF-BF9B-05244BB96870}" type="pres">
      <dgm:prSet presAssocID="{187299B3-D226-45B5-8400-59B746D7EFE2}" presName="Name37" presStyleLbl="parChTrans1D2" presStyleIdx="0" presStyleCnt="3"/>
      <dgm:spPr/>
      <dgm:t>
        <a:bodyPr/>
        <a:lstStyle/>
        <a:p>
          <a:endParaRPr lang="ru-RU"/>
        </a:p>
      </dgm:t>
    </dgm:pt>
    <dgm:pt modelId="{5C8A830B-EE70-4C0A-8B17-EA1C6B953175}" type="pres">
      <dgm:prSet presAssocID="{592498C3-6778-4896-8710-8C5D42CBE949}" presName="hierRoot2" presStyleCnt="0">
        <dgm:presLayoutVars>
          <dgm:hierBranch val="init"/>
        </dgm:presLayoutVars>
      </dgm:prSet>
      <dgm:spPr/>
    </dgm:pt>
    <dgm:pt modelId="{CC751E19-2129-42F3-9901-3BA55FD7379D}" type="pres">
      <dgm:prSet presAssocID="{592498C3-6778-4896-8710-8C5D42CBE949}" presName="rootComposite" presStyleCnt="0"/>
      <dgm:spPr/>
    </dgm:pt>
    <dgm:pt modelId="{6514D6B9-E728-4AA6-B513-5D2552BA7C41}" type="pres">
      <dgm:prSet presAssocID="{592498C3-6778-4896-8710-8C5D42CBE949}" presName="rootText" presStyleLbl="node2" presStyleIdx="0" presStyleCnt="3" custScaleX="1257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E0DD95-3B0C-4FCA-884C-7C4968F43EEE}" type="pres">
      <dgm:prSet presAssocID="{592498C3-6778-4896-8710-8C5D42CBE949}" presName="rootConnector" presStyleLbl="node2" presStyleIdx="0" presStyleCnt="3"/>
      <dgm:spPr/>
      <dgm:t>
        <a:bodyPr/>
        <a:lstStyle/>
        <a:p>
          <a:endParaRPr lang="ru-RU"/>
        </a:p>
      </dgm:t>
    </dgm:pt>
    <dgm:pt modelId="{A2BB1B8B-4667-40A1-A5CA-5E678EDFFCD8}" type="pres">
      <dgm:prSet presAssocID="{592498C3-6778-4896-8710-8C5D42CBE949}" presName="hierChild4" presStyleCnt="0"/>
      <dgm:spPr/>
    </dgm:pt>
    <dgm:pt modelId="{B3A87209-4A1D-4F98-9F6D-2243B63D169B}" type="pres">
      <dgm:prSet presAssocID="{592498C3-6778-4896-8710-8C5D42CBE949}" presName="hierChild5" presStyleCnt="0"/>
      <dgm:spPr/>
    </dgm:pt>
    <dgm:pt modelId="{22A4DD8C-9731-44C9-B165-D65A2C978F5B}" type="pres">
      <dgm:prSet presAssocID="{58A995F2-4CA1-46A1-BE97-700869C7ECE3}" presName="Name37" presStyleLbl="parChTrans1D2" presStyleIdx="1" presStyleCnt="3"/>
      <dgm:spPr/>
      <dgm:t>
        <a:bodyPr/>
        <a:lstStyle/>
        <a:p>
          <a:endParaRPr lang="ru-RU"/>
        </a:p>
      </dgm:t>
    </dgm:pt>
    <dgm:pt modelId="{7989721D-785B-409C-8CAD-5E7DFD817B7E}" type="pres">
      <dgm:prSet presAssocID="{62D62431-85EC-48E5-BB43-1B5DBC859108}" presName="hierRoot2" presStyleCnt="0">
        <dgm:presLayoutVars>
          <dgm:hierBranch val="init"/>
        </dgm:presLayoutVars>
      </dgm:prSet>
      <dgm:spPr/>
    </dgm:pt>
    <dgm:pt modelId="{AEAF5DB7-4095-466F-906D-79405790F79D}" type="pres">
      <dgm:prSet presAssocID="{62D62431-85EC-48E5-BB43-1B5DBC859108}" presName="rootComposite" presStyleCnt="0"/>
      <dgm:spPr/>
    </dgm:pt>
    <dgm:pt modelId="{60D5C691-BC7B-4A70-9D53-D12306DF094F}" type="pres">
      <dgm:prSet presAssocID="{62D62431-85EC-48E5-BB43-1B5DBC859108}" presName="rootText" presStyleLbl="node2" presStyleIdx="1" presStyleCnt="3" custScaleX="1250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F777A0-3863-4F34-878D-5DADD0FADAF5}" type="pres">
      <dgm:prSet presAssocID="{62D62431-85EC-48E5-BB43-1B5DBC859108}" presName="rootConnector" presStyleLbl="node2" presStyleIdx="1" presStyleCnt="3"/>
      <dgm:spPr/>
      <dgm:t>
        <a:bodyPr/>
        <a:lstStyle/>
        <a:p>
          <a:endParaRPr lang="ru-RU"/>
        </a:p>
      </dgm:t>
    </dgm:pt>
    <dgm:pt modelId="{176A0807-31A7-425A-A104-E9E73CB3D95F}" type="pres">
      <dgm:prSet presAssocID="{62D62431-85EC-48E5-BB43-1B5DBC859108}" presName="hierChild4" presStyleCnt="0"/>
      <dgm:spPr/>
    </dgm:pt>
    <dgm:pt modelId="{EF33F900-8B1A-47F7-BA4A-9022335502BE}" type="pres">
      <dgm:prSet presAssocID="{62D62431-85EC-48E5-BB43-1B5DBC859108}" presName="hierChild5" presStyleCnt="0"/>
      <dgm:spPr/>
    </dgm:pt>
    <dgm:pt modelId="{A8C716B2-0EF1-4C53-B532-BAFB6A9EAF89}" type="pres">
      <dgm:prSet presAssocID="{5E969E8F-CE6C-4B71-B6C2-F2C63E6991C8}" presName="Name37" presStyleLbl="parChTrans1D2" presStyleIdx="2" presStyleCnt="3"/>
      <dgm:spPr/>
      <dgm:t>
        <a:bodyPr/>
        <a:lstStyle/>
        <a:p>
          <a:endParaRPr lang="ru-RU"/>
        </a:p>
      </dgm:t>
    </dgm:pt>
    <dgm:pt modelId="{F2FA0FD0-66E8-4FFD-9611-80342789447C}" type="pres">
      <dgm:prSet presAssocID="{5C536140-F7CB-4A3C-AA15-13C4EF744B08}" presName="hierRoot2" presStyleCnt="0">
        <dgm:presLayoutVars>
          <dgm:hierBranch val="init"/>
        </dgm:presLayoutVars>
      </dgm:prSet>
      <dgm:spPr/>
    </dgm:pt>
    <dgm:pt modelId="{2F223F92-035C-4408-B7FD-FECAE32E84AA}" type="pres">
      <dgm:prSet presAssocID="{5C536140-F7CB-4A3C-AA15-13C4EF744B08}" presName="rootComposite" presStyleCnt="0"/>
      <dgm:spPr/>
    </dgm:pt>
    <dgm:pt modelId="{F52667A7-4C6B-437C-A0E6-26CB98979BFE}" type="pres">
      <dgm:prSet presAssocID="{5C536140-F7CB-4A3C-AA15-13C4EF744B08}" presName="rootText" presStyleLbl="node2" presStyleIdx="2" presStyleCnt="3" custScaleX="1170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2D268D-025C-4A07-872D-3F02593BDC0F}" type="pres">
      <dgm:prSet presAssocID="{5C536140-F7CB-4A3C-AA15-13C4EF744B08}" presName="rootConnector" presStyleLbl="node2" presStyleIdx="2" presStyleCnt="3"/>
      <dgm:spPr/>
      <dgm:t>
        <a:bodyPr/>
        <a:lstStyle/>
        <a:p>
          <a:endParaRPr lang="ru-RU"/>
        </a:p>
      </dgm:t>
    </dgm:pt>
    <dgm:pt modelId="{ABA36B37-F85E-4945-8ADC-ABA418724B20}" type="pres">
      <dgm:prSet presAssocID="{5C536140-F7CB-4A3C-AA15-13C4EF744B08}" presName="hierChild4" presStyleCnt="0"/>
      <dgm:spPr/>
    </dgm:pt>
    <dgm:pt modelId="{C2AA9C9A-54F9-4C10-A4EA-0FF40AF9A309}" type="pres">
      <dgm:prSet presAssocID="{5C536140-F7CB-4A3C-AA15-13C4EF744B08}" presName="hierChild5" presStyleCnt="0"/>
      <dgm:spPr/>
    </dgm:pt>
    <dgm:pt modelId="{9C1850B2-A42F-4146-BD9D-187D92B12A73}" type="pres">
      <dgm:prSet presAssocID="{AF6978E5-5BA6-4CFE-819E-249D0D2F7060}" presName="hierChild3" presStyleCnt="0"/>
      <dgm:spPr/>
    </dgm:pt>
  </dgm:ptLst>
  <dgm:cxnLst>
    <dgm:cxn modelId="{93A951C4-C73C-4AAC-997C-C2225C5780A1}" srcId="{AF6978E5-5BA6-4CFE-819E-249D0D2F7060}" destId="{592498C3-6778-4896-8710-8C5D42CBE949}" srcOrd="0" destOrd="0" parTransId="{187299B3-D226-45B5-8400-59B746D7EFE2}" sibTransId="{67FC1173-1240-4EAB-8B60-B3065B74AD13}"/>
    <dgm:cxn modelId="{CA575238-131A-443F-9AE6-B061F7455856}" type="presOf" srcId="{187299B3-D226-45B5-8400-59B746D7EFE2}" destId="{074BF2BE-AD42-41FF-BF9B-05244BB96870}" srcOrd="0" destOrd="0" presId="urn:microsoft.com/office/officeart/2005/8/layout/orgChart1"/>
    <dgm:cxn modelId="{073C027C-7474-401C-B706-4E382E02924D}" type="presOf" srcId="{5E969E8F-CE6C-4B71-B6C2-F2C63E6991C8}" destId="{A8C716B2-0EF1-4C53-B532-BAFB6A9EAF89}" srcOrd="0" destOrd="0" presId="urn:microsoft.com/office/officeart/2005/8/layout/orgChart1"/>
    <dgm:cxn modelId="{41D618FD-5A76-42DF-AD5E-B79CF6FEBA88}" type="presOf" srcId="{AF6978E5-5BA6-4CFE-819E-249D0D2F7060}" destId="{CB07CA32-4DB4-46C3-91D3-BA562D35F7DB}" srcOrd="1" destOrd="0" presId="urn:microsoft.com/office/officeart/2005/8/layout/orgChart1"/>
    <dgm:cxn modelId="{F5BAE7F0-0196-47BB-A6AC-503000308793}" type="presOf" srcId="{5C536140-F7CB-4A3C-AA15-13C4EF744B08}" destId="{F52667A7-4C6B-437C-A0E6-26CB98979BFE}" srcOrd="0" destOrd="0" presId="urn:microsoft.com/office/officeart/2005/8/layout/orgChart1"/>
    <dgm:cxn modelId="{7C55733A-A20B-4E75-B5DB-D76897F08A70}" type="presOf" srcId="{592498C3-6778-4896-8710-8C5D42CBE949}" destId="{6514D6B9-E728-4AA6-B513-5D2552BA7C41}" srcOrd="0" destOrd="0" presId="urn:microsoft.com/office/officeart/2005/8/layout/orgChart1"/>
    <dgm:cxn modelId="{8DB55975-2394-41DE-865A-E684E7B94816}" type="presOf" srcId="{AF6978E5-5BA6-4CFE-819E-249D0D2F7060}" destId="{DF7ED488-C543-41DA-92B5-3D348CA0554E}" srcOrd="0" destOrd="0" presId="urn:microsoft.com/office/officeart/2005/8/layout/orgChart1"/>
    <dgm:cxn modelId="{4F1165D4-669D-40B0-BE92-BF2B25BE30D3}" type="presOf" srcId="{62D62431-85EC-48E5-BB43-1B5DBC859108}" destId="{60D5C691-BC7B-4A70-9D53-D12306DF094F}" srcOrd="0" destOrd="0" presId="urn:microsoft.com/office/officeart/2005/8/layout/orgChart1"/>
    <dgm:cxn modelId="{A58864EB-E2C4-4EB6-98F2-7230E624E0D7}" type="presOf" srcId="{B522FC83-C9AD-41E7-B46C-ED671C4C1BDD}" destId="{035BC262-182F-4268-959F-0BB5666475EE}" srcOrd="0" destOrd="0" presId="urn:microsoft.com/office/officeart/2005/8/layout/orgChart1"/>
    <dgm:cxn modelId="{C739ABCE-7432-496F-ABB6-DA242365C1FF}" type="presOf" srcId="{5C536140-F7CB-4A3C-AA15-13C4EF744B08}" destId="{202D268D-025C-4A07-872D-3F02593BDC0F}" srcOrd="1" destOrd="0" presId="urn:microsoft.com/office/officeart/2005/8/layout/orgChart1"/>
    <dgm:cxn modelId="{06395807-F51F-41D1-B7E7-D55B2A9F6E3A}" srcId="{AF6978E5-5BA6-4CFE-819E-249D0D2F7060}" destId="{62D62431-85EC-48E5-BB43-1B5DBC859108}" srcOrd="1" destOrd="0" parTransId="{58A995F2-4CA1-46A1-BE97-700869C7ECE3}" sibTransId="{7E801F31-9D7C-4648-9724-1093ADDE0141}"/>
    <dgm:cxn modelId="{7BB920D7-F44A-4EE3-BFD1-82ABEDCA6954}" type="presOf" srcId="{62D62431-85EC-48E5-BB43-1B5DBC859108}" destId="{4FF777A0-3863-4F34-878D-5DADD0FADAF5}" srcOrd="1" destOrd="0" presId="urn:microsoft.com/office/officeart/2005/8/layout/orgChart1"/>
    <dgm:cxn modelId="{747ED769-C5D5-4A0A-B8EA-37CFDBF0B7F6}" srcId="{B522FC83-C9AD-41E7-B46C-ED671C4C1BDD}" destId="{AF6978E5-5BA6-4CFE-819E-249D0D2F7060}" srcOrd="0" destOrd="0" parTransId="{B41E9F72-9C51-45D7-8608-B3CDAE47A2B1}" sibTransId="{CB9C1EB9-2D93-4DE7-8A72-41DA31D432EA}"/>
    <dgm:cxn modelId="{5AF571B6-6F2B-4EDB-9D88-720C73E25551}" type="presOf" srcId="{592498C3-6778-4896-8710-8C5D42CBE949}" destId="{91E0DD95-3B0C-4FCA-884C-7C4968F43EEE}" srcOrd="1" destOrd="0" presId="urn:microsoft.com/office/officeart/2005/8/layout/orgChart1"/>
    <dgm:cxn modelId="{C32797B5-2CCA-4650-930D-72E66B1053A3}" srcId="{AF6978E5-5BA6-4CFE-819E-249D0D2F7060}" destId="{5C536140-F7CB-4A3C-AA15-13C4EF744B08}" srcOrd="2" destOrd="0" parTransId="{5E969E8F-CE6C-4B71-B6C2-F2C63E6991C8}" sibTransId="{486A0812-1E3E-4C35-B33A-7D59A7B4D40E}"/>
    <dgm:cxn modelId="{C9F39749-6E96-46C5-9F5E-886F262AD43A}" type="presOf" srcId="{58A995F2-4CA1-46A1-BE97-700869C7ECE3}" destId="{22A4DD8C-9731-44C9-B165-D65A2C978F5B}" srcOrd="0" destOrd="0" presId="urn:microsoft.com/office/officeart/2005/8/layout/orgChart1"/>
    <dgm:cxn modelId="{8287ABF9-E0B6-4F6D-8595-D20303BC0247}" type="presParOf" srcId="{035BC262-182F-4268-959F-0BB5666475EE}" destId="{4E7D127C-A134-473F-9C80-12E4CABDD56B}" srcOrd="0" destOrd="0" presId="urn:microsoft.com/office/officeart/2005/8/layout/orgChart1"/>
    <dgm:cxn modelId="{576CE3E4-4871-45CB-96B0-1190F525DC3A}" type="presParOf" srcId="{4E7D127C-A134-473F-9C80-12E4CABDD56B}" destId="{018544E5-D2CE-459A-937A-869892BA2C61}" srcOrd="0" destOrd="0" presId="urn:microsoft.com/office/officeart/2005/8/layout/orgChart1"/>
    <dgm:cxn modelId="{3CD09C09-F43F-4BB4-8AEE-3BFFAC4FBC8F}" type="presParOf" srcId="{018544E5-D2CE-459A-937A-869892BA2C61}" destId="{DF7ED488-C543-41DA-92B5-3D348CA0554E}" srcOrd="0" destOrd="0" presId="urn:microsoft.com/office/officeart/2005/8/layout/orgChart1"/>
    <dgm:cxn modelId="{077AF542-BDB0-4F6C-9CE1-748D05C30E03}" type="presParOf" srcId="{018544E5-D2CE-459A-937A-869892BA2C61}" destId="{CB07CA32-4DB4-46C3-91D3-BA562D35F7DB}" srcOrd="1" destOrd="0" presId="urn:microsoft.com/office/officeart/2005/8/layout/orgChart1"/>
    <dgm:cxn modelId="{6AB3D313-BD0C-4139-B02F-0DCD81364B0C}" type="presParOf" srcId="{4E7D127C-A134-473F-9C80-12E4CABDD56B}" destId="{4638B478-C894-408D-A4E0-018EA6FFF623}" srcOrd="1" destOrd="0" presId="urn:microsoft.com/office/officeart/2005/8/layout/orgChart1"/>
    <dgm:cxn modelId="{A818F183-8241-41A1-9BAE-8C666B99A5B0}" type="presParOf" srcId="{4638B478-C894-408D-A4E0-018EA6FFF623}" destId="{074BF2BE-AD42-41FF-BF9B-05244BB96870}" srcOrd="0" destOrd="0" presId="urn:microsoft.com/office/officeart/2005/8/layout/orgChart1"/>
    <dgm:cxn modelId="{460B0309-E839-485C-9969-66DCA87ACB91}" type="presParOf" srcId="{4638B478-C894-408D-A4E0-018EA6FFF623}" destId="{5C8A830B-EE70-4C0A-8B17-EA1C6B953175}" srcOrd="1" destOrd="0" presId="urn:microsoft.com/office/officeart/2005/8/layout/orgChart1"/>
    <dgm:cxn modelId="{3D10EDED-40EF-4A31-8627-93FF8E39FD81}" type="presParOf" srcId="{5C8A830B-EE70-4C0A-8B17-EA1C6B953175}" destId="{CC751E19-2129-42F3-9901-3BA55FD7379D}" srcOrd="0" destOrd="0" presId="urn:microsoft.com/office/officeart/2005/8/layout/orgChart1"/>
    <dgm:cxn modelId="{EB20C29F-34F5-461A-B207-85288DBD2FD8}" type="presParOf" srcId="{CC751E19-2129-42F3-9901-3BA55FD7379D}" destId="{6514D6B9-E728-4AA6-B513-5D2552BA7C41}" srcOrd="0" destOrd="0" presId="urn:microsoft.com/office/officeart/2005/8/layout/orgChart1"/>
    <dgm:cxn modelId="{3EFA46E0-8248-49F8-AC0D-96544DA4CFCE}" type="presParOf" srcId="{CC751E19-2129-42F3-9901-3BA55FD7379D}" destId="{91E0DD95-3B0C-4FCA-884C-7C4968F43EEE}" srcOrd="1" destOrd="0" presId="urn:microsoft.com/office/officeart/2005/8/layout/orgChart1"/>
    <dgm:cxn modelId="{3431A9B6-78EE-4C10-B575-91E7F48CCF80}" type="presParOf" srcId="{5C8A830B-EE70-4C0A-8B17-EA1C6B953175}" destId="{A2BB1B8B-4667-40A1-A5CA-5E678EDFFCD8}" srcOrd="1" destOrd="0" presId="urn:microsoft.com/office/officeart/2005/8/layout/orgChart1"/>
    <dgm:cxn modelId="{92CEC894-936C-4E23-B4F8-F7EF81253E38}" type="presParOf" srcId="{5C8A830B-EE70-4C0A-8B17-EA1C6B953175}" destId="{B3A87209-4A1D-4F98-9F6D-2243B63D169B}" srcOrd="2" destOrd="0" presId="urn:microsoft.com/office/officeart/2005/8/layout/orgChart1"/>
    <dgm:cxn modelId="{6AC8E490-57B0-4E62-8802-8C0EA710239B}" type="presParOf" srcId="{4638B478-C894-408D-A4E0-018EA6FFF623}" destId="{22A4DD8C-9731-44C9-B165-D65A2C978F5B}" srcOrd="2" destOrd="0" presId="urn:microsoft.com/office/officeart/2005/8/layout/orgChart1"/>
    <dgm:cxn modelId="{F7436EE3-2052-442B-995B-7A12B110357B}" type="presParOf" srcId="{4638B478-C894-408D-A4E0-018EA6FFF623}" destId="{7989721D-785B-409C-8CAD-5E7DFD817B7E}" srcOrd="3" destOrd="0" presId="urn:microsoft.com/office/officeart/2005/8/layout/orgChart1"/>
    <dgm:cxn modelId="{96AFDB5F-CF93-4A73-AC24-F497C91E4986}" type="presParOf" srcId="{7989721D-785B-409C-8CAD-5E7DFD817B7E}" destId="{AEAF5DB7-4095-466F-906D-79405790F79D}" srcOrd="0" destOrd="0" presId="urn:microsoft.com/office/officeart/2005/8/layout/orgChart1"/>
    <dgm:cxn modelId="{84A7E093-75C7-4AB3-A915-76CA3A517103}" type="presParOf" srcId="{AEAF5DB7-4095-466F-906D-79405790F79D}" destId="{60D5C691-BC7B-4A70-9D53-D12306DF094F}" srcOrd="0" destOrd="0" presId="urn:microsoft.com/office/officeart/2005/8/layout/orgChart1"/>
    <dgm:cxn modelId="{4BCD0B07-4D0A-4E36-89C0-78612BF427CC}" type="presParOf" srcId="{AEAF5DB7-4095-466F-906D-79405790F79D}" destId="{4FF777A0-3863-4F34-878D-5DADD0FADAF5}" srcOrd="1" destOrd="0" presId="urn:microsoft.com/office/officeart/2005/8/layout/orgChart1"/>
    <dgm:cxn modelId="{8913BE1F-B311-457A-8B0C-D58C946EBE6A}" type="presParOf" srcId="{7989721D-785B-409C-8CAD-5E7DFD817B7E}" destId="{176A0807-31A7-425A-A104-E9E73CB3D95F}" srcOrd="1" destOrd="0" presId="urn:microsoft.com/office/officeart/2005/8/layout/orgChart1"/>
    <dgm:cxn modelId="{A68814D0-A44F-438F-93EF-62DF8A0308C6}" type="presParOf" srcId="{7989721D-785B-409C-8CAD-5E7DFD817B7E}" destId="{EF33F900-8B1A-47F7-BA4A-9022335502BE}" srcOrd="2" destOrd="0" presId="urn:microsoft.com/office/officeart/2005/8/layout/orgChart1"/>
    <dgm:cxn modelId="{4154BBEF-0045-4F4C-BED2-52127D386222}" type="presParOf" srcId="{4638B478-C894-408D-A4E0-018EA6FFF623}" destId="{A8C716B2-0EF1-4C53-B532-BAFB6A9EAF89}" srcOrd="4" destOrd="0" presId="urn:microsoft.com/office/officeart/2005/8/layout/orgChart1"/>
    <dgm:cxn modelId="{4790313E-13A5-4CB4-9A8B-66C155C6A249}" type="presParOf" srcId="{4638B478-C894-408D-A4E0-018EA6FFF623}" destId="{F2FA0FD0-66E8-4FFD-9611-80342789447C}" srcOrd="5" destOrd="0" presId="urn:microsoft.com/office/officeart/2005/8/layout/orgChart1"/>
    <dgm:cxn modelId="{A93C0E8C-3F31-4791-BDD5-75A7E709009D}" type="presParOf" srcId="{F2FA0FD0-66E8-4FFD-9611-80342789447C}" destId="{2F223F92-035C-4408-B7FD-FECAE32E84AA}" srcOrd="0" destOrd="0" presId="urn:microsoft.com/office/officeart/2005/8/layout/orgChart1"/>
    <dgm:cxn modelId="{6F95D4F9-2E79-4116-87CD-5F74D9DAC128}" type="presParOf" srcId="{2F223F92-035C-4408-B7FD-FECAE32E84AA}" destId="{F52667A7-4C6B-437C-A0E6-26CB98979BFE}" srcOrd="0" destOrd="0" presId="urn:microsoft.com/office/officeart/2005/8/layout/orgChart1"/>
    <dgm:cxn modelId="{DB9861E7-4D8D-4BBB-91A9-6E872524B832}" type="presParOf" srcId="{2F223F92-035C-4408-B7FD-FECAE32E84AA}" destId="{202D268D-025C-4A07-872D-3F02593BDC0F}" srcOrd="1" destOrd="0" presId="urn:microsoft.com/office/officeart/2005/8/layout/orgChart1"/>
    <dgm:cxn modelId="{E9618FF0-8B9C-4C6E-AB39-7DFCBCE78D53}" type="presParOf" srcId="{F2FA0FD0-66E8-4FFD-9611-80342789447C}" destId="{ABA36B37-F85E-4945-8ADC-ABA418724B20}" srcOrd="1" destOrd="0" presId="urn:microsoft.com/office/officeart/2005/8/layout/orgChart1"/>
    <dgm:cxn modelId="{F996D9E6-88C0-41E3-8BAC-2FD452B85FD0}" type="presParOf" srcId="{F2FA0FD0-66E8-4FFD-9611-80342789447C}" destId="{C2AA9C9A-54F9-4C10-A4EA-0FF40AF9A309}" srcOrd="2" destOrd="0" presId="urn:microsoft.com/office/officeart/2005/8/layout/orgChart1"/>
    <dgm:cxn modelId="{84066743-0BA3-40A3-B771-56EA2CFF6A5F}" type="presParOf" srcId="{4E7D127C-A134-473F-9C80-12E4CABDD56B}" destId="{9C1850B2-A42F-4146-BD9D-187D92B12A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716B2-0EF1-4C53-B532-BAFB6A9EAF89}">
      <dsp:nvSpPr>
        <dsp:cNvPr id="0" name=""/>
        <dsp:cNvSpPr/>
      </dsp:nvSpPr>
      <dsp:spPr>
        <a:xfrm>
          <a:off x="4953000" y="863185"/>
          <a:ext cx="2522804" cy="361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30"/>
              </a:lnTo>
              <a:lnTo>
                <a:pt x="2522804" y="180930"/>
              </a:lnTo>
              <a:lnTo>
                <a:pt x="2522804" y="361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D8C-9731-44C9-B165-D65A2C978F5B}">
      <dsp:nvSpPr>
        <dsp:cNvPr id="0" name=""/>
        <dsp:cNvSpPr/>
      </dsp:nvSpPr>
      <dsp:spPr>
        <a:xfrm>
          <a:off x="4907280" y="863185"/>
          <a:ext cx="91440" cy="361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930"/>
              </a:lnTo>
              <a:lnTo>
                <a:pt x="120246" y="180930"/>
              </a:lnTo>
              <a:lnTo>
                <a:pt x="120246" y="361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BF2BE-AD42-41FF-BF9B-05244BB96870}">
      <dsp:nvSpPr>
        <dsp:cNvPr id="0" name=""/>
        <dsp:cNvSpPr/>
      </dsp:nvSpPr>
      <dsp:spPr>
        <a:xfrm>
          <a:off x="2504721" y="863185"/>
          <a:ext cx="2448278" cy="361861"/>
        </a:xfrm>
        <a:custGeom>
          <a:avLst/>
          <a:gdLst/>
          <a:ahLst/>
          <a:cxnLst/>
          <a:rect l="0" t="0" r="0" b="0"/>
          <a:pathLst>
            <a:path>
              <a:moveTo>
                <a:pt x="2448278" y="0"/>
              </a:moveTo>
              <a:lnTo>
                <a:pt x="2448278" y="180930"/>
              </a:lnTo>
              <a:lnTo>
                <a:pt x="0" y="180930"/>
              </a:lnTo>
              <a:lnTo>
                <a:pt x="0" y="361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ED488-C543-41DA-92B5-3D348CA0554E}">
      <dsp:nvSpPr>
        <dsp:cNvPr id="0" name=""/>
        <dsp:cNvSpPr/>
      </dsp:nvSpPr>
      <dsp:spPr>
        <a:xfrm>
          <a:off x="3584852" y="1609"/>
          <a:ext cx="2736294" cy="86157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14 515 </a:t>
          </a:r>
          <a:r>
            <a:rPr lang="ru-RU" sz="1400" b="1" kern="1200" dirty="0" smtClean="0">
              <a:solidFill>
                <a:schemeClr val="tx1"/>
              </a:solidFill>
            </a:rPr>
            <a:t>(устранено 33% - 4 821 шт.)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дефектов выявлено на 04.11.2018</a:t>
          </a:r>
          <a:endParaRPr lang="ru-RU" sz="1400" kern="1200" dirty="0"/>
        </a:p>
      </dsp:txBody>
      <dsp:txXfrm>
        <a:off x="3584852" y="1609"/>
        <a:ext cx="2736294" cy="861575"/>
      </dsp:txXfrm>
    </dsp:sp>
    <dsp:sp modelId="{6514D6B9-E728-4AA6-B513-5D2552BA7C41}">
      <dsp:nvSpPr>
        <dsp:cNvPr id="0" name=""/>
        <dsp:cNvSpPr/>
      </dsp:nvSpPr>
      <dsp:spPr>
        <a:xfrm>
          <a:off x="1421385" y="1225046"/>
          <a:ext cx="2166672" cy="86157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4 367 </a:t>
          </a:r>
          <a:r>
            <a:rPr lang="ru-RU" sz="1100" b="1" kern="1200" dirty="0" smtClean="0">
              <a:solidFill>
                <a:schemeClr val="tx1"/>
              </a:solidFill>
            </a:rPr>
            <a:t>(устранено 41% - 1791 шт.)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аварийных дефектов, требующих немедленного устранения</a:t>
          </a:r>
          <a:endParaRPr lang="ru-RU" sz="1100" kern="1200" dirty="0"/>
        </a:p>
      </dsp:txBody>
      <dsp:txXfrm>
        <a:off x="1421385" y="1225046"/>
        <a:ext cx="2166672" cy="861575"/>
      </dsp:txXfrm>
    </dsp:sp>
    <dsp:sp modelId="{60D5C691-BC7B-4A70-9D53-D12306DF094F}">
      <dsp:nvSpPr>
        <dsp:cNvPr id="0" name=""/>
        <dsp:cNvSpPr/>
      </dsp:nvSpPr>
      <dsp:spPr>
        <a:xfrm>
          <a:off x="3949919" y="1225046"/>
          <a:ext cx="2155213" cy="861575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6 741 </a:t>
          </a:r>
          <a:r>
            <a:rPr lang="ru-RU" sz="1100" b="1" kern="1200" dirty="0" smtClean="0">
              <a:solidFill>
                <a:schemeClr val="tx1"/>
              </a:solidFill>
            </a:rPr>
            <a:t>(устранено 39% - 2 668 шт.)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дефекта запланированы к устранению в рамках Учения</a:t>
          </a:r>
          <a:endParaRPr lang="ru-RU" sz="1100" kern="1200" dirty="0"/>
        </a:p>
      </dsp:txBody>
      <dsp:txXfrm>
        <a:off x="3949919" y="1225046"/>
        <a:ext cx="2155213" cy="861575"/>
      </dsp:txXfrm>
    </dsp:sp>
    <dsp:sp modelId="{F52667A7-4C6B-437C-A0E6-26CB98979BFE}">
      <dsp:nvSpPr>
        <dsp:cNvPr id="0" name=""/>
        <dsp:cNvSpPr/>
      </dsp:nvSpPr>
      <dsp:spPr>
        <a:xfrm>
          <a:off x="6466994" y="1225046"/>
          <a:ext cx="2017619" cy="86157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3 407 </a:t>
          </a:r>
          <a:r>
            <a:rPr lang="ru-RU" sz="1100" b="1" kern="1200" dirty="0" smtClean="0">
              <a:solidFill>
                <a:schemeClr val="tx1"/>
              </a:solidFill>
            </a:rPr>
            <a:t>(устранено 10% - 362 шт.)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дефектов будут устранены филиалом Тверьэнерго в рамках производственной программы 2019 года </a:t>
          </a:r>
          <a:endParaRPr lang="ru-RU" sz="1100" kern="1200" dirty="0"/>
        </a:p>
      </dsp:txBody>
      <dsp:txXfrm>
        <a:off x="6466994" y="1225046"/>
        <a:ext cx="2017619" cy="86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8" y="3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/>
          <a:lstStyle>
            <a:lvl1pPr algn="r">
              <a:defRPr sz="1200"/>
            </a:lvl1pPr>
          </a:lstStyle>
          <a:p>
            <a:fld id="{B686E859-F1AF-CE42-A52E-A94F5530FF7C}" type="datetimeFigureOut">
              <a:rPr lang="ru-RU" smtClean="0"/>
              <a:pPr/>
              <a:t>06.11.2018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5" y="9377320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8" y="9377320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 anchor="b"/>
          <a:lstStyle>
            <a:lvl1pPr algn="r">
              <a:defRPr sz="1200"/>
            </a:lvl1pPr>
          </a:lstStyle>
          <a:p>
            <a:fld id="{5DE12CB7-368F-B64E-A047-9C6999071B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224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3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/>
          <a:lstStyle>
            <a:lvl1pPr algn="r">
              <a:defRPr sz="1200"/>
            </a:lvl1pPr>
          </a:lstStyle>
          <a:p>
            <a:fld id="{6280E7B7-DC63-1D4E-A546-22A88EA4894A}" type="datetimeFigureOut">
              <a:rPr lang="ru-RU" smtClean="0"/>
              <a:pPr/>
              <a:t>06.11.2018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8" rIns="91414" bIns="4570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9"/>
            <a:ext cx="5438140" cy="4442699"/>
          </a:xfrm>
          <a:prstGeom prst="rect">
            <a:avLst/>
          </a:prstGeom>
        </p:spPr>
        <p:txBody>
          <a:bodyPr vert="horz" lIns="91414" tIns="45708" rIns="91414" bIns="4570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377320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377320"/>
            <a:ext cx="2945659" cy="493634"/>
          </a:xfrm>
          <a:prstGeom prst="rect">
            <a:avLst/>
          </a:prstGeom>
        </p:spPr>
        <p:txBody>
          <a:bodyPr vert="horz" lIns="91414" tIns="45708" rIns="91414" bIns="45708" rtlCol="0" anchor="b"/>
          <a:lstStyle>
            <a:lvl1pPr algn="r">
              <a:defRPr sz="1200"/>
            </a:lvl1pPr>
          </a:lstStyle>
          <a:p>
            <a:fld id="{40C1F843-3BBF-1342-A7A9-DC8EA13E8B0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599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4987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1F843-3BBF-1342-A7A9-DC8EA13E8B0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92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4987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138D2-8AA4-4620-91E3-7F99B3CADA60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4987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A5B4-EC94-4583-BB91-EB11EB0D689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1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4987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138D2-8AA4-4620-91E3-7F99B3CADA60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282" y="5503237"/>
            <a:ext cx="184973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42950" y="2130447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001"/>
            <a:ext cx="9906000" cy="47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5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30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8"/>
            <a:ext cx="9906000" cy="685715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93001" y="6492882"/>
            <a:ext cx="720001" cy="365125"/>
          </a:xfrm>
        </p:spPr>
        <p:txBody>
          <a:bodyPr/>
          <a:lstStyle>
            <a:lvl1pPr algn="ctr">
              <a:defRPr sz="113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7F57C0-2A0C-1749-B550-E7413366F02A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092" y="6457771"/>
            <a:ext cx="799918" cy="263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8163" y="6457771"/>
            <a:ext cx="531603" cy="2735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6260" y="447938"/>
            <a:ext cx="1353505" cy="3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8"/>
            <a:ext cx="9906000" cy="6857153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93002" y="6492884"/>
            <a:ext cx="720001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1517" y="6457787"/>
            <a:ext cx="93768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82506" y="440691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1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27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8"/>
            <a:ext cx="4376870" cy="63976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3" indent="0">
              <a:buNone/>
              <a:defRPr sz="2001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2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6" y="1535118"/>
            <a:ext cx="4378591" cy="63976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3" indent="0">
              <a:buNone/>
              <a:defRPr sz="2001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2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6" y="2174875"/>
            <a:ext cx="4378591" cy="3951288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91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95309" y="273055"/>
            <a:ext cx="3259006" cy="1162051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5" y="273058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3" indent="0">
              <a:buNone/>
              <a:defRPr sz="1200"/>
            </a:lvl2pPr>
            <a:lvl3pPr marL="914384" indent="0">
              <a:buNone/>
              <a:defRPr sz="1000"/>
            </a:lvl3pPr>
            <a:lvl4pPr marL="1371575" indent="0">
              <a:buNone/>
              <a:defRPr sz="900"/>
            </a:lvl4pPr>
            <a:lvl5pPr marL="1828766" indent="0">
              <a:buNone/>
              <a:defRPr sz="900"/>
            </a:lvl5pPr>
            <a:lvl6pPr marL="2285958" indent="0">
              <a:buNone/>
              <a:defRPr sz="900"/>
            </a:lvl6pPr>
            <a:lvl7pPr marL="2743150" indent="0">
              <a:buNone/>
              <a:defRPr sz="900"/>
            </a:lvl7pPr>
            <a:lvl8pPr marL="3200342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4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941645" y="4800618"/>
            <a:ext cx="5943600" cy="566739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3" indent="0">
              <a:buNone/>
              <a:defRPr sz="2801"/>
            </a:lvl2pPr>
            <a:lvl3pPr marL="914384" indent="0">
              <a:buNone/>
              <a:defRPr sz="2401"/>
            </a:lvl3pPr>
            <a:lvl4pPr marL="1371575" indent="0">
              <a:buNone/>
              <a:defRPr sz="2001"/>
            </a:lvl4pPr>
            <a:lvl5pPr marL="1828766" indent="0">
              <a:buNone/>
              <a:defRPr sz="2001"/>
            </a:lvl5pPr>
            <a:lvl6pPr marL="2285958" indent="0">
              <a:buNone/>
              <a:defRPr sz="2001"/>
            </a:lvl6pPr>
            <a:lvl7pPr marL="2743150" indent="0">
              <a:buNone/>
              <a:defRPr sz="2001"/>
            </a:lvl7pPr>
            <a:lvl8pPr marL="3200342" indent="0">
              <a:buNone/>
              <a:defRPr sz="2001"/>
            </a:lvl8pPr>
            <a:lvl9pPr marL="3657533" indent="0">
              <a:buNone/>
              <a:defRPr sz="2001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5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93" indent="0">
              <a:buNone/>
              <a:defRPr sz="1200"/>
            </a:lvl2pPr>
            <a:lvl3pPr marL="914384" indent="0">
              <a:buNone/>
              <a:defRPr sz="1000"/>
            </a:lvl3pPr>
            <a:lvl4pPr marL="1371575" indent="0">
              <a:buNone/>
              <a:defRPr sz="900"/>
            </a:lvl4pPr>
            <a:lvl5pPr marL="1828766" indent="0">
              <a:buNone/>
              <a:defRPr sz="900"/>
            </a:lvl5pPr>
            <a:lvl6pPr marL="2285958" indent="0">
              <a:buNone/>
              <a:defRPr sz="900"/>
            </a:lvl6pPr>
            <a:lvl7pPr marL="2743150" indent="0">
              <a:buNone/>
              <a:defRPr sz="900"/>
            </a:lvl7pPr>
            <a:lvl8pPr marL="3200342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29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7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7C0-2A0C-1749-B550-E7413366F0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4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19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4" indent="-342894" algn="l" defTabSz="45719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85746" algn="l" defTabSz="457193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9" indent="-228596" algn="l" defTabSz="457193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0" indent="-228596" algn="l" defTabSz="457193" rtl="0" eaLnBrk="1" latinLnBrk="0" hangingPunct="1">
        <a:spcBef>
          <a:spcPct val="20000"/>
        </a:spcBef>
        <a:buFont typeface="Arial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2" indent="-228596" algn="l" defTabSz="457193" rtl="0" eaLnBrk="1" latinLnBrk="0" hangingPunct="1">
        <a:spcBef>
          <a:spcPct val="20000"/>
        </a:spcBef>
        <a:buFont typeface="Arial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5" indent="-228596" algn="l" defTabSz="457193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indent="-228596" algn="l" defTabSz="457193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8" indent="-228596" algn="l" defTabSz="457193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9" indent="-228596" algn="l" defTabSz="457193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6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8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2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Untitled-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9266" y="5877274"/>
            <a:ext cx="1572206" cy="6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0" y="4679199"/>
            <a:ext cx="4979546" cy="2160001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chemeClr val="tx2"/>
                </a:solidFill>
                <a:latin typeface="Arial Narrow" panose="020B0606020202030204" pitchFamily="34" charset="0"/>
              </a:rPr>
              <a:t>Итоговые показатели выполнения работ в рамках Учений ПАО «Россети» с </a:t>
            </a:r>
            <a:r>
              <a:rPr lang="ru-RU" sz="3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29.10.2018 </a:t>
            </a:r>
            <a:r>
              <a:rPr lang="ru-RU" sz="3000" b="1" dirty="0">
                <a:solidFill>
                  <a:schemeClr val="tx2"/>
                </a:solidFill>
                <a:latin typeface="Arial Narrow" panose="020B0606020202030204" pitchFamily="34" charset="0"/>
              </a:rPr>
              <a:t>по </a:t>
            </a:r>
            <a:r>
              <a:rPr lang="ru-RU" sz="3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04.11.2018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265" y="4939796"/>
            <a:ext cx="17091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61040" cy="260648"/>
          </a:xfrm>
        </p:spPr>
        <p:txBody>
          <a:bodyPr vert="horz" lIns="91441" tIns="45720" rIns="91441" bIns="45720" rtlCol="0" anchor="ctr">
            <a:noAutofit/>
          </a:bodyPr>
          <a:lstStyle/>
          <a:p>
            <a:pPr algn="l"/>
            <a:r>
              <a:rPr lang="ru-RU" sz="1400" b="1" dirty="0">
                <a:solidFill>
                  <a:schemeClr val="tx2"/>
                </a:solidFill>
                <a:latin typeface="Arial Narrow" panose="020B0606020202030204" pitchFamily="34" charset="0"/>
              </a:rPr>
              <a:t>Ход выполнения работ в рамках Учений «Тверь-2018»</a:t>
            </a:r>
          </a:p>
        </p:txBody>
      </p:sp>
      <p:sp>
        <p:nvSpPr>
          <p:cNvPr id="2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593001" y="6492880"/>
            <a:ext cx="720000" cy="365125"/>
          </a:xfrm>
        </p:spPr>
        <p:txBody>
          <a:bodyPr/>
          <a:lstStyle/>
          <a:p>
            <a:fld id="{0C7F57C0-2A0C-1749-B550-E7413366F02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848916" y="71174"/>
            <a:ext cx="970137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99" dirty="0">
                <a:solidFill>
                  <a:schemeClr val="bg1">
                    <a:lumMod val="50000"/>
                  </a:schemeClr>
                </a:solidFill>
              </a:rPr>
              <a:t>Объем работ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610817" y="3331966"/>
            <a:ext cx="1175322" cy="2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99" dirty="0">
                <a:solidFill>
                  <a:schemeClr val="bg1">
                    <a:lumMod val="50000"/>
                  </a:schemeClr>
                </a:solidFill>
              </a:rPr>
              <a:t>Силы и средства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50901"/>
              </p:ext>
            </p:extLst>
          </p:nvPr>
        </p:nvGraphicFramePr>
        <p:xfrm>
          <a:off x="150415" y="332656"/>
          <a:ext cx="9555112" cy="29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8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14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0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01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7019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5083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kern="1200" dirty="0" smtClean="0">
                          <a:effectLst/>
                        </a:rPr>
                        <a:t>Общий план</a:t>
                      </a:r>
                      <a:r>
                        <a:rPr lang="ru-RU" sz="900" u="none" strike="noStrike" kern="1200" baseline="0" dirty="0" smtClean="0">
                          <a:effectLst/>
                        </a:rPr>
                        <a:t> Учений</a:t>
                      </a:r>
                      <a:endParaRPr lang="ru-RU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kern="1200" dirty="0">
                          <a:effectLst/>
                        </a:rPr>
                        <a:t>Выполнено с начала учений</a:t>
                      </a:r>
                      <a:endParaRPr lang="ru-RU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kern="1200" dirty="0" smtClean="0">
                          <a:effectLst/>
                        </a:rPr>
                        <a:t>Выполнено</a:t>
                      </a:r>
                    </a:p>
                    <a:p>
                      <a:pPr algn="ctr" rtl="0" fontAlgn="ctr"/>
                      <a:r>
                        <a:rPr lang="ru-RU" sz="900" u="none" strike="noStrike" kern="1200" dirty="0" smtClean="0">
                          <a:effectLst/>
                        </a:rPr>
                        <a:t>за неделю (29.10-04.11.2018</a:t>
                      </a:r>
                      <a:r>
                        <a:rPr lang="ru-RU" sz="900" u="none" strike="noStrike" kern="1200" dirty="0">
                          <a:effectLst/>
                        </a:rPr>
                        <a:t>)</a:t>
                      </a:r>
                      <a:endParaRPr lang="ru-RU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effectLst/>
                        </a:rPr>
                        <a:t>Количество дней Учений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48%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>
                          <a:effectLst/>
                        </a:rPr>
                        <a:t>Расчистка трасс ВЛ, </a:t>
                      </a:r>
                      <a:r>
                        <a:rPr lang="ru-RU" sz="900" u="none" strike="noStrike" dirty="0" smtClean="0">
                          <a:effectLst/>
                        </a:rPr>
                        <a:t>га/км, итого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12 770/15 706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6 174/8 912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48%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852/1 105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123%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т.ч. ВЛ 35-110 кВ, га/км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5 606/</a:t>
                      </a:r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1 326/1 109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194/142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99408012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т.ч. ВЛ 6-10 кВ, га/км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7 164/10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728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4 849/7 803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658/962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14937663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Расширение всего,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га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км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542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890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800/475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52%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117/67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121%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08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в т.ч. расширение в </a:t>
                      </a:r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рамках учений, </a:t>
                      </a:r>
                      <a:r>
                        <a:rPr lang="ru-RU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га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000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565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441/259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44%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103/58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131%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т.ч. силами</a:t>
                      </a:r>
                      <a:r>
                        <a:rPr lang="ru-RU" sz="90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ЛПЦ Тверьлес, га/км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1 000</a:t>
                      </a:r>
                      <a:r>
                        <a:rPr lang="en-US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565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323/194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32%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81/47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102%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т.ч. силами бригад филиалов МРСК, га/км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внеплан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118/65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внеплан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23/12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внеплан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 расширение 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ИП 2018 с начала года, 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га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542/325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358/218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66%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14/9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79%</a:t>
                      </a:r>
                      <a:endParaRPr lang="ru-RU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Реконструкция ВЛ 6-10 кВ, км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189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34%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89%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0081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</a:t>
                      </a:r>
                      <a:r>
                        <a:rPr lang="ru-RU" sz="9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т.ч. замена опор, шт.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9 280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5 246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1 071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119%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508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Установка приборов учёта, шт.</a:t>
                      </a:r>
                    </a:p>
                    <a:p>
                      <a:pPr algn="l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(начало</a:t>
                      </a:r>
                      <a:r>
                        <a:rPr lang="ru-RU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работ с 29.10.2018)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508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Выверка координат объектов Учений, шт.</a:t>
                      </a:r>
                    </a:p>
                    <a:p>
                      <a:pPr algn="l" rtl="0" fontAlgn="ctr"/>
                      <a:r>
                        <a:rPr lang="ru-RU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(второй этап)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8 837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3 848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44%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461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792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u="none" strike="noStrike" dirty="0" smtClean="0">
                          <a:effectLst/>
                        </a:rPr>
                        <a:t>Устранение дефектов выявленных на ВЛ, км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22 356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1 907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836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7922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т.ч. ВЛ 35-110 кВ, км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6 176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7922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 в т.ч. ВЛ 6-10 кВ, км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16 180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1 725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29524"/>
              </p:ext>
            </p:extLst>
          </p:nvPr>
        </p:nvGraphicFramePr>
        <p:xfrm>
          <a:off x="206311" y="3573017"/>
          <a:ext cx="9577224" cy="264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50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4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6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02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5103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effectLst/>
                        </a:rPr>
                        <a:t>Категория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effectLst/>
                        </a:rPr>
                        <a:t>Бригад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effectLst/>
                        </a:rPr>
                        <a:t>Человек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effectLst/>
                        </a:rPr>
                        <a:t>Техники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25">
                <a:tc vMerge="1">
                  <a:txBody>
                    <a:bodyPr/>
                    <a:lstStyle/>
                    <a:p>
                      <a:pPr algn="ctr" rtl="0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всего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Из них спецтехники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Расчистка. (Командированный персонал из филиалов)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192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1 915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493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Устранение аварийных дефектов 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(Командированный персонал из филиалов)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Группа Учёта (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Командированный персонал из филиалов)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Расширение и валка отдельно стоящих деревьев персоналом филиалов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Подрядные организации по реконструкция ВЛ 6-10 кВ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Подрядные организации по расширению трасс ВЛ 35-110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кВ (ЛПЦ-Тверьлес)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Подрядные организации по расширению ВЛ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35-110 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кВ по ИП 2018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109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Персонал Тверьэнерго (без учета Штаба)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1930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Штаб учений (в т.ч. командированные)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Группа охраны труда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Группа блока безопасности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Персонал участвующий в проверке хода учений из филиалов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2553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Подрядные организации по строительству ВЛ 35 кВ Дмитрова </a:t>
                      </a:r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Гора</a:t>
                      </a:r>
                    </a:p>
                    <a:p>
                      <a:pPr algn="just" rtl="0" fontAlgn="ctr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(начало строительства 01.11.2018)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1039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727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5 146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1 173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593001" y="6492880"/>
            <a:ext cx="720000" cy="365125"/>
          </a:xfrm>
        </p:spPr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12551" y="-2425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rPr>
              <a:t>Устранение аварийных дефектов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124199789"/>
              </p:ext>
            </p:extLst>
          </p:nvPr>
        </p:nvGraphicFramePr>
        <p:xfrm>
          <a:off x="0" y="1052736"/>
          <a:ext cx="990600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249643877"/>
              </p:ext>
            </p:extLst>
          </p:nvPr>
        </p:nvGraphicFramePr>
        <p:xfrm>
          <a:off x="272480" y="3140968"/>
          <a:ext cx="9445599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911" y="5441052"/>
            <a:ext cx="9337171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далено  12 586 отдельно стоящих деревьев, угрожающих падением на провода. </a:t>
            </a:r>
          </a:p>
          <a:p>
            <a:pPr algn="ctr"/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ыполнено устранение дефектов, влияющих на прохождение ОЗП на 1 907,3 км ВЛ 6-110 </a:t>
            </a:r>
            <a:r>
              <a:rPr lang="ru-RU" sz="1800" dirty="0" err="1" smtClean="0">
                <a:solidFill>
                  <a:schemeClr val="tx2">
                    <a:lumMod val="75000"/>
                  </a:schemeClr>
                </a:solidFill>
              </a:rPr>
              <a:t>кВ.</a:t>
            </a:r>
            <a:endParaRPr lang="ru-RU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4106" y="388069"/>
            <a:ext cx="7837787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Из 22 356 км ВЛ, включённых в объём учений задефектовано 8 912 км (40%).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Выявлено в общей сложности 14 515 дефектов.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952374" y="2821124"/>
            <a:ext cx="6001264" cy="607876"/>
          </a:xfrm>
          <a:prstGeom prst="rect">
            <a:avLst/>
          </a:prstGeom>
        </p:spPr>
        <p:txBody>
          <a:bodyPr vert="horz" lIns="91441" tIns="45720" rIns="91441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407C"/>
                </a:solidFill>
                <a:latin typeface="Arial Narrow" panose="020B0606020202030204" pitchFamily="34" charset="0"/>
                <a:cs typeface="Arial" pitchFamily="34" charset="0"/>
              </a:rPr>
              <a:t>Спасибо за внимание!</a:t>
            </a: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593001" y="6492880"/>
            <a:ext cx="720000" cy="365125"/>
          </a:xfrm>
        </p:spPr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3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22498</TotalTime>
  <Words>613</Words>
  <Application>Microsoft Office PowerPoint</Application>
  <PresentationFormat>Лист A4 (210x297 мм)</PresentationFormat>
  <Paragraphs>202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Итоговые показатели выполнения работ в рамках Учений ПАО «Россети» с 29.10.2018 по 04.11.2018</vt:lpstr>
      <vt:lpstr>Ход выполнения работ в рамках Учений «Тверь-2018»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 подготовки  ПАО «МРСК Центра» ПАО «МРСК Центра и Приволжья» к работе в ОЗП 2016/17 гг.</dc:title>
  <dc:creator>Gerasimov.AA@mrsk-1.ru</dc:creator>
  <cp:lastModifiedBy>Корнилов Александр Анатольевич</cp:lastModifiedBy>
  <cp:revision>2238</cp:revision>
  <cp:lastPrinted>2018-11-06T05:47:14Z</cp:lastPrinted>
  <dcterms:created xsi:type="dcterms:W3CDTF">2014-08-08T14:05:47Z</dcterms:created>
  <dcterms:modified xsi:type="dcterms:W3CDTF">2018-11-06T09:04:15Z</dcterms:modified>
</cp:coreProperties>
</file>