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5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9.xml" ContentType="application/vnd.openxmlformats-officedocument.drawingml.chart+xml"/>
  <Override PartName="/ppt/drawings/drawing6.xml" ContentType="application/vnd.openxmlformats-officedocument.drawingml.chartshapes+xml"/>
  <Override PartName="/ppt/charts/chart10.xml" ContentType="application/vnd.openxmlformats-officedocument.drawingml.chart+xml"/>
  <Override PartName="/ppt/drawings/drawing7.xml" ContentType="application/vnd.openxmlformats-officedocument.drawingml.chartshape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1.xml" ContentType="application/vnd.openxmlformats-officedocument.drawingml.chart+xml"/>
  <Override PartName="/ppt/drawings/drawing8.xml" ContentType="application/vnd.openxmlformats-officedocument.drawingml.chartshape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708" r:id="rId3"/>
    <p:sldMasterId id="2147483720" r:id="rId4"/>
  </p:sldMasterIdLst>
  <p:notesMasterIdLst>
    <p:notesMasterId r:id="rId57"/>
  </p:notesMasterIdLst>
  <p:sldIdLst>
    <p:sldId id="257" r:id="rId5"/>
    <p:sldId id="365" r:id="rId6"/>
    <p:sldId id="312" r:id="rId7"/>
    <p:sldId id="258" r:id="rId8"/>
    <p:sldId id="409" r:id="rId9"/>
    <p:sldId id="386" r:id="rId10"/>
    <p:sldId id="387" r:id="rId11"/>
    <p:sldId id="388" r:id="rId12"/>
    <p:sldId id="344" r:id="rId13"/>
    <p:sldId id="345" r:id="rId14"/>
    <p:sldId id="346" r:id="rId15"/>
    <p:sldId id="391" r:id="rId16"/>
    <p:sldId id="392" r:id="rId17"/>
    <p:sldId id="393" r:id="rId18"/>
    <p:sldId id="394" r:id="rId19"/>
    <p:sldId id="423" r:id="rId20"/>
    <p:sldId id="421" r:id="rId21"/>
    <p:sldId id="422" r:id="rId22"/>
    <p:sldId id="395" r:id="rId23"/>
    <p:sldId id="396" r:id="rId24"/>
    <p:sldId id="397" r:id="rId25"/>
    <p:sldId id="398" r:id="rId26"/>
    <p:sldId id="399" r:id="rId27"/>
    <p:sldId id="306" r:id="rId28"/>
    <p:sldId id="293" r:id="rId29"/>
    <p:sldId id="337" r:id="rId30"/>
    <p:sldId id="318" r:id="rId31"/>
    <p:sldId id="325" r:id="rId32"/>
    <p:sldId id="441" r:id="rId33"/>
    <p:sldId id="326" r:id="rId34"/>
    <p:sldId id="438" r:id="rId35"/>
    <p:sldId id="439" r:id="rId36"/>
    <p:sldId id="440" r:id="rId37"/>
    <p:sldId id="400" r:id="rId38"/>
    <p:sldId id="401" r:id="rId39"/>
    <p:sldId id="402" r:id="rId40"/>
    <p:sldId id="403" r:id="rId41"/>
    <p:sldId id="410" r:id="rId42"/>
    <p:sldId id="411" r:id="rId43"/>
    <p:sldId id="364" r:id="rId44"/>
    <p:sldId id="404" r:id="rId45"/>
    <p:sldId id="405" r:id="rId46"/>
    <p:sldId id="406" r:id="rId47"/>
    <p:sldId id="310" r:id="rId48"/>
    <p:sldId id="389" r:id="rId49"/>
    <p:sldId id="390" r:id="rId50"/>
    <p:sldId id="412" r:id="rId51"/>
    <p:sldId id="407" r:id="rId52"/>
    <p:sldId id="413" r:id="rId53"/>
    <p:sldId id="414" r:id="rId54"/>
    <p:sldId id="277" r:id="rId55"/>
    <p:sldId id="276" r:id="rId56"/>
  </p:sldIdLst>
  <p:sldSz cx="9144000" cy="6858000" type="screen4x3"/>
  <p:notesSz cx="6808788" cy="99409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" id="{857651C3-D2A8-4D78-8E30-83F43D3C55C8}">
          <p14:sldIdLst>
            <p14:sldId id="257"/>
          </p14:sldIdLst>
        </p14:section>
        <p14:section name="ПАРАМЕТРЫ" id="{084A2B3C-0752-4DB8-A8DC-CC8E0BEA115E}">
          <p14:sldIdLst>
            <p14:sldId id="365"/>
            <p14:sldId id="312"/>
            <p14:sldId id="258"/>
          </p14:sldIdLst>
        </p14:section>
        <p14:section name="ННД" id="{6A2DF2A9-8428-44DA-9830-3D6D1FB08EB7}">
          <p14:sldIdLst>
            <p14:sldId id="409"/>
            <p14:sldId id="386"/>
            <p14:sldId id="387"/>
            <p14:sldId id="388"/>
            <p14:sldId id="344"/>
            <p14:sldId id="345"/>
            <p14:sldId id="346"/>
          </p14:sldIdLst>
        </p14:section>
        <p14:section name="РАСХОДЫ" id="{ABF7AA78-ED0C-4210-889B-C0071B477583}">
          <p14:sldIdLst>
            <p14:sldId id="391"/>
            <p14:sldId id="392"/>
            <p14:sldId id="393"/>
            <p14:sldId id="394"/>
            <p14:sldId id="423"/>
            <p14:sldId id="421"/>
            <p14:sldId id="422"/>
          </p14:sldIdLst>
        </p14:section>
        <p14:section name="НАЦПРОЕКТЫ" id="{69CF08D1-13DC-4271-A83E-438CF9CB4C64}">
          <p14:sldIdLst>
            <p14:sldId id="395"/>
            <p14:sldId id="396"/>
            <p14:sldId id="397"/>
            <p14:sldId id="398"/>
          </p14:sldIdLst>
        </p14:section>
        <p14:section name="ГОС. ПОДДЕРЖКА ЭКОНОМИКИ" id="{DEF67E45-17E4-4109-991C-C797F1B2711E}">
          <p14:sldIdLst>
            <p14:sldId id="399"/>
            <p14:sldId id="306"/>
            <p14:sldId id="293"/>
            <p14:sldId id="337"/>
            <p14:sldId id="318"/>
            <p14:sldId id="325"/>
            <p14:sldId id="441"/>
            <p14:sldId id="326"/>
            <p14:sldId id="438"/>
            <p14:sldId id="439"/>
            <p14:sldId id="440"/>
          </p14:sldIdLst>
        </p14:section>
        <p14:section name="АИП" id="{71CA19FE-F04E-45F8-9DBE-489757640C8D}">
          <p14:sldIdLst>
            <p14:sldId id="400"/>
            <p14:sldId id="401"/>
            <p14:sldId id="402"/>
            <p14:sldId id="403"/>
            <p14:sldId id="410"/>
            <p14:sldId id="411"/>
          </p14:sldIdLst>
        </p14:section>
        <p14:section name="ФИНПОМОЩЬ В МО" id="{0E12A90F-0E98-4394-8FC6-BA135522D132}">
          <p14:sldIdLst>
            <p14:sldId id="364"/>
            <p14:sldId id="404"/>
            <p14:sldId id="405"/>
            <p14:sldId id="406"/>
            <p14:sldId id="310"/>
          </p14:sldIdLst>
        </p14:section>
        <p14:section name="СОЦ. РАСХОДЫ" id="{8181A749-3172-4EEB-8833-100C25DDAE75}">
          <p14:sldIdLst>
            <p14:sldId id="389"/>
            <p14:sldId id="390"/>
            <p14:sldId id="412"/>
            <p14:sldId id="407"/>
            <p14:sldId id="413"/>
            <p14:sldId id="414"/>
          </p14:sldIdLst>
        </p14:section>
        <p14:section name="ГОСДОЛГ" id="{AF87042D-7268-40D8-B919-629711B5B25E}">
          <p14:sldIdLst>
            <p14:sldId id="277"/>
          </p14:sldIdLst>
        </p14:section>
        <p14:section name="Последний слайд" id="{A8FBBF80-095D-405C-B8CC-A16309B49882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nina" initials="Z" lastIdx="1" clrIdx="0">
    <p:extLst>
      <p:ext uri="{19B8F6BF-5375-455C-9EA6-DF929625EA0E}">
        <p15:presenceInfo xmlns:p15="http://schemas.microsoft.com/office/powerpoint/2012/main" userId="Zan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DBE9DF"/>
    <a:srgbClr val="A1A1A1"/>
    <a:srgbClr val="CFE3D4"/>
    <a:srgbClr val="78AC87"/>
    <a:srgbClr val="51815F"/>
    <a:srgbClr val="E1A17C"/>
    <a:srgbClr val="CD8708"/>
    <a:srgbClr val="C8DECE"/>
    <a:srgbClr val="E5E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_____Microsoft_Excel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_____Microsoft_Excel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5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____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46745991707347"/>
          <c:y val="0.257815207147923"/>
          <c:w val="0.41801406028696825"/>
          <c:h val="0.4749315835067149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602-4BC6-BBDB-1AA8C26AE006}"/>
              </c:ext>
            </c:extLst>
          </c:dPt>
          <c:dPt>
            <c:idx val="1"/>
            <c:bubble3D val="0"/>
            <c:spPr>
              <a:solidFill>
                <a:srgbClr val="C0D2A4"/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602-4BC6-BBDB-1AA8C26AE006}"/>
              </c:ext>
            </c:extLst>
          </c:dPt>
          <c:dPt>
            <c:idx val="2"/>
            <c:bubble3D val="0"/>
            <c:spPr>
              <a:solidFill>
                <a:schemeClr val="accent3">
                  <a:tint val="9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602-4BC6-BBDB-1AA8C26AE006}"/>
              </c:ext>
            </c:extLst>
          </c:dPt>
          <c:dPt>
            <c:idx val="3"/>
            <c:bubble3D val="0"/>
            <c:spPr>
              <a:solidFill>
                <a:srgbClr val="94B255"/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602-4BC6-BBDB-1AA8C26AE006}"/>
              </c:ext>
            </c:extLst>
          </c:dPt>
          <c:dPt>
            <c:idx val="4"/>
            <c:bubble3D val="0"/>
            <c:spPr>
              <a:solidFill>
                <a:schemeClr val="accent3">
                  <a:shade val="7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602-4BC6-BBDB-1AA8C26AE006}"/>
              </c:ext>
            </c:extLst>
          </c:dPt>
          <c:dPt>
            <c:idx val="5"/>
            <c:bubble3D val="0"/>
            <c:spPr>
              <a:solidFill>
                <a:schemeClr val="accent3">
                  <a:shade val="5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602-4BC6-BBDB-1AA8C26AE006}"/>
              </c:ext>
            </c:extLst>
          </c:dPt>
          <c:dLbls>
            <c:dLbl>
              <c:idx val="0"/>
              <c:layout>
                <c:manualLayout>
                  <c:x val="-0.14160157225324665"/>
                  <c:y val="0.1425335636657148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22834156921667298"/>
                      <c:h val="0.27832471723769664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17598361365599494"/>
                  <c:y val="-0.13217169868961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1690470725080749"/>
                      <c:h val="0.1770806458635364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6475619284876999"/>
                  <c:y val="-0.1459939743103975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23104204179937499"/>
                      <c:h val="0.24334308108989203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12409714618513175"/>
                  <c:y val="0.1940595178080968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345372993922005"/>
                      <c:h val="0.24334308108989203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5.7792946383642928E-2"/>
                  <c:y val="0.2025381589226156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5755280779286591"/>
                      <c:h val="0.23074638165363548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2.2728168796232025E-2"/>
                  <c:y val="0.2071943409037670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602-4BC6-BBDB-1AA8C26AE00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Налог на доходы физических лиц</c:v>
                </c:pt>
                <c:pt idx="1">
                  <c:v>Налог на прибыль организаций</c:v>
                </c:pt>
                <c:pt idx="2">
                  <c:v>Налог на имущество организаций</c:v>
                </c:pt>
                <c:pt idx="3">
                  <c:v>Акцизы на алкоголь и нефтепродукты</c:v>
                </c:pt>
                <c:pt idx="4">
                  <c:v>Прочие налоговые и неналоговые доходы</c:v>
                </c:pt>
              </c:strCache>
            </c:strRef>
          </c:cat>
          <c:val>
            <c:numRef>
              <c:f>Лист1!$B$2:$B$6</c:f>
              <c:numCache>
                <c:formatCode>#,##0</c:formatCode>
                <c:ptCount val="5"/>
                <c:pt idx="0">
                  <c:v>14654</c:v>
                </c:pt>
                <c:pt idx="1">
                  <c:v>12441</c:v>
                </c:pt>
                <c:pt idx="2">
                  <c:v>6681</c:v>
                </c:pt>
                <c:pt idx="3">
                  <c:v>6546</c:v>
                </c:pt>
                <c:pt idx="4">
                  <c:v>5994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3602-4BC6-BBDB-1AA8C26AE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9"/>
        <c:holeSize val="51"/>
      </c:doughnutChart>
      <c:spPr>
        <a:noFill/>
        <a:ln w="25378"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344">
          <a:solidFill>
            <a:srgbClr val="FF0000"/>
          </a:solidFill>
        </a:defRPr>
      </a:pPr>
      <a:endParaRPr lang="ru-RU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613006077817907E-2"/>
          <c:y val="9.4595642192116428E-2"/>
          <c:w val="0.96928183706630011"/>
          <c:h val="0.660407911310732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629E73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72B-4752-BDE3-E752C5D787D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72B-4752-BDE3-E752C5D787D6}"/>
              </c:ext>
            </c:extLst>
          </c:dPt>
          <c:dLbls>
            <c:dLbl>
              <c:idx val="0"/>
              <c:layout>
                <c:manualLayout>
                  <c:x val="0"/>
                  <c:y val="0.287410006818102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1.4334211162682292E-2"/>
                  <c:y val="0.3241006459863714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Лист1!$B$2:$B$3</c:f>
              <c:numCache>
                <c:formatCode>#,##0</c:formatCode>
                <c:ptCount val="2"/>
                <c:pt idx="0">
                  <c:v>5280</c:v>
                </c:pt>
                <c:pt idx="1">
                  <c:v>6401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72B-4752-BDE3-E752C5D78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1"/>
        <c:axId val="495316448"/>
        <c:axId val="495316056"/>
      </c:barChart>
      <c:catAx>
        <c:axId val="49531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95316056"/>
        <c:crosses val="autoZero"/>
        <c:auto val="1"/>
        <c:lblAlgn val="ctr"/>
        <c:lblOffset val="100"/>
        <c:noMultiLvlLbl val="0"/>
      </c:catAx>
      <c:valAx>
        <c:axId val="495316056"/>
        <c:scaling>
          <c:orientation val="minMax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4953164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947273144930938E-2"/>
          <c:y val="5.1452817095955915E-2"/>
          <c:w val="0.59661271293577189"/>
          <c:h val="0.771401510943228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ППМИ в городских и сельских поселениях</c:v>
                </c:pt>
              </c:strCache>
            </c:strRef>
          </c:tx>
          <c:spPr>
            <a:solidFill>
              <a:srgbClr val="8DB99A"/>
            </a:solidFill>
            <a:ln>
              <a:solidFill>
                <a:srgbClr val="5E986F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Лист1!$B$1:$H$1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Лист1!$B$3:$H$3</c:f>
              <c:numCache>
                <c:formatCode>General</c:formatCode>
                <c:ptCount val="7"/>
                <c:pt idx="0">
                  <c:v>53</c:v>
                </c:pt>
                <c:pt idx="1">
                  <c:v>94</c:v>
                </c:pt>
                <c:pt idx="2">
                  <c:v>168</c:v>
                </c:pt>
                <c:pt idx="3">
                  <c:v>200</c:v>
                </c:pt>
                <c:pt idx="4">
                  <c:v>189</c:v>
                </c:pt>
                <c:pt idx="5">
                  <c:v>216</c:v>
                </c:pt>
                <c:pt idx="6">
                  <c:v>206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EA-47B6-9EC7-5F1F6E59E7A6}"/>
            </c:ext>
          </c:extLst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ППМИ в городах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3"/>
              <c:layout>
                <c:manualLayout>
                  <c:x val="0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1EA-47B6-9EC7-5F1F6E59E7A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Лист1!$B$1:$H$1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Лист1!$B$4:$H$4</c:f>
              <c:numCache>
                <c:formatCode>General</c:formatCode>
                <c:ptCount val="7"/>
                <c:pt idx="3">
                  <c:v>11</c:v>
                </c:pt>
                <c:pt idx="4">
                  <c:v>48</c:v>
                </c:pt>
                <c:pt idx="5">
                  <c:v>60</c:v>
                </c:pt>
                <c:pt idx="6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1EA-47B6-9EC7-5F1F6E59E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100"/>
        <c:axId val="498183640"/>
        <c:axId val="498184424"/>
      </c:barChart>
      <c:catAx>
        <c:axId val="498183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498184424"/>
        <c:crosses val="autoZero"/>
        <c:auto val="1"/>
        <c:lblAlgn val="ctr"/>
        <c:lblOffset val="100"/>
        <c:noMultiLvlLbl val="0"/>
      </c:catAx>
      <c:valAx>
        <c:axId val="498184424"/>
        <c:scaling>
          <c:orientation val="minMax"/>
          <c:max val="35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498183640"/>
        <c:crosses val="autoZero"/>
        <c:crossBetween val="between"/>
        <c:majorUnit val="100"/>
      </c:valAx>
    </c:plotArea>
    <c:legend>
      <c:legendPos val="r"/>
      <c:layout>
        <c:manualLayout>
          <c:xMode val="edge"/>
          <c:yMode val="edge"/>
          <c:x val="0.70948170329082927"/>
          <c:y val="4.5401622041995333E-2"/>
          <c:w val="0.24843190903316825"/>
          <c:h val="0.81740306632596382"/>
        </c:manualLayout>
      </c:layout>
      <c:overlay val="0"/>
      <c:txPr>
        <a:bodyPr/>
        <a:lstStyle/>
        <a:p>
          <a:pPr>
            <a:defRPr sz="18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969053015176464E-2"/>
          <c:y val="2.7122124734438095E-2"/>
          <c:w val="0.7357343156432623"/>
          <c:h val="0.7628425578464936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Показатели по соглашению с Минфином РФ</c:v>
                </c:pt>
              </c:strCache>
            </c:strRef>
          </c:tx>
          <c:spPr>
            <a:ln w="41275" cap="rnd">
              <a:solidFill>
                <a:srgbClr val="E1A17C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4">
                  <a:lumMod val="20000"/>
                  <a:lumOff val="80000"/>
                </a:schemeClr>
              </a:solidFill>
              <a:ln w="69850">
                <a:solidFill>
                  <a:srgbClr val="CD8708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6213646665336885E-2"/>
                  <c:y val="-5.35714411256658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1040268570288822E-2"/>
                  <c:y val="-5.3571441125665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7938106030352928E-2"/>
                  <c:y val="-5.35714411256658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4142431110224717E-2"/>
                  <c:y val="-6.25000146466101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Лист1!$A$2:$A$6</c:f>
              <c:strCache>
                <c:ptCount val="5"/>
                <c:pt idx="0">
                  <c:v>2017 
(факт)</c:v>
                </c:pt>
                <c:pt idx="1">
                  <c:v>2018
(оценка)</c:v>
                </c:pt>
                <c:pt idx="2">
                  <c:v>2019 
(прогноз)</c:v>
                </c:pt>
                <c:pt idx="3">
                  <c:v>2020 
(прогноз)</c:v>
                </c:pt>
                <c:pt idx="4">
                  <c:v>2021 
(прогноз)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1">
                  <c:v>0.61</c:v>
                </c:pt>
                <c:pt idx="2">
                  <c:v>0.59</c:v>
                </c:pt>
                <c:pt idx="3">
                  <c:v>0.56000000000000005</c:v>
                </c:pt>
                <c:pt idx="4">
                  <c:v>0.5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Прогнозные показатели</c:v>
                </c:pt>
              </c:strCache>
            </c:strRef>
          </c:tx>
          <c:spPr>
            <a:ln w="38100" cap="rnd">
              <a:solidFill>
                <a:srgbClr val="528460"/>
              </a:solidFill>
              <a:round/>
            </a:ln>
            <a:effectLst/>
          </c:spPr>
          <c:marker>
            <c:symbol val="diamond"/>
            <c:size val="15"/>
            <c:spPr>
              <a:solidFill>
                <a:srgbClr val="97B7A0"/>
              </a:solidFill>
              <a:ln w="31750">
                <a:solidFill>
                  <a:srgbClr val="52846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380499650559357E-2"/>
                  <c:y val="8.54452768666284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5.3458240315497341E-2"/>
                  <c:y val="8.32609400217800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5.8631618410545497E-2"/>
                  <c:y val="8.2204978019539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5.3458240315497306E-2"/>
                  <c:y val="7.59887223445636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5.3458240315497306E-2"/>
                  <c:y val="7.14285881675544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Лист1!$A$2:$A$6</c:f>
              <c:strCache>
                <c:ptCount val="5"/>
                <c:pt idx="0">
                  <c:v>2017 
(факт)</c:v>
                </c:pt>
                <c:pt idx="1">
                  <c:v>2018
(оценка)</c:v>
                </c:pt>
                <c:pt idx="2">
                  <c:v>2019 
(прогноз)</c:v>
                </c:pt>
                <c:pt idx="3">
                  <c:v>2020 
(прогноз)</c:v>
                </c:pt>
                <c:pt idx="4">
                  <c:v>2021 
(прогноз)</c:v>
                </c:pt>
              </c:strCache>
            </c:strRef>
          </c:cat>
          <c:val>
            <c:numRef>
              <c:f>Лист1!$C$2:$C$6</c:f>
              <c:numCache>
                <c:formatCode>0%</c:formatCode>
                <c:ptCount val="5"/>
                <c:pt idx="0">
                  <c:v>0.62</c:v>
                </c:pt>
                <c:pt idx="1">
                  <c:v>0.56000000000000005</c:v>
                </c:pt>
                <c:pt idx="2">
                  <c:v>0.53</c:v>
                </c:pt>
                <c:pt idx="3">
                  <c:v>0.5</c:v>
                </c:pt>
                <c:pt idx="4">
                  <c:v>0.44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100288"/>
        <c:axId val="159100680"/>
      </c:lineChart>
      <c:catAx>
        <c:axId val="15910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59100680"/>
        <c:crosses val="autoZero"/>
        <c:auto val="1"/>
        <c:lblAlgn val="ctr"/>
        <c:lblOffset val="100"/>
        <c:noMultiLvlLbl val="0"/>
      </c:catAx>
      <c:valAx>
        <c:axId val="159100680"/>
        <c:scaling>
          <c:orientation val="minMax"/>
          <c:min val="0.4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59100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949996952215582"/>
          <c:y val="0.26807163200028872"/>
          <c:w val="0.23177291022094271"/>
          <c:h val="0.57099938390499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46745991707347"/>
          <c:y val="0.257815207147923"/>
          <c:w val="0.41801406028696825"/>
          <c:h val="0.4749315835067149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602-4BC6-BBDB-1AA8C26AE006}"/>
              </c:ext>
            </c:extLst>
          </c:dPt>
          <c:dPt>
            <c:idx val="1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602-4BC6-BBDB-1AA8C26AE006}"/>
              </c:ext>
            </c:extLst>
          </c:dPt>
          <c:dPt>
            <c:idx val="2"/>
            <c:bubble3D val="0"/>
            <c:spPr>
              <a:solidFill>
                <a:schemeClr val="accent3">
                  <a:tint val="9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602-4BC6-BBDB-1AA8C26AE006}"/>
              </c:ext>
            </c:extLst>
          </c:dPt>
          <c:dPt>
            <c:idx val="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602-4BC6-BBDB-1AA8C26AE006}"/>
              </c:ext>
            </c:extLst>
          </c:dPt>
          <c:dPt>
            <c:idx val="4"/>
            <c:bubble3D val="0"/>
            <c:spPr>
              <a:solidFill>
                <a:schemeClr val="accent3">
                  <a:shade val="7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602-4BC6-BBDB-1AA8C26AE006}"/>
              </c:ext>
            </c:extLst>
          </c:dPt>
          <c:dPt>
            <c:idx val="5"/>
            <c:bubble3D val="0"/>
            <c:spPr>
              <a:solidFill>
                <a:schemeClr val="accent3">
                  <a:shade val="5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602-4BC6-BBDB-1AA8C26AE006}"/>
              </c:ext>
            </c:extLst>
          </c:dPt>
          <c:dLbls>
            <c:dLbl>
              <c:idx val="0"/>
              <c:layout>
                <c:manualLayout>
                  <c:x val="-0.14160157225324665"/>
                  <c:y val="0.1425335636657148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22834156921667298"/>
                      <c:h val="0.27832471723769664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17598361365599494"/>
                  <c:y val="-0.13217169868961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1690470725080749"/>
                      <c:h val="0.1770806458635364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6475619284876999"/>
                  <c:y val="-0.1459939743103975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23104204179937499"/>
                      <c:h val="0.24334308108989203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12409714618513175"/>
                  <c:y val="0.1940595178080968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345372993922005"/>
                      <c:h val="0.24334308108989203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4.143815296432244E-2"/>
                  <c:y val="0.1933985126844975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5755280779286591"/>
                      <c:h val="0.23074638165363548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2.2728168796232025E-2"/>
                  <c:y val="0.2071943409037670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602-4BC6-BBDB-1AA8C26AE00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Налог на доходы физических лиц</c:v>
                </c:pt>
                <c:pt idx="1">
                  <c:v>Налог на прибыль организаций</c:v>
                </c:pt>
                <c:pt idx="2">
                  <c:v>Налог на имущество организаций</c:v>
                </c:pt>
                <c:pt idx="3">
                  <c:v>Акцизы на алкоголь и нефтепродукты</c:v>
                </c:pt>
                <c:pt idx="4">
                  <c:v>Прочие налоговые и неналоговые доходы</c:v>
                </c:pt>
              </c:strCache>
            </c:strRef>
          </c:cat>
          <c:val>
            <c:numRef>
              <c:f>Лист1!$B$2:$B$6</c:f>
              <c:numCache>
                <c:formatCode>#,##0</c:formatCode>
                <c:ptCount val="5"/>
                <c:pt idx="0">
                  <c:v>15917</c:v>
                </c:pt>
                <c:pt idx="1">
                  <c:v>12904</c:v>
                </c:pt>
                <c:pt idx="2">
                  <c:v>6122</c:v>
                </c:pt>
                <c:pt idx="3">
                  <c:v>7465</c:v>
                </c:pt>
                <c:pt idx="4">
                  <c:v>6341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3602-4BC6-BBDB-1AA8C26AE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9"/>
        <c:holeSize val="51"/>
      </c:doughnutChart>
      <c:spPr>
        <a:noFill/>
        <a:ln w="25378"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344">
          <a:solidFill>
            <a:srgbClr val="FF0000"/>
          </a:solidFill>
        </a:defRPr>
      </a:pPr>
      <a:endParaRPr lang="ru-R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46745991707347"/>
          <c:y val="0.257815207147923"/>
          <c:w val="0.41801406028696825"/>
          <c:h val="0.4749315835067149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602-4BC6-BBDB-1AA8C26AE006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602-4BC6-BBDB-1AA8C26AE006}"/>
              </c:ext>
            </c:extLst>
          </c:dPt>
          <c:dPt>
            <c:idx val="2"/>
            <c:bubble3D val="0"/>
            <c:spPr>
              <a:solidFill>
                <a:schemeClr val="accent3">
                  <a:tint val="9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602-4BC6-BBDB-1AA8C26AE006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602-4BC6-BBDB-1AA8C26AE006}"/>
              </c:ext>
            </c:extLst>
          </c:dPt>
          <c:dPt>
            <c:idx val="4"/>
            <c:bubble3D val="0"/>
            <c:spPr>
              <a:solidFill>
                <a:schemeClr val="accent3">
                  <a:shade val="7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602-4BC6-BBDB-1AA8C26AE006}"/>
              </c:ext>
            </c:extLst>
          </c:dPt>
          <c:dPt>
            <c:idx val="5"/>
            <c:bubble3D val="0"/>
            <c:spPr>
              <a:solidFill>
                <a:schemeClr val="accent3">
                  <a:shade val="50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602-4BC6-BBDB-1AA8C26AE006}"/>
              </c:ext>
            </c:extLst>
          </c:dPt>
          <c:dLbls>
            <c:dLbl>
              <c:idx val="0"/>
              <c:layout>
                <c:manualLayout>
                  <c:x val="-0.14160157225324665"/>
                  <c:y val="0.1425335636657148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22834156921667298"/>
                      <c:h val="0.27832471723769664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17598361365599494"/>
                  <c:y val="-0.13217169868961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1690470725080749"/>
                      <c:h val="0.1770806458635364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6475619284876999"/>
                  <c:y val="-0.1459939743103975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23104204179937499"/>
                      <c:h val="0.24334308108989203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14249628878186729"/>
                  <c:y val="0.2169086334033919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345372993922005"/>
                      <c:h val="0.24334308108989203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5.9837295561057983E-2"/>
                  <c:y val="0.1888286895654385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602-4BC6-BBDB-1AA8C26AE006}"/>
                </c:ext>
                <c:ext xmlns:c15="http://schemas.microsoft.com/office/drawing/2012/chart" uri="{CE6537A1-D6FC-4f65-9D91-7224C49458BB}">
                  <c15:layout>
                    <c:manualLayout>
                      <c:w val="0.35755280779286591"/>
                      <c:h val="0.23074638165363548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2.2728168796232025E-2"/>
                  <c:y val="0.2071943409037670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602-4BC6-BBDB-1AA8C26AE00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Налог на доходы физических лиц</c:v>
                </c:pt>
                <c:pt idx="1">
                  <c:v>Налог на прибыль организаций</c:v>
                </c:pt>
                <c:pt idx="2">
                  <c:v>Налог на имущество организаций</c:v>
                </c:pt>
                <c:pt idx="3">
                  <c:v>Акцизы на алкоголь и нефтепродукты</c:v>
                </c:pt>
                <c:pt idx="4">
                  <c:v>Прочие налоговые и неналоговые доходы</c:v>
                </c:pt>
              </c:strCache>
            </c:strRef>
          </c:cat>
          <c:val>
            <c:numRef>
              <c:f>Лист1!$B$2:$B$6</c:f>
              <c:numCache>
                <c:formatCode>#,##0</c:formatCode>
                <c:ptCount val="5"/>
                <c:pt idx="0">
                  <c:v>17212</c:v>
                </c:pt>
                <c:pt idx="1">
                  <c:v>13185</c:v>
                </c:pt>
                <c:pt idx="2">
                  <c:v>6293</c:v>
                </c:pt>
                <c:pt idx="3">
                  <c:v>8248</c:v>
                </c:pt>
                <c:pt idx="4">
                  <c:v>7281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3602-4BC6-BBDB-1AA8C26AE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9"/>
        <c:holeSize val="51"/>
      </c:doughnutChart>
      <c:spPr>
        <a:noFill/>
        <a:ln w="25378"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344">
          <a:solidFill>
            <a:srgbClr val="FF0000"/>
          </a:solidFill>
        </a:defRPr>
      </a:pPr>
      <a:endParaRPr lang="ru-RU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613006077817907E-2"/>
          <c:y val="0.26858148966929357"/>
          <c:w val="0.96928183706630011"/>
          <c:h val="0.62036698482462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rgbClr val="629E73"/>
            </a:solidFill>
            <a:ln>
              <a:solidFill>
                <a:srgbClr val="629E73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AC0A5"/>
              </a:solidFill>
              <a:ln>
                <a:solidFill>
                  <a:srgbClr val="528460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72B-4752-BDE3-E752C5D787D6}"/>
              </c:ext>
            </c:extLst>
          </c:dPt>
          <c:dPt>
            <c:idx val="1"/>
            <c:invertIfNegative val="0"/>
            <c:bubble3D val="0"/>
            <c:spPr>
              <a:solidFill>
                <a:srgbClr val="81B18F"/>
              </a:solidFill>
              <a:ln>
                <a:solidFill>
                  <a:srgbClr val="528460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72B-4752-BDE3-E752C5D787D6}"/>
              </c:ext>
            </c:extLst>
          </c:dPt>
          <c:dPt>
            <c:idx val="2"/>
            <c:invertIfNegative val="0"/>
            <c:bubble3D val="0"/>
            <c:spPr>
              <a:solidFill>
                <a:srgbClr val="73A982"/>
              </a:solidFill>
              <a:ln>
                <a:solidFill>
                  <a:srgbClr val="528460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72B-4752-BDE3-E752C5D787D6}"/>
              </c:ext>
            </c:extLst>
          </c:dPt>
          <c:dPt>
            <c:idx val="3"/>
            <c:invertIfNegative val="0"/>
            <c:bubble3D val="0"/>
            <c:spPr>
              <a:solidFill>
                <a:srgbClr val="5E986F"/>
              </a:solidFill>
              <a:ln>
                <a:solidFill>
                  <a:srgbClr val="528460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72B-4752-BDE3-E752C5D787D6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5C5D5DC6-E91C-4D25-B22E-8C37C1AE7948}" type="VALUE">
                      <a:rPr lang="en-US" smtClean="0"/>
                      <a:pPr/>
                      <a:t>[ЗНАЧЕНИЕ]</a:t>
                    </a:fld>
                    <a:endParaRPr lang="en-US" dirty="0" smtClean="0"/>
                  </a:p>
                  <a:p>
                    <a:r>
                      <a:rPr lang="en-US" b="0" dirty="0" smtClean="0"/>
                      <a:t>+1 272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6C5C9DE-342F-42D6-9D2D-0ACD7B0A44B1}" type="VALUE">
                      <a:rPr lang="en-US" smtClean="0"/>
                      <a:pPr/>
                      <a:t>[ЗНАЧЕНИЕ]</a:t>
                    </a:fld>
                    <a:endParaRPr lang="en-US" dirty="0" smtClean="0"/>
                  </a:p>
                  <a:p>
                    <a:r>
                      <a:rPr lang="en-US" b="0" dirty="0" smtClean="0"/>
                      <a:t>+2 433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E2435ED-0CA5-4CB7-A092-4B75E2469BC9}" type="VALUE">
                      <a:rPr lang="en-US" smtClean="0"/>
                      <a:pPr/>
                      <a:t>[ЗНАЧЕНИЕ]</a:t>
                    </a:fld>
                    <a:endParaRPr lang="en-US" dirty="0" smtClean="0"/>
                  </a:p>
                  <a:p>
                    <a:r>
                      <a:rPr lang="en-US" b="0" dirty="0" smtClean="0"/>
                      <a:t>+3 470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2018 год (оценка)</c:v>
                </c:pt>
                <c:pt idx="1">
                  <c:v>2019 год</c:v>
                </c:pt>
                <c:pt idx="2">
                  <c:v>2020 год</c:v>
                </c:pt>
                <c:pt idx="3">
                  <c:v>2021 год </c:v>
                </c:pt>
              </c:strCache>
            </c:strRef>
          </c:cat>
          <c:val>
            <c:numRef>
              <c:f>Лист1!$B$2:$B$5</c:f>
              <c:numCache>
                <c:formatCode>#,##0</c:formatCode>
                <c:ptCount val="4"/>
                <c:pt idx="0">
                  <c:v>45044</c:v>
                </c:pt>
                <c:pt idx="1">
                  <c:v>46316</c:v>
                </c:pt>
                <c:pt idx="2">
                  <c:v>48749</c:v>
                </c:pt>
                <c:pt idx="3">
                  <c:v>52219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72B-4752-BDE3-E752C5D78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1"/>
        <c:axId val="57423824"/>
        <c:axId val="57425000"/>
      </c:barChart>
      <c:catAx>
        <c:axId val="5742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7425000"/>
        <c:crosses val="autoZero"/>
        <c:auto val="1"/>
        <c:lblAlgn val="ctr"/>
        <c:lblOffset val="100"/>
        <c:noMultiLvlLbl val="0"/>
      </c:catAx>
      <c:valAx>
        <c:axId val="5742500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574238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010853196749132E-2"/>
          <c:y val="0.37150661289084069"/>
          <c:w val="0.96197829360650178"/>
          <c:h val="0.28365846256229865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3810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E986F"/>
              </a:solidFill>
              <a:ln w="38100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5647766090452387E-2"/>
                  <c:y val="-0.222903967734504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5D3-4C77-B9AF-AA92C887BD81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6.7822135115577997E-2"/>
                  <c:y val="-0.204328637089962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5D3-4C77-B9AF-AA92C887BD8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7.3039222432160919E-2"/>
                  <c:y val="-0.204328637089962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5D3-4C77-B9AF-AA92C887BD8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2019/2018</c:v>
                </c:pt>
                <c:pt idx="1">
                  <c:v>2020/2019</c:v>
                </c:pt>
                <c:pt idx="2">
                  <c:v>2021/2020</c:v>
                </c:pt>
              </c:strCache>
            </c:strRef>
          </c:cat>
          <c:val>
            <c:numRef>
              <c:f>Лист1!$B$2:$B$4</c:f>
              <c:numCache>
                <c:formatCode>0.0%</c:formatCode>
                <c:ptCount val="3"/>
                <c:pt idx="0">
                  <c:v>1.028</c:v>
                </c:pt>
                <c:pt idx="1">
                  <c:v>1.0529999999999999</c:v>
                </c:pt>
                <c:pt idx="2">
                  <c:v>1.071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5D3-4C77-B9AF-AA92C887B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423040"/>
        <c:axId val="57426568"/>
      </c:lineChart>
      <c:catAx>
        <c:axId val="57423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426568"/>
        <c:crosses val="autoZero"/>
        <c:auto val="1"/>
        <c:lblAlgn val="ctr"/>
        <c:lblOffset val="100"/>
        <c:noMultiLvlLbl val="0"/>
      </c:catAx>
      <c:valAx>
        <c:axId val="57426568"/>
        <c:scaling>
          <c:orientation val="minMax"/>
          <c:max val="1.08"/>
          <c:min val="1.01"/>
        </c:scaling>
        <c:delete val="1"/>
        <c:axPos val="l"/>
        <c:numFmt formatCode="0.0%" sourceLinked="1"/>
        <c:majorTickMark val="out"/>
        <c:minorTickMark val="none"/>
        <c:tickLblPos val="nextTo"/>
        <c:crossAx val="5742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8100"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8495670670065395E-2"/>
          <c:w val="1"/>
          <c:h val="0.867101369278984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629E73"/>
              </a:solidFill>
              <a:prstDash val="solid"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0C4AA"/>
              </a:solidFill>
              <a:ln w="6350" cap="flat" cmpd="sng" algn="ctr">
                <a:solidFill>
                  <a:srgbClr val="629E73"/>
                </a:solidFill>
                <a:prstDash val="solid"/>
                <a:miter lim="8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D55-4FBC-B300-3A7B78258588}"/>
              </c:ext>
            </c:extLst>
          </c:dPt>
          <c:dPt>
            <c:idx val="1"/>
            <c:invertIfNegative val="0"/>
            <c:bubble3D val="0"/>
            <c:spPr>
              <a:solidFill>
                <a:srgbClr val="A0C4AA"/>
              </a:solidFill>
              <a:ln w="6350" cap="flat" cmpd="sng" algn="ctr">
                <a:solidFill>
                  <a:srgbClr val="629E73"/>
                </a:solidFill>
                <a:prstDash val="solid"/>
                <a:miter lim="8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D55-4FBC-B300-3A7B7825858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45</a:t>
                    </a:r>
                    <a:r>
                      <a:rPr lang="en-US" baseline="0" dirty="0" smtClean="0"/>
                      <a:t> 044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D55-4FBC-B300-3A7B7825858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4489191983409521E-3"/>
                  <c:y val="-2.747064210315393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46</a:t>
                    </a:r>
                    <a:r>
                      <a:rPr lang="en-US" baseline="0" dirty="0" smtClean="0"/>
                      <a:t> 316</a:t>
                    </a:r>
                    <a:endParaRPr lang="en-US" dirty="0" smtClean="0"/>
                  </a:p>
                  <a:p>
                    <a:r>
                      <a:rPr lang="en-US" dirty="0" smtClean="0"/>
                      <a:t>(+ 1</a:t>
                    </a:r>
                    <a:r>
                      <a:rPr lang="en-US" baseline="0" dirty="0" smtClean="0"/>
                      <a:t> 272</a:t>
                    </a:r>
                    <a:r>
                      <a:rPr lang="en-US" dirty="0" smtClean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D55-4FBC-B300-3A7B7825858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2018 год (оценка)</c:v>
                </c:pt>
                <c:pt idx="1">
                  <c:v>2019 год (прогноз)</c:v>
                </c:pt>
              </c:strCache>
            </c:strRef>
          </c:cat>
          <c:val>
            <c:numRef>
              <c:f>Лист1!$B$2:$B$3</c:f>
              <c:numCache>
                <c:formatCode>_-* #\ ##0\ _₽_-;\-* #\ ##0\ _₽_-;_-* "-"??\ _₽_-;_-@_-</c:formatCode>
                <c:ptCount val="2"/>
                <c:pt idx="0">
                  <c:v>45044</c:v>
                </c:pt>
                <c:pt idx="1">
                  <c:v>46316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D55-4FBC-B300-3A7B782585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bg2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ysDash"/>
              <a:miter lim="800000"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1 531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D55-4FBC-B300-3A7B7825858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2018 год (оценка)</c:v>
                </c:pt>
                <c:pt idx="1">
                  <c:v>2019 год (прогноз)</c:v>
                </c:pt>
              </c:strCache>
            </c:strRef>
          </c:cat>
          <c:val>
            <c:numRef>
              <c:f>Лист1!$C$2:$C$3</c:f>
              <c:numCache>
                <c:formatCode>_-* #\ ##0\ _₽_-;\-* #\ ##0\ _₽_-;_-* "-"??\ _₽_-;_-@_-</c:formatCode>
                <c:ptCount val="2"/>
                <c:pt idx="1">
                  <c:v>1604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D55-4FBC-B300-3A7B78258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57013952"/>
        <c:axId val="57012384"/>
      </c:barChart>
      <c:catAx>
        <c:axId val="5701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7012384"/>
        <c:crossesAt val="30000"/>
        <c:auto val="1"/>
        <c:lblAlgn val="ctr"/>
        <c:lblOffset val="100"/>
        <c:noMultiLvlLbl val="0"/>
      </c:catAx>
      <c:valAx>
        <c:axId val="57012384"/>
        <c:scaling>
          <c:orientation val="minMax"/>
          <c:min val="40000"/>
        </c:scaling>
        <c:delete val="1"/>
        <c:axPos val="l"/>
        <c:numFmt formatCode="_-* #\ ##0\ _₽_-;\-* #\ ##0\ _₽_-;_-* &quot;-&quot;??\ _₽_-;_-@_-" sourceLinked="1"/>
        <c:majorTickMark val="none"/>
        <c:minorTickMark val="none"/>
        <c:tickLblPos val="nextTo"/>
        <c:crossAx val="57013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5.4172192020666829E-3"/>
          <c:w val="0.60813117791293925"/>
          <c:h val="0.982137235533552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A0C4AA"/>
            </a:solidFill>
            <a:ln w="6350" cap="flat" cmpd="sng" algn="ctr">
              <a:solidFill>
                <a:schemeClr val="accent6"/>
              </a:solidFill>
              <a:prstDash val="solid"/>
              <a:miter lim="800000"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360</c:v>
                </c:pt>
                <c:pt idx="1">
                  <c:v>834</c:v>
                </c:pt>
                <c:pt idx="2">
                  <c:v>-370</c:v>
                </c:pt>
                <c:pt idx="3">
                  <c:v>-1741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BC1-4C3A-9E51-C9B26F2E5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277344"/>
        <c:axId val="57278128"/>
      </c:barChart>
      <c:catAx>
        <c:axId val="57277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278128"/>
        <c:crosses val="autoZero"/>
        <c:auto val="1"/>
        <c:lblAlgn val="ctr"/>
        <c:lblOffset val="100"/>
        <c:noMultiLvlLbl val="0"/>
      </c:catAx>
      <c:valAx>
        <c:axId val="57278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27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42565623303597361"/>
          <c:h val="0.968315797408255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6350" cap="flat" cmpd="sng" algn="ctr">
              <a:solidFill>
                <a:schemeClr val="accent3"/>
              </a:solidFill>
              <a:prstDash val="solid"/>
              <a:miter lim="800000"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-32</c:v>
                </c:pt>
                <c:pt idx="1">
                  <c:v>-97</c:v>
                </c:pt>
                <c:pt idx="2">
                  <c:v>-57</c:v>
                </c:pt>
                <c:pt idx="3">
                  <c:v>-88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BC1-4C3A-9E51-C9B26F2E5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3"/>
        <c:axId val="508147880"/>
        <c:axId val="57276952"/>
      </c:barChart>
      <c:catAx>
        <c:axId val="508147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276952"/>
        <c:crosses val="autoZero"/>
        <c:auto val="1"/>
        <c:lblAlgn val="ctr"/>
        <c:lblOffset val="100"/>
        <c:noMultiLvlLbl val="0"/>
      </c:catAx>
      <c:valAx>
        <c:axId val="57276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8147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612985892370954E-2"/>
          <c:y val="0.21601369213436281"/>
          <c:w val="0.96928183706630011"/>
          <c:h val="0.514627584897174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Дотации в денежной форме</c:v>
                </c:pt>
              </c:strCache>
            </c:strRef>
          </c:tx>
          <c:spPr>
            <a:solidFill>
              <a:srgbClr val="89B696"/>
            </a:solidFill>
            <a:ln>
              <a:solidFill>
                <a:srgbClr val="629E73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B696"/>
              </a:solidFill>
              <a:ln>
                <a:solidFill>
                  <a:srgbClr val="528460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72B-4752-BDE3-E752C5D787D6}"/>
              </c:ext>
            </c:extLst>
          </c:dPt>
          <c:dPt>
            <c:idx val="1"/>
            <c:invertIfNegative val="0"/>
            <c:bubble3D val="0"/>
            <c:spPr>
              <a:solidFill>
                <a:srgbClr val="89B696"/>
              </a:solidFill>
              <a:ln>
                <a:solidFill>
                  <a:srgbClr val="528460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72B-4752-BDE3-E752C5D787D6}"/>
              </c:ext>
            </c:extLst>
          </c:dPt>
          <c:dLbls>
            <c:dLbl>
              <c:idx val="0"/>
              <c:layout>
                <c:manualLayout>
                  <c:x val="0"/>
                  <c:y val="1.861833260786662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-3.5835527906705731E-3"/>
                  <c:y val="-7.295033185286764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Лист1!$B$2:$B$3</c:f>
              <c:numCache>
                <c:formatCode>#,##0</c:formatCode>
                <c:ptCount val="2"/>
                <c:pt idx="0">
                  <c:v>1867</c:v>
                </c:pt>
                <c:pt idx="1">
                  <c:v>2029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72B-4752-BDE3-E752C5D787D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Доп. норматив от НДФЛ</c:v>
                </c:pt>
              </c:strCache>
            </c:strRef>
          </c:tx>
          <c:spPr>
            <a:solidFill>
              <a:srgbClr val="C8DECE"/>
            </a:solidFill>
            <a:ln w="9525" cap="flat" cmpd="sng" algn="ctr">
              <a:solidFill>
                <a:srgbClr val="7A8375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Лист1!$A$2:$A$3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Лист1!$C$2:$C$3</c:f>
              <c:numCache>
                <c:formatCode>_-* #\ ##0\ _₽_-;\-* #\ ##0\ _₽_-;_-* "-"??\ _₽_-;_-@_-</c:formatCode>
                <c:ptCount val="2"/>
                <c:pt idx="0">
                  <c:v>2553</c:v>
                </c:pt>
                <c:pt idx="1">
                  <c:v>2641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1"/>
        <c:overlap val="100"/>
        <c:axId val="495318800"/>
        <c:axId val="495316840"/>
      </c:barChart>
      <c:catAx>
        <c:axId val="49531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95316840"/>
        <c:crosses val="autoZero"/>
        <c:auto val="1"/>
        <c:lblAlgn val="ctr"/>
        <c:lblOffset val="100"/>
        <c:noMultiLvlLbl val="0"/>
      </c:catAx>
      <c:valAx>
        <c:axId val="495316840"/>
        <c:scaling>
          <c:orientation val="minMax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49531880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2.3393545485301939E-2"/>
          <c:y val="0.84415289884939693"/>
          <c:w val="0.97660645451469807"/>
          <c:h val="0.13750178156646881"/>
        </c:manualLayout>
      </c:layout>
      <c:overlay val="0"/>
      <c:txPr>
        <a:bodyPr/>
        <a:lstStyle/>
        <a:p>
          <a:pPr>
            <a:defRPr sz="18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10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10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10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0.36454</cdr:x>
      <cdr:y>0.3127</cdr:y>
    </cdr:from>
    <cdr:to>
      <cdr:x>0.474</cdr:x>
      <cdr:y>0.37603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264601" y="1738037"/>
          <a:ext cx="679993" cy="352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</a:t>
          </a:r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%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0.36454</cdr:x>
      <cdr:y>0.3127</cdr:y>
    </cdr:from>
    <cdr:to>
      <cdr:x>0.474</cdr:x>
      <cdr:y>0.37603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264601" y="1738037"/>
          <a:ext cx="679993" cy="352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%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0.36454</cdr:x>
      <cdr:y>0.3127</cdr:y>
    </cdr:from>
    <cdr:to>
      <cdr:x>0.474</cdr:x>
      <cdr:y>0.37603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264601" y="1738037"/>
          <a:ext cx="679993" cy="352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%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0.60074</cdr:x>
      <cdr:y>0.5187</cdr:y>
    </cdr:from>
    <cdr:to>
      <cdr:x>0.77959</cdr:x>
      <cdr:y>0.7437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71306" y="210798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0.39976</cdr:x>
      <cdr:y>0.01356</cdr:y>
    </cdr:from>
    <cdr:to>
      <cdr:x>0.90039</cdr:x>
      <cdr:y>0.33441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944021" y="62035"/>
          <a:ext cx="2434581" cy="14680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Налог на имущество</a:t>
          </a:r>
        </a:p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организаций</a:t>
          </a:r>
        </a:p>
        <a:p xmlns:a="http://schemas.openxmlformats.org/drawingml/2006/main">
          <a:r>
            <a: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(освобождение </a:t>
          </a:r>
        </a:p>
        <a:p xmlns:a="http://schemas.openxmlformats.org/drawingml/2006/main">
          <a:r>
            <a: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движимого имущества)</a:t>
          </a:r>
          <a:endParaRPr lang="ru-RU" sz="18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0.19525</cdr:x>
      <cdr:y>0.31657</cdr:y>
    </cdr:from>
    <cdr:to>
      <cdr:x>0.20419</cdr:x>
      <cdr:y>0.32782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98215" y="1286525"/>
          <a:ext cx="45719" cy="457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0.15146</cdr:x>
      <cdr:y>0.08952</cdr:y>
    </cdr:from>
    <cdr:to>
      <cdr:x>0.33032</cdr:x>
      <cdr:y>0.1647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736572" y="409621"/>
          <a:ext cx="869799" cy="3439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l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-2 059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0.32115</cdr:x>
      <cdr:y>0.33346</cdr:y>
    </cdr:from>
    <cdr:to>
      <cdr:x>0.5</cdr:x>
      <cdr:y>0.41459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561756" y="1525772"/>
          <a:ext cx="869750" cy="3712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-27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0.39976</cdr:x>
      <cdr:y>0.2825</cdr:y>
    </cdr:from>
    <cdr:to>
      <cdr:x>0.89463</cdr:x>
      <cdr:y>0.561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944021" y="1292594"/>
          <a:ext cx="2406571" cy="12743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Упрощенная система налогообложения</a:t>
          </a:r>
        </a:p>
        <a:p xmlns:a="http://schemas.openxmlformats.org/drawingml/2006/main">
          <a:r>
            <a: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(рост страховых взносов)</a:t>
          </a:r>
          <a:endParaRPr lang="ru-RU" sz="18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0.38668</cdr:x>
      <cdr:y>0.57724</cdr:y>
    </cdr:from>
    <cdr:to>
      <cdr:x>0.56553</cdr:x>
      <cdr:y>0.66783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1880449" y="2641212"/>
          <a:ext cx="869750" cy="4145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+529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0.00441</cdr:x>
      <cdr:y>0.54026</cdr:y>
    </cdr:from>
    <cdr:to>
      <cdr:x>0.37851</cdr:x>
      <cdr:y>0.82172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21446" y="2472033"/>
          <a:ext cx="1819253" cy="12878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just"/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Акцизы крепкий</a:t>
          </a:r>
        </a:p>
        <a:p xmlns:a="http://schemas.openxmlformats.org/drawingml/2006/main">
          <a:pPr algn="just"/>
          <a:r>
            <a:rPr lang="ru-RU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лкоголь </a:t>
          </a:r>
          <a:r>
            <a: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(рост</a:t>
          </a:r>
        </a:p>
        <a:p xmlns:a="http://schemas.openxmlformats.org/drawingml/2006/main">
          <a:pPr algn="just"/>
          <a:r>
            <a: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нормативов)</a:t>
          </a:r>
          <a:endParaRPr lang="ru-RU" sz="18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0.3872</cdr:x>
      <cdr:y>0.81896</cdr:y>
    </cdr:from>
    <cdr:to>
      <cdr:x>0.51396</cdr:x>
      <cdr:y>0.9525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1882938" y="3635929"/>
          <a:ext cx="616436" cy="5928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+26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0.00441</cdr:x>
      <cdr:y>0.77234</cdr:y>
    </cdr:from>
    <cdr:to>
      <cdr:x>0.34389</cdr:x>
      <cdr:y>0.98389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21446" y="3533943"/>
          <a:ext cx="1650896" cy="9679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b"/>
        <a:lstStyle xmlns:a="http://schemas.openxmlformats.org/drawingml/2006/main"/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Транспортный</a:t>
          </a:r>
        </a:p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налог </a:t>
          </a:r>
          <a:r>
            <a: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(отмена</a:t>
          </a:r>
        </a:p>
        <a:p xmlns:a="http://schemas.openxmlformats.org/drawingml/2006/main">
          <a:r>
            <a: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вычетов «Платон»)</a:t>
          </a:r>
          <a:endParaRPr lang="ru-RU" sz="18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0.60074</cdr:x>
      <cdr:y>0.5187</cdr:y>
    </cdr:from>
    <cdr:to>
      <cdr:x>0.77959</cdr:x>
      <cdr:y>0.7437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71306" y="210798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0.43306</cdr:x>
      <cdr:y>0.01588</cdr:y>
    </cdr:from>
    <cdr:to>
      <cdr:x>0.88873</cdr:x>
      <cdr:y>0.28846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7781" y="73630"/>
          <a:ext cx="1881106" cy="12637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Единый налог на</a:t>
          </a:r>
        </a:p>
        <a:p xmlns:a="http://schemas.openxmlformats.org/drawingml/2006/main">
          <a:r>
            <a:rPr lang="ru-RU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в</a:t>
          </a:r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мененный доход</a:t>
          </a:r>
        </a:p>
        <a:p xmlns:a="http://schemas.openxmlformats.org/drawingml/2006/main">
          <a:r>
            <a: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(вычет на кассовые</a:t>
          </a:r>
        </a:p>
        <a:p xmlns:a="http://schemas.openxmlformats.org/drawingml/2006/main">
          <a:r>
            <a: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аппараты)</a:t>
          </a:r>
          <a:endParaRPr lang="ru-RU" sz="18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0.19525</cdr:x>
      <cdr:y>0.31657</cdr:y>
    </cdr:from>
    <cdr:to>
      <cdr:x>0.20419</cdr:x>
      <cdr:y>0.32782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98215" y="1286525"/>
          <a:ext cx="45719" cy="457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0.21161</cdr:x>
      <cdr:y>0.08302</cdr:y>
    </cdr:from>
    <cdr:to>
      <cdr:x>0.39046</cdr:x>
      <cdr:y>0.16788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873581" y="384892"/>
          <a:ext cx="738332" cy="3934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-108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0.27117</cdr:x>
      <cdr:y>0.32678</cdr:y>
    </cdr:from>
    <cdr:to>
      <cdr:x>0.45003</cdr:x>
      <cdr:y>0.41124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119440" y="1450816"/>
          <a:ext cx="738373" cy="3749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-88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0.43452</cdr:x>
      <cdr:y>0.28889</cdr:y>
    </cdr:from>
    <cdr:to>
      <cdr:x>0.99774</cdr:x>
      <cdr:y>0.67426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793780" y="1339334"/>
          <a:ext cx="2325109" cy="1786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Ins="10800" rtlCol="0"/>
        <a:lstStyle xmlns:a="http://schemas.openxmlformats.org/drawingml/2006/main"/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Налог на имущество физ. лиц </a:t>
          </a:r>
          <a:r>
            <a: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(ограничение роста налога до 10%)</a:t>
          </a:r>
          <a:endParaRPr lang="ru-RU" sz="18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0.21465</cdr:x>
      <cdr:y>0.57239</cdr:y>
    </cdr:from>
    <cdr:to>
      <cdr:x>0.42329</cdr:x>
      <cdr:y>0.66615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886108" y="2541216"/>
          <a:ext cx="861312" cy="4162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-127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0.42935</cdr:x>
      <cdr:y>0.52541</cdr:y>
    </cdr:from>
    <cdr:to>
      <cdr:x>0.87016</cdr:x>
      <cdr:y>0.75042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1772438" y="2435885"/>
          <a:ext cx="1819762" cy="10431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Земельный налог</a:t>
          </a:r>
        </a:p>
        <a:p xmlns:a="http://schemas.openxmlformats.org/drawingml/2006/main">
          <a:r>
            <a: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(вычет пенсионерам</a:t>
          </a:r>
        </a:p>
        <a:p xmlns:a="http://schemas.openxmlformats.org/drawingml/2006/main">
          <a:r>
            <a: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 600 кв. м)</a:t>
          </a:r>
          <a:endParaRPr lang="ru-RU" sz="18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0.32803</cdr:x>
      <cdr:y>0.80629</cdr:y>
    </cdr:from>
    <cdr:to>
      <cdr:x>0.45479</cdr:x>
      <cdr:y>0.90453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1354193" y="3738102"/>
          <a:ext cx="523294" cy="4554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-12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0.44746</cdr:x>
      <cdr:y>0.76803</cdr:y>
    </cdr:from>
    <cdr:to>
      <cdr:x>0.89148</cdr:x>
      <cdr:y>1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1847214" y="3409804"/>
          <a:ext cx="1833012" cy="10298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Патенты </a:t>
          </a:r>
          <a:r>
            <a: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(вычет </a:t>
          </a:r>
        </a:p>
        <a:p xmlns:a="http://schemas.openxmlformats.org/drawingml/2006/main">
          <a:r>
            <a: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 кассовые</a:t>
          </a:r>
        </a:p>
        <a:p xmlns:a="http://schemas.openxmlformats.org/drawingml/2006/main">
          <a:r>
            <a: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аппараты)</a:t>
          </a:r>
        </a:p>
        <a:p xmlns:a="http://schemas.openxmlformats.org/drawingml/2006/main"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0.30362</cdr:x>
      <cdr:y>0.0009</cdr:y>
    </cdr:from>
    <cdr:to>
      <cdr:x>0.65694</cdr:x>
      <cdr:y>0.17694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76015" y="3728"/>
          <a:ext cx="1252155" cy="7312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+250</a:t>
          </a:r>
        </a:p>
        <a:p xmlns:a="http://schemas.openxmlformats.org/drawingml/2006/main"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(+6%)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0.30265</cdr:x>
      <cdr:y>0</cdr:y>
    </cdr:from>
    <cdr:to>
      <cdr:x>0.65597</cdr:x>
      <cdr:y>0.17604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72579" y="-2122050"/>
          <a:ext cx="1252155" cy="7312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+1 121</a:t>
          </a:r>
        </a:p>
        <a:p xmlns:a="http://schemas.openxmlformats.org/drawingml/2006/main">
          <a:pPr algn="ctr"/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(+21%)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0.07258</cdr:x>
      <cdr:y>0.02883</cdr:y>
    </cdr:from>
    <cdr:to>
      <cdr:x>0.61309</cdr:x>
      <cdr:y>0.59166</cdr:y>
    </cdr:to>
    <cdr:cxnSp macro="">
      <cdr:nvCxnSpPr>
        <cdr:cNvPr id="2" name="Прямая со стрелкой 1"/>
        <cdr:cNvCxnSpPr/>
      </cdr:nvCxnSpPr>
      <cdr:spPr>
        <a:xfrm xmlns:a="http://schemas.openxmlformats.org/drawingml/2006/main" flipV="1">
          <a:off x="553966" y="103806"/>
          <a:ext cx="4125631" cy="2026413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5E986F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DE720-7E69-48C3-BE72-7AFB6657BA79}" type="datetimeFigureOut">
              <a:rPr lang="ru-RU" smtClean="0"/>
              <a:t>08.10.2018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198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B5CD6-B0DD-40A4-9537-08601245400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58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77863" y="809625"/>
            <a:ext cx="5403850" cy="40544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989D0-C53D-4FDA-9614-ED228E963AAB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251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 txBox="1">
            <a:spLocks noGrp="1" noChangeArrowheads="1"/>
          </p:cNvSpPr>
          <p:nvPr/>
        </p:nvSpPr>
        <p:spPr bwMode="auto">
          <a:xfrm>
            <a:off x="3777582" y="11101413"/>
            <a:ext cx="2888554" cy="585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05" tIns="46005" rIns="92005" bIns="46005" anchor="b"/>
          <a:lstStyle/>
          <a:p>
            <a:pPr algn="r" defTabSz="904915"/>
            <a:fld id="{A630B3D5-8E34-42DA-82CB-A27A2CF7075B}" type="slidenum">
              <a:rPr lang="ru-RU" sz="1200">
                <a:solidFill>
                  <a:srgbClr val="000000"/>
                </a:solidFill>
                <a:latin typeface="Calibri" pitchFamily="34" charset="0"/>
              </a:rPr>
              <a:pPr algn="r" defTabSz="904915"/>
              <a:t>10</a:t>
            </a:fld>
            <a:endParaRPr lang="ru-RU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5925" y="876300"/>
            <a:ext cx="5845175" cy="4384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111" y="5554452"/>
            <a:ext cx="5331036" cy="5253043"/>
          </a:xfrm>
        </p:spPr>
        <p:txBody>
          <a:bodyPr lIns="92005" tIns="46005" rIns="92005" bIns="46005"/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58615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834" indent="-28532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283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796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310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0823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335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3849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036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68747-F3B0-44BD-A376-2B881B15156E}" type="slidenum">
              <a:rPr lang="ru-RU" altLang="ru-RU" smtClean="0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074988" y="549275"/>
            <a:ext cx="3649662" cy="2738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2900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834" indent="-28532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283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796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310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0823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335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3849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036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68747-F3B0-44BD-A376-2B881B15156E}" type="slidenum">
              <a:rPr lang="ru-RU" altLang="ru-RU" smtClean="0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074988" y="549275"/>
            <a:ext cx="3649662" cy="2738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396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834" indent="-28532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283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796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310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0823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335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3849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036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68747-F3B0-44BD-A376-2B881B15156E}" type="slidenum">
              <a:rPr lang="ru-RU" altLang="ru-RU" smtClean="0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074988" y="549275"/>
            <a:ext cx="3649662" cy="2738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685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834" indent="-28532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283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796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310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0823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335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3849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036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68747-F3B0-44BD-A376-2B881B15156E}" type="slidenum">
              <a:rPr lang="ru-RU" altLang="ru-RU" smtClean="0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074988" y="549275"/>
            <a:ext cx="3649662" cy="2738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03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834" indent="-28532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283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796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310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0823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335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3849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036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68747-F3B0-44BD-A376-2B881B15156E}" type="slidenum">
              <a:rPr lang="ru-RU" altLang="ru-RU" smtClean="0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074988" y="549275"/>
            <a:ext cx="3649662" cy="2738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8059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38734" y="9351487"/>
            <a:ext cx="2935209" cy="49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30" rIns="91650" bIns="45830" anchor="b"/>
          <a:lstStyle/>
          <a:p>
            <a:pPr algn="r" defTabSz="902562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2562"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22838" cy="3690937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844" y="4678100"/>
            <a:ext cx="5419454" cy="4426162"/>
          </a:xfrm>
          <a:noFill/>
          <a:ln/>
        </p:spPr>
        <p:txBody>
          <a:bodyPr lIns="91650" tIns="45830" rIns="91650" bIns="4583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9692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38734" y="9351487"/>
            <a:ext cx="2935209" cy="49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30" rIns="91650" bIns="45830" anchor="b"/>
          <a:lstStyle/>
          <a:p>
            <a:pPr algn="r" defTabSz="902562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2562"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22838" cy="3690937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844" y="4678100"/>
            <a:ext cx="5419454" cy="4426162"/>
          </a:xfrm>
          <a:noFill/>
          <a:ln/>
        </p:spPr>
        <p:txBody>
          <a:bodyPr lIns="91650" tIns="45830" rIns="91650" bIns="4583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42035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38734" y="9351487"/>
            <a:ext cx="2935209" cy="49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30" rIns="91650" bIns="45830" anchor="b"/>
          <a:lstStyle/>
          <a:p>
            <a:pPr algn="r" defTabSz="902562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2562"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22838" cy="3690937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844" y="4678100"/>
            <a:ext cx="5419454" cy="4426162"/>
          </a:xfrm>
          <a:noFill/>
          <a:ln/>
        </p:spPr>
        <p:txBody>
          <a:bodyPr lIns="91650" tIns="45830" rIns="91650" bIns="4583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16963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720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07634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07162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86655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8305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72625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15948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7415" y="10181125"/>
            <a:ext cx="2918911" cy="53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808038"/>
            <a:ext cx="5354638" cy="4017962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074" y="5093129"/>
            <a:ext cx="5389361" cy="4818839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2335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65421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7415" y="10181125"/>
            <a:ext cx="2918911" cy="53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808038"/>
            <a:ext cx="5354638" cy="4017962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074" y="5093129"/>
            <a:ext cx="5389361" cy="4818839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76607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7415" y="10181125"/>
            <a:ext cx="2918911" cy="53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808038"/>
            <a:ext cx="5354638" cy="4017962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074" y="5093129"/>
            <a:ext cx="5389361" cy="4818839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65393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7415" y="10181125"/>
            <a:ext cx="2918911" cy="53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808038"/>
            <a:ext cx="5354638" cy="4017962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074" y="5093129"/>
            <a:ext cx="5389361" cy="4818839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5236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5484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783836" y="10994202"/>
            <a:ext cx="2893234" cy="57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64" tIns="45883" rIns="91764" bIns="45883" anchor="b"/>
          <a:lstStyle/>
          <a:p>
            <a:pPr algn="r" defTabSz="90363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3639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0850" y="871538"/>
            <a:ext cx="5784850" cy="4338637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136" y="5499872"/>
            <a:ext cx="5341955" cy="5203677"/>
          </a:xfrm>
          <a:noFill/>
          <a:ln/>
        </p:spPr>
        <p:txBody>
          <a:bodyPr lIns="91764" tIns="45883" rIns="91764" bIns="45883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38756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783836" y="10994202"/>
            <a:ext cx="2893234" cy="57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64" tIns="45883" rIns="91764" bIns="45883" anchor="b"/>
          <a:lstStyle/>
          <a:p>
            <a:pPr algn="r" defTabSz="90363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3639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0850" y="871538"/>
            <a:ext cx="5784850" cy="4338637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136" y="5499872"/>
            <a:ext cx="5341955" cy="5203677"/>
          </a:xfrm>
          <a:noFill/>
          <a:ln/>
        </p:spPr>
        <p:txBody>
          <a:bodyPr lIns="91764" tIns="45883" rIns="91764" bIns="45883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691072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783836" y="10994202"/>
            <a:ext cx="2893234" cy="57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64" tIns="45883" rIns="91764" bIns="45883" anchor="b"/>
          <a:lstStyle/>
          <a:p>
            <a:pPr algn="r" defTabSz="90363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3639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0850" y="871538"/>
            <a:ext cx="5784850" cy="4338637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136" y="5499872"/>
            <a:ext cx="5341955" cy="5203677"/>
          </a:xfrm>
          <a:noFill/>
          <a:ln/>
        </p:spPr>
        <p:txBody>
          <a:bodyPr lIns="91764" tIns="45883" rIns="91764" bIns="45883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591802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783836" y="10994202"/>
            <a:ext cx="2893234" cy="57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64" tIns="45883" rIns="91764" bIns="45883" anchor="b"/>
          <a:lstStyle/>
          <a:p>
            <a:pPr algn="r" defTabSz="90363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3639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0850" y="871538"/>
            <a:ext cx="5784850" cy="4338637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136" y="5499872"/>
            <a:ext cx="5341955" cy="5203677"/>
          </a:xfrm>
          <a:noFill/>
          <a:ln/>
        </p:spPr>
        <p:txBody>
          <a:bodyPr lIns="91764" tIns="45883" rIns="91764" bIns="45883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58769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790022" y="11068439"/>
            <a:ext cx="2897964" cy="58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marL="0" marR="0" lvl="0" indent="0" algn="r" defTabSz="9079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6EB7C0-2017-40D6-BDCD-F3E941B591E1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079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6563" y="877888"/>
            <a:ext cx="5822950" cy="4367212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230" y="5537010"/>
            <a:ext cx="5350688" cy="5238814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854078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790022" y="11068439"/>
            <a:ext cx="2897964" cy="58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marL="0" marR="0" lvl="0" indent="0" algn="r" defTabSz="9079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6EB7C0-2017-40D6-BDCD-F3E941B591E1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079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6563" y="877888"/>
            <a:ext cx="5822950" cy="4367212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230" y="5537010"/>
            <a:ext cx="5350688" cy="5238814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56380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08754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578291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58321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1164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602371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05336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8731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603991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09797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600306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844592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054710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79775" y="511175"/>
            <a:ext cx="3411538" cy="2557463"/>
          </a:xfrm>
          <a:ln/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725" indent="-28165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5733" indent="-22596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8799" indent="-22596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3910" indent="-22596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22203" indent="-225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0495" indent="-225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8789" indent="-225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7081" indent="-225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4C6004-5B62-4F89-8539-8B6170DFF26B}" type="slidenum">
              <a:rPr lang="ru-RU" altLang="ru-RU" smtClean="0">
                <a:solidFill>
                  <a:prstClr val="black"/>
                </a:solidFill>
              </a:rPr>
              <a:pPr/>
              <a:t>51</a:t>
            </a:fld>
            <a:endParaRPr lang="ru-RU" altLang="ru-RU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123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56" y="10249872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7" tIns="46100" rIns="92197" bIns="46100" anchor="b"/>
          <a:lstStyle/>
          <a:p>
            <a:pPr algn="r" defTabSz="907906" eaLnBrk="0" fontAlgn="base" hangingPunct="0">
              <a:spcBef>
                <a:spcPct val="0"/>
              </a:spcBef>
              <a:spcAft>
                <a:spcPct val="0"/>
              </a:spcAft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906" eaLnBrk="0" fontAlgn="base" hangingPunct="0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812800"/>
            <a:ext cx="5391150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8" y="5127520"/>
            <a:ext cx="5398172" cy="4851378"/>
          </a:xfrm>
          <a:noFill/>
          <a:ln/>
        </p:spPr>
        <p:txBody>
          <a:bodyPr lIns="92197" tIns="46100" rIns="92197" bIns="46100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35648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834" indent="-28532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283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796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310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0823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335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3849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036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68747-F3B0-44BD-A376-2B881B15156E}" type="slidenum">
              <a:rPr lang="ru-RU" altLang="ru-RU" smtClean="0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altLang="ru-RU" smtClean="0"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068638" y="547688"/>
            <a:ext cx="3646487" cy="27352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677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32312" y="9392337"/>
            <a:ext cx="2930497" cy="49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3" tIns="45746" rIns="91493" bIns="45746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4D474F8-3421-4346-BA69-A75911E4FDFB}" type="slidenum">
              <a:rPr lang="ru-RU" altLang="ru-RU" sz="1200"/>
              <a:pPr algn="r"/>
              <a:t>6</a:t>
            </a:fld>
            <a:endParaRPr lang="ru-RU" altLang="ru-RU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9638" y="739775"/>
            <a:ext cx="4941887" cy="37068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ru-R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8742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32312" y="9392337"/>
            <a:ext cx="2930497" cy="49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3" tIns="45746" rIns="91493" bIns="45746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4D474F8-3421-4346-BA69-A75911E4FDFB}" type="slidenum">
              <a:rPr lang="ru-RU" altLang="ru-RU" sz="1200"/>
              <a:pPr algn="r"/>
              <a:t>7</a:t>
            </a:fld>
            <a:endParaRPr lang="ru-RU" altLang="ru-RU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9638" y="739775"/>
            <a:ext cx="4941887" cy="37068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ru-R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83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32312" y="9392337"/>
            <a:ext cx="2930497" cy="49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3" tIns="45746" rIns="91493" bIns="45746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4D474F8-3421-4346-BA69-A75911E4FDFB}" type="slidenum">
              <a:rPr lang="ru-RU" altLang="ru-RU" sz="1200"/>
              <a:pPr algn="r"/>
              <a:t>8</a:t>
            </a:fld>
            <a:endParaRPr lang="ru-RU" altLang="ru-RU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9638" y="739775"/>
            <a:ext cx="4941887" cy="37068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ru-R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67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834" indent="-28532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283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796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310" indent="-228257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0823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7335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3849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0362" indent="-2282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68747-F3B0-44BD-A376-2B881B15156E}" type="slidenum">
              <a:rPr lang="ru-RU" altLang="ru-RU" smtClean="0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074988" y="549275"/>
            <a:ext cx="3649662" cy="2738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65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B924-0364-4AFC-9C7C-32B0F52818C6}" type="datetime1">
              <a:rPr lang="ru-RU" smtClean="0"/>
              <a:t>08.10.2018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82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513E-BC31-49B2-9565-6562180606CD}" type="datetime1">
              <a:rPr lang="ru-RU" smtClean="0"/>
              <a:t>08.10.2018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05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E3F8-69E6-4457-B1F4-85810A14DA59}" type="datetime1">
              <a:rPr lang="ru-RU" smtClean="0"/>
              <a:t>08.10.2018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869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4F0F-FBE4-4AC2-AA46-37BF94CAE87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9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E768-525A-4616-BC50-583AB1C37A6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9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BDCE-9251-4624-96BD-D95CB7668C7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10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FEEA-CD4B-42A4-860C-1C210E4A873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334-107C-46BA-BFF5-5F25C0ED883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7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14F-0C08-4FB2-B4F6-831C65AE151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41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32D1-54FA-4474-BEF9-4719CD366C1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08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344E-4BA9-4563-BF61-047356EFF14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5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2E34-E910-4022-9367-936A867BFBCA}" type="datetime1">
              <a:rPr lang="ru-RU" smtClean="0"/>
              <a:t>08.10.2018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473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3C2E-A0BE-45C1-8249-5313DEEA5A1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28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39D-FB02-46E4-A857-E71384A8E81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12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03DD-AE0E-4693-BD0F-5205FBEBFEE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50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8C6C-80EE-4711-B098-65279F8E2D0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79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46F-7770-4412-8294-F4F55596D66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644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F2B-1C58-4FFE-906D-9CB322C8EA0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04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ABD3-486D-4B7E-932A-85AC70AEBAF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88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72C7-3EF0-4B53-8DFC-E21481135CF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557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4EC-F789-470E-9163-BF3BAA2BD3A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76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316C-2FF3-4422-80D4-ADE77947679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7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57AD-8F6E-4134-954C-E72FC669481B}" type="datetime1">
              <a:rPr lang="ru-RU" smtClean="0"/>
              <a:t>08.10.2018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3553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1D90-01AD-458E-BBED-213E2C1AB39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158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E712-E8F9-4255-80A1-48372CE1148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691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2269-14CC-4261-AA92-16BD6F37F73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80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63D-E2A4-4692-8EF6-1EF6685FA3C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0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8C6C-80EE-4711-B098-65279F8E2D0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46F-7770-4412-8294-F4F55596D66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468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F2B-1C58-4FFE-906D-9CB322C8EA0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8347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ABD3-486D-4B7E-932A-85AC70AEBAF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01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72C7-3EF0-4B53-8DFC-E21481135CF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449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4EC-F789-470E-9163-BF3BAA2BD3A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1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5379-34C8-4CC4-8D29-D777F000D0D6}" type="datetime1">
              <a:rPr lang="ru-RU" smtClean="0"/>
              <a:t>08.10.2018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9073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316C-2FF3-4422-80D4-ADE77947679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087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1D90-01AD-458E-BBED-213E2C1AB39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977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E712-E8F9-4255-80A1-48372CE1148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6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2269-14CC-4261-AA92-16BD6F37F73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71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63D-E2A4-4692-8EF6-1EF6685FA3C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4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8E14-C68F-41EB-8B88-96A4D5E7DEBB}" type="datetime1">
              <a:rPr lang="ru-RU" smtClean="0"/>
              <a:t>08.10.2018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99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C92-2A01-4249-ADCA-3DFE9C0C6D03}" type="datetime1">
              <a:rPr lang="ru-RU" smtClean="0"/>
              <a:t>08.10.2018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33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BDD0-0A12-4FA4-8F7E-7EA0E0B951C0}" type="datetime1">
              <a:rPr lang="ru-RU" smtClean="0"/>
              <a:t>08.10.2018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62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017-8EEE-482C-A836-C88675489E9E}" type="datetime1">
              <a:rPr lang="ru-RU" smtClean="0"/>
              <a:t>08.10.2018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8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B5DA-A15C-450B-A4FC-F107DE110DDF}" type="datetime1">
              <a:rPr lang="ru-RU" smtClean="0"/>
              <a:t>08.10.2018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8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4BDC-952B-48B0-9157-DBC838A2FE46}" type="datetime1">
              <a:rPr lang="ru-RU" smtClean="0"/>
              <a:t>08.10.2018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37B6-D7D2-40B4-A86C-857397AF1E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86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2E35-DEB8-4395-9731-6C2FE486A58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0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0491-CF05-428E-892C-67C15BA4878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0491-CF05-428E-892C-67C15BA4878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5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/>
          <p:cNvSpPr/>
          <p:nvPr/>
        </p:nvSpPr>
        <p:spPr>
          <a:xfrm>
            <a:off x="1259632" y="277138"/>
            <a:ext cx="4909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МИНИСТЕРСТВО ФИНАНСОВ </a:t>
            </a:r>
            <a:br>
              <a:rPr lang="ru-RU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ru-RU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ТВЕРСКОЙ ОБЛАСТИ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8723" y="5918465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600" b="1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октября 201</a:t>
            </a:r>
            <a:r>
              <a:rPr lang="en-US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года</a:t>
            </a:r>
            <a:endParaRPr lang="ru-RU" sz="16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479" y="2603145"/>
            <a:ext cx="8064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 основных параметрах </a:t>
            </a: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областного бюджета Тверской области </a:t>
            </a: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2019 год и на плановый период </a:t>
            </a: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2020 - 2021 годов</a:t>
            </a: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17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13281413"/>
              </p:ext>
            </p:extLst>
          </p:nvPr>
        </p:nvGraphicFramePr>
        <p:xfrm>
          <a:off x="1301719" y="1282846"/>
          <a:ext cx="7364626" cy="508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Прямоугольник 12"/>
          <p:cNvSpPr>
            <a:spLocks noChangeArrowheads="1"/>
          </p:cNvSpPr>
          <p:nvPr/>
        </p:nvSpPr>
        <p:spPr bwMode="auto">
          <a:xfrm>
            <a:off x="1115616" y="176191"/>
            <a:ext cx="77368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ПОСТУПЛЕНИЕ НАЛОГОВЫХ И НЕНАЛОГОВЫХ ДОХОДОВ </a:t>
            </a:r>
          </a:p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201</a:t>
            </a: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9 ГОДУ ПО СРАВНЕНИЮ С ОЦЕНКОЙ 2018 ГОДА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9786" y="2101207"/>
            <a:ext cx="2057338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106,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algn="ctr">
              <a:lnSpc>
                <a:spcPts val="1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 условиях до изменения законодательства)</a:t>
            </a:r>
          </a:p>
        </p:txBody>
      </p:sp>
      <p:sp>
        <p:nvSpPr>
          <p:cNvPr id="19" name="Стрелка вправо 18"/>
          <p:cNvSpPr/>
          <p:nvPr/>
        </p:nvSpPr>
        <p:spPr>
          <a:xfrm>
            <a:off x="4199786" y="1771092"/>
            <a:ext cx="784246" cy="557580"/>
          </a:xfrm>
          <a:prstGeom prst="rightArrow">
            <a:avLst>
              <a:gd name="adj1" fmla="val 50000"/>
              <a:gd name="adj2" fmla="val 57607"/>
            </a:avLst>
          </a:prstGeom>
          <a:solidFill>
            <a:srgbClr val="A0C4AA"/>
          </a:solidFill>
          <a:ln w="28575">
            <a:solidFill>
              <a:srgbClr val="629E7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90487" y="998632"/>
            <a:ext cx="3523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Валовый региональный продукт (в действующих ценах) – 107%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Налогооблагаемая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прибыль 105 %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 оплаты труда 107 %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Среднегодовая стоимость имущества 102 % 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 данным Министерства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экономического развития Тверской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350" dirty="0"/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4027225" y="4796071"/>
            <a:ext cx="2201875" cy="128608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2,8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7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учетом изменения</a:t>
            </a:r>
          </a:p>
          <a:p>
            <a:pPr algn="ctr">
              <a:lnSpc>
                <a:spcPts val="17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аконодательства на </a:t>
            </a:r>
          </a:p>
          <a:p>
            <a:pPr algn="ctr">
              <a:lnSpc>
                <a:spcPts val="17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едеральном уровне)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905432" y="2873526"/>
            <a:ext cx="2285487" cy="146781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3905432" y="3887761"/>
            <a:ext cx="2311670" cy="1305196"/>
          </a:xfrm>
          <a:prstGeom prst="straightConnector1">
            <a:avLst/>
          </a:prstGeom>
          <a:ln w="38100">
            <a:solidFill>
              <a:srgbClr val="629E73"/>
            </a:solidFill>
            <a:prstDash val="soli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56376" y="899625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4866" y="6417934"/>
            <a:ext cx="7747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изменений законодательства на рост поступлений доходов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Выноска 1 2"/>
          <p:cNvSpPr/>
          <p:nvPr/>
        </p:nvSpPr>
        <p:spPr>
          <a:xfrm>
            <a:off x="7546072" y="1414357"/>
            <a:ext cx="1487917" cy="1619392"/>
          </a:xfrm>
          <a:prstGeom prst="borderCallout1">
            <a:avLst>
              <a:gd name="adj1" fmla="val 18750"/>
              <a:gd name="adj2" fmla="val -8333"/>
              <a:gd name="adj3" fmla="val 51339"/>
              <a:gd name="adj4" fmla="val -31556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" tIns="3600" rIns="10800" bIns="3600"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в соответствии с изменениями федерального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законода-тельства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2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Прямоугольник 12"/>
          <p:cNvSpPr>
            <a:spLocks noChangeArrowheads="1"/>
          </p:cNvSpPr>
          <p:nvPr/>
        </p:nvSpPr>
        <p:spPr bwMode="auto">
          <a:xfrm>
            <a:off x="755541" y="3767539"/>
            <a:ext cx="7777162" cy="2120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9632" y="26720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ВЛИЯНИЕ ИЗМЕНЕНИЙ ФЕДЕРАЛЬНОГО ЗАКОНОДАТЕЛЬСТВА НА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ПОСТУПЛЕНИЕ ДОХОДОВ В 2019 ГОДУ </a:t>
            </a:r>
            <a:endParaRPr lang="ru-RU" alt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Диаграмма 7"/>
          <p:cNvGraphicFramePr/>
          <p:nvPr>
            <p:extLst/>
          </p:nvPr>
        </p:nvGraphicFramePr>
        <p:xfrm>
          <a:off x="926565" y="1870509"/>
          <a:ext cx="4863013" cy="443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808479948"/>
              </p:ext>
            </p:extLst>
          </p:nvPr>
        </p:nvGraphicFramePr>
        <p:xfrm>
          <a:off x="4841162" y="1870509"/>
          <a:ext cx="4128221" cy="443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6767" y="1399160"/>
            <a:ext cx="3221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Областной бюджет  - 1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531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153" y="1399160"/>
            <a:ext cx="3030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Местные бюджеты  - 335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5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99049" y="817270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4866" y="6417934"/>
            <a:ext cx="7747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поступлений из-за изменений федерального законодательства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09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Прямоугольник 12"/>
          <p:cNvSpPr>
            <a:spLocks noChangeArrowheads="1"/>
          </p:cNvSpPr>
          <p:nvPr/>
        </p:nvSpPr>
        <p:spPr bwMode="auto">
          <a:xfrm>
            <a:off x="755541" y="3767539"/>
            <a:ext cx="7777162" cy="2120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20696" y="327347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РАСХОДЫ ОБЛАСТНОГО БЮДЖЕТА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0874" y="767367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691" y="6170797"/>
            <a:ext cx="813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слайдах 12-15 представлены расходы бюджета на реализацию государственных программ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3187"/>
              </p:ext>
            </p:extLst>
          </p:nvPr>
        </p:nvGraphicFramePr>
        <p:xfrm>
          <a:off x="948011" y="1222049"/>
          <a:ext cx="7948852" cy="4846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08941"/>
                <a:gridCol w="3682314"/>
                <a:gridCol w="939113"/>
                <a:gridCol w="897925"/>
                <a:gridCol w="914400"/>
                <a:gridCol w="90615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Гос. программа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59 180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62 347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59 073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59 848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образования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13 403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14 045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13 245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12 511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Здравоохранение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12 804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12 429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12 614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12 797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поддержка и защита населения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9 360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9 901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9 251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9 377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транспортного комплекса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7 798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7 685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7 337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7 928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общественными финансами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2 754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3 351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3 096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3 049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Сельское хозяйство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1 942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1 914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1 524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1 375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Культура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1 516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1 865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1 534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1 534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Жилищно-коммунальное хозяйство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1 474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1 713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40821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Государственное управление и гражданское общество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1 135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1 221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1440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Прямоугольник 12"/>
          <p:cNvSpPr>
            <a:spLocks noChangeArrowheads="1"/>
          </p:cNvSpPr>
          <p:nvPr/>
        </p:nvSpPr>
        <p:spPr bwMode="auto">
          <a:xfrm>
            <a:off x="755541" y="3767539"/>
            <a:ext cx="7777162" cy="2120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458" y="26471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РАСХОДЫ ОБЛАСТНОГО БЮДЖЕТА</a:t>
            </a:r>
          </a:p>
          <a:p>
            <a:pPr algn="ctr" defTabSz="1219170">
              <a:defRPr/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07933" y="816084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70063"/>
              </p:ext>
            </p:extLst>
          </p:nvPr>
        </p:nvGraphicFramePr>
        <p:xfrm>
          <a:off x="948011" y="1234132"/>
          <a:ext cx="7948852" cy="523151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17178"/>
                <a:gridCol w="3690552"/>
                <a:gridCol w="914400"/>
                <a:gridCol w="922637"/>
                <a:gridCol w="963827"/>
                <a:gridCol w="840258"/>
              </a:tblGrid>
              <a:tr h="45276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Гос. программа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7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правопорядка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1 235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1 096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1 083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1 082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4067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Физическая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культура и спорт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74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Экономическое развитие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622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615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588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406774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Содействие занятости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622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426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426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74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туристской индустрии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506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465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701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406774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Лесное хозяйство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398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423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1854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эпизоотического и ветеринарно-санитарного благополучия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711854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условий</a:t>
                      </a:r>
                      <a:r>
                        <a:rPr lang="ru-RU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для комплексного развития территории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1854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Сохранение, популяризация и гос. охрана культурного наследия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237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5225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Прямоугольник 12"/>
          <p:cNvSpPr>
            <a:spLocks noChangeArrowheads="1"/>
          </p:cNvSpPr>
          <p:nvPr/>
        </p:nvSpPr>
        <p:spPr bwMode="auto">
          <a:xfrm>
            <a:off x="755541" y="3767539"/>
            <a:ext cx="7777162" cy="2120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458" y="26471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РАСХОДЫ ОБЛАСТНОГО БЮДЖЕТА</a:t>
            </a:r>
          </a:p>
          <a:p>
            <a:pPr algn="ctr" defTabSz="1219170">
              <a:defRPr/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70437" y="881926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12577"/>
              </p:ext>
            </p:extLst>
          </p:nvPr>
        </p:nvGraphicFramePr>
        <p:xfrm>
          <a:off x="948011" y="1351411"/>
          <a:ext cx="7948852" cy="502690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00703"/>
                <a:gridCol w="3904735"/>
                <a:gridCol w="881448"/>
                <a:gridCol w="897925"/>
                <a:gridCol w="856735"/>
                <a:gridCol w="807306"/>
              </a:tblGrid>
              <a:tr h="4549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Гос. программа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2269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государственного</a:t>
                      </a:r>
                      <a:r>
                        <a:rPr lang="ru-RU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надзора и контроля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</a:t>
                      </a:r>
                      <a:r>
                        <a:rPr lang="ru-RU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имуществом и земельными ресурсами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природными ресурсами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Молодежь </a:t>
                      </a:r>
                      <a:r>
                        <a:rPr lang="ru-RU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Верхневолжья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промышленного производства и торговли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Государственное</a:t>
                      </a:r>
                      <a:r>
                        <a:rPr lang="ru-RU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регулирование цен (тарифов)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Территориальное планирование, градостроительство и архитектура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425171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взаимодействия с органами местного самоуправления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80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50445"/>
              </p:ext>
            </p:extLst>
          </p:nvPr>
        </p:nvGraphicFramePr>
        <p:xfrm>
          <a:off x="948011" y="1307590"/>
          <a:ext cx="7948852" cy="51388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75989"/>
                <a:gridCol w="4242486"/>
                <a:gridCol w="840260"/>
                <a:gridCol w="799070"/>
                <a:gridCol w="749643"/>
                <a:gridCol w="7414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Непрограммные расходы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366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Всего,</a:t>
                      </a:r>
                      <a:r>
                        <a:rPr lang="ru-RU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том числе:</a:t>
                      </a:r>
                      <a:endParaRPr lang="ru-RU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1 089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2 330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1 120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1 120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27.1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оплаты труда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482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1 439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436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436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27.2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Резервный фонд Правительства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431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27.3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Мероприятия</a:t>
                      </a:r>
                      <a:r>
                        <a:rPr lang="ru-RU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 обращениям к депутатам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Законодательное Собрание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Депутаты Государственной Думы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Члены Совета Федерации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Избирательная комиссия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27.8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Контрольно-счетная палата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r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r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r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r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27.9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Представительство</a:t>
                      </a:r>
                      <a:r>
                        <a:rPr lang="ru-RU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Правительства Тверской области в г. Москве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27.10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Уполномоченный по правам человека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Условно</a:t>
                      </a:r>
                      <a:r>
                        <a:rPr lang="ru-RU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утвержденные расходы (субсидии на оплату ЖКУ, расходы на повышение зарплаты)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1 601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3 012</a:t>
                      </a:r>
                      <a:endParaRPr lang="ru-RU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44000" marT="36000" marB="36000">
                    <a:lnL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84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0" name="Прямоугольник 12"/>
          <p:cNvSpPr>
            <a:spLocks noChangeArrowheads="1"/>
          </p:cNvSpPr>
          <p:nvPr/>
        </p:nvSpPr>
        <p:spPr bwMode="auto">
          <a:xfrm>
            <a:off x="755541" y="3767539"/>
            <a:ext cx="7777162" cy="2120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458" y="26471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РАСХОДЫ ОБЛАСТНОГО БЮДЖЕТА</a:t>
            </a:r>
          </a:p>
          <a:p>
            <a:pPr algn="ctr" defTabSz="1219170">
              <a:defRPr/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119551" y="6537642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70437" y="852813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865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936673" y="132313"/>
            <a:ext cx="8229600" cy="772621"/>
          </a:xfrm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ГОСУДАРСТВЕННАЯ ПРОГРАММА </a:t>
            </a:r>
            <a:b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«СОДЕЙСТВИЕ </a:t>
            </a: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ЗАНЯТОСТИ НАСЕЛЕНИЯ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»</a:t>
            </a:r>
            <a:endParaRPr lang="ru-RU" sz="1800" b="1" dirty="0" smtClean="0">
              <a:solidFill>
                <a:srgbClr val="CC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95314"/>
              </p:ext>
            </p:extLst>
          </p:nvPr>
        </p:nvGraphicFramePr>
        <p:xfrm>
          <a:off x="948011" y="1507657"/>
          <a:ext cx="7955806" cy="465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91">
                  <a:extLst>
                    <a:ext uri="{9D8B030D-6E8A-4147-A177-3AD203B41FA5}">
                      <a16:colId xmlns:a16="http://schemas.microsoft.com/office/drawing/2014/main" xmlns="" val="825081458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8234538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16735937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xmlns="" val="1734846955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расходов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год</a:t>
                      </a:r>
                      <a:endParaRPr lang="ru-RU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закона</a:t>
                      </a:r>
                      <a:endParaRPr lang="ru-RU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Сокращение расходов ОБ (75%)</a:t>
                      </a:r>
                      <a:endParaRPr lang="ru-RU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9800452"/>
                  </a:ext>
                </a:extLst>
              </a:tr>
              <a:tr h="401176">
                <a:tc>
                  <a:txBody>
                    <a:bodyPr/>
                    <a:lstStyle/>
                    <a:p>
                      <a:endParaRPr lang="ru-RU" sz="1600" b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438A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</a:p>
                  </a:txBody>
                  <a:tcPr marT="0" marB="0" anchor="ctr">
                    <a:solidFill>
                      <a:srgbClr val="438A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620,4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438A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419,3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438A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201,1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180000" marT="0" marB="0" anchor="ctr">
                    <a:solidFill>
                      <a:srgbClr val="438A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162364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0" marB="0" anchor="ctr">
                    <a:solidFill>
                      <a:srgbClr val="438A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ФЕДЕРАЛЬНЫЙ</a:t>
                      </a:r>
                      <a:r>
                        <a:rPr lang="ru-RU" sz="1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БЮДЖЕТ</a:t>
                      </a:r>
                      <a:endParaRPr lang="ru-RU" sz="1800" b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438A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352,2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438A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352,2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438A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438A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6090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Выплаты безработным</a:t>
                      </a:r>
                    </a:p>
                  </a:txBody>
                  <a:tcPr marT="0" marB="0" anchor="ctr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347,2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347,2</a:t>
                      </a:r>
                    </a:p>
                  </a:txBody>
                  <a:tcPr marR="180000"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511291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Переселение соотечественников (</a:t>
                      </a:r>
                      <a:r>
                        <a:rPr lang="ru-RU" sz="1800" b="0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софинансируемое</a:t>
                      </a:r>
                      <a:r>
                        <a:rPr lang="ru-RU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0" marB="0" anchor="ctr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5,0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5,0</a:t>
                      </a:r>
                    </a:p>
                  </a:txBody>
                  <a:tcPr marR="180000"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2767159"/>
                  </a:ext>
                </a:extLst>
              </a:tr>
              <a:tr h="459472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0" marB="0" anchor="ctr">
                    <a:solidFill>
                      <a:srgbClr val="438A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ОБЛАСТНОЙ БЮДЖЕТ</a:t>
                      </a:r>
                    </a:p>
                  </a:txBody>
                  <a:tcPr marT="0" marB="0" anchor="ctr">
                    <a:solidFill>
                      <a:srgbClr val="438A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268,2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438A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67,1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438A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201,1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438A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2.1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подведомственной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сети (33 ГКУ, 1 ГАУ)</a:t>
                      </a:r>
                    </a:p>
                  </a:txBody>
                  <a:tcPr marT="0" marB="0" anchor="ctr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161,2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40,4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180000"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120,8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2.2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аппарат</a:t>
                      </a:r>
                      <a:endParaRPr lang="ru-RU" sz="18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48,4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12,1</a:t>
                      </a:r>
                    </a:p>
                  </a:txBody>
                  <a:tcPr marR="180000"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36,3</a:t>
                      </a: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8120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Мероприятия в сфере занятости населения, в том числе: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58,6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14,6</a:t>
                      </a:r>
                    </a:p>
                  </a:txBody>
                  <a:tcPr marR="180000"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44,0</a:t>
                      </a: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869924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36509" y="1021629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654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812054" y="35941"/>
            <a:ext cx="8229600" cy="1055183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ГОСУДАРСТВЕННАЯ ПРОГРАММА </a:t>
            </a:r>
            <a:b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«СОДЕЙСТВИЕ ЗАНЯТОСТИ НАСЕЛЕНИЯ»</a:t>
            </a:r>
            <a:b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продолжение)</a:t>
            </a:r>
            <a:endParaRPr lang="ru-RU" sz="1800" b="1" dirty="0" smtClean="0">
              <a:solidFill>
                <a:srgbClr val="CC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72842"/>
              </p:ext>
            </p:extLst>
          </p:nvPr>
        </p:nvGraphicFramePr>
        <p:xfrm>
          <a:off x="858402" y="1196011"/>
          <a:ext cx="8136905" cy="538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xmlns="" val="82508145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82345387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16735937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34753033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18747099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1734846955"/>
                    </a:ext>
                  </a:extLst>
                </a:gridCol>
              </a:tblGrid>
              <a:tr h="73830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</a:p>
                  </a:txBody>
                  <a:tcPr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расходов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год</a:t>
                      </a:r>
                      <a:endParaRPr lang="ru-RU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закона</a:t>
                      </a:r>
                      <a:endParaRPr lang="ru-RU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Сокращение расходов ОБ (75%)</a:t>
                      </a:r>
                      <a:endParaRPr lang="ru-RU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Пояснения</a:t>
                      </a:r>
                    </a:p>
                  </a:txBody>
                  <a:tcPr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9800452"/>
                  </a:ext>
                </a:extLst>
              </a:tr>
              <a:tr h="73142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2.3.1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Содействие </a:t>
                      </a:r>
                      <a:r>
                        <a:rPr lang="ru-RU" sz="18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самозанятости</a:t>
                      </a: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безработных 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(создание личного дела)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12,7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3,2</a:t>
                      </a:r>
                    </a:p>
                  </a:txBody>
                  <a:tcPr marR="180000"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9,5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58 800 руб. при наличии бизнес-плана</a:t>
                      </a:r>
                    </a:p>
                  </a:txBody>
                  <a:tcPr marR="180000" marT="0" marB="0">
                    <a:solidFill>
                      <a:srgbClr val="E9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2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2.3.2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Трудоустройство инвалидов</a:t>
                      </a:r>
                      <a:endParaRPr lang="ru-RU" sz="1800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5,7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180000"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4,3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 50 чел. ежегодно</a:t>
                      </a:r>
                    </a:p>
                  </a:txBody>
                  <a:tcPr marR="180000" marT="0" marB="0">
                    <a:solidFill>
                      <a:srgbClr val="E9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255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2.3.3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Временное трудоустройство </a:t>
                      </a: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(общественные работы, выпускники СПО, несовершеннолетние от 14 до 18 лет в каникулярное время)</a:t>
                      </a: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6,5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1,6</a:t>
                      </a:r>
                    </a:p>
                  </a:txBody>
                  <a:tcPr marR="180000"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4,9</a:t>
                      </a: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6 192 чел.</a:t>
                      </a:r>
                      <a:r>
                        <a:rPr lang="ru-RU" sz="16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ежегодно</a:t>
                      </a:r>
                      <a:endParaRPr lang="ru-RU" sz="1600" b="0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180000" marT="0" marB="0">
                    <a:solidFill>
                      <a:srgbClr val="E9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248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2.3.4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Профобучение</a:t>
                      </a:r>
                      <a:r>
                        <a:rPr lang="ru-RU" sz="18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женщин в период отпуска по уходу за</a:t>
                      </a:r>
                      <a:r>
                        <a:rPr lang="ru-RU" sz="18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ребенком</a:t>
                      </a:r>
                      <a:endParaRPr lang="ru-RU" sz="18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4,5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R="180000"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3,4</a:t>
                      </a: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мероприятие </a:t>
                      </a:r>
                      <a:r>
                        <a:rPr lang="ru-RU" sz="16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нац.проекта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Демография, 274 чел.</a:t>
                      </a:r>
                    </a:p>
                  </a:txBody>
                  <a:tcPr marR="180000" marT="0" marB="0">
                    <a:solidFill>
                      <a:srgbClr val="E9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7507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2.3.5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Стажировка выпускников</a:t>
                      </a: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3,9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R="180000"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2,9</a:t>
                      </a:r>
                    </a:p>
                  </a:txBody>
                  <a:tcPr marT="0" marB="0">
                    <a:solidFill>
                      <a:srgbClr val="E9EF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60 чел ежегодно</a:t>
                      </a:r>
                    </a:p>
                  </a:txBody>
                  <a:tcPr marR="180000" marT="0" marB="0">
                    <a:solidFill>
                      <a:srgbClr val="E9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6589043"/>
                  </a:ext>
                </a:extLst>
              </a:tr>
            </a:tbl>
          </a:graphicData>
        </a:graphic>
      </p:graphicFrame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927999" y="860672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5699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979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00869"/>
              </p:ext>
            </p:extLst>
          </p:nvPr>
        </p:nvGraphicFramePr>
        <p:xfrm>
          <a:off x="858401" y="1523165"/>
          <a:ext cx="8136905" cy="446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xmlns="" val="825081458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82345387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16735937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34753033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18747099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1734846955"/>
                    </a:ext>
                  </a:extLst>
                </a:gridCol>
              </a:tblGrid>
              <a:tr h="9495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</a:p>
                  </a:txBody>
                  <a:tcPr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расходов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год</a:t>
                      </a:r>
                      <a:endParaRPr lang="ru-RU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закона</a:t>
                      </a:r>
                      <a:endParaRPr lang="ru-RU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Сокращение расходов ОБ (75%)</a:t>
                      </a:r>
                      <a:endParaRPr lang="ru-RU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Пояснения</a:t>
                      </a:r>
                    </a:p>
                  </a:txBody>
                  <a:tcPr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9800452"/>
                  </a:ext>
                </a:extLst>
              </a:tr>
              <a:tr h="48665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2.3.6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Профессиональное обучение</a:t>
                      </a: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19,8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180000"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14,9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чел. ежегодно</a:t>
                      </a:r>
                    </a:p>
                  </a:txBody>
                  <a:tcPr marR="180000" marT="0" marB="0">
                    <a:solidFill>
                      <a:srgbClr val="DCD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2.3.7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Содействие в переезде в другую местность</a:t>
                      </a: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R="180000"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1,5</a:t>
                      </a: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 – 37 чел,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 – 36 чел, 2017 – 51 чел. </a:t>
                      </a:r>
                    </a:p>
                  </a:txBody>
                  <a:tcPr marR="180000" marT="0" marB="0">
                    <a:solidFill>
                      <a:srgbClr val="DCD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2.3.8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адаптация и профориентация</a:t>
                      </a: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1,2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0,3</a:t>
                      </a:r>
                    </a:p>
                  </a:txBody>
                  <a:tcPr marR="180000"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0,9</a:t>
                      </a: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чел ежегодно</a:t>
                      </a:r>
                    </a:p>
                  </a:txBody>
                  <a:tcPr marR="180000" marT="0" marB="0">
                    <a:solidFill>
                      <a:srgbClr val="DCD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5618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2.3.9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Информирование на рынке труда, охрана труда</a:t>
                      </a: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2,3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0,6</a:t>
                      </a:r>
                    </a:p>
                  </a:txBody>
                  <a:tcPr marR="180000"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1,7</a:t>
                      </a:r>
                    </a:p>
                  </a:txBody>
                  <a:tcPr marT="0" marB="0">
                    <a:solidFill>
                      <a:srgbClr val="DCD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т.ч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ежегодный конкурс «Лучшее предприятие в области охраны труда»</a:t>
                      </a:r>
                    </a:p>
                  </a:txBody>
                  <a:tcPr marR="180000" marT="0" marB="0">
                    <a:solidFill>
                      <a:srgbClr val="DCD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836509" y="1021629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8"/>
          <p:cNvSpPr>
            <a:spLocks noGrp="1"/>
          </p:cNvSpPr>
          <p:nvPr>
            <p:ph type="title"/>
          </p:nvPr>
        </p:nvSpPr>
        <p:spPr>
          <a:xfrm>
            <a:off x="812054" y="35941"/>
            <a:ext cx="8229600" cy="1055183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ГОСУДАРСТВЕННАЯ ПРОГРАММА </a:t>
            </a:r>
            <a:b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«СОДЕЙСТВИЕ ЗАНЯТОСТИ НАСЕЛЕНИЯ»</a:t>
            </a:r>
            <a:b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продолжение)</a:t>
            </a:r>
            <a:endParaRPr lang="ru-RU" sz="1800" b="1" dirty="0" smtClean="0">
              <a:solidFill>
                <a:srgbClr val="CC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901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676434"/>
              </p:ext>
            </p:extLst>
          </p:nvPr>
        </p:nvGraphicFramePr>
        <p:xfrm>
          <a:off x="1139845" y="1136237"/>
          <a:ext cx="7920589" cy="534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34">
                  <a:extLst>
                    <a:ext uri="{9D8B030D-6E8A-4147-A177-3AD203B41FA5}">
                      <a16:colId xmlns="" xmlns:a16="http://schemas.microsoft.com/office/drawing/2014/main" val="3493777217"/>
                    </a:ext>
                  </a:extLst>
                </a:gridCol>
                <a:gridCol w="3942035">
                  <a:extLst>
                    <a:ext uri="{9D8B030D-6E8A-4147-A177-3AD203B41FA5}">
                      <a16:colId xmlns="" xmlns:a16="http://schemas.microsoft.com/office/drawing/2014/main" val="298787132"/>
                    </a:ext>
                  </a:extLst>
                </a:gridCol>
                <a:gridCol w="930875"/>
                <a:gridCol w="906162">
                  <a:extLst>
                    <a:ext uri="{9D8B030D-6E8A-4147-A177-3AD203B41FA5}">
                      <a16:colId xmlns="" xmlns:a16="http://schemas.microsoft.com/office/drawing/2014/main" val="2055886853"/>
                    </a:ext>
                  </a:extLst>
                </a:gridCol>
                <a:gridCol w="8509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12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24152"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пп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Национальный</a:t>
                      </a:r>
                      <a:r>
                        <a:rPr lang="ru-RU" sz="18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проект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C4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10800" marR="1080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10800" marR="1080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ФБ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3476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ВСЕГО, </a:t>
                      </a:r>
                      <a:r>
                        <a:rPr lang="ru-RU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том числе:</a:t>
                      </a:r>
                    </a:p>
                  </a:txBody>
                  <a:tcPr marL="36000" marR="21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6 767</a:t>
                      </a:r>
                      <a:endParaRPr lang="ru-RU" sz="2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7 328</a:t>
                      </a:r>
                      <a:endParaRPr lang="ru-RU" sz="2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5 508</a:t>
                      </a:r>
                      <a:endParaRPr lang="ru-RU" sz="2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1 820</a:t>
                      </a:r>
                      <a:endParaRPr lang="ru-RU" sz="2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Демография</a:t>
                      </a:r>
                    </a:p>
                  </a:txBody>
                  <a:tcPr marL="36000" marR="21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1 283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2 208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1 634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574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выплата при рождении третьего (последующего) ребенка</a:t>
                      </a:r>
                    </a:p>
                  </a:txBody>
                  <a:tcPr marL="36000"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выплата в связи с рождением первого ребенка (субвенция)</a:t>
                      </a:r>
                    </a:p>
                  </a:txBody>
                  <a:tcPr marL="36000"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семей</a:t>
                      </a:r>
                      <a:r>
                        <a:rPr lang="ru-RU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детьми </a:t>
                      </a:r>
                    </a:p>
                    <a:p>
                      <a:pPr marL="180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(материнский капитал, питание и проезд беременных женщин, выплата на погашение ипотечного кредита) (не софинансируются из ФБ)</a:t>
                      </a:r>
                      <a:endParaRPr lang="ru-RU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2730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детских садов</a:t>
                      </a:r>
                    </a:p>
                  </a:txBody>
                  <a:tcPr marL="36000"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приобретение спортивного и технологического оборудования,</a:t>
                      </a:r>
                      <a:r>
                        <a:rPr lang="ru-RU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инвентаря</a:t>
                      </a:r>
                      <a:endParaRPr lang="ru-RU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69339" y="174834"/>
            <a:ext cx="7991095" cy="908720"/>
          </a:xfrm>
        </p:spPr>
        <p:txBody>
          <a:bodyPr>
            <a:noAutofit/>
          </a:bodyPr>
          <a:lstStyle/>
          <a:p>
            <a:pPr algn="ctr"/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 ФИНАНСОВЫХ СРЕДСТВ НА </a:t>
            </a: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РЕАЛИЗАЦИЮ НАЦИОНАЛЬНЫХ ПРОЕКТОВ В 2019 ГОДУ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99204" y="6492875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065496" y="752187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9339" y="6478157"/>
            <a:ext cx="7747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слайдах 19-22 представлены мероприятия в рамках национальных проектов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39784" y="320175"/>
            <a:ext cx="7445189" cy="584696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СОДЕРЖАНИЕ ПРЕЗЕНТАЦИИ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97414"/>
              </p:ext>
            </p:extLst>
          </p:nvPr>
        </p:nvGraphicFramePr>
        <p:xfrm>
          <a:off x="859790" y="1357087"/>
          <a:ext cx="8064844" cy="5135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11"/>
                <a:gridCol w="6518954"/>
                <a:gridCol w="977479"/>
              </a:tblGrid>
              <a:tr h="3951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" marB="36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слайда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" marB="36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9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Приоритеты при формировании областного бюджета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9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Основные параметры областного бюджета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9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Налоговые и неналоговые доходы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5-11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9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областного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бюджета (по государственным программам)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12-18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9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реализацию национальных проектов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19-22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9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Государственная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поддержка отраслей экономического сектора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23-33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9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Адресная инвестиционная программа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34-39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9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Финансовая поддержка муниципальных образований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40-44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9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Публичные обязательства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45-46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9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оказание государственных услуг населению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47-50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9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Долговая нагрузка Тверской области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7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69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6"/>
          <p:cNvGraphicFramePr>
            <a:graphicFrameLocks noGrp="1"/>
          </p:cNvGraphicFramePr>
          <p:nvPr>
            <p:ph idx="1"/>
            <p:extLst/>
          </p:nvPr>
        </p:nvGraphicFramePr>
        <p:xfrm>
          <a:off x="988013" y="1240982"/>
          <a:ext cx="7991095" cy="53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055">
                  <a:extLst>
                    <a:ext uri="{9D8B030D-6E8A-4147-A177-3AD203B41FA5}">
                      <a16:colId xmlns="" xmlns:a16="http://schemas.microsoft.com/office/drawing/2014/main" val="3493777217"/>
                    </a:ext>
                  </a:extLst>
                </a:gridCol>
                <a:gridCol w="3938594">
                  <a:extLst>
                    <a:ext uri="{9D8B030D-6E8A-4147-A177-3AD203B41FA5}">
                      <a16:colId xmlns="" xmlns:a16="http://schemas.microsoft.com/office/drawing/2014/main" val="298787132"/>
                    </a:ext>
                  </a:extLst>
                </a:gridCol>
                <a:gridCol w="947474"/>
                <a:gridCol w="914228">
                  <a:extLst>
                    <a:ext uri="{9D8B030D-6E8A-4147-A177-3AD203B41FA5}">
                      <a16:colId xmlns="" xmlns:a16="http://schemas.microsoft.com/office/drawing/2014/main" val="2055886853"/>
                    </a:ext>
                  </a:extLst>
                </a:gridCol>
                <a:gridCol w="8809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67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11701"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пп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Национальный</a:t>
                      </a:r>
                      <a:r>
                        <a:rPr lang="ru-RU" sz="18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проект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C4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10800" marR="1080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10800" marR="1080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ФБ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3476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</a:t>
                      </a:r>
                    </a:p>
                  </a:txBody>
                  <a:tcPr marL="36000" marR="216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1 274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826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строительство школ</a:t>
                      </a:r>
                    </a:p>
                  </a:txBody>
                  <a:tcPr marL="36000" marR="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1 178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680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функционирование детского технопарка «Кванториум» </a:t>
                      </a:r>
                    </a:p>
                    <a:p>
                      <a:pPr marL="180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софинансируется из ФБ)</a:t>
                      </a:r>
                      <a:endParaRPr lang="ru-RU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6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капитальный ремонт и приобретение оборудования в целях обеспечения односменного режима обучения в школах 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софинансируется из ФБ)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 спортивных залов, оснащение спортивным инвентарем и оборудованием открытых плоскостных спортивных сооружений в школах </a:t>
                      </a:r>
                    </a:p>
                  </a:txBody>
                  <a:tcPr marL="36000" marR="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2730242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55054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993126" y="852604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8"/>
          <p:cNvSpPr txBox="1">
            <a:spLocks/>
          </p:cNvSpPr>
          <p:nvPr/>
        </p:nvSpPr>
        <p:spPr>
          <a:xfrm>
            <a:off x="1008675" y="167989"/>
            <a:ext cx="7991095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 ФИНАНСОВЫХ СРЕДСТВ НА </a:t>
            </a: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РЕАЛИЗАЦИЮ НАЦИОНАЛЬНЫХ ПРОЕКТОВ В 2019 ГОДУ</a:t>
            </a:r>
          </a:p>
          <a:p>
            <a:pPr algn="ctr"/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611761"/>
              </p:ext>
            </p:extLst>
          </p:nvPr>
        </p:nvGraphicFramePr>
        <p:xfrm>
          <a:off x="957461" y="1127560"/>
          <a:ext cx="7935018" cy="540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03">
                  <a:extLst>
                    <a:ext uri="{9D8B030D-6E8A-4147-A177-3AD203B41FA5}">
                      <a16:colId xmlns:a16="http://schemas.microsoft.com/office/drawing/2014/main" xmlns="" val="3493777217"/>
                    </a:ext>
                  </a:extLst>
                </a:gridCol>
                <a:gridCol w="4493069">
                  <a:extLst>
                    <a:ext uri="{9D8B030D-6E8A-4147-A177-3AD203B41FA5}">
                      <a16:colId xmlns:a16="http://schemas.microsoft.com/office/drawing/2014/main" xmlns="" val="298787132"/>
                    </a:ext>
                  </a:extLst>
                </a:gridCol>
                <a:gridCol w="787678"/>
                <a:gridCol w="779387">
                  <a:extLst>
                    <a:ext uri="{9D8B030D-6E8A-4147-A177-3AD203B41FA5}">
                      <a16:colId xmlns:a16="http://schemas.microsoft.com/office/drawing/2014/main" xmlns="" val="2055886853"/>
                    </a:ext>
                  </a:extLst>
                </a:gridCol>
                <a:gridCol w="72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20218"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пп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Национальный</a:t>
                      </a:r>
                      <a:r>
                        <a:rPr lang="ru-RU" sz="18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проект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C4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10800" marR="1080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10800" marR="1080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ФБ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3476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>
                        <a:lnSpc>
                          <a:spcPct val="95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Здравоохранение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216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616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3.1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0" algn="l" defTabSz="914400" rtl="0" eaLnBrk="1" fontAlgn="b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детское здравоохранение (питание детей до 3-х лет, оздоровление детей, развитие мат.-тех. базы детских поликлиник</a:t>
                      </a:r>
                      <a:r>
                        <a:rPr lang="ru-RU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др.)</a:t>
                      </a:r>
                      <a:endParaRPr lang="ru-RU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216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-*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3.2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0" algn="l" defTabSz="914400" rtl="0" eaLnBrk="1" fontAlgn="b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первичной медико-санитарной помощи (сан.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авиация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6000" marR="216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3.3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0" algn="l" defTabSz="914400" rtl="0" eaLnBrk="1" fontAlgn="b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борьба с онкозаболеваниями (закупка мед. оборудования, мебели, изделий мед. назначения; скрининг и иммунизация)</a:t>
                      </a:r>
                    </a:p>
                  </a:txBody>
                  <a:tcPr marL="36000" marR="216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-*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004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3.4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0" algn="l" defTabSz="914400" rtl="0" eaLnBrk="1" fontAlgn="b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борьба с сердечно-сосудистыми заболеваниями (закупка 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мед.оборудования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мебели, изделий мед. назначения)</a:t>
                      </a:r>
                    </a:p>
                  </a:txBody>
                  <a:tcPr marL="36000" marR="216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-*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478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3.5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квалифицированными кадрами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(предоставление 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мед.образования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выплаты мед. работникам и др.)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216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139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154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-*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154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3.6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0" algn="l" defTabSz="914400" rtl="0" eaLnBrk="1" fontAlgn="b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информационной системы здравоохранения</a:t>
                      </a:r>
                    </a:p>
                  </a:txBody>
                  <a:tcPr marL="36000" marR="216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-*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9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21600" marB="21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7468857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323" y="6492875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9" name="Заголовок 8"/>
          <p:cNvSpPr txBox="1">
            <a:spLocks/>
          </p:cNvSpPr>
          <p:nvPr/>
        </p:nvSpPr>
        <p:spPr>
          <a:xfrm>
            <a:off x="1008675" y="167989"/>
            <a:ext cx="7991095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 ФИНАНСОВЫХ СРЕДСТВ НА </a:t>
            </a: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РЕАЛИЗАЦИЮ НАЦИОНАЛЬНЫХ ПРОЕКТОВ В 2019 ГОДУ</a:t>
            </a:r>
          </a:p>
          <a:p>
            <a:pPr algn="ctr"/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2462" y="720328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462" y="6525138"/>
            <a:ext cx="77993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Будет предусмотрено после распределения на федеральном уровне</a:t>
            </a:r>
            <a:endParaRPr lang="ru-RU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6"/>
          <p:cNvGraphicFramePr>
            <a:graphicFrameLocks noGrp="1"/>
          </p:cNvGraphicFramePr>
          <p:nvPr>
            <p:ph idx="1"/>
            <p:extLst/>
          </p:nvPr>
        </p:nvGraphicFramePr>
        <p:xfrm>
          <a:off x="1032728" y="1222935"/>
          <a:ext cx="7942988" cy="513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30">
                  <a:extLst>
                    <a:ext uri="{9D8B030D-6E8A-4147-A177-3AD203B41FA5}">
                      <a16:colId xmlns:a16="http://schemas.microsoft.com/office/drawing/2014/main" xmlns="" val="3493777217"/>
                    </a:ext>
                  </a:extLst>
                </a:gridCol>
                <a:gridCol w="4435183">
                  <a:extLst>
                    <a:ext uri="{9D8B030D-6E8A-4147-A177-3AD203B41FA5}">
                      <a16:colId xmlns:a16="http://schemas.microsoft.com/office/drawing/2014/main" xmlns="" val="298787132"/>
                    </a:ext>
                  </a:extLst>
                </a:gridCol>
                <a:gridCol w="825909"/>
                <a:gridCol w="800071">
                  <a:extLst>
                    <a:ext uri="{9D8B030D-6E8A-4147-A177-3AD203B41FA5}">
                      <a16:colId xmlns:a16="http://schemas.microsoft.com/office/drawing/2014/main" xmlns="" val="2055886853"/>
                    </a:ext>
                  </a:extLst>
                </a:gridCol>
                <a:gridCol w="8393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пп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Национальный</a:t>
                      </a:r>
                      <a:r>
                        <a:rPr lang="ru-RU" sz="18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проект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C4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492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10800" marR="1080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10800" marR="1080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ФБ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3476663"/>
                  </a:ext>
                </a:extLst>
              </a:tr>
              <a:tr h="3812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Безопасные и качественные дороги</a:t>
                      </a:r>
                    </a:p>
                  </a:txBody>
                  <a:tcPr marL="36000" marR="21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3 032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3 250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3 072*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72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2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приведение в нормативное состояние дорог </a:t>
                      </a:r>
                    </a:p>
                  </a:txBody>
                  <a:tcPr marL="36000" marR="21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3 032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3 250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3 072*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72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269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Жилье и городская среда</a:t>
                      </a:r>
                    </a:p>
                  </a:txBody>
                  <a:tcPr marL="36000" marR="21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447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345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0047228"/>
                  </a:ext>
                </a:extLst>
              </a:tr>
              <a:tr h="405394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5.1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формирование современной городской среды</a:t>
                      </a:r>
                    </a:p>
                  </a:txBody>
                  <a:tcPr marL="36000" marR="21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4788700"/>
                  </a:ext>
                </a:extLst>
              </a:tr>
              <a:tr h="381269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5.2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переселение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из аварийного жилого фонда</a:t>
                      </a:r>
                      <a:endParaRPr lang="ru-RU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21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-*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2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Экология</a:t>
                      </a:r>
                    </a:p>
                  </a:txBody>
                  <a:tcPr marL="36000" marR="21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288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7468857"/>
                  </a:ext>
                </a:extLst>
              </a:tr>
              <a:tr h="63421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6.1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ПСД на ликвидацию и рекультивацию отработанных свалок </a:t>
                      </a:r>
                    </a:p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(ПСД не софинансируется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из ФБ)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21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288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643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6.2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ПСД на создание мусоросортировочных станций (ПСД не софинансируется из ФБ)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216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288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180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9" name="Заголовок 8"/>
          <p:cNvSpPr txBox="1">
            <a:spLocks/>
          </p:cNvSpPr>
          <p:nvPr/>
        </p:nvSpPr>
        <p:spPr>
          <a:xfrm>
            <a:off x="1008675" y="167989"/>
            <a:ext cx="7991095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 ФИНАНСОВЫХ СРЕДСТВ НА </a:t>
            </a: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РЕАЛИЗАЦИЮ НАЦИОНАЛЬНЫХ ПРОЕКТОВ В 2019 ГОДУ</a:t>
            </a:r>
          </a:p>
          <a:p>
            <a:pPr algn="ctr"/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2462" y="845472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8011" y="6467136"/>
            <a:ext cx="79910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Будет предусмотрено после распределения на федеральном уровне</a:t>
            </a:r>
            <a:endParaRPr lang="ru-RU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37768" y="147946"/>
            <a:ext cx="7704856" cy="781362"/>
          </a:xfrm>
        </p:spPr>
        <p:txBody>
          <a:bodyPr>
            <a:normAutofit/>
          </a:bodyPr>
          <a:lstStyle/>
          <a:p>
            <a:pPr lvl="0" algn="ctr" defTabSz="902437">
              <a:lnSpc>
                <a:spcPct val="100000"/>
              </a:lnSpc>
              <a:spcBef>
                <a:spcPts val="0"/>
              </a:spcBef>
              <a:defRPr/>
            </a:pP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ГОСУДАРСТВЕННАЯ ПОДДЕРЖКА ОТРАСЛЕЙ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ЭКОНОМИЧЕСКОГО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СЕКТОРА, БЮДЖЕТНЫЕ ИНВЕСТИЦИИ</a:t>
            </a:r>
            <a:endParaRPr lang="ru-RU" alt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2552" y="1113181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Содержимое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833806"/>
              </p:ext>
            </p:extLst>
          </p:nvPr>
        </p:nvGraphicFramePr>
        <p:xfrm>
          <a:off x="1148936" y="1482513"/>
          <a:ext cx="7809755" cy="438770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169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9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9774"/>
                <a:gridCol w="966976">
                  <a:extLst>
                    <a:ext uri="{9D8B030D-6E8A-4147-A177-3AD203B41FA5}">
                      <a16:colId xmlns:a16="http://schemas.microsoft.com/office/drawing/2014/main" xmlns="" val="3226078478"/>
                    </a:ext>
                  </a:extLst>
                </a:gridCol>
                <a:gridCol w="914400"/>
                <a:gridCol w="906247"/>
              </a:tblGrid>
              <a:tr h="684395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8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</a:tr>
              <a:tr h="684395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ВСЕГО, </a:t>
                      </a:r>
                    </a:p>
                    <a:p>
                      <a:pPr marL="36000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lang="ru-RU" sz="1800" b="0" i="1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том числе:</a:t>
                      </a:r>
                      <a:endParaRPr lang="ru-RU" sz="1800" b="0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12 820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13 594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11 619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11 124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307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marL="36000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Сельское хозяйство 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1 818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1 754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1 385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1 276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307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0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промышленности</a:t>
                      </a:r>
                      <a:endParaRPr lang="ru-RU" sz="1800" b="0" i="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4395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предпринимательства и инновационной деятельности</a:t>
                      </a:r>
                      <a:endParaRPr lang="ru-RU" sz="1800" b="0" i="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307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0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Туризм (субсидии, мероприятия)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395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marL="36000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и содержание сети автомобильных дорог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6 830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6 731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6 303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6 887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307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Адресная</a:t>
                      </a:r>
                      <a:r>
                        <a:rPr lang="ru-RU" sz="1800" b="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инвестиционная программа</a:t>
                      </a:r>
                      <a:endParaRPr lang="ru-RU" sz="1800" b="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3 976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4 916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3 724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2 753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37768" y="6200487"/>
            <a:ext cx="803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слайдах 23-39 представлены направления государственной поддержки экономического сектора, объекты адресной инвестиционной программы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732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267776" y="139239"/>
            <a:ext cx="7704856" cy="939425"/>
          </a:xfrm>
        </p:spPr>
        <p:txBody>
          <a:bodyPr>
            <a:normAutofit/>
          </a:bodyPr>
          <a:lstStyle/>
          <a:p>
            <a:pPr lvl="0" algn="ctr" defTabSz="902437">
              <a:lnSpc>
                <a:spcPct val="100000"/>
              </a:lnSpc>
              <a:spcBef>
                <a:spcPts val="0"/>
              </a:spcBef>
              <a:defRPr/>
            </a:pP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СЕЛЬСКОГО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ХОЗЯЙСТВА В 2019 ГОДУ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754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руб., в т.ч.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ФБ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390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руб., ОБ –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364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 </a:t>
            </a:r>
            <a:b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получателей субсидий более 250 )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72723" y="1585974"/>
            <a:ext cx="7999909" cy="781734"/>
          </a:xfrm>
          <a:prstGeom prst="roundRect">
            <a:avLst/>
          </a:prstGeom>
          <a:solidFill>
            <a:srgbClr val="DBE9DF"/>
          </a:solidFill>
          <a:ln>
            <a:solidFill>
              <a:srgbClr val="5284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04417">
              <a:lnSpc>
                <a:spcPct val="90000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Стимулирование инвестиционной деятельности в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АПК</a:t>
            </a:r>
          </a:p>
          <a:p>
            <a:pPr algn="ctr" defTabSz="904417">
              <a:lnSpc>
                <a:spcPct val="90000"/>
              </a:lnSpc>
              <a:defRPr/>
            </a:pPr>
            <a:r>
              <a:rPr lang="ru-RU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1 167 млн руб.</a:t>
            </a:r>
            <a:endParaRPr lang="ru-RU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04417">
              <a:lnSpc>
                <a:spcPct val="90000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(объем инвестиций – 7,3 млрд руб., количество новых 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рабочих мест – </a:t>
            </a: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42046" y="2556284"/>
            <a:ext cx="8061259" cy="1384131"/>
          </a:xfrm>
          <a:prstGeom prst="roundRect">
            <a:avLst/>
          </a:prstGeom>
          <a:solidFill>
            <a:srgbClr val="DBE9DF"/>
          </a:solidFill>
          <a:ln>
            <a:solidFill>
              <a:srgbClr val="5284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800" rIns="10800" rtlCol="0" anchor="ctr"/>
          <a:lstStyle/>
          <a:p>
            <a:pPr algn="ctr" defTabSz="904417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развития растениеводства и животноводства 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04417">
              <a:defRPr/>
            </a:pPr>
            <a:r>
              <a:rPr lang="ru-RU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486 млн руб.</a:t>
            </a:r>
            <a:endParaRPr lang="ru-RU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04417">
              <a:defRPr/>
            </a:pP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(увеличение объема реализации сельхозорганизациями и КФХ </a:t>
            </a:r>
          </a:p>
          <a:p>
            <a:pPr algn="ctr" defTabSz="904417">
              <a:defRPr/>
            </a:pP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молока до 3,58 млрд руб., скота и птицы – до 20,4  млрд руб.; </a:t>
            </a:r>
          </a:p>
          <a:p>
            <a:pPr algn="ctr" defTabSz="904417">
              <a:defRPr/>
            </a:pP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 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растениеводства </a:t>
            </a: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до 3,69 млрд руб.)</a:t>
            </a:r>
            <a:endParaRPr lang="ru-RU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48011" y="4149471"/>
            <a:ext cx="8076852" cy="1028232"/>
          </a:xfrm>
          <a:prstGeom prst="roundRect">
            <a:avLst/>
          </a:prstGeom>
          <a:solidFill>
            <a:srgbClr val="DBE9DF"/>
          </a:solidFill>
          <a:ln>
            <a:solidFill>
              <a:srgbClr val="5284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04417">
              <a:lnSpc>
                <a:spcPct val="90000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условий для привлечения и закрепления 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04417">
              <a:lnSpc>
                <a:spcPct val="90000"/>
              </a:lnSpc>
              <a:defRPr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квалифицированных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кадров на селе 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04417">
              <a:lnSpc>
                <a:spcPct val="90000"/>
              </a:lnSpc>
              <a:defRPr/>
            </a:pPr>
            <a:r>
              <a:rPr lang="ru-RU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млн руб.</a:t>
            </a:r>
            <a:endParaRPr lang="ru-RU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04417">
              <a:lnSpc>
                <a:spcPct val="90000"/>
              </a:lnSpc>
              <a:defRPr/>
            </a:pP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(выплаты </a:t>
            </a: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124 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молодым специалистам </a:t>
            </a: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АПК; 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 </a:t>
            </a: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1 200 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кв. м жилья)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72723" y="5386759"/>
            <a:ext cx="8061259" cy="1030921"/>
          </a:xfrm>
          <a:prstGeom prst="roundRect">
            <a:avLst/>
          </a:prstGeom>
          <a:solidFill>
            <a:srgbClr val="DBE9DF"/>
          </a:solidFill>
          <a:ln>
            <a:solidFill>
              <a:srgbClr val="5284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800" rIns="10800" rtlCol="0" anchor="ctr"/>
          <a:lstStyle/>
          <a:p>
            <a:pPr algn="ctr" defTabSz="904417">
              <a:lnSpc>
                <a:spcPct val="90000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предприятий малых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средних форм 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хозяйствования</a:t>
            </a:r>
          </a:p>
          <a:p>
            <a:pPr algn="ctr" defTabSz="904417">
              <a:lnSpc>
                <a:spcPct val="90000"/>
              </a:lnSpc>
              <a:defRPr/>
            </a:pPr>
            <a:r>
              <a:rPr lang="ru-RU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 млн руб.</a:t>
            </a:r>
            <a:endParaRPr lang="ru-RU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04417">
              <a:lnSpc>
                <a:spcPct val="90000"/>
              </a:lnSpc>
              <a:defRPr/>
            </a:pP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(количество созданных новых рабочих мест – </a:t>
            </a: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26; прирост 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объема с/х продукции, произведенной </a:t>
            </a: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КФХ, получившими гранты 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10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к уровню </a:t>
            </a: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года)</a:t>
            </a:r>
            <a:endParaRPr lang="ru-RU" i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6282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82945" y="197274"/>
            <a:ext cx="7704856" cy="781362"/>
          </a:xfrm>
        </p:spPr>
        <p:txBody>
          <a:bodyPr>
            <a:normAutofit/>
          </a:bodyPr>
          <a:lstStyle/>
          <a:p>
            <a:pPr lvl="0" algn="ctr" defTabSz="902437">
              <a:lnSpc>
                <a:spcPct val="100000"/>
              </a:lnSpc>
              <a:spcBef>
                <a:spcPts val="0"/>
              </a:spcBef>
              <a:defRPr/>
            </a:pP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ПОДДЕРЖКА РАЗВИТИЯ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ПРОМЫШЛЕННОСТИ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(102 млн руб.)</a:t>
            </a:r>
            <a:endParaRPr lang="ru-RU" alt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013253" y="1047504"/>
            <a:ext cx="7875373" cy="2011898"/>
          </a:xfrm>
          <a:prstGeom prst="roundRect">
            <a:avLst/>
          </a:prstGeom>
          <a:solidFill>
            <a:srgbClr val="EDEDED"/>
          </a:solidFill>
          <a:ln>
            <a:solidFill>
              <a:srgbClr val="93939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800" rIns="10800" rtlCol="0" anchor="ctr"/>
          <a:lstStyle/>
          <a:p>
            <a:pPr algn="ctr" defTabSz="9044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Ф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онда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 промышленности Тверской области в целях предоставления льготных займов на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с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 передовых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(не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менее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предприятиям)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04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48 млн руб. </a:t>
            </a:r>
          </a:p>
          <a:p>
            <a:pPr marL="0" marR="0" lvl="0" indent="0" algn="ctr" defTabSz="904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(планируется привлечь средства</a:t>
            </a:r>
            <a:r>
              <a:rPr kumimoji="0" lang="ru-RU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Федерального фонда</a:t>
            </a:r>
            <a:r>
              <a:rPr kumimoji="0" lang="ru-RU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развития промышленности</a:t>
            </a:r>
            <a:r>
              <a:rPr kumimoji="0" lang="ru-RU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79 млн руб.)</a:t>
            </a:r>
          </a:p>
          <a:p>
            <a:pPr lvl="0" algn="ctr" defTabSz="9044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ru-RU" sz="18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(создание 74 рабочих мест; рост налоговых поступлений на 14,2 млн руб.)</a:t>
            </a:r>
            <a:endParaRPr lang="ru-RU" sz="18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97686" y="3155772"/>
            <a:ext cx="7875373" cy="15840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04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Субсидии промышленным предприятиям</a:t>
            </a:r>
          </a:p>
          <a:p>
            <a:pPr marL="0" marR="0" lvl="0" indent="0" algn="ctr" defTabSz="904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на уплату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процентов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кредитам, полученным на модернизацию 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044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 техническое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перевооружение (не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менее 10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предприятиям)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04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 млн руб. </a:t>
            </a:r>
          </a:p>
          <a:p>
            <a:pPr marL="0" marR="0" lvl="0" indent="0" algn="ctr" defTabSz="904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(создание 216 рабочих мест; рост налоговых поступлений на 73,5 млн руб.)</a:t>
            </a:r>
            <a:endParaRPr kumimoji="0" lang="ru-RU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013253" y="4836181"/>
            <a:ext cx="7875373" cy="18392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800" rIns="10800" rtlCol="0" anchor="ctr"/>
          <a:lstStyle/>
          <a:p>
            <a:pPr marL="0" marR="0" lvl="0" indent="0" algn="ctr" defTabSz="904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Строительство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реконструкция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инфраструктуры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монопрофильных муниципальных образований для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инвестпроектов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(инвестпроект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ООО «Каменка» в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Кувшиново - строительство автодороги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5,63 км)</a:t>
            </a:r>
          </a:p>
          <a:p>
            <a:pPr marL="0" marR="0" lvl="0" indent="0" algn="ctr" defTabSz="904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30 млн руб.</a:t>
            </a:r>
          </a:p>
          <a:p>
            <a:pPr algn="ctr" defTabSz="904417">
              <a:defRPr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(планируется привлечь средства Фонда развития моногородов 105 млн руб.)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9044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5 лет </a:t>
            </a: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</a:t>
            </a:r>
            <a:r>
              <a:rPr kumimoji="0" lang="ru-RU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105 рабочих мест; налоговые поступления - 687 млн руб.)</a:t>
            </a:r>
            <a:endParaRPr kumimoji="0" lang="ru-RU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486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13253" y="132423"/>
            <a:ext cx="7704856" cy="939425"/>
          </a:xfrm>
        </p:spPr>
        <p:txBody>
          <a:bodyPr>
            <a:normAutofit/>
          </a:bodyPr>
          <a:lstStyle/>
          <a:p>
            <a:pPr lvl="0" algn="ctr" defTabSz="902437">
              <a:lnSpc>
                <a:spcPct val="100000"/>
              </a:lnSpc>
              <a:spcBef>
                <a:spcPts val="0"/>
              </a:spcBef>
              <a:defRPr/>
            </a:pP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ПРЕДПРИНИМАТЕЛЬСТВА И </a:t>
            </a:r>
            <a:b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ИННОВАЦИОННОЙ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(49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РУБ.)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89685" y="1085079"/>
            <a:ext cx="8089558" cy="3547681"/>
          </a:xfrm>
          <a:prstGeom prst="roundRect">
            <a:avLst>
              <a:gd name="adj" fmla="val 12255"/>
            </a:avLst>
          </a:prstGeom>
          <a:solidFill>
            <a:srgbClr val="DBE9DF"/>
          </a:solidFill>
          <a:ln>
            <a:solidFill>
              <a:srgbClr val="52846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800" rIns="10800" rtlCol="0" anchor="ctr"/>
          <a:lstStyle/>
          <a:p>
            <a:pPr marL="0" marR="0" lvl="0" indent="0" algn="ctr" defTabSz="904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04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Субсидии: </a:t>
            </a:r>
          </a:p>
          <a:p>
            <a:pPr marL="285750" marR="0" lvl="0" indent="-285750" algn="ctr" defTabSz="904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Фонду содействия кредитованию для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предоставления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                     80 поручительств; на консультационную поддержку (участие не менее            13 субъектов МСП в 2 межрегиональных выставках-ярмарках);            </a:t>
            </a:r>
          </a:p>
          <a:p>
            <a:pPr marL="285750" lvl="0" indent="-285750" algn="ctr" defTabSz="904417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ü"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Венчурному  фонду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на поддержку экспортно-ориентированных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предпринимателей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(участие не менее 24 субъектов МСП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 международ. бизнес-миссиях, в 2 международ. выставках- ярмарках);   </a:t>
            </a:r>
          </a:p>
          <a:p>
            <a:pPr marL="285750" marR="0" lvl="0" indent="-285750" algn="ctr" defTabSz="904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ГАУ «Тверской областной бизнес-инкубатор»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для оказания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         420 консультационных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услуг и предоставление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1 150 кв.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нежилых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помещений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субъектам МСП в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аренду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на льготных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условиях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04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        </a:t>
            </a:r>
            <a:b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Капитализация: Фонда содействия кредитованию 566 млн руб. в т.ч. </a:t>
            </a:r>
          </a:p>
          <a:p>
            <a:pPr marL="0" marR="0" lvl="0" indent="0" algn="ctr" defTabSz="904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по займам 205 млн руб., по поручительствам 361 млн руб.; </a:t>
            </a:r>
          </a:p>
          <a:p>
            <a:pPr marL="0" marR="0" lvl="0" indent="0" algn="ctr" defTabSz="904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Венчурного фонда 210 млн руб.)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04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89684" y="4692811"/>
            <a:ext cx="8089557" cy="756246"/>
          </a:xfrm>
          <a:prstGeom prst="roundRect">
            <a:avLst>
              <a:gd name="adj" fmla="val 28211"/>
            </a:avLst>
          </a:prstGeom>
          <a:solidFill>
            <a:srgbClr val="DBE9DF"/>
          </a:solidFill>
          <a:ln>
            <a:solidFill>
              <a:srgbClr val="52846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04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Гранты руководителям научных проектов по результатам конкурсов с РФФИ</a:t>
            </a:r>
          </a:p>
          <a:p>
            <a:pPr marL="0" marR="0" lvl="0" indent="0" algn="ctr" defTabSz="904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млн 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руб. </a:t>
            </a:r>
          </a:p>
          <a:p>
            <a:pPr marL="0" marR="0" lvl="0" indent="0" algn="ctr" defTabSz="904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12 проектов</a:t>
            </a: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89683" y="5513908"/>
            <a:ext cx="8089557" cy="980426"/>
          </a:xfrm>
          <a:prstGeom prst="roundRect">
            <a:avLst/>
          </a:prstGeom>
          <a:solidFill>
            <a:srgbClr val="DBE9DF"/>
          </a:solidFill>
          <a:ln>
            <a:solidFill>
              <a:srgbClr val="52846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04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молодежного предпринимательства </a:t>
            </a:r>
          </a:p>
          <a:p>
            <a:pPr marL="0" marR="0" lvl="0" indent="0" algn="ctr" defTabSz="904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 </a:t>
            </a:r>
          </a:p>
          <a:p>
            <a:pPr marL="0" marR="0" lvl="0" indent="0" algn="ctr" defTabSz="904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(611 чел. - завершивших обучение, </a:t>
            </a:r>
            <a:r>
              <a:rPr lang="ru-RU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1629 чел. - вовлеченных в предпринимательство, 62 ед. - созданных субъектов МСП</a:t>
            </a:r>
            <a:r>
              <a:rPr kumimoji="0" lang="ru-RU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938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219199" y="144901"/>
            <a:ext cx="7515385" cy="939425"/>
          </a:xfrm>
        </p:spPr>
        <p:txBody>
          <a:bodyPr>
            <a:normAutofit/>
          </a:bodyPr>
          <a:lstStyle/>
          <a:p>
            <a:pPr lvl="0" algn="ctr" defTabSz="902437">
              <a:lnSpc>
                <a:spcPct val="100000"/>
              </a:lnSpc>
              <a:spcBef>
                <a:spcPts val="0"/>
              </a:spcBef>
              <a:defRPr/>
            </a:pP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ОТРАСЛИ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ТУРИЗМА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(42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руб.)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145060" y="1268628"/>
            <a:ext cx="7754938" cy="1688756"/>
          </a:xfrm>
          <a:prstGeom prst="roundRect">
            <a:avLst/>
          </a:prstGeom>
          <a:solidFill>
            <a:srgbClr val="EDEDED"/>
          </a:solidFill>
          <a:ln w="63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субсидий представителям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турбизнеса</a:t>
            </a:r>
          </a:p>
          <a:p>
            <a:pPr algn="ctr"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(всего 5 видов поддержки, в том числе - субсидии на создание 9 новых объектов турпоказа, на приобретение 2 туристических автобусов, на реализацию проекта «Живые уроки» (2 000 двухдневных </a:t>
            </a:r>
            <a:endParaRPr lang="ru-RU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школьных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поездок в год) и др.)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145059" y="4938457"/>
            <a:ext cx="7754938" cy="1429121"/>
          </a:xfrm>
          <a:prstGeom prst="roundRect">
            <a:avLst/>
          </a:prstGeom>
          <a:solidFill>
            <a:srgbClr val="EDEDED"/>
          </a:solidFill>
          <a:ln w="63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по продвижению турпродукта региона – издание печатной продукции, продвижение в СМИ и интернете, участие в выставках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(охват потенциальных туристов всеми каналами коммуникации – </a:t>
            </a:r>
            <a:endParaRPr lang="ru-RU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контактов)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145059" y="3158162"/>
            <a:ext cx="7754938" cy="1654998"/>
          </a:xfrm>
          <a:prstGeom prst="roundRect">
            <a:avLst/>
          </a:prstGeom>
          <a:solidFill>
            <a:srgbClr val="EDEDED"/>
          </a:solidFill>
          <a:ln w="63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иных межбюджетных трансфертов муниципальным образованиям Тверской области на содействие развитию малого и среднего предпринимательства в сфере туризма (создание новых объектов турпоказа и объектов инфраструктуры)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(количество реализованных муниципальными образованиями проектов – 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09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194485" y="107999"/>
            <a:ext cx="7677665" cy="1012608"/>
          </a:xfrm>
        </p:spPr>
        <p:txBody>
          <a:bodyPr>
            <a:noAutofit/>
          </a:bodyPr>
          <a:lstStyle/>
          <a:p>
            <a:pPr lvl="0" algn="ctr" defTabSz="902437">
              <a:lnSpc>
                <a:spcPct val="100000"/>
              </a:lnSpc>
              <a:spcBef>
                <a:spcPts val="0"/>
              </a:spcBef>
              <a:defRPr/>
            </a:pP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И СОДЕРЖАНИЕ СЕТИ АВТОДОРОГ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(ВСЕГО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6 731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РУБ.)</a:t>
            </a:r>
            <a:b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ДОРОГИ РЕГИОНАЛЬНОГО ЗНАЧЕНИЯ –  4 380 МЛН РУБ.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47591" y="4570988"/>
            <a:ext cx="7923412" cy="1605693"/>
          </a:xfrm>
          <a:prstGeom prst="roundRect">
            <a:avLst/>
          </a:prstGeom>
          <a:solidFill>
            <a:srgbClr val="DBE9DF"/>
          </a:solidFill>
          <a:ln w="6350">
            <a:solidFill>
              <a:srgbClr val="528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Содержание дорог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регионального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значения, в т.ч. 3 класс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endPara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2 485 млн руб.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(протяженность сети автодорог регионального значения 15 354,4 км.; замена и установка дорожных знаков –  2 800 шт.; </a:t>
            </a:r>
          </a:p>
          <a:p>
            <a:pPr algn="ctr"/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нанесение 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горизонтальной дорожной разметки –  656 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791 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кв. м)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47591" y="3315204"/>
            <a:ext cx="7923412" cy="1077501"/>
          </a:xfrm>
          <a:prstGeom prst="roundRect">
            <a:avLst/>
          </a:prstGeom>
          <a:solidFill>
            <a:srgbClr val="DBE9DF"/>
          </a:solidFill>
          <a:ln w="6350">
            <a:solidFill>
              <a:srgbClr val="528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Капремонт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(ремонт)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дорог – </a:t>
            </a:r>
            <a:r>
              <a:rPr lang="ru-RU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1 593 </a:t>
            </a: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 </a:t>
            </a:r>
            <a:endParaRPr lang="ru-RU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(протяженность 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отремонтированных дорог 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искусственных </a:t>
            </a:r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сооружений 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них – 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158,7 км/385,1 пог.м)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47591" y="1527340"/>
            <a:ext cx="7923412" cy="1601341"/>
          </a:xfrm>
          <a:prstGeom prst="roundRect">
            <a:avLst/>
          </a:prstGeom>
          <a:solidFill>
            <a:srgbClr val="DBE9DF"/>
          </a:solidFill>
          <a:ln w="6350">
            <a:solidFill>
              <a:srgbClr val="528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Строительство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реконструкция) дорог – 302 млн руб.,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т.ч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путепровод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через Октябрьскую железную дорогу в  г. Вышний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Волочек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100,0 млн руб.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(протяженность 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построенных, реконструированных 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дорог и искусственных 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сооружений 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них – 3,1 км/42,2 пог. м), 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т.ч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переходящие объекты – 158 млн руб.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788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194485" y="107999"/>
            <a:ext cx="7677665" cy="1012608"/>
          </a:xfrm>
        </p:spPr>
        <p:txBody>
          <a:bodyPr>
            <a:noAutofit/>
          </a:bodyPr>
          <a:lstStyle/>
          <a:p>
            <a:pPr lvl="0" algn="ctr" defTabSz="902437">
              <a:lnSpc>
                <a:spcPct val="100000"/>
              </a:lnSpc>
              <a:spcBef>
                <a:spcPts val="0"/>
              </a:spcBef>
              <a:defRPr/>
            </a:pP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И СОДЕРЖАНИЕ СЕТИ АВТОДОРОГ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ДОРОГИ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РЕГИОНАЛЬНОГО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endParaRPr lang="ru-RU" alt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933289" y="980728"/>
          <a:ext cx="7959930" cy="574418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93850"/>
                <a:gridCol w="2229827"/>
                <a:gridCol w="792088"/>
                <a:gridCol w="792088"/>
                <a:gridCol w="1008112"/>
                <a:gridCol w="936104"/>
                <a:gridCol w="864096"/>
                <a:gridCol w="843765"/>
              </a:tblGrid>
              <a:tr h="684395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8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</a:tr>
              <a:tr h="13486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just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ВСЕГО, </a:t>
                      </a:r>
                    </a:p>
                    <a:p>
                      <a:pPr marL="36000" algn="just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lang="ru-RU" sz="1800" b="0" i="1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том числе:</a:t>
                      </a:r>
                      <a:endParaRPr lang="ru-RU" sz="1800" b="0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3 360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4 566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5 156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4 380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5 072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5 531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just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(реконструкция) дорог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356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840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302,0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726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</a:tr>
              <a:tr h="120629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0" algn="just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Вводимая</a:t>
                      </a:r>
                      <a:r>
                        <a:rPr lang="ru-RU" sz="1600" b="0" i="1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мощность (к</a:t>
                      </a: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</a:t>
                      </a:r>
                      <a:r>
                        <a:rPr lang="ru-RU" sz="1600" b="0" i="1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п.м</a:t>
                      </a: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.)</a:t>
                      </a:r>
                      <a:endParaRPr lang="ru-RU" sz="1600" b="0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8,63 км/483,6 </a:t>
                      </a:r>
                      <a:r>
                        <a:rPr lang="ru-RU" sz="1600" b="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п.м</a:t>
                      </a:r>
                      <a:endParaRPr lang="ru-RU" sz="1600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0,51 км/39,1 </a:t>
                      </a:r>
                      <a:r>
                        <a:rPr lang="ru-RU" sz="1600" b="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п.м</a:t>
                      </a:r>
                      <a:endParaRPr lang="ru-RU" sz="1600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 км / 110,7п.м.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 км / 42,2 п.м.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246,0 п.м.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215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l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Капитальный</a:t>
                      </a:r>
                      <a:r>
                        <a:rPr lang="ru-RU" sz="1800" b="0" i="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ремонт (ремонт) дорог</a:t>
                      </a:r>
                      <a:endParaRPr lang="ru-RU" sz="1800" b="0" i="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911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1 626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2 191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1 593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1 797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2 888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0" algn="just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Вводимая</a:t>
                      </a:r>
                      <a:r>
                        <a:rPr lang="ru-RU" sz="1600" b="0" i="1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мощность (к</a:t>
                      </a: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м/п.м.)</a:t>
                      </a:r>
                      <a:endParaRPr lang="ru-RU" sz="1600" b="0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 км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 км/492 </a:t>
                      </a:r>
                      <a:r>
                        <a:rPr lang="ru-RU" sz="1600" b="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п.м</a:t>
                      </a:r>
                      <a:endParaRPr lang="ru-RU" sz="1600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326,8 км/ 72,4 п.м.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158,6км/</a:t>
                      </a:r>
                    </a:p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385,1п.м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219,8 км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353,4 км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307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just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</a:t>
                      </a:r>
                      <a:r>
                        <a:rPr lang="ru-RU" sz="1800" b="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автомобильных дорог (в т.ч. дороги 3 класса)</a:t>
                      </a:r>
                      <a:endParaRPr lang="ru-RU" sz="1800" b="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134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2 584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2 125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2 485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2 549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2 643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</a:tr>
              <a:tr h="364307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Протяженность сети (тыс. км)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15,4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15,3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15,3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15,4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15,4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15,4</a:t>
                      </a:r>
                    </a:p>
                  </a:txBody>
                  <a:tcPr marT="3600" marB="36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69613" y="622349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млн руб.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4221" y="34292"/>
            <a:ext cx="1254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Справочно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207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39784" y="320175"/>
            <a:ext cx="7704856" cy="584696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ПРИОРИТЕТЫ ПРИ ФОРМИРОВАНИИ </a:t>
            </a: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ОБЛАСТНОГО БЮДЖЕТА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59048"/>
              </p:ext>
            </p:extLst>
          </p:nvPr>
        </p:nvGraphicFramePr>
        <p:xfrm>
          <a:off x="1039784" y="1226796"/>
          <a:ext cx="7704856" cy="4827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04856"/>
              </a:tblGrid>
              <a:tr h="38491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Национальные проекты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DECE"/>
                    </a:solidFill>
                  </a:tcPr>
                </a:tc>
              </a:tr>
              <a:tr h="38491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Стимулирование и развитие отраслей экономики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360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3"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объектов социальной и инженерной инфраструктуры (бюджетные инвестиции)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DECE"/>
                    </a:solidFill>
                  </a:tcPr>
                </a:tc>
              </a:tr>
              <a:tr h="3902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4"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Сокращение государственного долга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2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5"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Финансовая поддержка развития муниципальных образований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DECE"/>
                    </a:solidFill>
                  </a:tcPr>
                </a:tc>
              </a:tr>
              <a:tr h="153966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6"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заработной платы работникам бюджетной сферы                           (в соответствии с указами Президента РФ; в связи с повышением минимального размера оплаты труда; медицинским работникам скорой медицинской помощи; работникам, на которых не распространяются указы Президента РФ)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2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7"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социальных обязательств (с учетом индексации)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DECE"/>
                    </a:solidFill>
                  </a:tcPr>
                </a:tc>
              </a:tr>
              <a:tr h="673604">
                <a:tc>
                  <a:txBody>
                    <a:bodyPr/>
                    <a:lstStyle/>
                    <a:p>
                      <a:pPr marL="342900" indent="-342900" algn="just">
                        <a:spcAft>
                          <a:spcPts val="800"/>
                        </a:spcAft>
                        <a:buFont typeface="+mj-lt"/>
                        <a:buAutoNum type="arabicParenR" startAt="8"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доступности и качества государственных и муниципальных услуг для населения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39784" y="6200487"/>
            <a:ext cx="764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представлены основные направления, с учетом которых осуществлялось формирование бюджета на 2019-2021 годы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823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54443" y="107999"/>
            <a:ext cx="7845986" cy="888779"/>
          </a:xfrm>
        </p:spPr>
        <p:txBody>
          <a:bodyPr>
            <a:noAutofit/>
          </a:bodyPr>
          <a:lstStyle/>
          <a:p>
            <a:pPr lvl="0" algn="ctr" defTabSz="902437">
              <a:lnSpc>
                <a:spcPct val="100000"/>
              </a:lnSpc>
              <a:spcBef>
                <a:spcPts val="0"/>
              </a:spcBef>
              <a:defRPr/>
            </a:pP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И СОДЕРЖАНИЕ СЕТИ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АВТОДОРОГ В 2019 ГОДУ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ДОРОГИ МЕСТНОГО ЗНАЧЕНИЯ –  2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351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48011" y="1161413"/>
            <a:ext cx="7957092" cy="811960"/>
          </a:xfrm>
          <a:prstGeom prst="roundRect">
            <a:avLst/>
          </a:prstGeom>
          <a:solidFill>
            <a:srgbClr val="DBE9DF"/>
          </a:solidFill>
          <a:ln w="6350">
            <a:solidFill>
              <a:srgbClr val="5284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Субсидии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капремонт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(ремонт) дорог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твердым покрытием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 </a:t>
            </a:r>
            <a:endPara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сельских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населенных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пунктов – 178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млн руб. </a:t>
            </a:r>
            <a:endPara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(количество участников конкурса  – 4 шт.)</a:t>
            </a:r>
            <a:endParaRPr lang="ru-RU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48011" y="2049634"/>
            <a:ext cx="7957092" cy="575154"/>
          </a:xfrm>
          <a:prstGeom prst="roundRect">
            <a:avLst/>
          </a:prstGeom>
          <a:solidFill>
            <a:srgbClr val="DBE9DF"/>
          </a:solidFill>
          <a:ln w="6350">
            <a:solidFill>
              <a:srgbClr val="5284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Субсидии на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капремонт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(ремонт)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дорог – 1 029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млн руб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(протяженность 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отремонтированных 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дорог – 173,6 км/137,0 пог. м)</a:t>
            </a:r>
            <a:endParaRPr lang="ru-RU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35579" y="4563406"/>
            <a:ext cx="7965956" cy="807668"/>
          </a:xfrm>
          <a:prstGeom prst="roundRect">
            <a:avLst/>
          </a:prstGeom>
          <a:solidFill>
            <a:srgbClr val="DBE9DF"/>
          </a:solidFill>
          <a:ln w="6350">
            <a:solidFill>
              <a:srgbClr val="5284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Субсидии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капремонт (ремонт) дворовых территорий </a:t>
            </a:r>
          </a:p>
          <a:p>
            <a:pPr lvl="0"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многоквартирных домов – 100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млн руб. </a:t>
            </a:r>
            <a:endPara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ru-RU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(площадь </a:t>
            </a:r>
            <a:r>
              <a:rPr lang="ru-RU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отремонтированных </a:t>
            </a:r>
            <a:r>
              <a:rPr lang="ru-RU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дворов –  120 435,7 </a:t>
            </a:r>
            <a:r>
              <a:rPr lang="ru-RU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кв. </a:t>
            </a:r>
            <a:r>
              <a:rPr lang="ru-RU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м)</a:t>
            </a:r>
            <a:endParaRPr lang="ru-RU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40109" y="2697321"/>
            <a:ext cx="7964856" cy="1805578"/>
          </a:xfrm>
          <a:prstGeom prst="roundRect">
            <a:avLst>
              <a:gd name="adj" fmla="val 11192"/>
            </a:avLst>
          </a:prstGeom>
          <a:solidFill>
            <a:srgbClr val="DBE9DF"/>
          </a:solidFill>
          <a:ln w="6350">
            <a:solidFill>
              <a:srgbClr val="5284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lnSpc>
                <a:spcPts val="2000"/>
              </a:lnSpc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Субсидии на реализацию мероприятий по закону «О г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ородах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воинской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славы»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866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млн руб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 в т. ч.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строительство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мостового перехода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г. Твери «Западный мост» – 270 млн руб., капитальный ремонт (ремонт) дорог, тротуаров и дворов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г.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Твери и  г. Ржеве – 596,5 млн руб.</a:t>
            </a:r>
          </a:p>
          <a:p>
            <a:pPr lvl="0" algn="ctr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(протяженность отремонтированных дорог/тротуаров в г.Твери – 11,5 км/ 168 пог.м, дорог в г. Ржеве – 7,3 км; протяженность отремонтированных дворов в г. 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вери– 50,6 тыс.кв.м, в г. Ржеве– 21,1тыс.кв.м).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35573" y="5436898"/>
            <a:ext cx="7964856" cy="1138355"/>
          </a:xfrm>
          <a:prstGeom prst="roundRect">
            <a:avLst/>
          </a:prstGeom>
          <a:solidFill>
            <a:srgbClr val="DBE9DF"/>
          </a:solidFill>
          <a:ln w="6350">
            <a:solidFill>
              <a:srgbClr val="5284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Иные МБТ на работы в городских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агломерациях в рамках реализации национального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проекта «Безопасные и качественные </a:t>
            </a:r>
            <a:endPara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автомобильные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дороги»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178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млн руб. </a:t>
            </a:r>
            <a:endPara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ru-RU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(протяженность дорог, </a:t>
            </a:r>
            <a:r>
              <a:rPr lang="ru-RU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 которых выполняются </a:t>
            </a:r>
            <a:r>
              <a:rPr lang="ru-RU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работы – 121,954 км)</a:t>
            </a:r>
            <a:endParaRPr lang="ru-RU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7564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54443" y="107999"/>
            <a:ext cx="7845986" cy="888779"/>
          </a:xfrm>
        </p:spPr>
        <p:txBody>
          <a:bodyPr>
            <a:noAutofit/>
          </a:bodyPr>
          <a:lstStyle/>
          <a:p>
            <a:pPr lvl="0" algn="ctr" defTabSz="902437">
              <a:lnSpc>
                <a:spcPct val="100000"/>
              </a:lnSpc>
              <a:spcBef>
                <a:spcPts val="0"/>
              </a:spcBef>
              <a:defRPr/>
            </a:pP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И СОДЕРЖАНИЕ СЕТИ АВТОДОРОГ </a:t>
            </a:r>
            <a:b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ДОРОГИ МЕСТНОГО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endParaRPr lang="ru-RU" alt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3695"/>
              </p:ext>
            </p:extLst>
          </p:nvPr>
        </p:nvGraphicFramePr>
        <p:xfrm>
          <a:off x="967148" y="1614583"/>
          <a:ext cx="8020576" cy="438009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90949"/>
                <a:gridCol w="2934376"/>
                <a:gridCol w="757781"/>
                <a:gridCol w="757781"/>
                <a:gridCol w="757781"/>
                <a:gridCol w="805428"/>
                <a:gridCol w="761636"/>
                <a:gridCol w="754844"/>
              </a:tblGrid>
              <a:tr h="684395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8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</a:tr>
              <a:tr h="601489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just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ВСЕГО, </a:t>
                      </a:r>
                    </a:p>
                    <a:p>
                      <a:pPr marL="36000" algn="just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lang="ru-RU" sz="1800" b="0" i="1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том числе:</a:t>
                      </a:r>
                      <a:endParaRPr lang="ru-RU" sz="1800" b="0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415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1 161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1 674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2 351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231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1 356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307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just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Субсидии на строительство,</a:t>
                      </a:r>
                      <a:r>
                        <a:rPr lang="ru-RU" sz="1800" b="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капремонт (ремонт) дорог с твердым покрытием до сельских</a:t>
                      </a:r>
                      <a:r>
                        <a:rPr lang="ru-RU" sz="1800" b="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населенных пунктов (по БК 5%) *</a:t>
                      </a:r>
                      <a:endParaRPr lang="ru-RU" sz="1800" b="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</a:tr>
              <a:tr h="461986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just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Субсидии на капремонт (ремонт) дорог</a:t>
                      </a:r>
                      <a:endParaRPr lang="ru-RU" sz="1800" b="0" i="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1 028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</a:tr>
              <a:tr h="364307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0" algn="just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Вводимая</a:t>
                      </a:r>
                      <a:r>
                        <a:rPr lang="ru-RU" sz="1600" b="0" i="1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мощность (к</a:t>
                      </a: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м/п.м.)</a:t>
                      </a:r>
                      <a:endParaRPr lang="ru-RU" sz="1600" b="0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141,6 км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112,0</a:t>
                      </a:r>
                      <a:r>
                        <a:rPr lang="ru-RU" sz="1600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км</a:t>
                      </a:r>
                      <a:endParaRPr lang="ru-RU" sz="1600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172,7км/152,5п.м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4443" y="6026557"/>
            <a:ext cx="607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* - определяется на конкурсной основе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3121" y="1141625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млн руб.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72944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4221" y="34292"/>
            <a:ext cx="1254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Справочно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339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54443" y="107999"/>
            <a:ext cx="7845986" cy="888779"/>
          </a:xfrm>
        </p:spPr>
        <p:txBody>
          <a:bodyPr>
            <a:noAutofit/>
          </a:bodyPr>
          <a:lstStyle/>
          <a:p>
            <a:pPr lvl="0" algn="ctr" defTabSz="902437">
              <a:lnSpc>
                <a:spcPct val="100000"/>
              </a:lnSpc>
              <a:spcBef>
                <a:spcPts val="0"/>
              </a:spcBef>
              <a:defRPr/>
            </a:pP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И СОДЕРЖАНИЕ СЕТИ АВТОДОРОГ </a:t>
            </a:r>
            <a:b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ДОРОГИ МЕСТНОГО ЗНАЧЕНИЯ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alt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54615"/>
              </p:ext>
            </p:extLst>
          </p:nvPr>
        </p:nvGraphicFramePr>
        <p:xfrm>
          <a:off x="706440" y="1322005"/>
          <a:ext cx="8308609" cy="504196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522"/>
                <a:gridCol w="2825579"/>
                <a:gridCol w="807308"/>
                <a:gridCol w="980914"/>
                <a:gridCol w="784995"/>
                <a:gridCol w="834352"/>
                <a:gridCol w="788987"/>
                <a:gridCol w="781952"/>
              </a:tblGrid>
              <a:tr h="684395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8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</a:tr>
              <a:tr h="684395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l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Субсидии на капремонт (ремонт) дворовых территорий многоквартирных домов</a:t>
                      </a:r>
                      <a:endParaRPr lang="ru-RU" sz="1800" b="0" i="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</a:tr>
              <a:tr h="364307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0" algn="l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Вводимая</a:t>
                      </a:r>
                      <a:r>
                        <a:rPr lang="ru-RU" sz="1600" b="0" i="1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мощность (к</a:t>
                      </a: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м/п.м.)</a:t>
                      </a:r>
                      <a:endParaRPr lang="ru-RU" sz="1600" b="0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139536,9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64455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95 837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307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Субсидии на реализацию мероприятий по закону «О Городах воинской славы», в т.ч.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863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867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720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816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</a:tr>
              <a:tr h="364307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Тверь</a:t>
                      </a:r>
                      <a:endParaRPr lang="ru-RU" sz="1800" b="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307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0" algn="l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Вводимая</a:t>
                      </a:r>
                      <a:r>
                        <a:rPr lang="ru-RU" sz="1600" b="0" i="1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мощность (к</a:t>
                      </a: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</a:t>
                      </a:r>
                      <a:r>
                        <a:rPr lang="ru-RU" sz="1600" b="0" i="1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п.м</a:t>
                      </a: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./</a:t>
                      </a:r>
                      <a:r>
                        <a:rPr lang="ru-RU" sz="1600" b="0" i="1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кв.м</a:t>
                      </a: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.)</a:t>
                      </a:r>
                      <a:endParaRPr lang="ru-RU" sz="1600" b="0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11,9 км/ 49,35 п.м. / 81936 </a:t>
                      </a:r>
                      <a:r>
                        <a:rPr lang="ru-RU" sz="1600" b="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кв.м</a:t>
                      </a:r>
                      <a:endParaRPr lang="ru-RU" sz="1600" b="0" i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11,8 км/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168,0 п.м. 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/33002 </a:t>
                      </a:r>
                      <a:r>
                        <a:rPr lang="ru-RU" sz="1600" b="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кв.м</a:t>
                      </a:r>
                      <a:endParaRPr lang="ru-RU" sz="1600" b="0" i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108000" marT="18000" marB="1800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3,0 км/ 578,9 п.м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70759" y="903787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млн руб.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4221" y="34292"/>
            <a:ext cx="1254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Справочно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0895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54443" y="107999"/>
            <a:ext cx="7845986" cy="888779"/>
          </a:xfrm>
        </p:spPr>
        <p:txBody>
          <a:bodyPr>
            <a:noAutofit/>
          </a:bodyPr>
          <a:lstStyle/>
          <a:p>
            <a:pPr lvl="0" algn="ctr" defTabSz="902437">
              <a:lnSpc>
                <a:spcPct val="100000"/>
              </a:lnSpc>
              <a:spcBef>
                <a:spcPts val="0"/>
              </a:spcBef>
              <a:defRPr/>
            </a:pP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И СОДЕРЖАНИЕ СЕТИ АВТОДОРОГ </a:t>
            </a:r>
            <a:b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ДОРОГИ МЕСТНОГО ЗНАЧЕНИЯ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alt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15683"/>
              </p:ext>
            </p:extLst>
          </p:nvPr>
        </p:nvGraphicFramePr>
        <p:xfrm>
          <a:off x="948011" y="1136699"/>
          <a:ext cx="8099990" cy="554602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84227"/>
                <a:gridCol w="2875011"/>
                <a:gridCol w="765285"/>
                <a:gridCol w="765285"/>
                <a:gridCol w="765285"/>
                <a:gridCol w="813402"/>
                <a:gridCol w="769177"/>
                <a:gridCol w="762318"/>
              </a:tblGrid>
              <a:tr h="684395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8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0" algn="just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Ржев</a:t>
                      </a:r>
                      <a:endParaRPr lang="ru-RU" sz="1800" b="0" i="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183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2556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0" algn="l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Вводимая мощность (км/м2)</a:t>
                      </a:r>
                      <a:endParaRPr lang="ru-RU" sz="1600" b="0" i="1" kern="12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4,8 км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7,0 км/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20088м2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7,3 км /    21096м2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307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l" defTabSz="685800" eaLnBrk="1" fontAlgn="auto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Иные межбюджетные трансферты муниципальным образованиям</a:t>
                      </a:r>
                      <a:endParaRPr lang="ru-RU" sz="1800" b="0" i="0" kern="12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0" algn="l" defTabSz="6858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kern="12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Вводимая мощность (км)</a:t>
                      </a:r>
                      <a:endParaRPr lang="ru-RU" sz="1600" b="0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38,2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307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0" algn="l" defTabSz="6858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национального проекта «Безопасные</a:t>
                      </a:r>
                      <a:r>
                        <a:rPr lang="ru-RU" sz="1800" b="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качественные автомобильные дороги» в городских агломерациях</a:t>
                      </a:r>
                      <a:endParaRPr lang="ru-RU" sz="1800" b="0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178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178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</a:tr>
              <a:tr h="364307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0" algn="just" defTabSz="6858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Вводимая</a:t>
                      </a:r>
                      <a:r>
                        <a:rPr lang="ru-RU" sz="1600" b="0" i="1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мощность (к</a:t>
                      </a:r>
                      <a:r>
                        <a:rPr lang="ru-RU" sz="1600" b="0" i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м)</a:t>
                      </a:r>
                      <a:endParaRPr lang="ru-RU" sz="1600" b="0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121,9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121,9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121,9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80693" y="767367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млн руб.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549590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4221" y="34292"/>
            <a:ext cx="1254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Справочно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602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179307" y="154029"/>
            <a:ext cx="7704856" cy="76736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АДРЕСНАЯ ИНВЕСТИЦИОННАЯ ПРОГРАММА</a:t>
            </a:r>
            <a:b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(ОБЪЕКТЫ ГОСУДАРСТВЕННОЙ СОБСТВЕННОСТИ)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6855" y="965446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млн руб.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69154"/>
              </p:ext>
            </p:extLst>
          </p:nvPr>
        </p:nvGraphicFramePr>
        <p:xfrm>
          <a:off x="1096293" y="1321350"/>
          <a:ext cx="7699375" cy="524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90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973">
                  <a:extLst>
                    <a:ext uri="{9D8B030D-6E8A-4147-A177-3AD203B41FA5}">
                      <a16:colId xmlns="" xmlns:a16="http://schemas.microsoft.com/office/drawing/2014/main" val="3339933001"/>
                    </a:ext>
                  </a:extLst>
                </a:gridCol>
                <a:gridCol w="8814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94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45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087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ВСЕГО,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2 545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2 374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2 122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087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т.ч</a:t>
                      </a: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переходящие объекты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2 109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2 439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2 224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1 980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</a:tr>
              <a:tr h="297737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lvl="1" indent="0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 и бюджета </a:t>
                      </a:r>
                      <a:r>
                        <a:rPr lang="ru-RU" b="1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г.Москвы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1 200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1 200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1 109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737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950" lvl="1" indent="0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914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1 345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1 265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2 122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593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Детская областная клиническая 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больница в г. Твери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1 907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1 907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1 907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73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9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1 000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1 000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1 000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73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9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907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907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1 907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7578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объектов здравоохранения </a:t>
                      </a: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(средства ОБ, нераспределенный остаток)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1593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Очистные сооружения </a:t>
                      </a:r>
                      <a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(бюджет </a:t>
                      </a:r>
                      <a:r>
                        <a:rPr kumimoji="0" lang="ru-RU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г.Москвы</a:t>
                      </a:r>
                      <a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593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Дворец культуры «Шахтер» в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г.Нелидово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(средства ОБ)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1937B6-D7D2-40B4-A86C-857397AF1E14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409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179307" y="154029"/>
            <a:ext cx="7704856" cy="118604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АДРЕСНАЯ ИНВЕСТИЦИОННАЯ ПРОГРАММА</a:t>
            </a:r>
            <a:b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(ОБЪЕКТЫ ГОСУДАРСТВЕННОЙ СОБСТВЕННОСТИ)</a:t>
            </a:r>
            <a:b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(продолжение)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6855" y="1263403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млн руб.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91199"/>
              </p:ext>
            </p:extLst>
          </p:nvPr>
        </p:nvGraphicFramePr>
        <p:xfrm>
          <a:off x="1060144" y="1757211"/>
          <a:ext cx="7699375" cy="375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24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1406">
                  <a:extLst>
                    <a:ext uri="{9D8B030D-6E8A-4147-A177-3AD203B41FA5}">
                      <a16:colId xmlns="" xmlns:a16="http://schemas.microsoft.com/office/drawing/2014/main" val="3339933001"/>
                    </a:ext>
                  </a:extLst>
                </a:gridCol>
                <a:gridCol w="7649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45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45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810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632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Спортивный центр по видам гребли 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(р. Волга) </a:t>
                      </a: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(средства ОБ)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8042290"/>
                  </a:ext>
                </a:extLst>
              </a:tr>
              <a:tr h="7282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Спортивный центр – гребная база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(р. </a:t>
                      </a:r>
                      <a:r>
                        <a:rPr lang="ru-RU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Тверца</a:t>
                      </a: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(средства ОБ)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77680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Мусоросортировочные станции, в т. ч. ПИР </a:t>
                      </a: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(средства ОБ)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04438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Комплексно-блочная котельная в           д. </a:t>
                      </a:r>
                      <a:r>
                        <a:rPr lang="ru-RU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Ромашкино</a:t>
                      </a: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Кимрского района </a:t>
                      </a: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(средства ОБ)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3496809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1937B6-D7D2-40B4-A86C-857397AF1E14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95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179307" y="154029"/>
            <a:ext cx="7704856" cy="76736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АДРЕСНАЯ ИНВЕСТИЦИОННАЯ ПРОГРАММА</a:t>
            </a:r>
            <a:b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(ОБЪЕКТЫ МУНИЦИПАЛЬНОЙ СОБСТВЕННОСТИ)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8151" y="722418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млн руб.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6214"/>
              </p:ext>
            </p:extLst>
          </p:nvPr>
        </p:nvGraphicFramePr>
        <p:xfrm>
          <a:off x="948011" y="1067036"/>
          <a:ext cx="7936151" cy="5710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861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357">
                  <a:extLst>
                    <a:ext uri="{9D8B030D-6E8A-4147-A177-3AD203B41FA5}">
                      <a16:colId xmlns="" xmlns:a16="http://schemas.microsoft.com/office/drawing/2014/main" val="2133411928"/>
                    </a:ext>
                  </a:extLst>
                </a:gridCol>
                <a:gridCol w="7908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49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2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A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A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A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A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A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A1A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1 738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1 979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т.ч</a:t>
                      </a: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переходящие объекты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984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1 118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7116"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7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708</a:t>
                      </a:r>
                      <a:endParaRPr lang="ru-RU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803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7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1 030</a:t>
                      </a:r>
                      <a:endParaRPr lang="ru-RU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1 176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545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5344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Школа в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мкр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-не «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Брусилово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», г. Тверь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7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521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214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7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5344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Школа в </a:t>
                      </a:r>
                      <a:r>
                        <a:rPr kumimoji="0" lang="ru-RU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мкр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-не «Радужный», г. Тверь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7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441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7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306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Детские сады (6 объектов)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7116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7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7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Многофункциональный спортивный зал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пос. Сонково</a:t>
                      </a:r>
                      <a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(средства ОБ)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614650">
                <a:tc>
                  <a:txBody>
                    <a:bodyPr/>
                    <a:lstStyle/>
                    <a:p>
                      <a:pPr algn="ct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Спортивно-тренировочный центр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стрелковых видов спорта «Березино»</a:t>
                      </a:r>
                      <a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(средства ОБ)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7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103076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1937B6-D7D2-40B4-A86C-857397AF1E14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050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179307" y="100239"/>
            <a:ext cx="7704856" cy="9573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АДРЕСНАЯ ИНВЕСТИЦИОННАЯ ПРОГРАММА</a:t>
            </a:r>
            <a:b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(ОБЪЕКТЫ МУНИЦИПАЛЬНОЙ СОБСТВЕННОСТИ)</a:t>
            </a:r>
            <a:b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(продолжение)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3947" y="737603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млн руб.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113495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1937B6-D7D2-40B4-A86C-857397AF1E14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31918"/>
              </p:ext>
            </p:extLst>
          </p:nvPr>
        </p:nvGraphicFramePr>
        <p:xfrm>
          <a:off x="1133351" y="1103616"/>
          <a:ext cx="7796768" cy="5466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3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47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4563">
                  <a:extLst>
                    <a:ext uri="{9D8B030D-6E8A-4147-A177-3AD203B41FA5}">
                      <a16:colId xmlns="" xmlns:a16="http://schemas.microsoft.com/office/drawing/2014/main" val="2677206997"/>
                    </a:ext>
                  </a:extLst>
                </a:gridCol>
                <a:gridCol w="8051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08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829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A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A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A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A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A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A1A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33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Модернизация теплоэнергетических комплексов </a:t>
                      </a:r>
                      <a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(средства ОБ)</a:t>
                      </a:r>
                      <a:endParaRPr kumimoji="0" lang="ru-RU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256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kumimoji="0" lang="ru-RU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т.ч</a:t>
                      </a:r>
                      <a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переходящие объекты</a:t>
                      </a:r>
                      <a:endParaRPr kumimoji="0" lang="ru-RU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Газификация населенных пунктов </a:t>
                      </a:r>
                      <a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(нераспределенный остаток)</a:t>
                      </a:r>
                      <a:endParaRPr kumimoji="0" lang="ru-RU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Инфраструктура земельных участков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для многодетных семей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(нераспределенный остаток)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916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Газовые сети в сельской местности </a:t>
                      </a:r>
                      <a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(нераспределенный остаток)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9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9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Водопроводные сети в сельской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местности </a:t>
                      </a:r>
                      <a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(нераспределенный остаток)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9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600" marR="108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600" marR="108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600" marR="108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600" marR="108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9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600" marR="108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600" marR="108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600" marR="108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600" marR="108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Школа – детский сад в Юности, г. Тверь</a:t>
                      </a: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Школа в д.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Степурино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Старицкого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р-на</a:t>
                      </a:r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35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Реконструкция стадиона «Химик»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7063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948011" y="107999"/>
            <a:ext cx="8075674" cy="982670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АДРЕСНАЯ ИНВЕСТИЦИОННАЯ ПРОГРАММА</a:t>
            </a:r>
            <a:b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(«КЛАСТЕР КРУИЗНОГО ТУРИЗМА И ОТДЫХА «ВОЛЖСКОЕ МОРЕ»)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4971" y="877876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млн руб.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1937B6-D7D2-40B4-A86C-857397AF1E14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45536"/>
              </p:ext>
            </p:extLst>
          </p:nvPr>
        </p:nvGraphicFramePr>
        <p:xfrm>
          <a:off x="1087464" y="1265238"/>
          <a:ext cx="7796768" cy="527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66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008">
                  <a:extLst>
                    <a:ext uri="{9D8B030D-6E8A-4147-A177-3AD203B41FA5}">
                      <a16:colId xmlns:a16="http://schemas.microsoft.com/office/drawing/2014/main" xmlns="" val="3811334913"/>
                    </a:ext>
                  </a:extLst>
                </a:gridCol>
                <a:gridCol w="6370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32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94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392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591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499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Мост через р.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Дойбица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Водозаборный узел </a:t>
                      </a: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с\п «</a:t>
                      </a:r>
                      <a:r>
                        <a:rPr lang="ru-RU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Завидово</a:t>
                      </a: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</a:t>
                      </a:r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Инфраструктура для обслуживания судов в устьевом участке р. </a:t>
                      </a:r>
                      <a:r>
                        <a:rPr lang="ru-RU" sz="1800" b="0" u="non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Шоша</a:t>
                      </a:r>
                      <a:endParaRPr lang="ru-RU" sz="1800" b="0" u="none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345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855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Мост через р. </a:t>
                      </a:r>
                      <a:r>
                        <a:rPr lang="ru-RU" sz="1800" b="0" u="non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Тьмака</a:t>
                      </a:r>
                      <a:r>
                        <a:rPr lang="ru-RU" sz="18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г. </a:t>
                      </a: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Твери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086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93547"/>
              </p:ext>
            </p:extLst>
          </p:nvPr>
        </p:nvGraphicFramePr>
        <p:xfrm>
          <a:off x="1016520" y="1090537"/>
          <a:ext cx="7796766" cy="55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45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918">
                  <a:extLst>
                    <a:ext uri="{9D8B030D-6E8A-4147-A177-3AD203B41FA5}">
                      <a16:colId xmlns:a16="http://schemas.microsoft.com/office/drawing/2014/main" xmlns="" val="1231524111"/>
                    </a:ext>
                  </a:extLst>
                </a:gridCol>
                <a:gridCol w="631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34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94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1660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C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Транзитный причал и набережная в г. Кимры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8628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8334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Ул. Московская в г. Кимры</a:t>
                      </a:r>
                    </a:p>
                  </a:txBody>
                  <a:tcPr marT="18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ru-RU" dirty="0"/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ru-RU" dirty="0"/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ru-RU" dirty="0"/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ru-RU" dirty="0"/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Автомобильная дорога в г. Калязине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3838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Инфраструктура для причала </a:t>
                      </a:r>
                      <a:r>
                        <a:rPr lang="ru-RU" sz="18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г. Конаково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Автомобильная дорога, парковка для автобусов </a:t>
                      </a:r>
                      <a:r>
                        <a:rPr lang="ru-RU" sz="1800" b="0" i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г. Конаково</a:t>
                      </a:r>
                      <a:endParaRPr lang="ru-RU" sz="18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Реконструкция дороги к п. Шоша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8289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</a:t>
                      </a:r>
                      <a:r>
                        <a:rPr lang="ru-RU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6280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5000"/>
                        </a:lnSpc>
                      </a:pPr>
                      <a:r>
                        <a:rPr lang="ru-RU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</a:t>
                      </a:r>
                      <a:endParaRPr lang="ru-RU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0376904"/>
                  </a:ext>
                </a:extLst>
              </a:tr>
            </a:tbl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948011" y="79872"/>
            <a:ext cx="8075674" cy="982670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АДРЕСНАЯ ИНВЕСТИЦИОННАЯ ПРОГРАММА</a:t>
            </a:r>
            <a:b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(«КЛАСТЕР КРУИЗНОГО ТУРИЗМА И ОТДЫХА «ВОЛЖСКОЕ МОРЕ»)</a:t>
            </a:r>
            <a:b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(продолжение)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6377" y="693210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млн руб.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113495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1937B6-D7D2-40B4-A86C-857397AF1E14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775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089161"/>
              </p:ext>
            </p:extLst>
          </p:nvPr>
        </p:nvGraphicFramePr>
        <p:xfrm>
          <a:off x="1039784" y="1251427"/>
          <a:ext cx="7947476" cy="48698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6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6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2854">
                  <a:extLst>
                    <a:ext uri="{9D8B030D-6E8A-4147-A177-3AD203B41FA5}">
                      <a16:colId xmlns="" xmlns:a16="http://schemas.microsoft.com/office/drawing/2014/main" val="3745553177"/>
                    </a:ext>
                  </a:extLst>
                </a:gridCol>
                <a:gridCol w="12129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69828">
                  <a:extLst>
                    <a:ext uri="{9D8B030D-6E8A-4147-A177-3AD203B41FA5}">
                      <a16:colId xmlns="" xmlns:a16="http://schemas.microsoft.com/office/drawing/2014/main" val="106511071"/>
                    </a:ext>
                  </a:extLst>
                </a:gridCol>
                <a:gridCol w="1199282">
                  <a:extLst>
                    <a:ext uri="{9D8B030D-6E8A-4147-A177-3AD203B41FA5}">
                      <a16:colId xmlns="" xmlns:a16="http://schemas.microsoft.com/office/drawing/2014/main" val="3226078478"/>
                    </a:ext>
                  </a:extLst>
                </a:gridCol>
              </a:tblGrid>
              <a:tr h="129509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A0C4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solidFill>
                      <a:srgbClr val="A0C4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(ожидаемая оценка исполнения по состоянию на 01.10.2018)</a:t>
                      </a:r>
                    </a:p>
                  </a:txBody>
                  <a:tcPr marL="0" marR="0" marT="0" marB="0" anchor="ctr">
                    <a:solidFill>
                      <a:srgbClr val="A0C4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8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A0C4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8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A0C4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8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A0C4A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27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Доходы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58 067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59 384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58 485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60 027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953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0" indent="0" algn="l" defTabSz="914400" rtl="0" eaLnBrk="1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180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налоговые и неналоговые доходы</a:t>
                      </a:r>
                    </a:p>
                  </a:txBody>
                  <a:tcPr marL="0" marR="72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45 044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46 316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48 749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52 219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652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0" indent="0" algn="l" defTabSz="914400" rtl="0" eaLnBrk="1" fontAlgn="t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18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безвозмездные поступления</a:t>
                      </a:r>
                    </a:p>
                  </a:txBody>
                  <a:tcPr marL="0" marR="72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13 023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13 068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9 736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7 808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u="non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</a:t>
                      </a:r>
                      <a:endParaRPr lang="ru-RU" sz="1800" b="1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59 180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62 347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59 073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59 848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288000" marT="72000" marB="72000" anchor="ctr">
                    <a:solidFill>
                      <a:srgbClr val="C1D9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695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10575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Дефицит * (-) / профицит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+)</a:t>
                      </a:r>
                    </a:p>
                  </a:txBody>
                  <a:tcPr marL="0" marR="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- 1 113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-2 963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- 588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179</a:t>
                      </a:r>
                    </a:p>
                  </a:txBody>
                  <a:tcPr marR="288000" marT="72000" marB="72000" anchor="ctr">
                    <a:solidFill>
                      <a:srgbClr val="EAF2E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6276063"/>
                  </a:ext>
                </a:extLst>
              </a:tr>
            </a:tbl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39784" y="320175"/>
            <a:ext cx="7704856" cy="584696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ОСНОВНЫЕ ПАРАМЕТРЫ ОБЛАСТНОГО БЮДЖЕТА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6376" y="903825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8011" y="6135240"/>
            <a:ext cx="5597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Дефицит обеспечивается без привлечения заемных средств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6825" y="6473794"/>
            <a:ext cx="7747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представлены основные параметры областного бюджета на 2019-2021 годы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966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33517" y="90431"/>
            <a:ext cx="7838633" cy="861602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ФИНАНСОВАЯ ПОДДЕРЖКА </a:t>
            </a:r>
            <a:b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МУНИЦИПАЛЬНЫХ ОБРАЗОВАНИЙ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082" y="1363322"/>
            <a:ext cx="1528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Дотации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699197955"/>
              </p:ext>
            </p:extLst>
          </p:nvPr>
        </p:nvGraphicFramePr>
        <p:xfrm>
          <a:off x="1332829" y="2122050"/>
          <a:ext cx="3543969" cy="4291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04842" y="767367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5492" y="105541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340590" y="2636932"/>
            <a:ext cx="1664043" cy="255373"/>
          </a:xfrm>
          <a:prstGeom prst="straightConnector1">
            <a:avLst/>
          </a:prstGeom>
          <a:ln w="28575">
            <a:solidFill>
              <a:srgbClr val="5284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4040752956"/>
              </p:ext>
            </p:extLst>
          </p:nvPr>
        </p:nvGraphicFramePr>
        <p:xfrm>
          <a:off x="5211219" y="2122050"/>
          <a:ext cx="3543969" cy="4153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16842" y="1257941"/>
            <a:ext cx="3855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Субсидии и иные межбюджетные трансферты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6236043" y="2636933"/>
            <a:ext cx="1474572" cy="41106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87001" y="6431921"/>
            <a:ext cx="7747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дотаций и субсидий муниципальным образованиям Тверской области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620042" y="2951954"/>
            <a:ext cx="1198082" cy="49550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4 420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365907" y="2714009"/>
            <a:ext cx="1198082" cy="49550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4 670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9440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33517" y="90431"/>
            <a:ext cx="8001586" cy="964988"/>
          </a:xfrm>
        </p:spPr>
        <p:txBody>
          <a:bodyPr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ФИНАНСОВАЯ ПОМОЩЬ (</a:t>
            </a: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СУБСИДИИ И ИНЫЕ МЕЖБЮДЖЕТНЫЕ ТРАНСФЕРТЫ) МУНИЦИПАЛЬНЫМ ОБРАЗОВАНИЯМ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8295" y="883660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8173" y="6514326"/>
            <a:ext cx="7747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слайдах 41-43 представлены направления субсидий муниципальным образованиям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04506"/>
              </p:ext>
            </p:extLst>
          </p:nvPr>
        </p:nvGraphicFramePr>
        <p:xfrm>
          <a:off x="958175" y="1256063"/>
          <a:ext cx="8076928" cy="516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500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3211">
                  <a:extLst>
                    <a:ext uri="{9D8B030D-6E8A-4147-A177-3AD203B41FA5}">
                      <a16:colId xmlns="" xmlns:a16="http://schemas.microsoft.com/office/drawing/2014/main" val="3339933001"/>
                    </a:ext>
                  </a:extLst>
                </a:gridCol>
                <a:gridCol w="8466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28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r>
                        <a:rPr lang="ru-RU" sz="20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 том числе: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5 280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6 401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8042290"/>
                  </a:ext>
                </a:extLst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</a:t>
                      </a:r>
                      <a:endParaRPr lang="ru-RU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1 889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2 012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0590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мат.-тех база образовательных организаций (ремонты, приобретение оборудования, автобусов)</a:t>
                      </a: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питание учащихся начальных классов </a:t>
                      </a:r>
                      <a:endParaRPr lang="ru-RU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0683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отдых детей в каникулярное время </a:t>
                      </a:r>
                      <a:endParaRPr lang="ru-RU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3496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подвоз учащихся в сельской местности </a:t>
                      </a:r>
                      <a:endParaRPr lang="ru-RU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платы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пед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работникам доп. образования </a:t>
                      </a:r>
                      <a:endParaRPr lang="ru-RU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АИП (строительство школ и детских садов) </a:t>
                      </a: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(слайд 36)</a:t>
                      </a: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1 340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1 332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Культура</a:t>
                      </a:r>
                      <a:endParaRPr lang="ru-RU" b="1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449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557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зар. платы работникам учреждений культуры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408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514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укрепление мат.-тех. базы домов культуры</a:t>
                      </a:r>
                      <a:endParaRPr lang="ru-RU" b="1" i="1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книжные фонды и подключение к «Интернет» библиотек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лучших работников и учреждений культуры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кап. ремонт учреждений культуры на селе </a:t>
                      </a:r>
                      <a:endParaRPr lang="ru-RU" b="1" i="1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1715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33517" y="107999"/>
            <a:ext cx="8001586" cy="964988"/>
          </a:xfrm>
        </p:spPr>
        <p:txBody>
          <a:bodyPr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ФИНАНСОВАЯ ПОМОЩЬ (</a:t>
            </a: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СУБСИДИИ И ИНЫЕ МЕЖБЮДЖЕТНЫЕ ТРАНСФЕРТЫ) МУНИЦИПАЛЬНЫМ ОБРАЗОВАНИЯМ</a:t>
            </a:r>
            <a:b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67795" y="1072987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17601"/>
              </p:ext>
            </p:extLst>
          </p:nvPr>
        </p:nvGraphicFramePr>
        <p:xfrm>
          <a:off x="1018675" y="1569101"/>
          <a:ext cx="7853476" cy="440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262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0875">
                  <a:extLst>
                    <a:ext uri="{9D8B030D-6E8A-4147-A177-3AD203B41FA5}">
                      <a16:colId xmlns="" xmlns:a16="http://schemas.microsoft.com/office/drawing/2014/main" val="3339933001"/>
                    </a:ext>
                  </a:extLst>
                </a:gridCol>
                <a:gridCol w="9061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432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97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Дорожное хозяйство, транспорт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1 733</a:t>
                      </a:r>
                      <a:endParaRPr lang="ru-RU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2 411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66350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строительство (реконструкция), капитальный ремонт (ремонт) автодорог местного значения </a:t>
                      </a:r>
                      <a:r>
                        <a:rPr lang="ru-RU" sz="1800" b="1" i="1" kern="120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(слайд 30) </a:t>
                      </a: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1 674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2 351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397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транспортное обслуживание населения </a:t>
                      </a:r>
                      <a:endParaRPr lang="ru-RU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06833861"/>
                  </a:ext>
                </a:extLst>
              </a:tr>
              <a:tr h="38432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Жилищно-коммунальное хозяйство</a:t>
                      </a: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723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1 036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</a:tr>
              <a:tr h="66350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формирование современной городской среды, обустройство городских парков </a:t>
                      </a:r>
                      <a:endParaRPr lang="ru-RU" b="1" i="1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97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кап. ремонт теплоэнергетических комплексов </a:t>
                      </a:r>
                      <a:endParaRPr lang="ru-RU" b="1" i="1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350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АИП (газификация, водоснабжение, модернизация теплоэнергетических комплексов и др.) </a:t>
                      </a: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(слайд 37)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97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восстановление воинских захоронений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5827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33517" y="107999"/>
            <a:ext cx="8001586" cy="964988"/>
          </a:xfrm>
        </p:spPr>
        <p:txBody>
          <a:bodyPr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ФИНАНСОВАЯ ПОМОЩЬ (</a:t>
            </a: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СУБСИДИИ И ИНЫЕ МЕЖБЮДЖЕТНЫЕ ТРАНСФЕРТЫ) МУНИЦИПАЛЬНЫМ ОБРАЗОВАНИЯМ</a:t>
            </a:r>
            <a:b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606" y="703655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144265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54566"/>
              </p:ext>
            </p:extLst>
          </p:nvPr>
        </p:nvGraphicFramePr>
        <p:xfrm>
          <a:off x="1033517" y="1111985"/>
          <a:ext cx="7853476" cy="569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833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3784">
                  <a:extLst>
                    <a:ext uri="{9D8B030D-6E8A-4147-A177-3AD203B41FA5}">
                      <a16:colId xmlns="" xmlns:a16="http://schemas.microsoft.com/office/drawing/2014/main" val="3339933001"/>
                    </a:ext>
                  </a:extLst>
                </a:gridCol>
                <a:gridCol w="7560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политика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ru-RU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3282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жильем молодых семей</a:t>
                      </a:r>
                      <a:endParaRPr lang="ru-RU" sz="1800" b="1" kern="1200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жилыми помещениями малоимущих многодетных семей </a:t>
                      </a:r>
                      <a:endParaRPr lang="ru-RU" b="1" i="1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0683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Физическая культура и спорт</a:t>
                      </a: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установка плоскостных спортивных сооружений </a:t>
                      </a:r>
                      <a:endParaRPr lang="ru-RU" b="1" i="1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мат.-тех. база физкультурно-спортивных организаций</a:t>
                      </a:r>
                      <a:endParaRPr lang="ru-RU" b="1" i="1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АИП (строительство спортивных залов) </a:t>
                      </a: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(слайд 36)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214</a:t>
                      </a:r>
                      <a:endParaRPr lang="ru-RU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ru-RU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ППМИ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редакций районных и городских газет, укрепление мат.-тех. базы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объекты инфраструктуры для реализации новых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инвест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проектов в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монопрофильных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мун. образованиях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новых объектов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турпоказа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объектов инфраструктуры в сфере туризма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38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генеральных планов </a:t>
                      </a:r>
                      <a:endParaRPr lang="ru-RU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3997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33517" y="90431"/>
            <a:ext cx="7838633" cy="964988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</a:t>
            </a: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ПОДДЕРЖКИ МЕСТНЫХ ИНИЦИАТИВ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6965" y="1672281"/>
            <a:ext cx="1528451" cy="144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811500"/>
              </p:ext>
            </p:extLst>
          </p:nvPr>
        </p:nvGraphicFramePr>
        <p:xfrm>
          <a:off x="1115616" y="1052736"/>
          <a:ext cx="76328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00685"/>
              </p:ext>
            </p:extLst>
          </p:nvPr>
        </p:nvGraphicFramePr>
        <p:xfrm>
          <a:off x="1115616" y="4487100"/>
          <a:ext cx="7904818" cy="17476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646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3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60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260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78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26075">
                  <a:extLst>
                    <a:ext uri="{9D8B030D-6E8A-4147-A177-3AD203B41FA5}">
                      <a16:colId xmlns="" xmlns:a16="http://schemas.microsoft.com/office/drawing/2014/main" val="3789608721"/>
                    </a:ext>
                  </a:extLst>
                </a:gridCol>
                <a:gridCol w="650791">
                  <a:extLst>
                    <a:ext uri="{9D8B030D-6E8A-4147-A177-3AD203B41FA5}">
                      <a16:colId xmlns="" xmlns:a16="http://schemas.microsoft.com/office/drawing/2014/main" val="2086237306"/>
                    </a:ext>
                  </a:extLst>
                </a:gridCol>
              </a:tblGrid>
              <a:tr h="299084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366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проектов (млн руб.), в т.ч: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областного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бюджета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90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60,7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90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102,9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90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125,5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90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126,7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90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90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900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местного бюджета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44,9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45,4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6497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привлеченных средств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Прямоугольная выноска 13"/>
          <p:cNvSpPr/>
          <p:nvPr/>
        </p:nvSpPr>
        <p:spPr>
          <a:xfrm>
            <a:off x="1623498" y="913648"/>
            <a:ext cx="2396566" cy="978540"/>
          </a:xfrm>
          <a:prstGeom prst="wedgeRectCallout">
            <a:avLst>
              <a:gd name="adj1" fmla="val 37595"/>
              <a:gd name="adj2" fmla="val 66256"/>
            </a:avLst>
          </a:prstGeom>
          <a:solidFill>
            <a:schemeClr val="bg1">
              <a:lumMod val="95000"/>
            </a:schemeClr>
          </a:solidFill>
          <a:ln>
            <a:solidFill>
              <a:srgbClr val="5E9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Рост количества проектов ППМИ в 5 раз </a:t>
            </a:r>
          </a:p>
          <a:p>
            <a:pPr algn="ctr"/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направлений ППМИ до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-х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ая выноска 10"/>
          <p:cNvSpPr/>
          <p:nvPr/>
        </p:nvSpPr>
        <p:spPr>
          <a:xfrm>
            <a:off x="6264188" y="913648"/>
            <a:ext cx="2484276" cy="483800"/>
          </a:xfrm>
          <a:prstGeom prst="wedgeRectCallout">
            <a:avLst>
              <a:gd name="adj1" fmla="val -48110"/>
              <a:gd name="adj2" fmla="val 1582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5827" tIns="47884" rIns="95827" bIns="47884" rtlCol="0" anchor="ctr"/>
          <a:lstStyle/>
          <a:p>
            <a:pPr algn="ctr" defTabSz="1219170" fontAlgn="base">
              <a:lnSpc>
                <a:spcPts val="1867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проектов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8132" y="6384545"/>
            <a:ext cx="7747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программы поддержки местных инициатив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990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184553" y="277962"/>
            <a:ext cx="7838633" cy="576843"/>
          </a:xfrm>
        </p:spPr>
        <p:txBody>
          <a:bodyPr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ПУБЛИЧНЫЕ ОБЯЗАТЕЛЬСТВА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35446"/>
              </p:ext>
            </p:extLst>
          </p:nvPr>
        </p:nvGraphicFramePr>
        <p:xfrm>
          <a:off x="948011" y="1173130"/>
          <a:ext cx="7849999" cy="527605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6916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4444"/>
                <a:gridCol w="1103869"/>
              </a:tblGrid>
              <a:tr h="2589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ВСЕГО,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том числе: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r>
                        <a:rPr lang="ru-RU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6 457</a:t>
                      </a:r>
                      <a:endParaRPr lang="ru-RU" sz="2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6 877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семей с 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детьми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1 886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2 354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8119">
                <a:tc>
                  <a:txBody>
                    <a:bodyPr/>
                    <a:lstStyle/>
                    <a:p>
                      <a:pPr marL="0" marR="0" lvl="0" indent="0" algn="l" defTabSz="908040" rtl="0" eaLnBrk="1" fontAlgn="ctr" latinLnBrk="0" hangingPunct="1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Ежемесячная денежная выплата при рождении первого ребенка; третьего ребенка и последующих детей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1 014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1 428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207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Пособия 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многодетным семьям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Материнский 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(семейный) капитал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Ежемесячное 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пособие гражданам, имеющим детей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6325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Пособия гражданам, не подлежащим обязательному соц. страхованию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r>
                        <a:rPr lang="ru-RU" sz="1800" b="1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новые направления с 2019 года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Ежемесячная денежная выплата на обеспечение полноценным</a:t>
                      </a:r>
                      <a:r>
                        <a:rPr lang="ru-RU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питанием беременных женщин из малообеспеченных семей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Предоставление единовременной выплаты молодым семьям на предоставление ипотеч.</a:t>
                      </a:r>
                      <a:r>
                        <a:rPr lang="ru-RU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кредита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98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детей-сирот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671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670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3620">
                <a:tc>
                  <a:txBody>
                    <a:bodyPr/>
                    <a:lstStyle/>
                    <a:p>
                      <a:pPr algn="l" fontAlgn="ctr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Выплаты приемным,</a:t>
                      </a:r>
                      <a:r>
                        <a:rPr lang="ru-RU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опекунским, патронатным семьям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8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1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8011" y="6436215"/>
            <a:ext cx="7747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слайдах 45-46 представлены направления поддержки населения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7879" y="834811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млн руб.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2407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184553" y="277962"/>
            <a:ext cx="7838633" cy="576843"/>
          </a:xfrm>
        </p:spPr>
        <p:txBody>
          <a:bodyPr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ПУБЛИЧНЫЕ ОБЯЗАТЕЛЬСТВА</a:t>
            </a:r>
            <a:b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521708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51713"/>
              </p:ext>
            </p:extLst>
          </p:nvPr>
        </p:nvGraphicFramePr>
        <p:xfrm>
          <a:off x="1184553" y="1100229"/>
          <a:ext cx="7577779" cy="545794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3315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8011"/>
                <a:gridCol w="1068191"/>
              </a:tblGrid>
              <a:tr h="329636"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2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старшего поколения</a:t>
                      </a:r>
                      <a:endParaRPr lang="ru-RU" sz="1800" b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2 824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2 809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486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ЕДВ региональным льготникам (ветераны 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труда, ветераны труда Тверской </a:t>
                      </a: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области, труженики тыла, реабилитированные</a:t>
                      </a:r>
                      <a:r>
                        <a:rPr lang="ru-RU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лица)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1 490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1 498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207781"/>
                  </a:ext>
                </a:extLst>
              </a:tr>
              <a:tr h="29021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Оплата ЖКУ федер.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категориям льготников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25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Компенсация на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изготовление и ремонт зубных протезов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021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Компенсация на оплату взноса на капитальный ремонт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25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 Ежегодная выплата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гражданам, награжденным знаком «Почетный донор России»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021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иных категорий граждан</a:t>
                      </a:r>
                      <a:endParaRPr lang="ru-RU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1 076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1 044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0219">
                <a:tc>
                  <a:txBody>
                    <a:bodyPr/>
                    <a:lstStyle/>
                    <a:p>
                      <a:pPr marL="0" marR="0" indent="0" algn="l" defTabSz="908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 Предоставление гражданам субсидий на оплату ЖКУ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72542">
                <a:tc>
                  <a:txBody>
                    <a:bodyPr/>
                    <a:lstStyle/>
                    <a:p>
                      <a:pPr marL="0" marR="0" indent="0" algn="l" defTabSz="908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 ЕДК стоимости оплаты ЖКУ, проживающим и работающим на</a:t>
                      </a:r>
                      <a:r>
                        <a:rPr lang="ru-RU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селе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72542">
                <a:tc>
                  <a:txBody>
                    <a:bodyPr/>
                    <a:lstStyle/>
                    <a:p>
                      <a:pPr marL="0" marR="0" indent="0" algn="l" defTabSz="908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 Оказание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материальной помощи, в том числе на основе социального контракта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671" marT="767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71976" y="730897"/>
            <a:ext cx="106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млн руб.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89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67159" y="87934"/>
            <a:ext cx="7838633" cy="964988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РАСХОДЫ НА ОКАЗАНИЕ ГОСУДАРСТВЕННЫХ </a:t>
            </a:r>
            <a:b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 НАСЕЛЕНИЮ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6965" y="1672281"/>
            <a:ext cx="1528451" cy="144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7366" y="6200487"/>
            <a:ext cx="7747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слайдах 47-50 представлены расходы на обеспечение деятельности и укрепление материально-технической базы учреждений, оказывающих услуги населению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48057"/>
              </p:ext>
            </p:extLst>
          </p:nvPr>
        </p:nvGraphicFramePr>
        <p:xfrm>
          <a:off x="948011" y="1222911"/>
          <a:ext cx="8076930" cy="489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976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8497">
                  <a:extLst>
                    <a:ext uri="{9D8B030D-6E8A-4147-A177-3AD203B41FA5}">
                      <a16:colId xmlns="" xmlns:a16="http://schemas.microsoft.com/office/drawing/2014/main" val="3339933001"/>
                    </a:ext>
                  </a:extLst>
                </a:gridCol>
                <a:gridCol w="1070919"/>
                <a:gridCol w="8649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8952"/>
              </a:tblGrid>
              <a:tr h="36909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1979">
                <a:tc v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</a:t>
                      </a:r>
                      <a:r>
                        <a:rPr lang="ru-RU" sz="16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учрежде-ний</a:t>
                      </a: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ед.</a:t>
                      </a:r>
                      <a:endParaRPr lang="ru-RU" sz="16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предус-мотрено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</a:t>
                      </a:r>
                      <a:r>
                        <a:rPr lang="ru-RU" sz="16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учрежде-ний</a:t>
                      </a: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ед.</a:t>
                      </a:r>
                      <a:endParaRPr lang="ru-RU" sz="16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предус-мотрено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</a:tr>
              <a:tr h="4015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r>
                        <a:rPr lang="ru-RU" sz="20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 том числе: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ru-RU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25 401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ru-RU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25 669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8042290"/>
                  </a:ext>
                </a:extLst>
              </a:tr>
              <a:tr h="369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11 284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11 697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6614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и дошкольное образование,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т.ч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субвенции мун. образованиям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9 328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9 774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69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среднее проф. образование</a:t>
                      </a: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1 662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1 575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06833861"/>
                  </a:ext>
                </a:extLst>
              </a:tr>
              <a:tr h="369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дополнительное образование</a:t>
                      </a: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3496809"/>
                  </a:ext>
                </a:extLst>
              </a:tr>
              <a:tr h="369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прочие услуги в сфере образования </a:t>
                      </a: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14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комплексная безопасность школ, детских домов, СПО </a:t>
                      </a:r>
                      <a:endParaRPr lang="ru-RU" b="1" i="0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1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ремонт, приобретение оборудования </a:t>
                      </a:r>
                      <a:endParaRPr lang="ru-RU" b="1" i="0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308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33517" y="82193"/>
            <a:ext cx="7838633" cy="964988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РАСХОДЫ НА ОКАЗАНИЕ ГОСУДАРСТВЕННЫХ </a:t>
            </a:r>
            <a:b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 НАСЕЛЕНИЮ</a:t>
            </a:r>
            <a:b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144265" y="6558779"/>
            <a:ext cx="2057400" cy="299221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6965" y="1672281"/>
            <a:ext cx="1528451" cy="144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77383"/>
              </p:ext>
            </p:extLst>
          </p:nvPr>
        </p:nvGraphicFramePr>
        <p:xfrm>
          <a:off x="918186" y="999822"/>
          <a:ext cx="8069294" cy="579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5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928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155">
                  <a:extLst>
                    <a:ext uri="{9D8B030D-6E8A-4147-A177-3AD203B41FA5}">
                      <a16:colId xmlns="" xmlns:a16="http://schemas.microsoft.com/office/drawing/2014/main" val="3339933001"/>
                    </a:ext>
                  </a:extLst>
                </a:gridCol>
                <a:gridCol w="916187"/>
                <a:gridCol w="9061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4442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</a:t>
                      </a:r>
                      <a:r>
                        <a:rPr lang="ru-RU" sz="16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учрежде-ний</a:t>
                      </a: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ед.</a:t>
                      </a:r>
                      <a:endParaRPr lang="ru-RU" sz="16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предус-мотрено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</a:t>
                      </a:r>
                      <a:r>
                        <a:rPr lang="ru-RU" sz="16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учрежде-ний</a:t>
                      </a: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ед.</a:t>
                      </a:r>
                      <a:endParaRPr lang="ru-RU" sz="16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предус-мотрено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Здравоохранение</a:t>
                      </a: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10 222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9 768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предоставление медицинскими организациями услуг по оказанию медицинской помощи 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2 925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3 146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страховые взносы на обязательное медицинское страхование неработающего населения 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5 363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5 175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0683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лекарственные препараты </a:t>
                      </a:r>
                      <a:endParaRPr lang="ru-RU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1 156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1 111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3496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изделия мед. назначения, диагностические средства </a:t>
                      </a:r>
                      <a:endParaRPr lang="ru-RU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кап. ремонт, замена лифтов, устройство пандусов </a:t>
                      </a:r>
                      <a:endParaRPr lang="ru-RU" b="1" i="0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приобретение медицинского оборудования (томографы, </a:t>
                      </a:r>
                      <a:r>
                        <a:rPr lang="ru-RU" b="1" dirty="0" err="1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видеогастроскопы</a:t>
                      </a: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электрокардиографы и др.) </a:t>
                      </a:r>
                      <a:endParaRPr lang="ru-RU" b="1" i="0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14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ФАПы</a:t>
                      </a: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передвижные мед. комплексы, развитие паллиативной мед. помощи</a:t>
                      </a:r>
                      <a:endParaRPr lang="ru-RU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398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0147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160741" y="65735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6965" y="1672281"/>
            <a:ext cx="1528451" cy="144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30524"/>
              </p:ext>
            </p:extLst>
          </p:nvPr>
        </p:nvGraphicFramePr>
        <p:xfrm>
          <a:off x="948011" y="1030705"/>
          <a:ext cx="8076930" cy="579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717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973">
                  <a:extLst>
                    <a:ext uri="{9D8B030D-6E8A-4147-A177-3AD203B41FA5}">
                      <a16:colId xmlns="" xmlns:a16="http://schemas.microsoft.com/office/drawing/2014/main" val="3339933001"/>
                    </a:ext>
                  </a:extLst>
                </a:gridCol>
                <a:gridCol w="947351"/>
                <a:gridCol w="8979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8952"/>
              </a:tblGrid>
              <a:tr h="292187">
                <a:tc rowSpan="2"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1404">
                <a:tc v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</a:t>
                      </a:r>
                      <a:r>
                        <a:rPr lang="ru-RU" sz="16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учрежде-ний</a:t>
                      </a: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ед.</a:t>
                      </a:r>
                      <a:endParaRPr lang="ru-RU" sz="16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предус-мотрено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</a:t>
                      </a:r>
                      <a:r>
                        <a:rPr lang="ru-RU" sz="16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учрежде-ний</a:t>
                      </a: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ед.</a:t>
                      </a:r>
                      <a:endParaRPr lang="ru-RU" sz="16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предус-мотрено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Социальная политика</a:t>
                      </a: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2 107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2 212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</a:tr>
              <a:tr h="520155"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оказание услуг учреждениями социального обслуживания</a:t>
                      </a: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2 075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2 161</a:t>
                      </a:r>
                      <a:endParaRPr lang="ru-RU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23"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</a:t>
                      </a: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приобретение автотранспорта, оборудования</a:t>
                      </a: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Культура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809</a:t>
                      </a:r>
                      <a:endParaRPr lang="ru-RU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947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</a:tr>
              <a:tr h="520155"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предоставление услуг учреждениями культуры </a:t>
                      </a:r>
                      <a:endParaRPr lang="ru-RU" b="1" i="0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772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836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23"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err="1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музеефикация</a:t>
                      </a:r>
                      <a:endParaRPr lang="ru-RU" b="1" i="0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55"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 и противопожарные мероприятия</a:t>
                      </a:r>
                      <a:endParaRPr lang="ru-RU" b="1" i="0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23"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оборудование для театров </a:t>
                      </a:r>
                      <a:endParaRPr lang="ru-RU" b="1" i="0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23"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Физическая культура и спорт</a:t>
                      </a: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endParaRPr lang="ru-RU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481</a:t>
                      </a:r>
                      <a:endParaRPr lang="ru-RU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endParaRPr lang="ru-RU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494</a:t>
                      </a:r>
                      <a:endParaRPr lang="ru-RU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</a:tr>
              <a:tr h="520155"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предоставление услуг учреждениями в сфере физической культуры и спорта </a:t>
                      </a:r>
                      <a:endParaRPr lang="ru-RU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472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481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23"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ремонт, приобретение оборудования </a:t>
                      </a:r>
                      <a:endParaRPr lang="ru-RU" b="1" i="0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8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Заголовок 8"/>
          <p:cNvSpPr txBox="1">
            <a:spLocks/>
          </p:cNvSpPr>
          <p:nvPr/>
        </p:nvSpPr>
        <p:spPr>
          <a:xfrm>
            <a:off x="1033517" y="65717"/>
            <a:ext cx="7838633" cy="96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РАСХОДЫ НА ОКАЗАНИЕ ГОСУДАРСТВЕННЫХ </a:t>
            </a:r>
            <a:br>
              <a:rPr lang="ru-RU" sz="1800" b="1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 НАСЕЛЕНИЮ</a:t>
            </a:r>
            <a:br>
              <a:rPr lang="ru-RU" sz="1800" b="1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9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Прямоугольник 17"/>
          <p:cNvSpPr>
            <a:spLocks noChangeArrowheads="1"/>
          </p:cNvSpPr>
          <p:nvPr/>
        </p:nvSpPr>
        <p:spPr bwMode="auto">
          <a:xfrm>
            <a:off x="1188691" y="107999"/>
            <a:ext cx="75798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>
              <a:defRPr/>
            </a:pPr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ПОКАЗАТЕЛИ МИНИСТЕРСТВА ЭКОНОМИЧЕСКОГО РАЗВИТИЯ ТВЕРСКОЙ ОБЛАСТИ, ИСПОЛЬЗУЕМЫЕ В РАСЧЕТАХ ПРОГНОЗА ДОХОДОВ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915059" y="6025125"/>
            <a:ext cx="7678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Прогнозирование налоговых и неналоговых доходов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областного 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бюджета Тверской области  базировалось  на основании показателей Министерства экономического развития Тверской области</a:t>
            </a:r>
            <a:endParaRPr lang="ru-RU" sz="1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02090"/>
              </p:ext>
            </p:extLst>
          </p:nvPr>
        </p:nvGraphicFramePr>
        <p:xfrm>
          <a:off x="948011" y="1227155"/>
          <a:ext cx="8065361" cy="46926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995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2007">
                  <a:extLst>
                    <a:ext uri="{9D8B030D-6E8A-4147-A177-3AD203B41FA5}">
                      <a16:colId xmlns="" xmlns:a16="http://schemas.microsoft.com/office/drawing/2014/main" val="4183713396"/>
                    </a:ext>
                  </a:extLst>
                </a:gridCol>
                <a:gridCol w="10132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28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1303">
                  <a:extLst>
                    <a:ext uri="{9D8B030D-6E8A-4147-A177-3AD203B41FA5}">
                      <a16:colId xmlns="" xmlns:a16="http://schemas.microsoft.com/office/drawing/2014/main" val="1641310545"/>
                    </a:ext>
                  </a:extLst>
                </a:gridCol>
              </a:tblGrid>
              <a:tr h="618760"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ru-RU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endParaRPr lang="ru-RU" sz="18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8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год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ru-RU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r>
                        <a:rPr lang="ru-RU" sz="18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год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 год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r>
                        <a:rPr lang="ru-RU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год</a:t>
                      </a:r>
                      <a:endParaRPr lang="ru-RU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8760"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8099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1. Валовый</a:t>
                      </a:r>
                      <a:r>
                        <a:rPr lang="ru-RU" sz="18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региональный  продукт, </a:t>
                      </a:r>
                    </a:p>
                    <a:p>
                      <a:pPr marL="0" marR="0" lvl="0" indent="90488" algn="l" defTabSz="8099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418 526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450 837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0498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09960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1493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1991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2489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29878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3485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39836" algn="l" defTabSz="809960" rtl="0" eaLnBrk="1" latinLnBrk="0" hangingPunct="1">
                        <a:defRPr sz="1594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478 633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512 447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7740"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Темп роста валового регионального продукта в действующих ценах, в % 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00" marR="9525" marT="0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107,3 %</a:t>
                      </a:r>
                      <a:endParaRPr lang="ru-RU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107,7 %</a:t>
                      </a:r>
                      <a:endParaRPr lang="ru-RU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106,2 %</a:t>
                      </a:r>
                      <a:endParaRPr lang="ru-RU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107,1 %</a:t>
                      </a:r>
                      <a:endParaRPr lang="ru-RU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8465431"/>
                  </a:ext>
                </a:extLst>
              </a:tr>
              <a:tr h="527740"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Темп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роста налогооблагаемой прибыли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00" marR="9525" marT="0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105,1 %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104,5 %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103,9 %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103,6 %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3840">
                <a:tc>
                  <a:txBody>
                    <a:bodyPr/>
                    <a:lstStyle/>
                    <a:p>
                      <a:pPr algn="l" fontAlgn="b">
                        <a:lnSpc>
                          <a:spcPts val="21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Темп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роста  фонда начисленной заработной платы всех  работников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00" marR="9525" marT="0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107,1 %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107,3 %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107,9 %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107,7%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4609801"/>
                  </a:ext>
                </a:extLst>
              </a:tr>
              <a:tr h="854238">
                <a:tc>
                  <a:txBody>
                    <a:bodyPr/>
                    <a:lstStyle/>
                    <a:p>
                      <a:pPr algn="l" fontAlgn="b">
                        <a:lnSpc>
                          <a:spcPts val="21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Темп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роста с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реднегодовой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стоимости имущества, подлежащего налогообложению (в условиях 2017 г.)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00" marR="9525" marT="0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106,4 %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102,3 %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100,8 %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100,2%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70789335"/>
                  </a:ext>
                </a:extLst>
              </a:tr>
              <a:tr h="357682">
                <a:tc>
                  <a:txBody>
                    <a:bodyPr/>
                    <a:lstStyle/>
                    <a:p>
                      <a:pPr algn="l" fontAlgn="b">
                        <a:lnSpc>
                          <a:spcPts val="21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Индекс потребительских цен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00" marR="9525" marT="0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102,6 %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104,2 %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103,6%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104,0%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11172775"/>
                  </a:ext>
                </a:extLst>
              </a:tr>
              <a:tr h="593840">
                <a:tc>
                  <a:txBody>
                    <a:bodyPr/>
                    <a:lstStyle/>
                    <a:p>
                      <a:pPr algn="l" fontAlgn="b">
                        <a:lnSpc>
                          <a:spcPts val="21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Индекс-дефлятор  инвестиций в основной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капитал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00" marR="9525" marT="0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104,9 %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105,0 %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104,4 %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104,2 %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4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7175676"/>
                  </a:ext>
                </a:extLst>
              </a:tr>
            </a:tbl>
          </a:graphicData>
        </a:graphic>
      </p:graphicFrame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8602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6965" y="1672281"/>
            <a:ext cx="1528451" cy="144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69971"/>
              </p:ext>
            </p:extLst>
          </p:nvPr>
        </p:nvGraphicFramePr>
        <p:xfrm>
          <a:off x="948011" y="1122053"/>
          <a:ext cx="8076930" cy="54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729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1449">
                  <a:extLst>
                    <a:ext uri="{9D8B030D-6E8A-4147-A177-3AD203B41FA5}">
                      <a16:colId xmlns="" xmlns:a16="http://schemas.microsoft.com/office/drawing/2014/main" val="3339933001"/>
                    </a:ext>
                  </a:extLst>
                </a:gridCol>
                <a:gridCol w="1005016"/>
                <a:gridCol w="9226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8952"/>
              </a:tblGrid>
              <a:tr h="292187">
                <a:tc rowSpan="2">
                  <a:txBody>
                    <a:bodyPr/>
                    <a:lstStyle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1404">
                <a:tc v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</a:t>
                      </a:r>
                      <a:r>
                        <a:rPr lang="ru-RU" sz="16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учрежде-ний</a:t>
                      </a: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ед.</a:t>
                      </a:r>
                      <a:endParaRPr lang="ru-RU" sz="16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предус-мотрено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</a:t>
                      </a:r>
                      <a:r>
                        <a:rPr lang="ru-RU" sz="16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учрежде-ний</a:t>
                      </a:r>
                      <a:r>
                        <a:rPr lang="ru-RU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ед.</a:t>
                      </a:r>
                      <a:endParaRPr lang="ru-RU" sz="16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предус-мотрено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ctr">
                        <a:lnSpc>
                          <a:spcPct val="880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</a:tr>
              <a:tr h="328536">
                <a:tc>
                  <a:txBody>
                    <a:bodyPr/>
                    <a:lstStyle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актов гражданского состояния</a:t>
                      </a: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</a:tr>
              <a:tr h="520155">
                <a:tc>
                  <a:txBody>
                    <a:bodyPr/>
                    <a:lstStyle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ru-RU" b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Дворец бракосочетания (кап. ремонт здания) </a:t>
                      </a:r>
                      <a:endParaRPr lang="ru-RU" b="1" i="0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1" i="1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1" i="1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1" i="0" dirty="0" smtClean="0">
                          <a:solidFill>
                            <a:srgbClr val="51815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  <a:endParaRPr lang="ru-RU" b="1" i="0" dirty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23">
                <a:tc>
                  <a:txBody>
                    <a:bodyPr/>
                    <a:lstStyle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оказание услуг по гос. регистрации актов гражданского состояния </a:t>
                      </a:r>
                      <a:endParaRPr lang="ru-RU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098">
                <a:tc>
                  <a:txBody>
                    <a:bodyPr/>
                    <a:lstStyle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4000"/>
                        </a:lnSpc>
                      </a:pPr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Занятость населения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4000"/>
                        </a:lnSpc>
                      </a:pPr>
                      <a:endParaRPr lang="ru-RU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</a:t>
                      </a:r>
                      <a:endParaRPr lang="ru-RU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4000"/>
                        </a:lnSpc>
                      </a:pPr>
                      <a:endParaRPr lang="ru-RU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</a:tr>
              <a:tr h="520155">
                <a:tc>
                  <a:txBody>
                    <a:bodyPr/>
                    <a:lstStyle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предоставление услуг в сфере занятости населения (центры занятости, учебный центр службы занятости)</a:t>
                      </a:r>
                      <a:endParaRPr lang="ru-RU" b="1" i="0" dirty="0" smtClean="0">
                        <a:solidFill>
                          <a:srgbClr val="51815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23">
                <a:tc>
                  <a:txBody>
                    <a:bodyPr/>
                    <a:lstStyle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МФЦ</a:t>
                      </a: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endParaRPr lang="ru-RU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305</a:t>
                      </a:r>
                      <a:endParaRPr lang="ru-RU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endParaRPr lang="ru-RU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</a:t>
                      </a:r>
                      <a:endParaRPr lang="ru-RU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ECE"/>
                    </a:solidFill>
                  </a:tcPr>
                </a:tc>
              </a:tr>
              <a:tr h="520155">
                <a:tc>
                  <a:txBody>
                    <a:bodyPr/>
                    <a:lstStyle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оказание государственных и муниципальных услуг ГАУ «МФЦ» </a:t>
                      </a:r>
                      <a:endParaRPr lang="ru-RU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 окон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273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 окон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310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23">
                <a:tc>
                  <a:txBody>
                    <a:bodyPr/>
                    <a:lstStyle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" marR="108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оснащение, дооснащение офисов МФЦ </a:t>
                      </a:r>
                      <a:endParaRPr lang="ru-RU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 окон</a:t>
                      </a: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 </a:t>
                      </a:r>
                    </a:p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окна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4000"/>
                        </a:lnSpc>
                      </a:pPr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Заголовок 8"/>
          <p:cNvSpPr txBox="1">
            <a:spLocks/>
          </p:cNvSpPr>
          <p:nvPr/>
        </p:nvSpPr>
        <p:spPr>
          <a:xfrm>
            <a:off x="1033517" y="65717"/>
            <a:ext cx="7838633" cy="96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b="1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РАСХОДЫ НА ОКАЗАНИЕ ГОСУДАРСТВЕННЫХ </a:t>
            </a:r>
            <a:br>
              <a:rPr lang="ru-RU" sz="1800" b="1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 НАСЕЛЕНИЮ</a:t>
            </a:r>
            <a:br>
              <a:rPr lang="ru-RU" sz="1800" b="1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097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1061" y="129156"/>
            <a:ext cx="8229600" cy="92358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ДОЛГОВАЯ НАГРУЗКА ТВЕРСКОЙ </a:t>
            </a: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ОБЛАСТИ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97748" y="6492875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128830241"/>
              </p:ext>
            </p:extLst>
          </p:nvPr>
        </p:nvGraphicFramePr>
        <p:xfrm>
          <a:off x="948011" y="1429087"/>
          <a:ext cx="8022994" cy="446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5953" y="6200487"/>
            <a:ext cx="7562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Прогнозные параметры долговой нагрузки не превышают значения, установленные соглашениями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Минфином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РФ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/>
          <p:cNvSpPr>
            <a:spLocks noGrp="1"/>
          </p:cNvSpPr>
          <p:nvPr>
            <p:ph idx="1"/>
          </p:nvPr>
        </p:nvSpPr>
        <p:spPr>
          <a:xfrm>
            <a:off x="1166883" y="4441670"/>
            <a:ext cx="4466949" cy="17029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финансов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г. Тверь, Советская 23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8(4822) 34-13-95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dep_finansov@web.region.tver.ru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Министр, Северина Ирина Александровна</a:t>
            </a:r>
          </a:p>
          <a:p>
            <a:pPr marL="0" indent="0">
              <a:lnSpc>
                <a:spcPct val="70000"/>
              </a:lnSpc>
              <a:buNone/>
            </a:pPr>
            <a:endParaRPr lang="ru-RU" altLang="ru-RU" sz="1600" dirty="0"/>
          </a:p>
        </p:txBody>
      </p:sp>
    </p:spTree>
    <p:extLst>
      <p:ext uri="{BB962C8B-B14F-4D97-AF65-F5344CB8AC3E}">
        <p14:creationId xmlns:p14="http://schemas.microsoft.com/office/powerpoint/2010/main" val="10512747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 txBox="1">
            <a:spLocks noChangeArrowheads="1"/>
          </p:cNvSpPr>
          <p:nvPr/>
        </p:nvSpPr>
        <p:spPr bwMode="auto">
          <a:xfrm>
            <a:off x="635000" y="115359"/>
            <a:ext cx="8310563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СТРУКТУРА </a:t>
            </a:r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НАЛОГОВЫХ </a:t>
            </a:r>
            <a:r>
              <a:rPr lang="ru-RU" alt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И НЕНАЛОГОВЫХ </a:t>
            </a:r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ДОХОДОВ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8"/>
          <p:cNvSpPr>
            <a:spLocks noChangeArrowheads="1"/>
          </p:cNvSpPr>
          <p:nvPr/>
        </p:nvSpPr>
        <p:spPr bwMode="auto">
          <a:xfrm>
            <a:off x="1449388" y="1870075"/>
            <a:ext cx="607536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altLang="ru-RU" b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altLang="ru-RU" b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altLang="ru-RU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altLang="ru-RU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altLang="ru-RU" b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1143000" y="8445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4101" name="Text Box 15"/>
          <p:cNvSpPr txBox="1">
            <a:spLocks noChangeArrowheads="1"/>
          </p:cNvSpPr>
          <p:nvPr/>
        </p:nvSpPr>
        <p:spPr bwMode="auto">
          <a:xfrm>
            <a:off x="6224382" y="1687721"/>
            <a:ext cx="2874503" cy="42237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102" tIns="34073" rIns="68102" bIns="34073">
            <a:spAutoFit/>
          </a:bodyPr>
          <a:lstStyle>
            <a:lvl1pPr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47700" indent="-28575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8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(40 322 млн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руб.) всех налоговых и неналоговых доходов  областного бюджета Тверской области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приходится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4 вида налоговых доходов: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прибыль организаций,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доходы физических лиц,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кцизы на алкоголь и нефтепродукты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имущество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организаций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421485"/>
              </p:ext>
            </p:extLst>
          </p:nvPr>
        </p:nvGraphicFramePr>
        <p:xfrm>
          <a:off x="730762" y="838994"/>
          <a:ext cx="6212246" cy="5558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Дуга 9"/>
          <p:cNvSpPr/>
          <p:nvPr/>
        </p:nvSpPr>
        <p:spPr>
          <a:xfrm rot="11272665">
            <a:off x="2048682" y="2061353"/>
            <a:ext cx="2995715" cy="2970816"/>
          </a:xfrm>
          <a:prstGeom prst="arc">
            <a:avLst>
              <a:gd name="adj1" fmla="val 16294549"/>
              <a:gd name="adj2" fmla="val 1351079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825"/>
          </a:p>
        </p:txBody>
      </p:sp>
      <p:sp>
        <p:nvSpPr>
          <p:cNvPr id="4105" name="TextBox 1"/>
          <p:cNvSpPr txBox="1">
            <a:spLocks noChangeArrowheads="1"/>
          </p:cNvSpPr>
          <p:nvPr/>
        </p:nvSpPr>
        <p:spPr bwMode="auto">
          <a:xfrm>
            <a:off x="2317500" y="3618095"/>
            <a:ext cx="6778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32%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6" name="TextBox 1"/>
          <p:cNvSpPr txBox="1">
            <a:spLocks noChangeArrowheads="1"/>
          </p:cNvSpPr>
          <p:nvPr/>
        </p:nvSpPr>
        <p:spPr bwMode="auto">
          <a:xfrm>
            <a:off x="3440537" y="4359348"/>
            <a:ext cx="6715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13%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4116271" y="3702139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8" name="TextBox 1"/>
          <p:cNvSpPr txBox="1">
            <a:spLocks noChangeArrowheads="1"/>
          </p:cNvSpPr>
          <p:nvPr/>
        </p:nvSpPr>
        <p:spPr bwMode="auto">
          <a:xfrm>
            <a:off x="4068505" y="2974049"/>
            <a:ext cx="69546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108" y="1049881"/>
            <a:ext cx="46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  <a:r>
              <a:rPr lang="ru-RU" alt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 ВСЕГО</a:t>
            </a:r>
            <a:r>
              <a:rPr lang="ru-RU" altLang="ru-RU" sz="20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46 316 МЛН РУБ.</a:t>
            </a:r>
            <a:endParaRPr lang="ru-RU" altLang="ru-RU" sz="2000" b="1" dirty="0">
              <a:solidFill>
                <a:srgbClr val="9983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1088" y="6248199"/>
            <a:ext cx="7705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структура поступления налоговых и неналоговых доходов областного бюджета </a:t>
            </a: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верской области на 2019 год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86600" y="6467849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17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 txBox="1">
            <a:spLocks noChangeArrowheads="1"/>
          </p:cNvSpPr>
          <p:nvPr/>
        </p:nvSpPr>
        <p:spPr bwMode="auto">
          <a:xfrm>
            <a:off x="635000" y="115359"/>
            <a:ext cx="8310563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СТРУКТУРА </a:t>
            </a:r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НАЛОГОВЫХ </a:t>
            </a:r>
            <a:r>
              <a:rPr lang="ru-RU" alt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И НЕНАЛОГОВЫХ </a:t>
            </a:r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ДОХОДОВ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8"/>
          <p:cNvSpPr>
            <a:spLocks noChangeArrowheads="1"/>
          </p:cNvSpPr>
          <p:nvPr/>
        </p:nvSpPr>
        <p:spPr bwMode="auto">
          <a:xfrm>
            <a:off x="1449388" y="1870075"/>
            <a:ext cx="607536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altLang="ru-RU" b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altLang="ru-RU" b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altLang="ru-RU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altLang="ru-RU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altLang="ru-RU" b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1143000" y="8445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4101" name="Text Box 15"/>
          <p:cNvSpPr txBox="1">
            <a:spLocks noChangeArrowheads="1"/>
          </p:cNvSpPr>
          <p:nvPr/>
        </p:nvSpPr>
        <p:spPr bwMode="auto">
          <a:xfrm>
            <a:off x="6224382" y="1687721"/>
            <a:ext cx="2874503" cy="42237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102" tIns="34073" rIns="68102" bIns="34073">
            <a:spAutoFit/>
          </a:bodyPr>
          <a:lstStyle>
            <a:lvl1pPr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47700" indent="-28575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8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2 408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млн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руб.) всех налоговых и неналоговых доходов  областного бюджета Тверской области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приходится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4 вида налоговых доходов: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прибыль организаций,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доходы физических лиц,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кцизы на алкоголь и нефтепродукты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имущество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организаций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Диаграмма 2"/>
          <p:cNvGraphicFramePr>
            <a:graphicFrameLocks/>
          </p:cNvGraphicFramePr>
          <p:nvPr>
            <p:extLst/>
          </p:nvPr>
        </p:nvGraphicFramePr>
        <p:xfrm>
          <a:off x="730762" y="838994"/>
          <a:ext cx="6212246" cy="5558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Дуга 9"/>
          <p:cNvSpPr/>
          <p:nvPr/>
        </p:nvSpPr>
        <p:spPr>
          <a:xfrm rot="11272665">
            <a:off x="2048682" y="2068061"/>
            <a:ext cx="2995715" cy="2970816"/>
          </a:xfrm>
          <a:prstGeom prst="arc">
            <a:avLst>
              <a:gd name="adj1" fmla="val 16294549"/>
              <a:gd name="adj2" fmla="val 1351079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825"/>
          </a:p>
        </p:txBody>
      </p:sp>
      <p:sp>
        <p:nvSpPr>
          <p:cNvPr id="4105" name="TextBox 1"/>
          <p:cNvSpPr txBox="1">
            <a:spLocks noChangeArrowheads="1"/>
          </p:cNvSpPr>
          <p:nvPr/>
        </p:nvSpPr>
        <p:spPr bwMode="auto">
          <a:xfrm>
            <a:off x="2317500" y="3618095"/>
            <a:ext cx="6778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6" name="TextBox 1"/>
          <p:cNvSpPr txBox="1">
            <a:spLocks noChangeArrowheads="1"/>
          </p:cNvSpPr>
          <p:nvPr/>
        </p:nvSpPr>
        <p:spPr bwMode="auto">
          <a:xfrm>
            <a:off x="3440537" y="4359348"/>
            <a:ext cx="6715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13%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4116271" y="3702139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8" name="TextBox 1"/>
          <p:cNvSpPr txBox="1">
            <a:spLocks noChangeArrowheads="1"/>
          </p:cNvSpPr>
          <p:nvPr/>
        </p:nvSpPr>
        <p:spPr bwMode="auto">
          <a:xfrm>
            <a:off x="4068505" y="2974049"/>
            <a:ext cx="69546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7342" y="1076243"/>
            <a:ext cx="46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  <a:r>
              <a:rPr lang="ru-RU" alt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 ВСЕГО</a:t>
            </a:r>
            <a:r>
              <a:rPr lang="ru-RU" altLang="ru-RU" sz="20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48 749</a:t>
            </a:r>
            <a:r>
              <a:rPr lang="ru-RU" alt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  <a:endParaRPr lang="ru-RU" altLang="ru-RU" sz="2000" b="1" dirty="0">
              <a:solidFill>
                <a:srgbClr val="9983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62" y="6163553"/>
            <a:ext cx="7705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структура поступления налоговых и неналоговых доходов областного бюджета </a:t>
            </a: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верской области на 20</a:t>
            </a:r>
            <a:r>
              <a:rPr lang="en-US" altLang="ru-RU" sz="16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 год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86600" y="6486719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53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 txBox="1">
            <a:spLocks noChangeArrowheads="1"/>
          </p:cNvSpPr>
          <p:nvPr/>
        </p:nvSpPr>
        <p:spPr bwMode="auto">
          <a:xfrm>
            <a:off x="635000" y="115359"/>
            <a:ext cx="8310563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СТРУКТУРА </a:t>
            </a:r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НАЛОГОВЫХ </a:t>
            </a:r>
            <a:r>
              <a:rPr lang="ru-RU" alt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И НЕНАЛОГОВЫХ </a:t>
            </a:r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ДОХОДОВ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8"/>
          <p:cNvSpPr>
            <a:spLocks noChangeArrowheads="1"/>
          </p:cNvSpPr>
          <p:nvPr/>
        </p:nvSpPr>
        <p:spPr bwMode="auto">
          <a:xfrm>
            <a:off x="1449388" y="1870075"/>
            <a:ext cx="607536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altLang="ru-RU" b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altLang="ru-RU" b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altLang="ru-RU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altLang="ru-RU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altLang="ru-RU" b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1143000" y="8445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4101" name="Text Box 15"/>
          <p:cNvSpPr txBox="1">
            <a:spLocks noChangeArrowheads="1"/>
          </p:cNvSpPr>
          <p:nvPr/>
        </p:nvSpPr>
        <p:spPr bwMode="auto">
          <a:xfrm>
            <a:off x="6224382" y="1687721"/>
            <a:ext cx="2874503" cy="42237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102" tIns="34073" rIns="68102" bIns="34073">
            <a:spAutoFit/>
          </a:bodyPr>
          <a:lstStyle>
            <a:lvl1pPr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47700" indent="-28575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6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8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4 938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млн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руб.) всех налоговых и неналоговых доходов  областного бюджета Тверской области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приходится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4 вида налоговых доходов: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прибыль организаций,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доходы физических лиц,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кцизы на алкоголь и нефтепродукты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имущество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организаций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098126"/>
              </p:ext>
            </p:extLst>
          </p:nvPr>
        </p:nvGraphicFramePr>
        <p:xfrm>
          <a:off x="730762" y="838994"/>
          <a:ext cx="6212246" cy="5558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Дуга 9"/>
          <p:cNvSpPr/>
          <p:nvPr/>
        </p:nvSpPr>
        <p:spPr>
          <a:xfrm rot="11272665">
            <a:off x="2048682" y="2068061"/>
            <a:ext cx="2995715" cy="2970816"/>
          </a:xfrm>
          <a:prstGeom prst="arc">
            <a:avLst>
              <a:gd name="adj1" fmla="val 16294549"/>
              <a:gd name="adj2" fmla="val 1351079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825"/>
          </a:p>
        </p:txBody>
      </p:sp>
      <p:sp>
        <p:nvSpPr>
          <p:cNvPr id="4105" name="TextBox 1"/>
          <p:cNvSpPr txBox="1">
            <a:spLocks noChangeArrowheads="1"/>
          </p:cNvSpPr>
          <p:nvPr/>
        </p:nvSpPr>
        <p:spPr bwMode="auto">
          <a:xfrm>
            <a:off x="2317500" y="3618095"/>
            <a:ext cx="6778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6" name="TextBox 1"/>
          <p:cNvSpPr txBox="1">
            <a:spLocks noChangeArrowheads="1"/>
          </p:cNvSpPr>
          <p:nvPr/>
        </p:nvSpPr>
        <p:spPr bwMode="auto">
          <a:xfrm>
            <a:off x="3440537" y="4359348"/>
            <a:ext cx="6715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4116271" y="3702139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8" name="TextBox 1"/>
          <p:cNvSpPr txBox="1">
            <a:spLocks noChangeArrowheads="1"/>
          </p:cNvSpPr>
          <p:nvPr/>
        </p:nvSpPr>
        <p:spPr bwMode="auto">
          <a:xfrm>
            <a:off x="4068505" y="2974049"/>
            <a:ext cx="69546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9388" y="1017502"/>
            <a:ext cx="46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r>
              <a:rPr lang="ru-RU" alt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 ВСЕГО</a:t>
            </a:r>
            <a:r>
              <a:rPr lang="ru-RU" altLang="ru-RU" sz="20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52 219</a:t>
            </a:r>
            <a:r>
              <a:rPr lang="ru-RU" alt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  <a:endParaRPr lang="ru-RU" altLang="ru-RU" sz="2000" b="1" dirty="0">
              <a:solidFill>
                <a:srgbClr val="9983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9585" y="6196985"/>
            <a:ext cx="7705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структура поступления налоговых и неналоговых доходов областного бюджета </a:t>
            </a: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верской области на 20</a:t>
            </a:r>
            <a:r>
              <a:rPr lang="en-US" altLang="ru-RU" sz="16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 год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86600" y="6455546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5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227598678"/>
              </p:ext>
            </p:extLst>
          </p:nvPr>
        </p:nvGraphicFramePr>
        <p:xfrm>
          <a:off x="1151599" y="1367630"/>
          <a:ext cx="7381103" cy="4799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00" name="Прямоугольник 12"/>
          <p:cNvSpPr>
            <a:spLocks noChangeArrowheads="1"/>
          </p:cNvSpPr>
          <p:nvPr/>
        </p:nvSpPr>
        <p:spPr bwMode="auto">
          <a:xfrm>
            <a:off x="755541" y="3767539"/>
            <a:ext cx="7777162" cy="2120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13254" y="231924"/>
            <a:ext cx="8053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ДИНАМИКА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НАЛОГОВЫХ И НЕНАЛОГОВЫХ ДОХОДОВ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119336" y="107999"/>
            <a:ext cx="828675" cy="1028700"/>
          </a:xfrm>
          <a:prstGeom prst="rect">
            <a:avLst/>
          </a:prstGeom>
          <a:noFill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C1937B6-D7D2-40B4-A86C-857397AF1E1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3686" y="845246"/>
            <a:ext cx="115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396420011"/>
              </p:ext>
            </p:extLst>
          </p:nvPr>
        </p:nvGraphicFramePr>
        <p:xfrm>
          <a:off x="2782328" y="1324163"/>
          <a:ext cx="6079525" cy="1367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62898" y="1864274"/>
            <a:ext cx="171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Темп роста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866" y="6417934"/>
            <a:ext cx="7747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Прогнозируется рост налоговых и неналоговых доходов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845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Тема Office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Тема Office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6523</TotalTime>
  <Words>5932</Words>
  <Application>Microsoft Office PowerPoint</Application>
  <PresentationFormat>Экран (4:3)</PresentationFormat>
  <Paragraphs>2199</Paragraphs>
  <Slides>52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52</vt:i4>
      </vt:variant>
    </vt:vector>
  </HeadingPairs>
  <TitlesOfParts>
    <vt:vector size="62" baseType="lpstr">
      <vt:lpstr>ＭＳ Ｐゴシック</vt:lpstr>
      <vt:lpstr>Arial</vt:lpstr>
      <vt:lpstr>Calibri</vt:lpstr>
      <vt:lpstr>Calibri Light</vt:lpstr>
      <vt:lpstr>Times New Roman</vt:lpstr>
      <vt:lpstr>Wingdings</vt:lpstr>
      <vt:lpstr>Тема Office</vt:lpstr>
      <vt:lpstr>1_Тема Office</vt:lpstr>
      <vt:lpstr>4_Тема Office</vt:lpstr>
      <vt:lpstr>5_Тема Office</vt:lpstr>
      <vt:lpstr>Презентация PowerPoint</vt:lpstr>
      <vt:lpstr>СОДЕРЖАНИЕ ПРЕЗЕНТАЦИИ</vt:lpstr>
      <vt:lpstr>ПРИОРИТЕТЫ ПРИ ФОРМИРОВАНИИ ОБЛАСТНОГО БЮДЖЕТА</vt:lpstr>
      <vt:lpstr>ОСНОВНЫЕ ПАРАМЕТРЫ ОБЛАСТНОГО БЮДЖЕТА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ГОСУДАРСТВЕННАЯ ПРОГРАММА  «СОДЕЙСТВИЕ ЗАНЯТОСТИ НАСЕЛЕНИЯ»</vt:lpstr>
      <vt:lpstr>ГОСУДАРСТВЕННАЯ ПРОГРАММА  «СОДЕЙСТВИЕ ЗАНЯТОСТИ НАСЕЛЕНИЯ»  (продолжение)</vt:lpstr>
      <vt:lpstr>ГОСУДАРСТВЕННАЯ ПРОГРАММА  «СОДЕЙСТВИЕ ЗАНЯТОСТИ НАСЕЛЕНИЯ»  (продолжение)</vt:lpstr>
      <vt:lpstr>ОБЪЕМ ФИНАНСОВЫХ СРЕДСТВ НА РЕАЛИЗАЦИЮ НАЦИОНАЛЬНЫХ ПРОЕКТОВ В 2019 ГОДУ</vt:lpstr>
      <vt:lpstr>Презентация PowerPoint</vt:lpstr>
      <vt:lpstr>Презентация PowerPoint</vt:lpstr>
      <vt:lpstr>Презентация PowerPoint</vt:lpstr>
      <vt:lpstr>ГОСУДАРСТВЕННАЯ ПОДДЕРЖКА ОТРАСЛЕЙ ЭКОНОМИЧЕСКОГО СЕКТОРА, БЮДЖЕТНЫЕ ИНВЕСТИЦИИ</vt:lpstr>
      <vt:lpstr>ПОДДЕРЖКА СЕЛЬСКОГО ХОЗЯЙСТВА В 2019 ГОДУ (1 754 млн руб., в т.ч. ФБ – 1 390 млн руб., ОБ – 364 млн руб.  Количество получателей субсидий более 250 )</vt:lpstr>
      <vt:lpstr>ПОДДЕРЖКА РАЗВИТИЯ ПРОМЫШЛЕННОСТИ В 2019 ГОДУ (102 млн руб.)</vt:lpstr>
      <vt:lpstr>ПОДДЕРЖКА ПРЕДПРИНИМАТЕЛЬСТВА И  ИННОВАЦИОННОЙ ДЕЯТЕЛЬНОСТИ В 2019 ГОДУ (49 МЛН РУБ.)</vt:lpstr>
      <vt:lpstr>РАЗВИТИЕ ОТРАСЛИ ТУРИЗМА В 2019 ГОДУ (42 млн руб.)</vt:lpstr>
      <vt:lpstr>РАЗВИТИЕ И СОДЕРЖАНИЕ СЕТИ АВТОДОРОГ В 2019 ГОДУ (ВСЕГО – 6 731 МЛН РУБ.) ДОРОГИ РЕГИОНАЛЬНОГО ЗНАЧЕНИЯ –  4 380 МЛН РУБ.</vt:lpstr>
      <vt:lpstr>РАЗВИТИЕ И СОДЕРЖАНИЕ СЕТИ АВТОДОРОГ  ДОРОГИ РЕГИОНАЛЬНОГО ЗНАЧЕНИЯ</vt:lpstr>
      <vt:lpstr>РАЗВИТИЕ И СОДЕРЖАНИЕ СЕТИ АВТОДОРОГ В 2019 ГОДУ  ДОРОГИ МЕСТНОГО ЗНАЧЕНИЯ –  2 351 МЛН РУБ.</vt:lpstr>
      <vt:lpstr>РАЗВИТИЕ И СОДЕРЖАНИЕ СЕТИ АВТОДОРОГ  ДОРОГИ МЕСТНОГО ЗНАЧЕНИЯ</vt:lpstr>
      <vt:lpstr>РАЗВИТИЕ И СОДЕРЖАНИЕ СЕТИ АВТОДОРОГ  ДОРОГИ МЕСТНОГО ЗНАЧЕНИЯ   (продолжение)</vt:lpstr>
      <vt:lpstr>РАЗВИТИЕ И СОДЕРЖАНИЕ СЕТИ АВТОДОРОГ  ДОРОГИ МЕСТНОГО ЗНАЧЕНИЯ  (продолжение)</vt:lpstr>
      <vt:lpstr>АДРЕСНАЯ ИНВЕСТИЦИОННАЯ ПРОГРАММА (ОБЪЕКТЫ ГОСУДАРСТВЕННОЙ СОБСТВЕННОСТИ)</vt:lpstr>
      <vt:lpstr>АДРЕСНАЯ ИНВЕСТИЦИОННАЯ ПРОГРАММА (ОБЪЕКТЫ ГОСУДАРСТВЕННОЙ СОБСТВЕННОСТИ) (продолжение)</vt:lpstr>
      <vt:lpstr>АДРЕСНАЯ ИНВЕСТИЦИОННАЯ ПРОГРАММА (ОБЪЕКТЫ МУНИЦИПАЛЬНОЙ СОБСТВЕННОСТИ)</vt:lpstr>
      <vt:lpstr>АДРЕСНАЯ ИНВЕСТИЦИОННАЯ ПРОГРАММА (ОБЪЕКТЫ МУНИЦИПАЛЬНОЙ СОБСТВЕННОСТИ) (продолжение)</vt:lpstr>
      <vt:lpstr>АДРЕСНАЯ ИНВЕСТИЦИОННАЯ ПРОГРАММА («КЛАСТЕР КРУИЗНОГО ТУРИЗМА И ОТДЫХА «ВОЛЖСКОЕ МОРЕ»)</vt:lpstr>
      <vt:lpstr>АДРЕСНАЯ ИНВЕСТИЦИОННАЯ ПРОГРАММА («КЛАСТЕР КРУИЗНОГО ТУРИЗМА И ОТДЫХА «ВОЛЖСКОЕ МОРЕ») (продолжение)</vt:lpstr>
      <vt:lpstr>ФИНАНСОВАЯ ПОДДЕРЖКА  МУНИЦИПАЛЬНЫХ ОБРАЗОВАНИЙ</vt:lpstr>
      <vt:lpstr>ФИНАНСОВАЯ ПОМОЩЬ (СУБСИДИИ И ИНЫЕ МЕЖБЮДЖЕТНЫЕ ТРАНСФЕРТЫ) МУНИЦИПАЛЬНЫМ ОБРАЗОВАНИЯМ</vt:lpstr>
      <vt:lpstr>ФИНАНСОВАЯ ПОМОЩЬ (СУБСИДИИ И ИНЫЕ МЕЖБЮДЖЕТНЫЕ ТРАНСФЕРТЫ) МУНИЦИПАЛЬНЫМ ОБРАЗОВАНИЯМ (продолжение)</vt:lpstr>
      <vt:lpstr>ФИНАНСОВАЯ ПОМОЩЬ (СУБСИДИИ И ИНЫЕ МЕЖБЮДЖЕТНЫЕ ТРАНСФЕРТЫ) МУНИЦИПАЛЬНЫМ ОБРАЗОВАНИЯМ (продолжение)</vt:lpstr>
      <vt:lpstr>ПРОГРАММА ПОДДЕРЖКИ МЕСТНЫХ ИНИЦИАТИВ</vt:lpstr>
      <vt:lpstr>ПУБЛИЧНЫЕ ОБЯЗАТЕЛЬСТВА</vt:lpstr>
      <vt:lpstr>ПУБЛИЧНЫЕ ОБЯЗАТЕЛЬСТВА (продолжение)</vt:lpstr>
      <vt:lpstr>РАСХОДЫ НА ОКАЗАНИЕ ГОСУДАРСТВЕННЫХ  УСЛУГ НАСЕЛЕНИЮ</vt:lpstr>
      <vt:lpstr>РАСХОДЫ НА ОКАЗАНИЕ ГОСУДАРСТВЕННЫХ  УСЛУГ НАСЕЛЕНИЮ (продолжение)</vt:lpstr>
      <vt:lpstr>Презентация PowerPoint</vt:lpstr>
      <vt:lpstr>Презентация PowerPoint</vt:lpstr>
      <vt:lpstr>ДОЛГОВАЯ НАГРУЗКА ТВЕРСКОЙ ОБЛАСТИ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Светлана Матвеева</dc:creator>
  <cp:lastModifiedBy>Светлана Матвеева</cp:lastModifiedBy>
  <cp:revision>1415</cp:revision>
  <cp:lastPrinted>2018-10-08T17:26:58Z</cp:lastPrinted>
  <dcterms:created xsi:type="dcterms:W3CDTF">2018-09-20T06:16:50Z</dcterms:created>
  <dcterms:modified xsi:type="dcterms:W3CDTF">2018-10-08T18:07:57Z</dcterms:modified>
</cp:coreProperties>
</file>