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7" r:id="rId3"/>
    <p:sldId id="443" r:id="rId4"/>
    <p:sldId id="442" r:id="rId5"/>
    <p:sldId id="258" r:id="rId6"/>
    <p:sldId id="447" r:id="rId7"/>
    <p:sldId id="448" r:id="rId8"/>
    <p:sldId id="386" r:id="rId9"/>
    <p:sldId id="449" r:id="rId10"/>
    <p:sldId id="450" r:id="rId11"/>
    <p:sldId id="446" r:id="rId12"/>
    <p:sldId id="391" r:id="rId13"/>
    <p:sldId id="392" r:id="rId14"/>
    <p:sldId id="393" r:id="rId15"/>
    <p:sldId id="364" r:id="rId16"/>
    <p:sldId id="404" r:id="rId17"/>
    <p:sldId id="405" r:id="rId18"/>
    <p:sldId id="406" r:id="rId19"/>
    <p:sldId id="310" r:id="rId20"/>
    <p:sldId id="389" r:id="rId21"/>
    <p:sldId id="390" r:id="rId22"/>
    <p:sldId id="277" r:id="rId23"/>
  </p:sldIdLst>
  <p:sldSz cx="12192000" cy="6858000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" id="{857651C3-D2A8-4D78-8E30-83F43D3C55C8}">
          <p14:sldIdLst>
            <p14:sldId id="257"/>
          </p14:sldIdLst>
        </p14:section>
        <p14:section name="ПАРАМЕТРЫ" id="{084A2B3C-0752-4DB8-A8DC-CC8E0BEA115E}">
          <p14:sldIdLst>
            <p14:sldId id="443"/>
            <p14:sldId id="442"/>
            <p14:sldId id="258"/>
          </p14:sldIdLst>
        </p14:section>
        <p14:section name="ННД" id="{6A2DF2A9-8428-44DA-9830-3D6D1FB08EB7}">
          <p14:sldIdLst>
            <p14:sldId id="447"/>
            <p14:sldId id="448"/>
            <p14:sldId id="386"/>
            <p14:sldId id="449"/>
            <p14:sldId id="450"/>
            <p14:sldId id="446"/>
          </p14:sldIdLst>
        </p14:section>
        <p14:section name="РАСХОДЫ" id="{ABF7AA78-ED0C-4210-889B-C0071B477583}">
          <p14:sldIdLst>
            <p14:sldId id="391"/>
            <p14:sldId id="392"/>
            <p14:sldId id="393"/>
          </p14:sldIdLst>
        </p14:section>
        <p14:section name="ФИНПОМОЩЬ В МО" id="{0E12A90F-0E98-4394-8FC6-BA135522D132}">
          <p14:sldIdLst>
            <p14:sldId id="364"/>
            <p14:sldId id="404"/>
            <p14:sldId id="405"/>
            <p14:sldId id="406"/>
            <p14:sldId id="310"/>
          </p14:sldIdLst>
        </p14:section>
        <p14:section name="СОЦ. РАСХОДЫ" id="{8181A749-3172-4EEB-8833-100C25DDAE75}">
          <p14:sldIdLst>
            <p14:sldId id="389"/>
            <p14:sldId id="390"/>
          </p14:sldIdLst>
        </p14:section>
        <p14:section name="ГОСДОЛГ" id="{AF87042D-7268-40D8-B919-629711B5B25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nina" initials="Z" lastIdx="1" clrIdx="0">
    <p:extLst>
      <p:ext uri="{19B8F6BF-5375-455C-9EA6-DF929625EA0E}">
        <p15:presenceInfo xmlns:p15="http://schemas.microsoft.com/office/powerpoint/2012/main" userId="Zan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BE9DF"/>
    <a:srgbClr val="A1A1A1"/>
    <a:srgbClr val="CFE3D4"/>
    <a:srgbClr val="78AC87"/>
    <a:srgbClr val="51815F"/>
    <a:srgbClr val="E1A17C"/>
    <a:srgbClr val="CD8708"/>
    <a:srgbClr val="C8DECE"/>
    <a:srgbClr val="E5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6745991707347"/>
          <c:y val="0.257815207147923"/>
          <c:w val="0.41801406028696825"/>
          <c:h val="0.4749315835067149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02-4BC6-BBDB-1AA8C26AE006}"/>
              </c:ext>
            </c:extLst>
          </c:dPt>
          <c:dPt>
            <c:idx val="1"/>
            <c:bubble3D val="0"/>
            <c:spPr>
              <a:solidFill>
                <a:srgbClr val="C0D2A4"/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02-4BC6-BBDB-1AA8C26AE006}"/>
              </c:ext>
            </c:extLst>
          </c:dPt>
          <c:dPt>
            <c:idx val="2"/>
            <c:bubble3D val="0"/>
            <c:spPr>
              <a:solidFill>
                <a:schemeClr val="accent3">
                  <a:tint val="9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02-4BC6-BBDB-1AA8C26AE006}"/>
              </c:ext>
            </c:extLst>
          </c:dPt>
          <c:dPt>
            <c:idx val="3"/>
            <c:bubble3D val="0"/>
            <c:spPr>
              <a:solidFill>
                <a:srgbClr val="94B255"/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02-4BC6-BBDB-1AA8C26AE006}"/>
              </c:ext>
            </c:extLst>
          </c:dPt>
          <c:dPt>
            <c:idx val="4"/>
            <c:bubble3D val="0"/>
            <c:spPr>
              <a:solidFill>
                <a:schemeClr val="accent3">
                  <a:shade val="7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02-4BC6-BBDB-1AA8C26AE006}"/>
              </c:ext>
            </c:extLst>
          </c:dPt>
          <c:dPt>
            <c:idx val="5"/>
            <c:bubble3D val="0"/>
            <c:spPr>
              <a:solidFill>
                <a:schemeClr val="accent3">
                  <a:shade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02-4BC6-BBDB-1AA8C26AE006}"/>
              </c:ext>
            </c:extLst>
          </c:dPt>
          <c:dLbls>
            <c:dLbl>
              <c:idx val="0"/>
              <c:layout>
                <c:manualLayout>
                  <c:x val="-0.14160157225324665"/>
                  <c:y val="0.1425335636657148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2834156921667298"/>
                      <c:h val="0.2783247172376966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7598361365599494"/>
                  <c:y val="-0.1321716986896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1690470725080749"/>
                      <c:h val="0.1770806458635364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6475619284876999"/>
                  <c:y val="-0.1459939743103975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3104204179937499"/>
                      <c:h val="0.2433430810898920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2409714618513175"/>
                  <c:y val="0.1940595178080968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345372993922005"/>
                      <c:h val="0.24334308108989203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5.7792946383642928E-2"/>
                  <c:y val="0.2025381589226156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5755280779286591"/>
                      <c:h val="0.23074638165363548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2.2728168796232025E-2"/>
                  <c:y val="0.207194340903767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602-4BC6-BBDB-1AA8C26AE0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Налог на доходы физических лиц</c:v>
                </c:pt>
                <c:pt idx="1">
                  <c:v>Налог на прибыль организаций</c:v>
                </c:pt>
                <c:pt idx="2">
                  <c:v>Налог на имущество организаций</c:v>
                </c:pt>
                <c:pt idx="3">
                  <c:v>Акцизы на алкоголь и нефтепродукты</c:v>
                </c:pt>
                <c:pt idx="4">
                  <c:v>Прочие налоговые и неналоговые доходы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14654</c:v>
                </c:pt>
                <c:pt idx="1">
                  <c:v>12441</c:v>
                </c:pt>
                <c:pt idx="2">
                  <c:v>6681</c:v>
                </c:pt>
                <c:pt idx="3">
                  <c:v>6546</c:v>
                </c:pt>
                <c:pt idx="4">
                  <c:v>5994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602-4BC6-BBDB-1AA8C26A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9"/>
        <c:holeSize val="51"/>
      </c:doughnutChart>
      <c:spPr>
        <a:noFill/>
        <a:ln w="25378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344">
          <a:solidFill>
            <a:srgbClr val="FF0000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6745991707347"/>
          <c:y val="0.257815207147923"/>
          <c:w val="0.41801406028696825"/>
          <c:h val="0.4749315835067149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02-4BC6-BBDB-1AA8C26AE006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02-4BC6-BBDB-1AA8C26AE006}"/>
              </c:ext>
            </c:extLst>
          </c:dPt>
          <c:dPt>
            <c:idx val="2"/>
            <c:bubble3D val="0"/>
            <c:spPr>
              <a:solidFill>
                <a:schemeClr val="accent3">
                  <a:tint val="9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02-4BC6-BBDB-1AA8C26AE006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02-4BC6-BBDB-1AA8C26AE006}"/>
              </c:ext>
            </c:extLst>
          </c:dPt>
          <c:dPt>
            <c:idx val="4"/>
            <c:bubble3D val="0"/>
            <c:spPr>
              <a:solidFill>
                <a:schemeClr val="accent3">
                  <a:shade val="7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02-4BC6-BBDB-1AA8C26AE006}"/>
              </c:ext>
            </c:extLst>
          </c:dPt>
          <c:dPt>
            <c:idx val="5"/>
            <c:bubble3D val="0"/>
            <c:spPr>
              <a:solidFill>
                <a:schemeClr val="accent3">
                  <a:shade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02-4BC6-BBDB-1AA8C26AE006}"/>
              </c:ext>
            </c:extLst>
          </c:dPt>
          <c:dLbls>
            <c:dLbl>
              <c:idx val="0"/>
              <c:layout>
                <c:manualLayout>
                  <c:x val="-0.14160157225324665"/>
                  <c:y val="0.1425335636657148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2834156921667298"/>
                      <c:h val="0.2783247172376966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7598361365599494"/>
                  <c:y val="-0.1321716986896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1690470725080749"/>
                      <c:h val="0.1770806458635364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6475619284876999"/>
                  <c:y val="-0.1459939743103975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3104204179937499"/>
                      <c:h val="0.2433430810898920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2409714618513175"/>
                  <c:y val="0.1940595178080968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345372993922005"/>
                      <c:h val="0.24334308108989203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4.143815296432244E-2"/>
                  <c:y val="0.1933985126844975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5755280779286591"/>
                      <c:h val="0.23074638165363548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2.2728168796232025E-2"/>
                  <c:y val="0.207194340903767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602-4BC6-BBDB-1AA8C26AE0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Налог на доходы физических лиц</c:v>
                </c:pt>
                <c:pt idx="1">
                  <c:v>Налог на прибыль организаций</c:v>
                </c:pt>
                <c:pt idx="2">
                  <c:v>Налог на имущество организаций</c:v>
                </c:pt>
                <c:pt idx="3">
                  <c:v>Акцизы на алкоголь и нефтепродукты</c:v>
                </c:pt>
                <c:pt idx="4">
                  <c:v>Прочие налоговые и неналоговые доходы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15917</c:v>
                </c:pt>
                <c:pt idx="1">
                  <c:v>12904</c:v>
                </c:pt>
                <c:pt idx="2">
                  <c:v>6122</c:v>
                </c:pt>
                <c:pt idx="3">
                  <c:v>7465</c:v>
                </c:pt>
                <c:pt idx="4">
                  <c:v>6341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602-4BC6-BBDB-1AA8C26A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9"/>
        <c:holeSize val="51"/>
      </c:doughnutChart>
      <c:spPr>
        <a:noFill/>
        <a:ln w="25378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344">
          <a:solidFill>
            <a:srgbClr val="FF0000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6745991707347"/>
          <c:y val="0.257815207147923"/>
          <c:w val="0.41801406028696825"/>
          <c:h val="0.4749315835067149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02-4BC6-BBDB-1AA8C26AE006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02-4BC6-BBDB-1AA8C26AE006}"/>
              </c:ext>
            </c:extLst>
          </c:dPt>
          <c:dPt>
            <c:idx val="2"/>
            <c:bubble3D val="0"/>
            <c:spPr>
              <a:solidFill>
                <a:schemeClr val="accent3">
                  <a:tint val="9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02-4BC6-BBDB-1AA8C26AE006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02-4BC6-BBDB-1AA8C26AE006}"/>
              </c:ext>
            </c:extLst>
          </c:dPt>
          <c:dPt>
            <c:idx val="4"/>
            <c:bubble3D val="0"/>
            <c:spPr>
              <a:solidFill>
                <a:schemeClr val="accent3">
                  <a:shade val="7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02-4BC6-BBDB-1AA8C26AE006}"/>
              </c:ext>
            </c:extLst>
          </c:dPt>
          <c:dPt>
            <c:idx val="5"/>
            <c:bubble3D val="0"/>
            <c:spPr>
              <a:solidFill>
                <a:schemeClr val="accent3">
                  <a:shade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02-4BC6-BBDB-1AA8C26AE006}"/>
              </c:ext>
            </c:extLst>
          </c:dPt>
          <c:dLbls>
            <c:dLbl>
              <c:idx val="0"/>
              <c:layout>
                <c:manualLayout>
                  <c:x val="-0.14160157225324665"/>
                  <c:y val="0.1425335636657148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2834156921667298"/>
                      <c:h val="0.2783247172376966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7598361365599494"/>
                  <c:y val="-0.1321716986896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1690470725080749"/>
                      <c:h val="0.1770806458635364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6475619284876999"/>
                  <c:y val="-0.1459939743103975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3104204179937499"/>
                      <c:h val="0.2433430810898920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4249628878186729"/>
                  <c:y val="0.2169086334033919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345372993922005"/>
                      <c:h val="0.24334308108989203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5.9837295561057983E-2"/>
                  <c:y val="0.1888286895654385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5755280779286591"/>
                      <c:h val="0.23074638165363548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2.2728168796232025E-2"/>
                  <c:y val="0.207194340903767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602-4BC6-BBDB-1AA8C26AE0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Налог на доходы физических лиц</c:v>
                </c:pt>
                <c:pt idx="1">
                  <c:v>Налог на прибыль организаций</c:v>
                </c:pt>
                <c:pt idx="2">
                  <c:v>Налог на имущество организаций</c:v>
                </c:pt>
                <c:pt idx="3">
                  <c:v>Акцизы на алкоголь и нефтепродукты</c:v>
                </c:pt>
                <c:pt idx="4">
                  <c:v>Прочие налоговые и неналоговые доходы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17212</c:v>
                </c:pt>
                <c:pt idx="1">
                  <c:v>13185</c:v>
                </c:pt>
                <c:pt idx="2">
                  <c:v>6293</c:v>
                </c:pt>
                <c:pt idx="3">
                  <c:v>8248</c:v>
                </c:pt>
                <c:pt idx="4">
                  <c:v>7281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602-4BC6-BBDB-1AA8C26A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9"/>
        <c:holeSize val="51"/>
      </c:doughnutChart>
      <c:spPr>
        <a:noFill/>
        <a:ln w="25378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344">
          <a:solidFill>
            <a:srgbClr val="FF0000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3968294104686856"/>
          <c:y val="7.9585743741717868E-2"/>
          <c:w val="0.55956502738490632"/>
          <c:h val="0.87703420196425219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План на 2013 год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5339980145575228E-3"/>
                  <c:y val="2.1899621446937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1565199495138062E-2"/>
                  <c:y val="-4.38044160327990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5.6893320097049626E-3"/>
                  <c:y val="2.1899621446937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4456499368922579E-2"/>
                  <c:y val="2.1899621446937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2205211965694522E-3"/>
                  <c:y val="-7.139449029665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FBD-416A-9689-1C79704C1E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Прочие
 налоговые и неналоговые доходы</c:v>
                </c:pt>
                <c:pt idx="1">
                  <c:v>Налог на имущество организаций</c:v>
                </c:pt>
                <c:pt idx="2">
                  <c:v>Акцизы на алкоголь</c:v>
                </c:pt>
                <c:pt idx="3">
                  <c:v>Доходы от уплаты акцизов на нефтепродукты</c:v>
                </c:pt>
                <c:pt idx="4">
                  <c:v>Налог на доходы физических лиц </c:v>
                </c:pt>
                <c:pt idx="5">
                  <c:v>Налог на прибыль  организаций</c:v>
                </c:pt>
                <c:pt idx="6">
                  <c:v>НАЛОГОВЫЕ И НЕНАЛОГОВЫЕ ДОХОДЫ </c:v>
                </c:pt>
              </c:strCache>
            </c:strRef>
          </c:cat>
          <c:val>
            <c:numRef>
              <c:f>Лист1!$B$2:$B$8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FBD-416A-9689-1C79704C1E72}"/>
            </c:ext>
          </c:extLst>
        </c:ser>
        <c:ser>
          <c:idx val="2"/>
          <c:order val="1"/>
          <c:tx>
            <c:strRef>
              <c:f>Лист1!$C$1</c:f>
              <c:strCache>
                <c:ptCount val="1"/>
                <c:pt idx="0">
                  <c:v>Факт за 2013 год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3135888127125658E-3"/>
                  <c:y val="-8.75984857877492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0650752066974635E-3"/>
                  <c:y val="-1.53297350128561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8.5572929172744241E-3"/>
                  <c:y val="-1.53297350128561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8446660048525073E-3"/>
                  <c:y val="-2.62797181742889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FBD-416A-9689-1C79704C1E72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4456279051431561E-3"/>
                  <c:y val="-1.75196971575498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FBD-416A-9689-1C79704C1E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Прочие
 налоговые и неналоговые доходы</c:v>
                </c:pt>
                <c:pt idx="1">
                  <c:v>Налог на имущество организаций</c:v>
                </c:pt>
                <c:pt idx="2">
                  <c:v>Акцизы на алкоголь</c:v>
                </c:pt>
                <c:pt idx="3">
                  <c:v>Доходы от уплаты акцизов на нефтепродукты</c:v>
                </c:pt>
                <c:pt idx="4">
                  <c:v>Налог на доходы физических лиц </c:v>
                </c:pt>
                <c:pt idx="5">
                  <c:v>Налог на прибыль  организаций</c:v>
                </c:pt>
                <c:pt idx="6">
                  <c:v>НАЛОГОВЫЕ И НЕНАЛОГОВЫЕ ДОХОДЫ </c:v>
                </c:pt>
              </c:strCache>
            </c:strRef>
          </c:cat>
          <c:val>
            <c:numRef>
              <c:f>Лист1!$C$2:$C$8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FBD-416A-9689-1C79704C1E72}"/>
            </c:ext>
          </c:extLst>
        </c:ser>
        <c:ser>
          <c:idx val="0"/>
          <c:order val="2"/>
          <c:tx>
            <c:strRef>
              <c:f>Лист1!$D$1</c:f>
              <c:strCache>
                <c:ptCount val="1"/>
                <c:pt idx="0">
                  <c:v>Оценка 2018 год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Lbls>
            <c:dLbl>
              <c:idx val="6"/>
              <c:layout>
                <c:manualLayout>
                  <c:x val="-8.1032263051392925E-2"/>
                  <c:y val="-2.7887355726981039E-3"/>
                </c:manualLayout>
              </c:layout>
              <c:tx>
                <c:rich>
                  <a:bodyPr/>
                  <a:lstStyle/>
                  <a:p>
                    <a:r>
                      <a:rPr lang="en-US" b="1" dirty="0" smtClean="0"/>
                      <a:t>45</a:t>
                    </a:r>
                    <a:r>
                      <a:rPr lang="en-US" b="1" baseline="0" dirty="0" smtClean="0"/>
                      <a:t> 044</a:t>
                    </a:r>
                    <a:endParaRPr lang="en-US" b="1" dirty="0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9DA-4DEC-A12C-4B0640C9B02E}"/>
                </c:ext>
                <c:ext xmlns:c15="http://schemas.microsoft.com/office/drawing/2012/chart" uri="{CE6537A1-D6FC-4f65-9D91-7224C49458BB}">
                  <c15:layout>
                    <c:manualLayout>
                      <c:w val="7.2251624286287758E-2"/>
                      <c:h val="6.034667168769578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Прочие
 налоговые и неналоговые доходы</c:v>
                </c:pt>
                <c:pt idx="1">
                  <c:v>Налог на имущество организаций</c:v>
                </c:pt>
                <c:pt idx="2">
                  <c:v>Акцизы на алкоголь</c:v>
                </c:pt>
                <c:pt idx="3">
                  <c:v>Доходы от уплаты акцизов на нефтепродукты</c:v>
                </c:pt>
                <c:pt idx="4">
                  <c:v>Налог на доходы физических лиц </c:v>
                </c:pt>
                <c:pt idx="5">
                  <c:v>Налог на прибыль  организаций</c:v>
                </c:pt>
                <c:pt idx="6">
                  <c:v>НАЛОГОВЫЕ И НЕНАЛОГОВЫЕ ДОХОДЫ </c:v>
                </c:pt>
              </c:strCache>
            </c:strRef>
          </c:cat>
          <c:val>
            <c:numRef>
              <c:f>Лист1!$D$2:$D$8</c:f>
              <c:numCache>
                <c:formatCode>_-* #\ ##0_р_._-;\-* #\ ##0_р_._-;_-* "-"??_р_._-;_-@_-</c:formatCode>
                <c:ptCount val="7"/>
                <c:pt idx="0">
                  <c:v>3763</c:v>
                </c:pt>
                <c:pt idx="1">
                  <c:v>5288</c:v>
                </c:pt>
                <c:pt idx="2">
                  <c:v>1305</c:v>
                </c:pt>
                <c:pt idx="3">
                  <c:v>2669</c:v>
                </c:pt>
                <c:pt idx="4">
                  <c:v>7382</c:v>
                </c:pt>
                <c:pt idx="5">
                  <c:v>6637</c:v>
                </c:pt>
                <c:pt idx="6">
                  <c:v>10044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9FBD-416A-9689-1C79704C1E72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Прогноз  2019 год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9FBD-416A-9689-1C79704C1E72}"/>
              </c:ext>
            </c:extLst>
          </c:dPt>
          <c:dLbls>
            <c:dLbl>
              <c:idx val="6"/>
              <c:layout>
                <c:manualLayout>
                  <c:x val="-3.7390156796415622E-2"/>
                  <c:y val="6.9762880950711455E-5"/>
                </c:manualLayout>
              </c:layout>
              <c:tx>
                <c:rich>
                  <a:bodyPr/>
                  <a:lstStyle/>
                  <a:p>
                    <a:r>
                      <a:rPr lang="en-US" b="1" dirty="0" smtClean="0"/>
                      <a:t>46</a:t>
                    </a:r>
                    <a:r>
                      <a:rPr lang="en-US" b="1" baseline="0" dirty="0" smtClean="0"/>
                      <a:t> 316  </a:t>
                    </a:r>
                    <a:r>
                      <a:rPr lang="en-US" b="0" baseline="0" dirty="0" smtClean="0"/>
                      <a:t>(+ 1 272)</a:t>
                    </a:r>
                    <a:endParaRPr lang="en-US" b="0" dirty="0"/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9DA-4DEC-A12C-4B0640C9B02E}"/>
                </c:ext>
                <c:ext xmlns:c15="http://schemas.microsoft.com/office/drawing/2012/chart" uri="{CE6537A1-D6FC-4f65-9D91-7224C49458BB}">
                  <c15:layout>
                    <c:manualLayout>
                      <c:w val="0.18838570772880331"/>
                      <c:h val="4.6785621870236056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Прочие
 налоговые и неналоговые доходы</c:v>
                </c:pt>
                <c:pt idx="1">
                  <c:v>Налог на имущество организаций</c:v>
                </c:pt>
                <c:pt idx="2">
                  <c:v>Акцизы на алкоголь</c:v>
                </c:pt>
                <c:pt idx="3">
                  <c:v>Доходы от уплаты акцизов на нефтепродукты</c:v>
                </c:pt>
                <c:pt idx="4">
                  <c:v>Налог на доходы физических лиц </c:v>
                </c:pt>
                <c:pt idx="5">
                  <c:v>Налог на прибыль  организаций</c:v>
                </c:pt>
                <c:pt idx="6">
                  <c:v>НАЛОГОВЫЕ И НЕНАЛОГОВЫЕ ДОХОДЫ </c:v>
                </c:pt>
              </c:strCache>
            </c:strRef>
          </c:cat>
          <c:val>
            <c:numRef>
              <c:f>Лист1!$E$2:$E$8</c:f>
              <c:numCache>
                <c:formatCode>_-* #\ ##0_р_._-;\-* #\ ##0_р_._-;_-* "-"??_р_._-;_-@_-</c:formatCode>
                <c:ptCount val="7"/>
                <c:pt idx="0">
                  <c:v>3994</c:v>
                </c:pt>
                <c:pt idx="1">
                  <c:v>4681</c:v>
                </c:pt>
                <c:pt idx="2">
                  <c:v>1762</c:v>
                </c:pt>
                <c:pt idx="3">
                  <c:v>2784</c:v>
                </c:pt>
                <c:pt idx="4">
                  <c:v>8654</c:v>
                </c:pt>
                <c:pt idx="5">
                  <c:v>7441</c:v>
                </c:pt>
                <c:pt idx="6">
                  <c:v>11316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9-9FBD-416A-9689-1C79704C1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axId val="325849992"/>
        <c:axId val="328608936"/>
      </c:barChart>
      <c:catAx>
        <c:axId val="325849992"/>
        <c:scaling>
          <c:orientation val="minMax"/>
        </c:scaling>
        <c:delete val="0"/>
        <c:axPos val="l"/>
        <c:numFmt formatCode="\О\с\н\о\в\н\о\й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28608936"/>
        <c:crosses val="autoZero"/>
        <c:auto val="1"/>
        <c:lblAlgn val="ctr"/>
        <c:lblOffset val="100"/>
        <c:noMultiLvlLbl val="0"/>
      </c:catAx>
      <c:valAx>
        <c:axId val="328608936"/>
        <c:scaling>
          <c:orientation val="minMax"/>
          <c:max val="15000"/>
          <c:min val="0"/>
        </c:scaling>
        <c:delete val="1"/>
        <c:axPos val="b"/>
        <c:numFmt formatCode="#,##0" sourceLinked="0"/>
        <c:majorTickMark val="out"/>
        <c:minorTickMark val="none"/>
        <c:tickLblPos val="nextTo"/>
        <c:crossAx val="325849992"/>
        <c:crosses val="autoZero"/>
        <c:crossBetween val="between"/>
        <c:majorUnit val="4000"/>
        <c:minorUnit val="4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764556184512412"/>
          <c:y val="0.57092873970864022"/>
          <c:w val="0.35052488557483752"/>
          <c:h val="0.13524851424639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0000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12985892370954E-2"/>
          <c:y val="0.21601369213436281"/>
          <c:w val="0.96928183706630011"/>
          <c:h val="0.51462758489717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Дотации в денежной форме</c:v>
                </c:pt>
              </c:strCache>
            </c:strRef>
          </c:tx>
          <c:spPr>
            <a:solidFill>
              <a:srgbClr val="89B696"/>
            </a:solidFill>
            <a:ln>
              <a:solidFill>
                <a:srgbClr val="629E73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B696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2B-4752-BDE3-E752C5D787D6}"/>
              </c:ext>
            </c:extLst>
          </c:dPt>
          <c:dPt>
            <c:idx val="1"/>
            <c:invertIfNegative val="0"/>
            <c:bubble3D val="0"/>
            <c:spPr>
              <a:solidFill>
                <a:srgbClr val="89B696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2B-4752-BDE3-E752C5D787D6}"/>
              </c:ext>
            </c:extLst>
          </c:dPt>
          <c:dLbls>
            <c:dLbl>
              <c:idx val="0"/>
              <c:layout>
                <c:manualLayout>
                  <c:x val="0"/>
                  <c:y val="1.86183326078666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72B-4752-BDE3-E752C5D787D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-3.5835527906705731E-3"/>
                  <c:y val="-7.295033185286764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72B-4752-BDE3-E752C5D787D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Лист1!$B$2:$B$3</c:f>
              <c:numCache>
                <c:formatCode>#,##0</c:formatCode>
                <c:ptCount val="2"/>
                <c:pt idx="0">
                  <c:v>1867</c:v>
                </c:pt>
                <c:pt idx="1">
                  <c:v>2029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2B-4752-BDE3-E752C5D787D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Доп. норматив от НДФЛ</c:v>
                </c:pt>
              </c:strCache>
            </c:strRef>
          </c:tx>
          <c:spPr>
            <a:solidFill>
              <a:srgbClr val="C8DECE"/>
            </a:solidFill>
            <a:ln w="9525" cap="flat" cmpd="sng" algn="ctr">
              <a:solidFill>
                <a:srgbClr val="7A8375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Лист1!$C$2:$C$3</c:f>
              <c:numCache>
                <c:formatCode>_-* #\ ##0\ _₽_-;\-* #\ ##0\ _₽_-;_-* "-"??\ _₽_-;_-@_-</c:formatCode>
                <c:ptCount val="2"/>
                <c:pt idx="0">
                  <c:v>2553</c:v>
                </c:pt>
                <c:pt idx="1">
                  <c:v>2641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0EF-418C-AEE2-BC7D8F06C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100"/>
        <c:axId val="328610112"/>
        <c:axId val="328610504"/>
      </c:barChart>
      <c:catAx>
        <c:axId val="32861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28610504"/>
        <c:crosses val="autoZero"/>
        <c:auto val="1"/>
        <c:lblAlgn val="ctr"/>
        <c:lblOffset val="100"/>
        <c:noMultiLvlLbl val="0"/>
      </c:catAx>
      <c:valAx>
        <c:axId val="328610504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3286101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2.3393545485301939E-2"/>
          <c:y val="0.84415289884939693"/>
          <c:w val="0.97660645451469807"/>
          <c:h val="0.13750178156646881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13006077817907E-2"/>
          <c:y val="0.10071074872016116"/>
          <c:w val="0.96928183706630011"/>
          <c:h val="0.654292804782687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629E73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2B-4752-BDE3-E752C5D787D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2B-4752-BDE3-E752C5D787D6}"/>
              </c:ext>
            </c:extLst>
          </c:dPt>
          <c:dLbls>
            <c:dLbl>
              <c:idx val="0"/>
              <c:layout>
                <c:manualLayout>
                  <c:x val="0"/>
                  <c:y val="0.287410006818102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72B-4752-BDE3-E752C5D787D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1.4334211162682292E-2"/>
                  <c:y val="0.3241006459863714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72B-4752-BDE3-E752C5D787D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Лист1!$B$2:$B$3</c:f>
              <c:numCache>
                <c:formatCode>#,##0</c:formatCode>
                <c:ptCount val="2"/>
                <c:pt idx="0">
                  <c:v>5280</c:v>
                </c:pt>
                <c:pt idx="1">
                  <c:v>6401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2B-4752-BDE3-E752C5D78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axId val="328611288"/>
        <c:axId val="328611680"/>
      </c:barChart>
      <c:catAx>
        <c:axId val="32861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28611680"/>
        <c:crosses val="autoZero"/>
        <c:auto val="1"/>
        <c:lblAlgn val="ctr"/>
        <c:lblOffset val="100"/>
        <c:noMultiLvlLbl val="0"/>
      </c:catAx>
      <c:valAx>
        <c:axId val="328611680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3286112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947273144930938E-2"/>
          <c:y val="5.1452817095955915E-2"/>
          <c:w val="0.59661271293577189"/>
          <c:h val="0.771401510943228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ППМИ в городских и сельских поселениях</c:v>
                </c:pt>
              </c:strCache>
            </c:strRef>
          </c:tx>
          <c:spPr>
            <a:solidFill>
              <a:srgbClr val="8DB99A"/>
            </a:solidFill>
            <a:ln>
              <a:solidFill>
                <a:srgbClr val="5E986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Лист1!$B$1:$H$1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Лист1!$B$3:$H$3</c:f>
              <c:numCache>
                <c:formatCode>General</c:formatCode>
                <c:ptCount val="7"/>
                <c:pt idx="0">
                  <c:v>53</c:v>
                </c:pt>
                <c:pt idx="1">
                  <c:v>94</c:v>
                </c:pt>
                <c:pt idx="2">
                  <c:v>168</c:v>
                </c:pt>
                <c:pt idx="3">
                  <c:v>200</c:v>
                </c:pt>
                <c:pt idx="4">
                  <c:v>189</c:v>
                </c:pt>
                <c:pt idx="5">
                  <c:v>216</c:v>
                </c:pt>
                <c:pt idx="6">
                  <c:v>206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EA-47B6-9EC7-5F1F6E59E7A6}"/>
            </c:ext>
          </c:extLst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ППМИ в городах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3"/>
              <c:layout>
                <c:manualLayout>
                  <c:x val="0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1EA-47B6-9EC7-5F1F6E59E7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Лист1!$B$1:$H$1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Лист1!$B$4:$H$4</c:f>
              <c:numCache>
                <c:formatCode>General</c:formatCode>
                <c:ptCount val="7"/>
                <c:pt idx="3">
                  <c:v>11</c:v>
                </c:pt>
                <c:pt idx="4">
                  <c:v>48</c:v>
                </c:pt>
                <c:pt idx="5">
                  <c:v>60</c:v>
                </c:pt>
                <c:pt idx="6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EA-47B6-9EC7-5F1F6E59E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100"/>
        <c:axId val="330856288"/>
        <c:axId val="330856680"/>
      </c:barChart>
      <c:catAx>
        <c:axId val="330856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330856680"/>
        <c:crosses val="autoZero"/>
        <c:auto val="1"/>
        <c:lblAlgn val="ctr"/>
        <c:lblOffset val="100"/>
        <c:noMultiLvlLbl val="0"/>
      </c:catAx>
      <c:valAx>
        <c:axId val="330856680"/>
        <c:scaling>
          <c:orientation val="minMax"/>
          <c:max val="35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330856288"/>
        <c:crosses val="autoZero"/>
        <c:crossBetween val="between"/>
        <c:majorUnit val="100"/>
      </c:valAx>
    </c:plotArea>
    <c:legend>
      <c:legendPos val="r"/>
      <c:layout>
        <c:manualLayout>
          <c:xMode val="edge"/>
          <c:yMode val="edge"/>
          <c:x val="0.70948170329082927"/>
          <c:y val="0.23235307188090212"/>
          <c:w val="0.24843190903316825"/>
          <c:h val="0.63045161648705694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969053015176464E-2"/>
          <c:y val="2.7122124734438095E-2"/>
          <c:w val="0.7357343156432623"/>
          <c:h val="0.7628425578464936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Показатели по соглашению с Минфином РФ</c:v>
                </c:pt>
              </c:strCache>
            </c:strRef>
          </c:tx>
          <c:spPr>
            <a:ln w="41275" cap="rnd">
              <a:solidFill>
                <a:srgbClr val="E1A17C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rgbClr val="CD8708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6213646665336885E-2"/>
                  <c:y val="-5.35714411256658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797-42D8-8B9E-B4F977A6F69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1040268570288822E-2"/>
                  <c:y val="-5.3571441125665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797-42D8-8B9E-B4F977A6F69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938106030352928E-2"/>
                  <c:y val="-5.35714411256658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797-42D8-8B9E-B4F977A6F69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4142431110224717E-2"/>
                  <c:y val="-6.25000146466101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797-42D8-8B9E-B4F977A6F69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2017 
(факт)</c:v>
                </c:pt>
                <c:pt idx="1">
                  <c:v>2018
(оценка)</c:v>
                </c:pt>
                <c:pt idx="2">
                  <c:v>2019 
(прогноз)</c:v>
                </c:pt>
                <c:pt idx="3">
                  <c:v>2020 
(прогноз)</c:v>
                </c:pt>
                <c:pt idx="4">
                  <c:v>2021 
(прогноз)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1">
                  <c:v>0.61</c:v>
                </c:pt>
                <c:pt idx="2">
                  <c:v>0.59</c:v>
                </c:pt>
                <c:pt idx="3">
                  <c:v>0.56000000000000005</c:v>
                </c:pt>
                <c:pt idx="4">
                  <c:v>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797-42D8-8B9E-B4F977A6F69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Прогнозные показатели</c:v>
                </c:pt>
              </c:strCache>
            </c:strRef>
          </c:tx>
          <c:spPr>
            <a:ln w="38100" cap="rnd">
              <a:solidFill>
                <a:srgbClr val="528460"/>
              </a:solidFill>
              <a:round/>
            </a:ln>
            <a:effectLst/>
          </c:spPr>
          <c:marker>
            <c:symbol val="diamond"/>
            <c:size val="15"/>
            <c:spPr>
              <a:solidFill>
                <a:srgbClr val="97B7A0"/>
              </a:solidFill>
              <a:ln w="31750">
                <a:solidFill>
                  <a:srgbClr val="52846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80499650559357E-2"/>
                  <c:y val="8.5445276866628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797-42D8-8B9E-B4F977A6F69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3458240315497341E-2"/>
                  <c:y val="8.3260940021780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797-42D8-8B9E-B4F977A6F69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5.8631618410545497E-2"/>
                  <c:y val="8.220497801953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797-42D8-8B9E-B4F977A6F69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5.3458240315497306E-2"/>
                  <c:y val="7.598872234456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7797-42D8-8B9E-B4F977A6F69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5.3458240315497306E-2"/>
                  <c:y val="7.1428588167554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797-42D8-8B9E-B4F977A6F69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2017 
(факт)</c:v>
                </c:pt>
                <c:pt idx="1">
                  <c:v>2018
(оценка)</c:v>
                </c:pt>
                <c:pt idx="2">
                  <c:v>2019 
(прогноз)</c:v>
                </c:pt>
                <c:pt idx="3">
                  <c:v>2020 
(прогноз)</c:v>
                </c:pt>
                <c:pt idx="4">
                  <c:v>2021 
(прогноз)</c:v>
                </c:pt>
              </c:strCache>
            </c:strRef>
          </c:cat>
          <c:val>
            <c:numRef>
              <c:f>Лист1!$C$2:$C$6</c:f>
              <c:numCache>
                <c:formatCode>0%</c:formatCode>
                <c:ptCount val="5"/>
                <c:pt idx="0">
                  <c:v>0.62</c:v>
                </c:pt>
                <c:pt idx="1">
                  <c:v>0.56000000000000005</c:v>
                </c:pt>
                <c:pt idx="2">
                  <c:v>0.53</c:v>
                </c:pt>
                <c:pt idx="3">
                  <c:v>0.5</c:v>
                </c:pt>
                <c:pt idx="4">
                  <c:v>0.44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7797-42D8-8B9E-B4F977A6F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505400"/>
        <c:axId val="165504616"/>
      </c:lineChart>
      <c:catAx>
        <c:axId val="16550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65504616"/>
        <c:crosses val="autoZero"/>
        <c:auto val="1"/>
        <c:lblAlgn val="ctr"/>
        <c:lblOffset val="100"/>
        <c:noMultiLvlLbl val="0"/>
      </c:catAx>
      <c:valAx>
        <c:axId val="165504616"/>
        <c:scaling>
          <c:orientation val="minMax"/>
          <c:min val="0.4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550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49996952215582"/>
          <c:y val="0.26807163200028872"/>
          <c:w val="0.23177291022094271"/>
          <c:h val="0.5709993839049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0.36454</cdr:x>
      <cdr:y>0.3127</cdr:y>
    </cdr:from>
    <cdr:to>
      <cdr:x>0.474</cdr:x>
      <cdr:y>0.37603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64601" y="1738037"/>
          <a:ext cx="679993" cy="352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0.36454</cdr:x>
      <cdr:y>0.3127</cdr:y>
    </cdr:from>
    <cdr:to>
      <cdr:x>0.474</cdr:x>
      <cdr:y>0.37603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64601" y="1738037"/>
          <a:ext cx="679993" cy="352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0.36454</cdr:x>
      <cdr:y>0.3127</cdr:y>
    </cdr:from>
    <cdr:to>
      <cdr:x>0.474</cdr:x>
      <cdr:y>0.37603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64601" y="1738037"/>
          <a:ext cx="679993" cy="352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0.16218</cdr:x>
      <cdr:y>0.8245</cdr:y>
    </cdr:from>
    <cdr:to>
      <cdr:x>0.29092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792088" y="5112566"/>
          <a:ext cx="1368152" cy="648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dirty="0"/>
        </a:p>
      </cdr:txBody>
    </cdr:sp>
  </cdr:relSizeAnchor>
  <cdr:relSizeAnchor xmlns:cdr="http://schemas.openxmlformats.org/drawingml/2006/chartDrawing">
    <cdr:from>
      <cdr:x>0.2044</cdr:x>
      <cdr:y>0.28135</cdr:y>
    </cdr:from>
    <cdr:to>
      <cdr:x>0.27811</cdr:x>
      <cdr:y>0.40266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421437" y="1686297"/>
          <a:ext cx="936494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dirty="0"/>
        </a:p>
      </cdr:txBody>
    </cdr:sp>
  </cdr:relSizeAnchor>
  <cdr:relSizeAnchor xmlns:cdr="http://schemas.openxmlformats.org/drawingml/2006/chartDrawing">
    <cdr:from>
      <cdr:x>0.8272</cdr:x>
      <cdr:y>0.17829</cdr:y>
    </cdr:from>
    <cdr:to>
      <cdr:x>0.89924</cdr:x>
      <cdr:y>0.3313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9322513" y="82005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dirty="0"/>
        </a:p>
      </cdr:txBody>
    </cdr:sp>
  </cdr:relSizeAnchor>
  <cdr:relSizeAnchor xmlns:cdr="http://schemas.openxmlformats.org/drawingml/2006/chartDrawing">
    <cdr:from>
      <cdr:x>0.12329</cdr:x>
      <cdr:y>0.31013</cdr:y>
    </cdr:from>
    <cdr:to>
      <cdr:x>0.22908</cdr:x>
      <cdr:y>0.51935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26523" y="13321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dirty="0"/>
        </a:p>
      </cdr:txBody>
    </cdr:sp>
  </cdr:relSizeAnchor>
  <cdr:relSizeAnchor xmlns:cdr="http://schemas.openxmlformats.org/drawingml/2006/chartDrawing">
    <cdr:from>
      <cdr:x>0.65367</cdr:x>
      <cdr:y>0.2692</cdr:y>
    </cdr:from>
    <cdr:to>
      <cdr:x>0.73966</cdr:x>
      <cdr:y>0.43193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951406" y="15126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0.6472</cdr:x>
      <cdr:y>0.21011</cdr:y>
    </cdr:from>
    <cdr:to>
      <cdr:x>0.7692</cdr:x>
      <cdr:y>0.29483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882580" y="1180642"/>
          <a:ext cx="1297342" cy="4759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12 441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(+804)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0.61407</cdr:x>
      <cdr:y>0.26501</cdr:y>
    </cdr:from>
    <cdr:to>
      <cdr:x>0.68321</cdr:x>
      <cdr:y>0.33718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6530259" y="1489103"/>
          <a:ext cx="735264" cy="4055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11 637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0.69358</cdr:x>
      <cdr:y>0.33155</cdr:y>
    </cdr:from>
    <cdr:to>
      <cdr:x>0.78307</cdr:x>
      <cdr:y>0.40197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375833" y="1862966"/>
          <a:ext cx="951573" cy="3956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14 654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(+1 272)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0.63883</cdr:x>
      <cdr:y>0.38161</cdr:y>
    </cdr:from>
    <cdr:to>
      <cdr:x>0.89124</cdr:x>
      <cdr:y>0.43978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6793574" y="2144256"/>
          <a:ext cx="2684206" cy="3268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13 382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0.48278</cdr:x>
      <cdr:y>0.45364</cdr:y>
    </cdr:from>
    <cdr:to>
      <cdr:x>0.56117</cdr:x>
      <cdr:y>0.52088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5134077" y="2549002"/>
          <a:ext cx="833587" cy="377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3 784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(+115)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0.47328</cdr:x>
      <cdr:y>0.51624</cdr:y>
    </cdr:from>
    <cdr:to>
      <cdr:x>0.54471</cdr:x>
      <cdr:y>0.57791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5033037" y="2900784"/>
          <a:ext cx="759632" cy="3465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3 669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0.44694</cdr:x>
      <cdr:y>0.57846</cdr:y>
    </cdr:from>
    <cdr:to>
      <cdr:x>0.59733</cdr:x>
      <cdr:y>0.63771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4752924" y="3250410"/>
          <a:ext cx="1599295" cy="3329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2 762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(+457)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0.5559</cdr:x>
      <cdr:y>0.70562</cdr:y>
    </cdr:from>
    <cdr:to>
      <cdr:x>0.66657</cdr:x>
      <cdr:y>0.75987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5911602" y="3964902"/>
          <a:ext cx="1176939" cy="3048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6 681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(-1 607)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0.57801</cdr:x>
      <cdr:y>0.75964</cdr:y>
    </cdr:from>
    <cdr:to>
      <cdr:x>0.63957</cdr:x>
      <cdr:y>0.81905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6146800" y="4268422"/>
          <a:ext cx="654621" cy="3338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8 288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0.52774</cdr:x>
      <cdr:y>0.82917</cdr:y>
    </cdr:from>
    <cdr:to>
      <cdr:x>0.61099</cdr:x>
      <cdr:y>0.96411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5612148" y="4659139"/>
          <a:ext cx="885334" cy="7582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5 994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(+231)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0.51942</cdr:x>
      <cdr:y>0.89294</cdr:y>
    </cdr:from>
    <cdr:to>
      <cdr:x>0.58745</cdr:x>
      <cdr:y>0.97452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5523657" y="5017446"/>
          <a:ext cx="723447" cy="4583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5 763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0.30362</cdr:x>
      <cdr:y>0.0009</cdr:y>
    </cdr:from>
    <cdr:to>
      <cdr:x>0.65694</cdr:x>
      <cdr:y>0.17694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6015" y="3728"/>
          <a:ext cx="1252155" cy="731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+250</a:t>
          </a:r>
        </a:p>
        <a:p xmlns:a="http://schemas.openxmlformats.org/drawingml/2006/main"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(+6%)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0.28194</cdr:x>
      <cdr:y>0</cdr:y>
    </cdr:from>
    <cdr:to>
      <cdr:x>0.63526</cdr:x>
      <cdr:y>0.17604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99192" y="-2066189"/>
          <a:ext cx="1252155" cy="731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+1 121</a:t>
          </a:r>
        </a:p>
        <a:p xmlns:a="http://schemas.openxmlformats.org/drawingml/2006/main">
          <a:pPr algn="ctr"/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(+21%)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0.07258</cdr:x>
      <cdr:y>0.02883</cdr:y>
    </cdr:from>
    <cdr:to>
      <cdr:x>0.61309</cdr:x>
      <cdr:y>0.59166</cdr:y>
    </cdr:to>
    <cdr:cxnSp macro="">
      <cdr:nvCxnSpPr>
        <cdr:cNvPr id="2" name="Прямая со стрелкой 1"/>
        <cdr:cNvCxnSpPr/>
      </cdr:nvCxnSpPr>
      <cdr:spPr>
        <a:xfrm xmlns:a="http://schemas.openxmlformats.org/drawingml/2006/main" flipV="1">
          <a:off x="553966" y="103806"/>
          <a:ext cx="4125631" cy="2026413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5E986F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DE720-7E69-48C3-BE72-7AFB6657BA79}" type="datetimeFigureOut">
              <a:rPr lang="ru-RU" smtClean="0"/>
              <a:t>10.10.2018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5CD6-B0DD-40A4-9537-08601245400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9625"/>
            <a:ext cx="7207251" cy="40544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989D0-C53D-4FDA-9614-ED228E963AAB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251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786032" y="10170316"/>
            <a:ext cx="2895294" cy="53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91" tIns="45798" rIns="91591" bIns="45798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10</a:t>
            </a:fld>
            <a:endParaRPr lang="ru-RU" altLang="ru-RU" sz="120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22250" y="801688"/>
            <a:ext cx="7137400" cy="4016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9233" y="5088602"/>
            <a:ext cx="5346004" cy="48166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91" tIns="45798" rIns="91591" bIns="4579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50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6975" y="549275"/>
            <a:ext cx="4865688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39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6975" y="549275"/>
            <a:ext cx="4865688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85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6975" y="549275"/>
            <a:ext cx="4865688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03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875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782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5832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1164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05336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87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3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88" tIns="46095" rIns="92188" bIns="46095" anchor="b"/>
          <a:lstStyle/>
          <a:p>
            <a:pPr algn="r" defTabSz="907813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813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9" y="5127520"/>
            <a:ext cx="5398172" cy="4851378"/>
          </a:xfrm>
          <a:noFill/>
          <a:ln/>
        </p:spPr>
        <p:txBody>
          <a:bodyPr lIns="92188" tIns="46095" rIns="92188" bIns="46095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3201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0399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13038" y="511175"/>
            <a:ext cx="4545012" cy="2557463"/>
          </a:xfrm>
          <a:ln/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725" indent="-28165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733" indent="-22596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8799" indent="-22596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3910" indent="-22596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2203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0495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8789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7081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4C6004-5B62-4F89-8539-8B6170DFF26B}" type="slidenum">
              <a:rPr lang="ru-RU" altLang="ru-RU" smtClean="0">
                <a:solidFill>
                  <a:prstClr val="black"/>
                </a:solidFill>
              </a:rPr>
              <a:pPr/>
              <a:t>21</a:t>
            </a:fld>
            <a:endParaRPr lang="ru-RU" altLang="ru-RU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1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3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88" tIns="46095" rIns="92188" bIns="46095" anchor="b"/>
          <a:lstStyle/>
          <a:p>
            <a:pPr algn="r" defTabSz="907813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813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9" y="5127520"/>
            <a:ext cx="5398172" cy="4851378"/>
          </a:xfrm>
          <a:noFill/>
          <a:ln/>
        </p:spPr>
        <p:txBody>
          <a:bodyPr lIns="92188" tIns="46095" rIns="92188" bIns="46095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0939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900" y="812800"/>
            <a:ext cx="718820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6023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0721" indent="-2848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571" indent="-2279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5399" indent="-2279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1229" indent="-2279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7057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2884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8713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4541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ru-RU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57450" y="547688"/>
            <a:ext cx="4852988" cy="27305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96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0721" indent="-2848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571" indent="-2279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5399" indent="-2279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1229" indent="-2279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7057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2884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8713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4541" indent="-2279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altLang="ru-RU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57450" y="547688"/>
            <a:ext cx="4852988" cy="27305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01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32312" y="9392337"/>
            <a:ext cx="2930497" cy="49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3" tIns="45746" rIns="91493" bIns="4574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D474F8-3421-4346-BA69-A75911E4FDFB}" type="slidenum">
              <a:rPr lang="ru-RU" altLang="ru-RU" sz="1200"/>
              <a:pPr algn="r"/>
              <a:t>7</a:t>
            </a:fld>
            <a:endParaRPr lang="ru-RU" altLang="ru-RU" sz="1200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" y="739775"/>
            <a:ext cx="6589713" cy="37068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74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32312" y="9392337"/>
            <a:ext cx="2930497" cy="49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3" tIns="45746" rIns="91493" bIns="4574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D474F8-3421-4346-BA69-A75911E4FDFB}" type="slidenum">
              <a:rPr lang="ru-RU" altLang="ru-RU" sz="1200"/>
              <a:pPr algn="r"/>
              <a:t>8</a:t>
            </a:fld>
            <a:endParaRPr lang="ru-RU" altLang="ru-RU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" y="739775"/>
            <a:ext cx="6589713" cy="37068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48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32312" y="9392337"/>
            <a:ext cx="2930497" cy="49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3" tIns="45746" rIns="91493" bIns="4574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D474F8-3421-4346-BA69-A75911E4FDFB}" type="slidenum">
              <a:rPr lang="ru-RU" altLang="ru-RU" sz="1200"/>
              <a:pPr algn="r"/>
              <a:t>9</a:t>
            </a:fld>
            <a:endParaRPr lang="ru-RU" altLang="ru-RU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" y="739775"/>
            <a:ext cx="6589713" cy="37068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4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B924-0364-4AFC-9C7C-32B0F52818C6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82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513E-BC31-49B2-9565-6562180606CD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05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E3F8-69E6-4457-B1F4-85810A14DA59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869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4F0F-FBE4-4AC2-AA46-37BF94CAE87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9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E768-525A-4616-BC50-583AB1C37A6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9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5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BDCE-9251-4624-96BD-D95CB7668C7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1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FEEA-CD4B-42A4-860C-1C210E4A873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334-107C-46BA-BFF5-5F25C0ED883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14F-0C08-4FB2-B4F6-831C65AE151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1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32D1-54FA-4474-BEF9-4719CD366C1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08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44E-4BA9-4563-BF61-047356EFF14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2E34-E910-4022-9367-936A867BFBCA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473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3C2E-A0BE-45C1-8249-5313DEEA5A1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28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39D-FB02-46E4-A857-E71384A8E81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2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3DD-AE0E-4693-BD0F-5205FBEBFEE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7AD-8F6E-4134-954C-E72FC669481B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3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379-34C8-4CC4-8D29-D777F000D0D6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90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E14-C68F-41EB-8B88-96A4D5E7DEBB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9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C92-2A01-4249-ADCA-3DFE9C0C6D03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33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BDD0-0A12-4FA4-8F7E-7EA0E0B951C0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62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017-8EEE-482C-A836-C88675489E9E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8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B5DA-A15C-450B-A4FC-F107DE110DDF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4BDC-952B-48B0-9157-DBC838A2FE46}" type="datetime1">
              <a:rPr lang="ru-RU" smtClean="0"/>
              <a:t>10.10.2018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2E35-DEB8-4395-9731-6C2FE486A58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/>
          <p:cNvSpPr/>
          <p:nvPr/>
        </p:nvSpPr>
        <p:spPr>
          <a:xfrm>
            <a:off x="1209357" y="277138"/>
            <a:ext cx="4909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МИНИСТЕРСТВО ФИНАНСОВ </a:t>
            </a:r>
            <a:br>
              <a:rPr 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2723" y="591846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октября 201</a:t>
            </a:r>
            <a:r>
              <a:rPr lang="en-US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года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4744" y="2543804"/>
            <a:ext cx="8912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областном бюджете Тверской области на 2019 год и на плановый период 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2021 годов</a:t>
            </a: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7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248697" y="251288"/>
            <a:ext cx="1086045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7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ДИНАМИКА ПОСТУПЛЕНИЯ </a:t>
            </a:r>
            <a:r>
              <a:rPr lang="ru-RU" altLang="ru-RU" sz="17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НАЛОГОВЫХ И НЕНАЛОГОВЫХ </a:t>
            </a:r>
            <a:r>
              <a:rPr lang="ru-RU" altLang="ru-RU" sz="17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ДОХОДОВ</a:t>
            </a:r>
          </a:p>
          <a:p>
            <a:pPr algn="ctr"/>
            <a:r>
              <a:rPr lang="ru-RU" altLang="ru-RU" sz="17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7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ОБЛАСТНОГО </a:t>
            </a:r>
            <a:r>
              <a:rPr lang="ru-RU" altLang="ru-RU" sz="17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БЮДЖЕТА 2019 ГОД К 2018 ГОДУ, </a:t>
            </a:r>
            <a:r>
              <a:rPr lang="ru-RU" altLang="ru-RU" sz="17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МЛН РУБ.</a:t>
            </a:r>
          </a:p>
        </p:txBody>
      </p:sp>
      <p:graphicFrame>
        <p:nvGraphicFramePr>
          <p:cNvPr id="2" name="Диаграмма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563806"/>
              </p:ext>
            </p:extLst>
          </p:nvPr>
        </p:nvGraphicFramePr>
        <p:xfrm>
          <a:off x="1550946" y="606324"/>
          <a:ext cx="10634363" cy="5619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149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16540" y="251288"/>
            <a:ext cx="756000" cy="93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6164826" y="4189640"/>
            <a:ext cx="560286" cy="34303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2 305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87533" y="6357464"/>
            <a:ext cx="27432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2279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44696" y="327347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РАСХОДЫ ОБЛАСТНОГО БЮДЖЕТА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78528" y="6350728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05536" y="746352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19836"/>
              </p:ext>
            </p:extLst>
          </p:nvPr>
        </p:nvGraphicFramePr>
        <p:xfrm>
          <a:off x="1481666" y="1222049"/>
          <a:ext cx="10066867" cy="49682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71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3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71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8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76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 программа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59 180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62 347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59 073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59 848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образования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13 403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14 045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13 245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12 511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Здравоохранение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12 804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12 429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12 614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12 797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поддержка и защита населения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9 360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9 901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9 251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9 377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транспортного комплекса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7 798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7 685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7 337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7 928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общественными финансами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2 754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3 351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3 096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3 049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Сельское хозяйство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1 942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1 914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1 524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1 375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1 516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1 865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1 534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1 534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Жилищно-коммунальное хозяйство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1 474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1 713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821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Государственное управление и гражданское общество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1 135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1 221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2144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2279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36458" y="26471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РАСХОДЫ ОБЛАСТНОГО БЮДЖЕТА</a:t>
            </a:r>
          </a:p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65587" y="6389127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7298" y="801789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879"/>
              </p:ext>
            </p:extLst>
          </p:nvPr>
        </p:nvGraphicFramePr>
        <p:xfrm>
          <a:off x="1642533" y="1234134"/>
          <a:ext cx="9660466" cy="523332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50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85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1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13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13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11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732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 программа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правопорядка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1 235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1 096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1 083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1 082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Физическая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культура и спорт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Экономическое развитие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069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том числе ремонт здания для размещения дворца бракосочетания 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3056265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Содействие занятости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туристской индустрии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701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Лесное хозяйство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418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эпизоотического и ветеринарно-санитарного благополучия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418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условий</a:t>
                      </a:r>
                      <a:r>
                        <a:rPr lang="ru-RU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комплексного развития территории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0418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Сохранение, популяризация и гос. охрана культурного наследия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0"/>
                        </a:lnSpc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45225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2279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36458" y="26471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РАСХОДЫ ОБЛАСТНОГО БЮДЖЕТА</a:t>
            </a:r>
          </a:p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001087" y="6295908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9504" y="707316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6394"/>
              </p:ext>
            </p:extLst>
          </p:nvPr>
        </p:nvGraphicFramePr>
        <p:xfrm>
          <a:off x="1546944" y="1080990"/>
          <a:ext cx="9939868" cy="545362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51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2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2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8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13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95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49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 программа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269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государственного</a:t>
                      </a:r>
                      <a:r>
                        <a:rPr lang="ru-RU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надзора и контроля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</a:t>
                      </a:r>
                      <a:r>
                        <a:rPr lang="ru-RU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имуществом и земельными ресурсами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природными ресурсами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Молодежь Верхневолжья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промышленного производства и торговли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Государственное</a:t>
                      </a:r>
                      <a:r>
                        <a:rPr lang="ru-RU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регулирование цен (тарифов)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Территориальное планирование, градостроительство и архитектура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1648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взаимодействия с органами местного самоуправления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358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57518" y="90431"/>
            <a:ext cx="7838633" cy="86160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ПОДДЕРЖКА </a:t>
            </a:r>
            <a:b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МУНИЦИПАЛЬНЫХ ОБРАЗОВАНИЙ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62496" y="6320200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7587" y="1401417"/>
            <a:ext cx="1528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Дотации</a:t>
            </a: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134264867"/>
              </p:ext>
            </p:extLst>
          </p:nvPr>
        </p:nvGraphicFramePr>
        <p:xfrm>
          <a:off x="2297507" y="2028685"/>
          <a:ext cx="3543969" cy="4291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28842" y="76736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9492" y="10554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139792" y="2544803"/>
            <a:ext cx="1664043" cy="255373"/>
          </a:xfrm>
          <a:prstGeom prst="straightConnector1">
            <a:avLst/>
          </a:prstGeom>
          <a:ln w="28575">
            <a:solidFill>
              <a:srgbClr val="5284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002896396"/>
              </p:ext>
            </p:extLst>
          </p:nvPr>
        </p:nvGraphicFramePr>
        <p:xfrm>
          <a:off x="6769087" y="2066189"/>
          <a:ext cx="3543969" cy="415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40842" y="1257941"/>
            <a:ext cx="385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и иные межбюджетные трансферты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7702377" y="2524841"/>
            <a:ext cx="1532238" cy="46131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2666509" y="2810056"/>
            <a:ext cx="1198082" cy="49550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4 420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418425" y="2729488"/>
            <a:ext cx="1198082" cy="49550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4 670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5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8944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57517" y="90431"/>
            <a:ext cx="8001586" cy="96498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ПОМОЩЬ (СУБСИДИИ И ИНЫЕ МЕЖБЮДЖЕТНЫЕ ТРАНСФЕРТЫ) МУНИЦИПАЛЬНЫМ ОБРАЗОВАНИЯМ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37291" y="886732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89067" y="6287063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28528"/>
              </p:ext>
            </p:extLst>
          </p:nvPr>
        </p:nvGraphicFramePr>
        <p:xfrm>
          <a:off x="1439334" y="1256064"/>
          <a:ext cx="9956798" cy="516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3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3339933001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28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r>
                        <a:rPr lang="ru-RU" sz="20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том числе: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6 401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8042290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1 889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2 012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590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мат.-тех база образовательных организаций (ремонты, приобретение оборудования, автобусов)</a:t>
                      </a: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питание учащихся начальных классов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683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отдых детей в каникулярное время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3496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подвоз учащихся в сельской местности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зар. платы пед. работникам доп. образования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АИП (строительство школ и детских садов)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1 340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1 332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Культура</a:t>
                      </a: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557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зар. платы работникам учреждений культуры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укрепление мат.-тех. базы домов культуры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книжные фонды и подключение к «Интернет» библиотек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лучших работников и учреждений культуры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кап. ремонт учреждений культуры на селе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01715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57517" y="107999"/>
            <a:ext cx="8001586" cy="96498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ПОМОЩЬ (СУБСИДИИ И ИНЫЕ МЕЖБЮДЖЕТНЫЕ ТРАНСФЕРТЫ) МУНИЦИПАЛЬНЫМ ОБРАЗОВАНИЯМ</a:t>
            </a:r>
            <a:b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4346" y="107298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73734" y="6391276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07894"/>
              </p:ext>
            </p:extLst>
          </p:nvPr>
        </p:nvGraphicFramePr>
        <p:xfrm>
          <a:off x="1549400" y="1569101"/>
          <a:ext cx="9762068" cy="467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0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1534">
                  <a:extLst>
                    <a:ext uri="{9D8B030D-6E8A-4147-A177-3AD203B41FA5}">
                      <a16:colId xmlns:a16="http://schemas.microsoft.com/office/drawing/2014/main" xmlns="" val="3339933001"/>
                    </a:ext>
                  </a:extLst>
                </a:gridCol>
                <a:gridCol w="13462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64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9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25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9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Дорожное хозяйство, транспорт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1 733</a:t>
                      </a:r>
                      <a:endParaRPr lang="ru-RU" sz="19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2 411</a:t>
                      </a:r>
                      <a:endParaRPr lang="ru-RU" sz="19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72966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sz="1900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kern="120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строительство (реконструкция), капитальный ремонт (ремонт) автодорог местного значения </a:t>
                      </a:r>
                      <a:r>
                        <a:rPr lang="ru-RU" sz="1900" b="1" i="1" kern="120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1 674</a:t>
                      </a:r>
                      <a:endParaRPr lang="ru-RU" sz="1900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2 351</a:t>
                      </a:r>
                      <a:endParaRPr lang="ru-RU" sz="1900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1125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транспортное обслуживание населения </a:t>
                      </a:r>
                      <a:endParaRPr lang="ru-RU" sz="19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ru-RU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6833861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Жилищно-коммунальное хозяйство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723</a:t>
                      </a:r>
                      <a:endParaRPr lang="ru-RU" sz="19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1 036</a:t>
                      </a:r>
                      <a:endParaRPr lang="ru-RU" sz="19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966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sz="1900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современной городской среды, обустройство городских парков </a:t>
                      </a:r>
                      <a:endParaRPr lang="ru-RU" sz="1900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ru-RU" sz="1900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ru-RU" sz="1900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25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sz="1900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кап. ремонт теплоэнергетических комплексов </a:t>
                      </a:r>
                      <a:endParaRPr lang="ru-RU" sz="1900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1900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1900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966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АИП (газификация, водоснабжение, модернизация теплоэнергетических комплексов и др.)  </a:t>
                      </a:r>
                      <a:endParaRPr lang="ru-RU" sz="19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  <a:endParaRPr lang="ru-RU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612</a:t>
                      </a:r>
                      <a:endParaRPr lang="ru-RU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25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восстановление воинских захоронений </a:t>
                      </a:r>
                      <a:endParaRPr lang="ru-RU" sz="19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19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582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57517" y="107999"/>
            <a:ext cx="8001586" cy="96498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ПОМОЩЬ (СУБСИДИИ И ИНЫЕ МЕЖБЮДЖЕТНЫЕ ТРАНСФЕРТЫ) МУНИЦИПАЛЬНЫМ ОБРАЗОВАНИЯМ</a:t>
            </a:r>
            <a:b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2626" y="701375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54289" y="6323543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74490"/>
              </p:ext>
            </p:extLst>
          </p:nvPr>
        </p:nvGraphicFramePr>
        <p:xfrm>
          <a:off x="1515532" y="1111985"/>
          <a:ext cx="9804402" cy="545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1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xmlns="" val="3339933001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политика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282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жильем молодых семей</a:t>
                      </a:r>
                      <a:endParaRPr lang="ru-RU" sz="1800" b="1" kern="120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жилыми помещениями малоимущих многодетных семей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683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Физическая культура и спорт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плоскостных спортивных сооружений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мат.-тех. база физкультурно-спортивных организаций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АИП (строительство спортивных залов)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ППМИ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редакций районных и городских газет, укрепление мат.-тех. базы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объекты инфраструктуры для реализации новых инвест. проектов в монопрофильных мун. образованиях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новых объектов турпоказа и объектов инфраструктуры в сфере туризма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538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генеральных планов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3399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57518" y="90431"/>
            <a:ext cx="7838633" cy="96498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ПОДДЕРЖКИ МЕСТНЫХ ИНИЦИАТИВ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52738" y="6323543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0966" y="1672281"/>
            <a:ext cx="152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577382"/>
              </p:ext>
            </p:extLst>
          </p:nvPr>
        </p:nvGraphicFramePr>
        <p:xfrm>
          <a:off x="1828799" y="1052736"/>
          <a:ext cx="9389533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28376"/>
              </p:ext>
            </p:extLst>
          </p:nvPr>
        </p:nvGraphicFramePr>
        <p:xfrm>
          <a:off x="1498603" y="4487101"/>
          <a:ext cx="9939864" cy="174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8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7254">
                  <a:extLst>
                    <a:ext uri="{9D8B030D-6E8A-4147-A177-3AD203B41FA5}">
                      <a16:colId xmlns:a16="http://schemas.microsoft.com/office/drawing/2014/main" xmlns="" val="3789608721"/>
                    </a:ext>
                  </a:extLst>
                </a:gridCol>
                <a:gridCol w="818333">
                  <a:extLst>
                    <a:ext uri="{9D8B030D-6E8A-4147-A177-3AD203B41FA5}">
                      <a16:colId xmlns:a16="http://schemas.microsoft.com/office/drawing/2014/main" xmlns="" val="2086237306"/>
                    </a:ext>
                  </a:extLst>
                </a:gridCol>
              </a:tblGrid>
              <a:tr h="299084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6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проектов (млн руб.), в т.ч: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областного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местного бюджета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649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привлеченных средств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Прямоугольная выноска 13"/>
          <p:cNvSpPr/>
          <p:nvPr/>
        </p:nvSpPr>
        <p:spPr>
          <a:xfrm>
            <a:off x="2681060" y="878407"/>
            <a:ext cx="2396566" cy="978540"/>
          </a:xfrm>
          <a:prstGeom prst="wedgeRectCallout">
            <a:avLst>
              <a:gd name="adj1" fmla="val 37595"/>
              <a:gd name="adj2" fmla="val 66256"/>
            </a:avLst>
          </a:prstGeom>
          <a:solidFill>
            <a:schemeClr val="bg1">
              <a:lumMod val="95000"/>
            </a:schemeClr>
          </a:solidFill>
          <a:ln>
            <a:solidFill>
              <a:srgbClr val="5E9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проектов ППМИ в 5 раз </a:t>
            </a:r>
          </a:p>
          <a:p>
            <a:pPr algn="ctr"/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направлений ППМИ до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-х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8397162" y="1231903"/>
            <a:ext cx="2484276" cy="483800"/>
          </a:xfrm>
          <a:prstGeom prst="wedgeRectCallout">
            <a:avLst>
              <a:gd name="adj1" fmla="val -48110"/>
              <a:gd name="adj2" fmla="val 1582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5827" tIns="47884" rIns="95827" bIns="47884" rtlCol="0" anchor="ctr"/>
          <a:lstStyle/>
          <a:p>
            <a:pPr algn="ctr" defTabSz="1219170" fontAlgn="base">
              <a:lnSpc>
                <a:spcPts val="1867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проектов</a:t>
            </a: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299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708554" y="277963"/>
            <a:ext cx="7838633" cy="57684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ПУБЛИЧНЫЕ ОБЯЗАТЕЛЬСТВА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18653" y="6391523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23714"/>
              </p:ext>
            </p:extLst>
          </p:nvPr>
        </p:nvGraphicFramePr>
        <p:xfrm>
          <a:off x="1430867" y="1173130"/>
          <a:ext cx="9889065" cy="522493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701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8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0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ВСЕГО,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числе: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6 457</a:t>
                      </a:r>
                      <a:endParaRPr lang="ru-RU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6 877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семей с </a:t>
                      </a:r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детьми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1 886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2 354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119">
                <a:tc>
                  <a:txBody>
                    <a:bodyPr/>
                    <a:lstStyle/>
                    <a:p>
                      <a:pPr marL="0" marR="0" lvl="0" indent="0" algn="l" defTabSz="908040" rtl="0" eaLnBrk="1" fontAlgn="ctr" latinLnBrk="0" hangingPunct="1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Ежемесячная денежная выплата при рождении первого ребенка; третьего ребенка и последующих детей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1 014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1 428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207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Пособия 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многодетным семьям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Материнский 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(семейный) капитал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Ежемесячное 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пособие гражданам, имеющим детей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6325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Пособия гражданам, не подлежащим обязательному соц. страхованию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1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новые направления с 2019 года</a:t>
                      </a:r>
                      <a:endParaRPr lang="ru-RU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Ежемесячная денежная выплата на обеспечение полноценным</a:t>
                      </a:r>
                      <a:r>
                        <a:rPr lang="ru-RU" sz="2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питанием беременных женщин из малообеспеченных семей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Предоставление единовременной выплаты молодым семьям на предоставление ипотеч.</a:t>
                      </a:r>
                      <a:r>
                        <a:rPr lang="ru-RU" sz="2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кредита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детей-сирот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671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362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Выплаты приемным,</a:t>
                      </a:r>
                      <a:r>
                        <a:rPr lang="ru-RU" sz="2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опекунским, патронатным семьям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252624" y="795795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240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63785" y="320175"/>
            <a:ext cx="7445189" cy="58469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СОДЕРЖАНИЕ ПРЕЗЕНТАЦИИ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92800" y="6303600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30400" y="8640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27473"/>
              </p:ext>
            </p:extLst>
          </p:nvPr>
        </p:nvGraphicFramePr>
        <p:xfrm>
          <a:off x="1338146" y="1357087"/>
          <a:ext cx="9946889" cy="426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0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5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376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" marB="36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слайда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" marB="36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Приоритеты при формировании областного бюджета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параметры областного бюджета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Налоговые и неналоговые доходы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5-10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областного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бюджета (по государственным программам)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11-13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Финансовая поддержка муниципальных образований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14-18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Публичные обязательства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Долговая нагрузка Тверской области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06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708554" y="277963"/>
            <a:ext cx="7838633" cy="57684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ПУБЛИЧНЫЕ ОБЯЗАТЕЛЬСТВА</a:t>
            </a:r>
            <a:b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29630" y="6338646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94029"/>
              </p:ext>
            </p:extLst>
          </p:nvPr>
        </p:nvGraphicFramePr>
        <p:xfrm>
          <a:off x="1457017" y="1114654"/>
          <a:ext cx="9905249" cy="523841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969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6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9636">
                <a:tc>
                  <a:txBody>
                    <a:bodyPr/>
                    <a:lstStyle/>
                    <a:p>
                      <a:pPr algn="ctr" fontAlgn="ctr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старшего поколения</a:t>
                      </a:r>
                      <a:endParaRPr lang="ru-RU" sz="20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2 824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2 809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48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ЕДВ региональным льготникам (ветераны 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труда, ветераны труда Тверской </a:t>
                      </a: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области, труженики тыла, реабилитированные</a:t>
                      </a:r>
                      <a:r>
                        <a:rPr lang="ru-RU" sz="2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лица)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1 490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1 498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207781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Оплата ЖКУ федер.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категориям льготников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Компенсация на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изготовление и ремонт зубных протезов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Компенсация на оплату взноса на капитальный ремонт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Ежегодная выплата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гражданам, награжденным знаком «Почетный донор России»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иных категорий граждан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1 076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1 044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marL="0" marR="0" indent="0" algn="l" defTabSz="908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Предоставление гражданам субсидий на оплату ЖКУ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marL="0" marR="0" indent="0" algn="l" defTabSz="908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ЕДК стоимости оплаты ЖКУ, проживающим и работающим на</a:t>
                      </a:r>
                      <a:r>
                        <a:rPr lang="ru-RU" sz="2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селе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marL="0" marR="0" indent="0" algn="l" defTabSz="908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 Оказание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материальной помощи, в том числе на основе социального контракта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24676" y="670140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7489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922" y="138514"/>
            <a:ext cx="8229600" cy="9235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ДОЛГОВАЯ НАГРУЗКА ТВЕРСКОЙ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ОБЛАСТИ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(в % к налоговым и неналоговым доходам) 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842548" y="6275129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266328451"/>
              </p:ext>
            </p:extLst>
          </p:nvPr>
        </p:nvGraphicFramePr>
        <p:xfrm>
          <a:off x="1515534" y="1522221"/>
          <a:ext cx="10244667" cy="446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53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63784" y="320175"/>
            <a:ext cx="7704856" cy="58469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ПРИОРИТЕТЫ ПРИ ФОРМИРОВАНИИ ОБЛАСТНОГО БЮДЖЕТА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30400" y="86400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92800" y="6303600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82812"/>
              </p:ext>
            </p:extLst>
          </p:nvPr>
        </p:nvGraphicFramePr>
        <p:xfrm>
          <a:off x="1293541" y="1308523"/>
          <a:ext cx="10404088" cy="48428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4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55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Национальные проекты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5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Стимулирование и развитие отраслей экономики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2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Строительство и реконструкция объектов социальной и инженерной инфраструктуры 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5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 Финансовая поддержка развития муниципальных образований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4879090"/>
                  </a:ext>
                </a:extLst>
              </a:tr>
              <a:tr h="118190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 Выполнение Указов Президента Российской Федерации о повышении заработной платы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работникам бюджетной сферы и обеспечение повышения заработной платы в связи с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увеличением минимального размера оплаты труда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5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 Выполнение социальных обязательств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37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7) Повышение доступности и качества государственных и муниципальных услуг для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населения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55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8) Сокращение государственного долга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02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63784" y="278444"/>
            <a:ext cx="7704856" cy="58469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ОСНОВНЫЕ ПАРАМЕТРЫ ОБЛАСТНОГО БЮДЖЕТА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696211"/>
              </p:ext>
            </p:extLst>
          </p:nvPr>
        </p:nvGraphicFramePr>
        <p:xfrm>
          <a:off x="1564850" y="1251428"/>
          <a:ext cx="9813302" cy="4392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73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3851">
                  <a:extLst>
                    <a:ext uri="{9D8B030D-6E8A-4147-A177-3AD203B41FA5}">
                      <a16:colId xmlns:a16="http://schemas.microsoft.com/office/drawing/2014/main" xmlns="" val="3745553177"/>
                    </a:ext>
                  </a:extLst>
                </a:gridCol>
                <a:gridCol w="1497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7945">
                  <a:extLst>
                    <a:ext uri="{9D8B030D-6E8A-4147-A177-3AD203B41FA5}">
                      <a16:colId xmlns:a16="http://schemas.microsoft.com/office/drawing/2014/main" xmlns="" val="106511071"/>
                    </a:ext>
                  </a:extLst>
                </a:gridCol>
                <a:gridCol w="1480837">
                  <a:extLst>
                    <a:ext uri="{9D8B030D-6E8A-4147-A177-3AD203B41FA5}">
                      <a16:colId xmlns:a16="http://schemas.microsoft.com/office/drawing/2014/main" xmlns="" val="3226078478"/>
                    </a:ext>
                  </a:extLst>
                </a:gridCol>
              </a:tblGrid>
              <a:tr h="129509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  <a:p>
                      <a:pPr algn="ctr"/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(ожидаемая оценка исполнения по состоянию на 01.10.2018)</a:t>
                      </a: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27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Доходы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58 067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59 384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58 485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60 027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53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0" indent="0" algn="l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00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налоговые и неналоговые доходы</a:t>
                      </a:r>
                    </a:p>
                  </a:txBody>
                  <a:tcPr marL="0" marR="72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45 044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46 316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48 749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52 219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65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0" indent="0" algn="l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20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безвозмездные поступления</a:t>
                      </a:r>
                    </a:p>
                  </a:txBody>
                  <a:tcPr marL="0" marR="72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13 023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13 068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9 736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7 808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</a:t>
                      </a:r>
                      <a:endParaRPr lang="ru-RU" sz="20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59 180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62 347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59 073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59 848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95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10575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Дефицит * (-) / профицит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+)</a:t>
                      </a:r>
                    </a:p>
                  </a:txBody>
                  <a:tcPr marL="0" marR="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- 1 113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-2 963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- 588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6276063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92645" y="6304517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87691" y="863140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4850" y="6296528"/>
            <a:ext cx="673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Дефицит обеспечивается без привлечения заемных средств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64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Прямоугольник 17"/>
          <p:cNvSpPr>
            <a:spLocks noChangeArrowheads="1"/>
          </p:cNvSpPr>
          <p:nvPr/>
        </p:nvSpPr>
        <p:spPr bwMode="auto">
          <a:xfrm>
            <a:off x="1912691" y="397927"/>
            <a:ext cx="94627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ПОКАЗАТЕЛИ МИНИСТЕРСТВА ЭКОНОМИЧЕСКОГО РАЗВИТИЯ ТВЕРСКОЙ ОБЛАСТИ, ИСПОЛЬЗУЕМЫЕ В РАСЧЕТАХ ПРОГНОЗА ДОХОДОВ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857509" y="6372075"/>
            <a:ext cx="20574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10938"/>
              </p:ext>
            </p:extLst>
          </p:nvPr>
        </p:nvGraphicFramePr>
        <p:xfrm>
          <a:off x="1770076" y="1543083"/>
          <a:ext cx="9538284" cy="413978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160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7405">
                  <a:extLst>
                    <a:ext uri="{9D8B030D-6E8A-4147-A177-3AD203B41FA5}">
                      <a16:colId xmlns:a16="http://schemas.microsoft.com/office/drawing/2014/main" xmlns="" val="4183713396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9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8774">
                  <a:extLst>
                    <a:ext uri="{9D8B030D-6E8A-4147-A177-3AD203B41FA5}">
                      <a16:colId xmlns:a16="http://schemas.microsoft.com/office/drawing/2014/main" xmlns="" val="1641310545"/>
                    </a:ext>
                  </a:extLst>
                </a:gridCol>
              </a:tblGrid>
              <a:tr h="709498"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endParaRPr lang="ru-RU" sz="18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8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lang="ru-RU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r>
                        <a:rPr lang="ru-RU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404"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8099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1. Валовый</a:t>
                      </a:r>
                      <a:r>
                        <a:rPr lang="ru-RU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региональный  продукт, млн</a:t>
                      </a:r>
                    </a:p>
                    <a:p>
                      <a:pPr marL="0" marR="0" lvl="0" indent="0" algn="l" defTabSz="8099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руб.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418 526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450 837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478 633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512 447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097"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 Темп роста валового регионального продукта в действующих ценах, в %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107,3 %</a:t>
                      </a:r>
                      <a:endParaRPr lang="ru-RU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107,7 %</a:t>
                      </a:r>
                      <a:endParaRPr lang="ru-RU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106,2 %</a:t>
                      </a:r>
                      <a:endParaRPr lang="ru-RU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107,1 %</a:t>
                      </a:r>
                      <a:endParaRPr lang="ru-RU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8465431"/>
                  </a:ext>
                </a:extLst>
              </a:tr>
              <a:tr h="40202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Налогооблагаемая прибыль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50 360 274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52 621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488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54 684 163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56 671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372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1194692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 Темп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роста налогооблагаемой прибыли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105,1 %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104,5 %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103,9 %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103,6 %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0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Фонд 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начисленной заработной платы всех  работников,  млн руб.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157 184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168 620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181 870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195 875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9371474"/>
                  </a:ext>
                </a:extLst>
              </a:tr>
              <a:tr h="630250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Темп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роста  фонда начисленной заработной платы всех  работников, в 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107,1 %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107,3 %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107,9 %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107,7%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609801"/>
                  </a:ext>
                </a:extLst>
              </a:tr>
            </a:tbl>
          </a:graphicData>
        </a:graphic>
      </p:graphicFrame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460489" y="292557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5024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Прямоугольник 17"/>
          <p:cNvSpPr>
            <a:spLocks noChangeArrowheads="1"/>
          </p:cNvSpPr>
          <p:nvPr/>
        </p:nvSpPr>
        <p:spPr bwMode="auto">
          <a:xfrm>
            <a:off x="1971414" y="280481"/>
            <a:ext cx="93117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ПОКАЗАТЕЛИ МИНИСТЕРСТВА ЭКОНОМИЧЕСКОГО РАЗВИТИЯ ТВЕРСКОЙ ОБЛАСТИ, ИСПОЛЬЗУЕМЫЕ В РАСЧЕТАХ ПРОГНОЗА ДОХОДОВ (ПРОДОЛЖЕНИЕ)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716193" y="6310313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92024"/>
              </p:ext>
            </p:extLst>
          </p:nvPr>
        </p:nvGraphicFramePr>
        <p:xfrm>
          <a:off x="1602297" y="1452281"/>
          <a:ext cx="9781564" cy="404410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948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502">
                  <a:extLst>
                    <a:ext uri="{9D8B030D-6E8A-4147-A177-3AD203B41FA5}">
                      <a16:colId xmlns:a16="http://schemas.microsoft.com/office/drawing/2014/main" xmlns="" val="418371339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xmlns="" val="1641310545"/>
                    </a:ext>
                  </a:extLst>
                </a:gridCol>
              </a:tblGrid>
              <a:tr h="892141"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endParaRPr lang="ru-RU" sz="18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8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Показателя</a:t>
                      </a:r>
                    </a:p>
                    <a:p>
                      <a:pPr algn="ctr" fontAlgn="ctr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lang="ru-RU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r>
                        <a:rPr lang="ru-RU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6674"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8099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4. 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реднегодовая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стоимость </a:t>
                      </a:r>
                    </a:p>
                    <a:p>
                      <a:pPr marL="0" marR="0" lvl="0" indent="0" algn="l" defTabSz="8099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имущества, подлежащая    налогообложению (в </a:t>
                      </a:r>
                    </a:p>
                    <a:p>
                      <a:pPr marL="0" marR="0" lvl="0" indent="0" algn="l" defTabSz="8099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условиях 2017 г.), млн  руб.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389 804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398 652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401 693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402 383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9894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 Темп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роста с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реднегодовой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стоимости имущества, подлежащей налогообложению (в условиях 2017 г.), в 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106,4 %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102,3 %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100,8 %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100,2%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8465431"/>
                  </a:ext>
                </a:extLst>
              </a:tr>
              <a:tr h="567180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Индекс потребительских цен,  в 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102,6 %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104,2 %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103,6%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104,0%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220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Индекс-дефлятор  инвестиций в основной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капитал, в 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104,9 %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105,0 %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104,4 %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104,2 %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609801"/>
                  </a:ext>
                </a:extLst>
              </a:tr>
            </a:tbl>
          </a:graphicData>
        </a:graphic>
      </p:graphicFrame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01098" y="175111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4880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ChangeArrowheads="1"/>
          </p:cNvSpPr>
          <p:nvPr/>
        </p:nvSpPr>
        <p:spPr bwMode="auto">
          <a:xfrm>
            <a:off x="2159001" y="115359"/>
            <a:ext cx="83105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СТРУКТУРА НАЛОГОВЫХ И НЕНАЛОГОВЫХ ДОХОДОВ</a:t>
            </a:r>
          </a:p>
        </p:txBody>
      </p:sp>
      <p:sp>
        <p:nvSpPr>
          <p:cNvPr id="4099" name="Rectangle 38"/>
          <p:cNvSpPr>
            <a:spLocks noChangeArrowheads="1"/>
          </p:cNvSpPr>
          <p:nvPr/>
        </p:nvSpPr>
        <p:spPr bwMode="auto">
          <a:xfrm>
            <a:off x="2973388" y="1870075"/>
            <a:ext cx="60753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alt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667000" y="844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dirty="0"/>
          </a:p>
        </p:txBody>
      </p:sp>
      <p:sp>
        <p:nvSpPr>
          <p:cNvPr id="4101" name="Text Box 15"/>
          <p:cNvSpPr txBox="1">
            <a:spLocks noChangeArrowheads="1"/>
          </p:cNvSpPr>
          <p:nvPr/>
        </p:nvSpPr>
        <p:spPr bwMode="auto">
          <a:xfrm>
            <a:off x="8503299" y="1590242"/>
            <a:ext cx="2874503" cy="4223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102" tIns="34073" rIns="68102" bIns="34073">
            <a:spAutoFit/>
          </a:bodyPr>
          <a:lstStyle>
            <a:lvl1pPr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47700" indent="-28575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Около 87 % (40 322 млн руб.) всех налоговых и неналоговых доходов  областного бюджета Тверской области приходится на 4 вида налоговых доходов: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прибыль организаций,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доходы физических лиц,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акцизы на алкоголь и нефтепродукты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имущество организаций</a:t>
            </a:r>
          </a:p>
        </p:txBody>
      </p:sp>
      <p:graphicFrame>
        <p:nvGraphicFramePr>
          <p:cNvPr id="2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341323"/>
              </p:ext>
            </p:extLst>
          </p:nvPr>
        </p:nvGraphicFramePr>
        <p:xfrm>
          <a:off x="2291053" y="818968"/>
          <a:ext cx="6212246" cy="55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Дуга 9"/>
          <p:cNvSpPr/>
          <p:nvPr/>
        </p:nvSpPr>
        <p:spPr>
          <a:xfrm rot="11272665">
            <a:off x="3606136" y="2072504"/>
            <a:ext cx="2995715" cy="2970816"/>
          </a:xfrm>
          <a:prstGeom prst="arc">
            <a:avLst>
              <a:gd name="adj1" fmla="val 16294549"/>
              <a:gd name="adj2" fmla="val 135107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825" dirty="0"/>
          </a:p>
        </p:txBody>
      </p:sp>
      <p:sp>
        <p:nvSpPr>
          <p:cNvPr id="4105" name="TextBox 1"/>
          <p:cNvSpPr txBox="1">
            <a:spLocks noChangeArrowheads="1"/>
          </p:cNvSpPr>
          <p:nvPr/>
        </p:nvSpPr>
        <p:spPr bwMode="auto">
          <a:xfrm>
            <a:off x="3841501" y="3618096"/>
            <a:ext cx="6778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</a:p>
        </p:txBody>
      </p:sp>
      <p:sp>
        <p:nvSpPr>
          <p:cNvPr id="4106" name="TextBox 1"/>
          <p:cNvSpPr txBox="1">
            <a:spLocks noChangeArrowheads="1"/>
          </p:cNvSpPr>
          <p:nvPr/>
        </p:nvSpPr>
        <p:spPr bwMode="auto">
          <a:xfrm>
            <a:off x="4964537" y="4359349"/>
            <a:ext cx="6715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13%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5640271" y="3702140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14%</a:t>
            </a:r>
          </a:p>
        </p:txBody>
      </p:sp>
      <p:sp>
        <p:nvSpPr>
          <p:cNvPr id="4108" name="TextBox 1"/>
          <p:cNvSpPr txBox="1">
            <a:spLocks noChangeArrowheads="1"/>
          </p:cNvSpPr>
          <p:nvPr/>
        </p:nvSpPr>
        <p:spPr bwMode="auto">
          <a:xfrm>
            <a:off x="5592505" y="2974049"/>
            <a:ext cx="69546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4109" y="1049881"/>
            <a:ext cx="46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ВСЕГО: 46 316 МЛН РУБ.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883219" y="6304367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7317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ChangeArrowheads="1"/>
          </p:cNvSpPr>
          <p:nvPr/>
        </p:nvSpPr>
        <p:spPr bwMode="auto">
          <a:xfrm>
            <a:off x="2159001" y="115359"/>
            <a:ext cx="83105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СТРУКТУРА НАЛОГОВЫХ И НЕНАЛОГОВЫХ ДОХОДОВ</a:t>
            </a:r>
          </a:p>
        </p:txBody>
      </p:sp>
      <p:sp>
        <p:nvSpPr>
          <p:cNvPr id="4099" name="Rectangle 38"/>
          <p:cNvSpPr>
            <a:spLocks noChangeArrowheads="1"/>
          </p:cNvSpPr>
          <p:nvPr/>
        </p:nvSpPr>
        <p:spPr bwMode="auto">
          <a:xfrm>
            <a:off x="2973388" y="1870075"/>
            <a:ext cx="60753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altLang="ru-RU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667000" y="844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4101" name="Text Box 15"/>
          <p:cNvSpPr txBox="1">
            <a:spLocks noChangeArrowheads="1"/>
          </p:cNvSpPr>
          <p:nvPr/>
        </p:nvSpPr>
        <p:spPr bwMode="auto">
          <a:xfrm>
            <a:off x="8793127" y="1506197"/>
            <a:ext cx="2874503" cy="4223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102" tIns="34073" rIns="68102" bIns="34073">
            <a:spAutoFit/>
          </a:bodyPr>
          <a:lstStyle>
            <a:lvl1pPr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47700" indent="-28575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Около 87 % (4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2 408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руб.) всех налоговых и неналоговых доходов  областного бюджета Тверской области приходится на 4 вида налоговых доходов: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прибыль организаций,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доходы физических лиц,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акцизы на алкоголь и нефтепродукты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имущество организаций</a:t>
            </a:r>
          </a:p>
        </p:txBody>
      </p:sp>
      <p:graphicFrame>
        <p:nvGraphicFramePr>
          <p:cNvPr id="2" name="Диаграмма 2"/>
          <p:cNvGraphicFramePr>
            <a:graphicFrameLocks/>
          </p:cNvGraphicFramePr>
          <p:nvPr>
            <p:extLst/>
          </p:nvPr>
        </p:nvGraphicFramePr>
        <p:xfrm>
          <a:off x="2254762" y="838994"/>
          <a:ext cx="6212246" cy="55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Дуга 9"/>
          <p:cNvSpPr/>
          <p:nvPr/>
        </p:nvSpPr>
        <p:spPr>
          <a:xfrm rot="11272665">
            <a:off x="3572683" y="2068061"/>
            <a:ext cx="2995715" cy="2970816"/>
          </a:xfrm>
          <a:prstGeom prst="arc">
            <a:avLst>
              <a:gd name="adj1" fmla="val 16294549"/>
              <a:gd name="adj2" fmla="val 135107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825"/>
          </a:p>
        </p:txBody>
      </p:sp>
      <p:sp>
        <p:nvSpPr>
          <p:cNvPr id="4105" name="TextBox 1"/>
          <p:cNvSpPr txBox="1">
            <a:spLocks noChangeArrowheads="1"/>
          </p:cNvSpPr>
          <p:nvPr/>
        </p:nvSpPr>
        <p:spPr bwMode="auto">
          <a:xfrm>
            <a:off x="3841501" y="3618096"/>
            <a:ext cx="6778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106" name="TextBox 1"/>
          <p:cNvSpPr txBox="1">
            <a:spLocks noChangeArrowheads="1"/>
          </p:cNvSpPr>
          <p:nvPr/>
        </p:nvSpPr>
        <p:spPr bwMode="auto">
          <a:xfrm>
            <a:off x="4964537" y="4359349"/>
            <a:ext cx="6715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13%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5640271" y="3702140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108" name="TextBox 1"/>
          <p:cNvSpPr txBox="1">
            <a:spLocks noChangeArrowheads="1"/>
          </p:cNvSpPr>
          <p:nvPr/>
        </p:nvSpPr>
        <p:spPr bwMode="auto">
          <a:xfrm>
            <a:off x="5592505" y="2974049"/>
            <a:ext cx="69546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1343" y="1076243"/>
            <a:ext cx="46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ВСЕГО: </a:t>
            </a:r>
            <a:r>
              <a:rPr lang="en-US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48 749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883218" y="6306442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849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ChangeArrowheads="1"/>
          </p:cNvSpPr>
          <p:nvPr/>
        </p:nvSpPr>
        <p:spPr bwMode="auto">
          <a:xfrm>
            <a:off x="2159001" y="115359"/>
            <a:ext cx="83105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СТРУКТУРА НАЛОГОВЫХ И НЕНАЛОГОВЫХ ДОХОДОВ</a:t>
            </a:r>
          </a:p>
        </p:txBody>
      </p:sp>
      <p:sp>
        <p:nvSpPr>
          <p:cNvPr id="4099" name="Rectangle 38"/>
          <p:cNvSpPr>
            <a:spLocks noChangeArrowheads="1"/>
          </p:cNvSpPr>
          <p:nvPr/>
        </p:nvSpPr>
        <p:spPr bwMode="auto">
          <a:xfrm>
            <a:off x="2973388" y="1870075"/>
            <a:ext cx="60753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altLang="ru-RU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667000" y="844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4101" name="Text Box 15"/>
          <p:cNvSpPr txBox="1">
            <a:spLocks noChangeArrowheads="1"/>
          </p:cNvSpPr>
          <p:nvPr/>
        </p:nvSpPr>
        <p:spPr bwMode="auto">
          <a:xfrm>
            <a:off x="8689225" y="1322189"/>
            <a:ext cx="2874503" cy="4223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102" tIns="34073" rIns="68102" bIns="34073">
            <a:spAutoFit/>
          </a:bodyPr>
          <a:lstStyle>
            <a:lvl1pPr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47700" indent="-28575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Около 8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(4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4 938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руб.) всех налоговых и неналоговых доходов  областного бюджета Тверской области приходится на 4 вида налоговых доходов: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прибыль организаций,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доходы физических лиц,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акцизы на алкоголь и нефтепродукты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имущество организаций</a:t>
            </a:r>
          </a:p>
        </p:txBody>
      </p:sp>
      <p:graphicFrame>
        <p:nvGraphicFramePr>
          <p:cNvPr id="2" name="Диаграмма 2"/>
          <p:cNvGraphicFramePr>
            <a:graphicFrameLocks/>
          </p:cNvGraphicFramePr>
          <p:nvPr>
            <p:extLst/>
          </p:nvPr>
        </p:nvGraphicFramePr>
        <p:xfrm>
          <a:off x="2254762" y="838994"/>
          <a:ext cx="6212246" cy="55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Дуга 9"/>
          <p:cNvSpPr/>
          <p:nvPr/>
        </p:nvSpPr>
        <p:spPr>
          <a:xfrm rot="11272665">
            <a:off x="3572683" y="2068061"/>
            <a:ext cx="2995715" cy="2970816"/>
          </a:xfrm>
          <a:prstGeom prst="arc">
            <a:avLst>
              <a:gd name="adj1" fmla="val 16294549"/>
              <a:gd name="adj2" fmla="val 135107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825"/>
          </a:p>
        </p:txBody>
      </p:sp>
      <p:sp>
        <p:nvSpPr>
          <p:cNvPr id="4105" name="TextBox 1"/>
          <p:cNvSpPr txBox="1">
            <a:spLocks noChangeArrowheads="1"/>
          </p:cNvSpPr>
          <p:nvPr/>
        </p:nvSpPr>
        <p:spPr bwMode="auto">
          <a:xfrm>
            <a:off x="3841501" y="3618096"/>
            <a:ext cx="6778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106" name="TextBox 1"/>
          <p:cNvSpPr txBox="1">
            <a:spLocks noChangeArrowheads="1"/>
          </p:cNvSpPr>
          <p:nvPr/>
        </p:nvSpPr>
        <p:spPr bwMode="auto">
          <a:xfrm>
            <a:off x="4964537" y="4359349"/>
            <a:ext cx="6715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5640271" y="3702140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108" name="TextBox 1"/>
          <p:cNvSpPr txBox="1">
            <a:spLocks noChangeArrowheads="1"/>
          </p:cNvSpPr>
          <p:nvPr/>
        </p:nvSpPr>
        <p:spPr bwMode="auto">
          <a:xfrm>
            <a:off x="5592505" y="2974049"/>
            <a:ext cx="69546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3389" y="1017502"/>
            <a:ext cx="46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ВСЕГО: </a:t>
            </a:r>
            <a:r>
              <a:rPr lang="en-US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52 219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31400" y="6294680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29316" y="85954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3131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6987</TotalTime>
  <Words>1943</Words>
  <Application>Microsoft Office PowerPoint</Application>
  <PresentationFormat>Широкоэкранный</PresentationFormat>
  <Paragraphs>740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Times New Roman</vt:lpstr>
      <vt:lpstr>Wingdings</vt:lpstr>
      <vt:lpstr>Тема Office</vt:lpstr>
      <vt:lpstr>1_Тема Office</vt:lpstr>
      <vt:lpstr>Презентация PowerPoint</vt:lpstr>
      <vt:lpstr>СОДЕРЖАНИЕ ПРЕЗЕНТАЦИИ</vt:lpstr>
      <vt:lpstr>ПРИОРИТЕТЫ ПРИ ФОРМИРОВАНИИ ОБЛАСТНОГО БЮДЖЕТА</vt:lpstr>
      <vt:lpstr>ОСНОВНЫЕ ПАРАМЕТРЫ ОБЛАСТНОГО БЮДЖЕТА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ФИНАНСОВАЯ ПОДДЕРЖКА  МУНИЦИПАЛЬНЫХ ОБРАЗОВАНИЙ</vt:lpstr>
      <vt:lpstr>ФИНАНСОВАЯ ПОМОЩЬ (СУБСИДИИ И ИНЫЕ МЕЖБЮДЖЕТНЫЕ ТРАНСФЕРТЫ) МУНИЦИПАЛЬНЫМ ОБРАЗОВАНИЯМ</vt:lpstr>
      <vt:lpstr>ФИНАНСОВАЯ ПОМОЩЬ (СУБСИДИИ И ИНЫЕ МЕЖБЮДЖЕТНЫЕ ТРАНСФЕРТЫ) МУНИЦИПАЛЬНЫМ ОБРАЗОВАНИЯМ (продолжение)</vt:lpstr>
      <vt:lpstr>ФИНАНСОВАЯ ПОМОЩЬ (СУБСИДИИ И ИНЫЕ МЕЖБЮДЖЕТНЫЕ ТРАНСФЕРТЫ) МУНИЦИПАЛЬНЫМ ОБРАЗОВАНИЯМ (продолжение)</vt:lpstr>
      <vt:lpstr>ПРОГРАММА ПОДДЕРЖКИ МЕСТНЫХ ИНИЦИАТИВ</vt:lpstr>
      <vt:lpstr>ПУБЛИЧНЫЕ ОБЯЗАТЕЛЬСТВА</vt:lpstr>
      <vt:lpstr>ПУБЛИЧНЫЕ ОБЯЗАТЕЛЬСТВА (продолжение)</vt:lpstr>
      <vt:lpstr>ДОЛГОВАЯ НАГРУЗКА ТВЕРСКОЙ ОБЛАСТИ (в % к налоговым и неналоговым доходам)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Матвеева</dc:creator>
  <cp:lastModifiedBy>Светлана Матвеева</cp:lastModifiedBy>
  <cp:revision>1445</cp:revision>
  <cp:lastPrinted>2018-10-10T06:42:27Z</cp:lastPrinted>
  <dcterms:created xsi:type="dcterms:W3CDTF">2018-09-20T06:16:50Z</dcterms:created>
  <dcterms:modified xsi:type="dcterms:W3CDTF">2018-10-10T06:45:55Z</dcterms:modified>
</cp:coreProperties>
</file>