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1"/>
  </p:notesMasterIdLst>
  <p:sldIdLst>
    <p:sldId id="292" r:id="rId2"/>
    <p:sldId id="296" r:id="rId3"/>
    <p:sldId id="297" r:id="rId4"/>
    <p:sldId id="313" r:id="rId5"/>
    <p:sldId id="298" r:id="rId6"/>
    <p:sldId id="317" r:id="rId7"/>
    <p:sldId id="299" r:id="rId8"/>
    <p:sldId id="316" r:id="rId9"/>
    <p:sldId id="318" r:id="rId10"/>
  </p:sldIdLst>
  <p:sldSz cx="9906000" cy="6858000" type="A4"/>
  <p:notesSz cx="6797675" cy="9926638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4"/>
    <a:srgbClr val="009900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6253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6F7BBD4-089C-4B35-87D2-73254E11A8BE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368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244" y="4715192"/>
            <a:ext cx="5437188" cy="4466274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6135" cy="49625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955" y="9428800"/>
            <a:ext cx="2946135" cy="49625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148228F8-7AD7-4443-82D4-BE1E7943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861031" y="3810001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861051" y="3897010"/>
            <a:ext cx="404495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861051" y="4115167"/>
            <a:ext cx="404495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861050" y="4164403"/>
            <a:ext cx="212979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861050" y="4199572"/>
            <a:ext cx="212979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861050" y="3962400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991216" y="4060983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906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9906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948555" y="3643090"/>
            <a:ext cx="2957446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906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95300" y="2401888"/>
            <a:ext cx="916305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95300" y="3899938"/>
            <a:ext cx="536575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264400" y="4206240"/>
            <a:ext cx="1040130" cy="457200"/>
          </a:xfrm>
        </p:spPr>
        <p:txBody>
          <a:bodyPr/>
          <a:lstStyle/>
          <a:p>
            <a:fld id="{629C6AA9-60DE-4F08-8703-626B8B2558E5}" type="datetime1">
              <a:rPr lang="ru-RU" smtClean="0"/>
              <a:t>28.09.2018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861050" y="4205288"/>
            <a:ext cx="140335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013429" y="1136"/>
            <a:ext cx="810021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4762-5E4F-4D2E-9296-CEE34B3AE294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46950" y="1143000"/>
            <a:ext cx="206375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143000"/>
            <a:ext cx="67691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E9-BF86-4288-A660-82DF87D1D73C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E8D-9E53-4471-9303-A59A3BFAB0B5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1981201"/>
            <a:ext cx="84201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3367088"/>
            <a:ext cx="84201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F5A7-F477-4FD3-B607-6BE1CF5B70D8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2249425"/>
            <a:ext cx="437515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2249425"/>
            <a:ext cx="437515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C1EA-C155-412F-A7D3-B8A1A60C1D94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143000"/>
            <a:ext cx="90805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2750" y="2244970"/>
            <a:ext cx="437845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114661" y="2244970"/>
            <a:ext cx="437859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12750" y="2708519"/>
            <a:ext cx="437845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1496" y="2708519"/>
            <a:ext cx="437859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AD718C-00E6-43BB-AB9B-A5CE1A48EAB9}" type="datetime1">
              <a:rPr lang="ru-RU" smtClean="0"/>
              <a:t>28.09.2018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132320" y="612648"/>
            <a:ext cx="1037036" cy="457200"/>
          </a:xfrm>
        </p:spPr>
        <p:txBody>
          <a:bodyPr/>
          <a:lstStyle/>
          <a:p>
            <a:fld id="{CE91F05C-8E35-469E-9F45-E34D4931ADA1}" type="datetime1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695950" y="612648"/>
            <a:ext cx="143637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855964" y="2272"/>
            <a:ext cx="825500" cy="365760"/>
          </a:xfrm>
        </p:spPr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B82B-73E4-4D8B-8C58-06B6DD36ECC7}" type="datetime1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9621" y="1101970"/>
            <a:ext cx="366522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799621" y="2010727"/>
            <a:ext cx="366522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65100" y="776287"/>
            <a:ext cx="552754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F2C-BFD7-4F34-84B3-94F599A0890E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3804" y="1109161"/>
            <a:ext cx="6357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37310" y="1143000"/>
            <a:ext cx="4953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95813" y="3274309"/>
            <a:ext cx="28067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288F-4C7A-4250-98B8-E2AC892FA0E5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9906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906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9906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861031" y="360247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861051" y="440113"/>
            <a:ext cx="404495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857951" y="497504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988117" y="588943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842047" y="-2001"/>
            <a:ext cx="6242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798188" y="-2001"/>
            <a:ext cx="2971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777547" y="-2001"/>
            <a:ext cx="9906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9723375" y="-2001"/>
            <a:ext cx="29718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9658650" y="380"/>
            <a:ext cx="59436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9612931" y="380"/>
            <a:ext cx="9906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95300" y="2249424"/>
            <a:ext cx="89154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135414" y="612648"/>
            <a:ext cx="1037036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5E139DA-16DC-4C46-89F5-8976CC48AE8E}" type="datetime1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695950" y="612648"/>
            <a:ext cx="143637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855964" y="2272"/>
            <a:ext cx="8255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C1659C1-328E-694A-9B23-D7FF71D135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68298" y="2787090"/>
            <a:ext cx="7807452" cy="150510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Интеграция проектного офиса в структуру ООО «Тверь Водоканал»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970" y="1038258"/>
            <a:ext cx="8915400" cy="600740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Организационная структура ООО «Тверь Водоканал» на 01.01.2018г.:</a:t>
            </a:r>
            <a:endParaRPr lang="ru-RU" sz="1800" b="1" dirty="0"/>
          </a:p>
        </p:txBody>
      </p:sp>
      <p:pic>
        <p:nvPicPr>
          <p:cNvPr id="4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"/>
          <a:stretch/>
        </p:blipFill>
        <p:spPr bwMode="auto">
          <a:xfrm>
            <a:off x="388970" y="1542198"/>
            <a:ext cx="9059830" cy="489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1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88970" y="1038258"/>
            <a:ext cx="8915400" cy="6007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ru-RU" sz="1800" b="1" dirty="0" smtClean="0"/>
              <a:t>Организационная структура ООО «Тверь Водоканал» на 13.08.2018г.:</a:t>
            </a:r>
            <a:endParaRPr lang="ru-RU" sz="1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1"/>
          <a:stretch/>
        </p:blipFill>
        <p:spPr bwMode="auto">
          <a:xfrm>
            <a:off x="336402" y="1482789"/>
            <a:ext cx="9155079" cy="494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600740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/>
              <a:t>Предлагаемые изменения в существующую структуру первой линейки руководителей (вариант 1):</a:t>
            </a:r>
            <a:endParaRPr lang="ru-RU" sz="1800" b="1" dirty="0"/>
          </a:p>
        </p:txBody>
      </p:sp>
      <p:pic>
        <p:nvPicPr>
          <p:cNvPr id="4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95300" y="1743739"/>
            <a:ext cx="8915400" cy="46014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Позиции </a:t>
            </a:r>
            <a:r>
              <a:rPr lang="ru-RU" sz="1600" b="1" i="1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Директоров дирекций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направлениям заменить на </a:t>
            </a:r>
            <a:r>
              <a:rPr lang="ru-RU" sz="16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Заместителей генерального директора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направлениям. </a:t>
            </a:r>
          </a:p>
          <a:p>
            <a:pPr defTabSz="914400">
              <a:lnSpc>
                <a:spcPct val="150000"/>
              </a:lnSpc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Исключить из структуры позиции: </a:t>
            </a:r>
            <a:r>
              <a:rPr lang="ru-RU" sz="1600" b="1" i="1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 по производству</a:t>
            </a:r>
            <a:r>
              <a:rPr lang="ru-RU" sz="1600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1600" b="1" i="1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 по производственному обслуживанию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передав их функционал под </a:t>
            </a:r>
            <a:r>
              <a:rPr lang="ru-RU" sz="16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Заместителя генерального директора – Главного инженера</a:t>
            </a:r>
          </a:p>
          <a:p>
            <a:pPr defTabSz="914400">
              <a:lnSpc>
                <a:spcPct val="150000"/>
              </a:lnSpc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Исключить из структуры позицию </a:t>
            </a:r>
            <a:r>
              <a:rPr lang="ru-RU" sz="1600" b="1" i="1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Директора по капитальному строительству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передав его функционал Управлению капитального строительства</a:t>
            </a:r>
          </a:p>
          <a:p>
            <a:pPr defTabSz="914400">
              <a:lnSpc>
                <a:spcPct val="150000"/>
              </a:lnSpc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Ввести в структуру </a:t>
            </a:r>
            <a:r>
              <a:rPr lang="ru-RU" sz="16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подчинение Генерального директора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позицию </a:t>
            </a:r>
            <a:r>
              <a:rPr lang="ru-RU" sz="16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Заместитель генерального директора по развитию – Руководитель проектного офиса</a:t>
            </a:r>
            <a:r>
              <a:rPr lang="ru-RU"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созданием проектного офиса общей численностью 9 человек. </a:t>
            </a:r>
          </a:p>
          <a:p>
            <a:pPr marL="109728" indent="0" defTabSz="914400">
              <a:lnSpc>
                <a:spcPct val="150000"/>
              </a:lnSpc>
              <a:buNone/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88970" y="1038258"/>
            <a:ext cx="8915400" cy="6007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ru-RU" sz="1800" b="1" dirty="0" smtClean="0"/>
              <a:t>Проект организационной структуры ООО «Тверь Водоканал»:</a:t>
            </a:r>
            <a:endParaRPr lang="ru-RU" sz="1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0" y="1555873"/>
            <a:ext cx="9040038" cy="525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88970" y="904148"/>
            <a:ext cx="8915400" cy="60074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ru-RU" sz="1800" b="1" dirty="0" smtClean="0"/>
          </a:p>
          <a:p>
            <a:pPr defTabSz="914400"/>
            <a:r>
              <a:rPr lang="ru-RU" sz="1800" b="1" dirty="0" smtClean="0"/>
              <a:t>Изменение штатной численности </a:t>
            </a:r>
            <a:endParaRPr lang="ru-RU" sz="1800" b="1" dirty="0"/>
          </a:p>
        </p:txBody>
      </p:sp>
      <p:graphicFrame>
        <p:nvGraphicFramePr>
          <p:cNvPr id="9" name="Таблица 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41270"/>
              </p:ext>
            </p:extLst>
          </p:nvPr>
        </p:nvGraphicFramePr>
        <p:xfrm>
          <a:off x="517585" y="1533072"/>
          <a:ext cx="8764438" cy="152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1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49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Штатная численность на 01.01.2018 г.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ru-RU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Штатная численность согласованная Советом директоров протоколом № 18 от 13.08.2018 г.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ru-RU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Предлагаемая штатная численность с учетом Проектного офиса с 01.09.2018 г.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</a:p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(отклонение предлагаемой штатной численности от штатной численности на 01.01.2018 г.)</a:t>
                      </a:r>
                      <a:endParaRPr kumimoji="0" lang="ru-RU" sz="1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7">
                <a:tc>
                  <a:txBody>
                    <a:bodyPr/>
                    <a:lstStyle/>
                    <a:p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819 ед.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l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821 ед.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l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826,5 ед.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l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7,5 ед.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478766" y="3170717"/>
            <a:ext cx="8786785" cy="674835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ru-RU" sz="1800" b="1" dirty="0" smtClean="0"/>
          </a:p>
          <a:p>
            <a:pPr defTabSz="914400"/>
            <a:r>
              <a:rPr lang="ru-RU" sz="1800" b="1" dirty="0" smtClean="0"/>
              <a:t>Факторы, повлиявшие на изменение штатной численности:</a:t>
            </a:r>
          </a:p>
          <a:p>
            <a:pPr defTabSz="914400"/>
            <a:endParaRPr lang="ru-RU" sz="1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5826" y="3717984"/>
            <a:ext cx="8786785" cy="1138685"/>
          </a:xfrm>
          <a:prstGeom prst="rect">
            <a:avLst/>
          </a:prstGeom>
        </p:spPr>
        <p:txBody>
          <a:bodyPr vert="horz" anchor="ctr">
            <a:normAutofit fontScale="25000" lnSpcReduction="20000"/>
          </a:bodyPr>
          <a:lstStyle>
            <a:defPPr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ru-RU" sz="1800" b="1" dirty="0" smtClean="0"/>
          </a:p>
          <a:p>
            <a:pPr defTabSz="914400">
              <a:spcBef>
                <a:spcPct val="0"/>
              </a:spcBef>
            </a:pPr>
            <a:endParaRPr lang="ru-RU" sz="45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r>
              <a:rPr lang="ru-RU" sz="4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Введены:</a:t>
            </a:r>
          </a:p>
          <a:p>
            <a:pPr defTabSz="914400">
              <a:spcBef>
                <a:spcPct val="0"/>
              </a:spcBef>
            </a:pPr>
            <a:endParaRPr lang="ru-RU" sz="45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- 8 единиц производственного персонала для технического обслуживания имущества </a:t>
            </a:r>
            <a:r>
              <a:rPr lang="ru-RU" sz="4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системы водоотведения п. </a:t>
            </a: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Радченко</a:t>
            </a:r>
            <a:endParaRPr lang="ru-RU" sz="45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endParaRPr lang="ru-RU" sz="45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r>
              <a:rPr lang="ru-RU" sz="4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- 3 единицы советников </a:t>
            </a:r>
            <a:r>
              <a:rPr lang="ru-RU" sz="4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Генерального директора </a:t>
            </a: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(с 18.06.2018 г.)</a:t>
            </a:r>
            <a:endParaRPr lang="ru-RU" sz="45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endParaRPr lang="ru-RU" sz="45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- 9 единиц </a:t>
            </a:r>
            <a:r>
              <a:rPr lang="ru-RU" sz="4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Проектного </a:t>
            </a: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офиса, предлагаемых к вводу в штатное расписание Общества</a:t>
            </a:r>
          </a:p>
          <a:p>
            <a:pPr marL="685800" indent="-685800" defTabSz="914400">
              <a:spcBef>
                <a:spcPct val="0"/>
              </a:spcBef>
              <a:buFontTx/>
              <a:buChar char="-"/>
            </a:pPr>
            <a:endParaRPr lang="ru-RU" sz="45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</a:pPr>
            <a:r>
              <a:rPr lang="ru-RU" sz="4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- 14,5 единиц технического персонала</a:t>
            </a:r>
          </a:p>
          <a:p>
            <a:pPr marL="285750" indent="-285750" defTabSz="914400">
              <a:buFontTx/>
              <a:buChar char="-"/>
            </a:pPr>
            <a:endParaRPr lang="ru-RU" sz="18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17585" y="5287989"/>
            <a:ext cx="8786785" cy="1242205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defPPr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0000"/>
              </a:lnSpc>
              <a:spcBef>
                <a:spcPct val="0"/>
              </a:spcBef>
            </a:pPr>
            <a:endParaRPr lang="ru-RU" sz="11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ru-RU" sz="13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Выведены: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endParaRPr lang="ru-RU" sz="11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ru-RU" sz="11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- 2 единицы директоров по направлениям деятельности (директор по капитальному строительству, директор по производственному 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endParaRPr lang="ru-RU" sz="11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ru-RU" sz="11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обслуживанию)</a:t>
            </a:r>
          </a:p>
          <a:p>
            <a:pPr marL="171450" indent="-171450" defTabSz="914400">
              <a:lnSpc>
                <a:spcPct val="80000"/>
              </a:lnSpc>
              <a:spcBef>
                <a:spcPct val="0"/>
              </a:spcBef>
              <a:buFontTx/>
              <a:buChar char="-"/>
            </a:pPr>
            <a:endParaRPr lang="ru-RU" sz="11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ru-RU" sz="11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- 1 единица заместителей Генерального директора (первый заместитель ГД)</a:t>
            </a:r>
          </a:p>
          <a:p>
            <a:pPr marL="171450" indent="-171450" defTabSz="914400">
              <a:lnSpc>
                <a:spcPct val="80000"/>
              </a:lnSpc>
              <a:spcBef>
                <a:spcPct val="0"/>
              </a:spcBef>
              <a:buFontTx/>
              <a:buChar char="-"/>
            </a:pPr>
            <a:endParaRPr lang="ru-RU" sz="11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ru-RU" sz="11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- 23 единицы прочего персонала</a:t>
            </a:r>
          </a:p>
          <a:p>
            <a:pPr marL="171450" indent="-171450" defTabSz="914400">
              <a:lnSpc>
                <a:spcPct val="80000"/>
              </a:lnSpc>
              <a:spcBef>
                <a:spcPct val="0"/>
              </a:spcBef>
              <a:buFontTx/>
              <a:buChar char="-"/>
            </a:pPr>
            <a:endParaRPr lang="ru-RU" sz="11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71450" indent="-171450" defTabSz="914400">
              <a:lnSpc>
                <a:spcPct val="80000"/>
              </a:lnSpc>
              <a:spcBef>
                <a:spcPct val="0"/>
              </a:spcBef>
              <a:buFontTx/>
              <a:buChar char="-"/>
            </a:pPr>
            <a:endParaRPr lang="ru-RU" sz="11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</a:pPr>
            <a:endParaRPr lang="ru-RU" sz="11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/>
            <a:endParaRPr lang="ru-RU" sz="1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2" y="1754064"/>
            <a:ext cx="9405658" cy="493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88970" y="1038258"/>
            <a:ext cx="8915400" cy="6007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ru-RU" sz="1800" b="1" dirty="0" smtClean="0"/>
              <a:t>Организационная структура проектного офиса с основными задачами :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7749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600740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Изменения структуры (численность)</a:t>
            </a:r>
            <a:endParaRPr lang="ru-RU" sz="1800" b="1" dirty="0"/>
          </a:p>
        </p:txBody>
      </p:sp>
      <p:pic>
        <p:nvPicPr>
          <p:cNvPr id="4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95300" y="1743739"/>
            <a:ext cx="8915400" cy="2513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Решением СД от 13.08.2018 утверждена предельная штатная численность 821 человек</a:t>
            </a:r>
          </a:p>
          <a:p>
            <a:pPr defTabSz="914400">
              <a:lnSpc>
                <a:spcPct val="150000"/>
              </a:lnSpc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связи с производственной необходимостью создания проектного офиса численностью 9 человек (с учетом руководителя проектного офиса) предлагается:</a:t>
            </a:r>
          </a:p>
          <a:p>
            <a:pPr lvl="1" defTabSz="914400">
              <a:lnSpc>
                <a:spcPct val="150000"/>
              </a:lnSpc>
            </a:pPr>
            <a:r>
              <a:rPr lang="ru-RU" sz="1400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счет оптимизации существующей численности предприятия исключить 3,5 единицы</a:t>
            </a:r>
          </a:p>
          <a:p>
            <a:pPr lvl="1" defTabSz="914400">
              <a:lnSpc>
                <a:spcPct val="150000"/>
              </a:lnSpc>
            </a:pPr>
            <a:r>
              <a:rPr lang="ru-RU" sz="1400" dirty="0" smtClean="0">
                <a:solidFill>
                  <a:srgbClr val="00529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счет увеличения штатной численности добавить 5,5 единиц.</a:t>
            </a:r>
          </a:p>
          <a:p>
            <a:pPr defTabSz="914400">
              <a:lnSpc>
                <a:spcPct val="150000"/>
              </a:lnSpc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 предельная штатная численность составит 826,5 человек.</a:t>
            </a:r>
            <a:endParaRPr lang="ru-RU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95300" y="3981373"/>
            <a:ext cx="8915400" cy="6007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ru-RU" sz="1800" b="1" dirty="0" smtClean="0"/>
              <a:t>Содержание проектного офиса (ФОТ+ЕСН)*</a:t>
            </a:r>
            <a:endParaRPr lang="ru-RU" sz="1800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58800" y="6099098"/>
            <a:ext cx="8915400" cy="60074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ru-RU" sz="1200" b="1" dirty="0" smtClean="0"/>
              <a:t>* </a:t>
            </a:r>
            <a:r>
              <a:rPr lang="ru-RU" sz="1200" dirty="0" smtClean="0"/>
              <a:t>Содержание проектного офиса на данном этапе будут осуществляется за счет прибыли ООО «Тверь Водоканал». В прогнозе бюджета ООО «Тверь Водоканал» расходы на содержание персонала (ФОТ+ЕСН) учтены в расходах по операционной деятельности. </a:t>
            </a:r>
            <a:endParaRPr lang="ru-RU" sz="12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17827"/>
              </p:ext>
            </p:extLst>
          </p:nvPr>
        </p:nvGraphicFramePr>
        <p:xfrm>
          <a:off x="641350" y="4561158"/>
          <a:ext cx="8674100" cy="1547781"/>
        </p:xfrm>
        <a:graphic>
          <a:graphicData uri="http://schemas.openxmlformats.org/drawingml/2006/table">
            <a:tbl>
              <a:tblPr/>
              <a:tblGrid>
                <a:gridCol w="3809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Расходы, </a:t>
                      </a:r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тыс.руб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без НДС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 2018 год (сентярь-декабрь)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годовые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значения </a:t>
                      </a:r>
                    </a:p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(в ценах 2018 года)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Содержание персонала проектного офиса (ФОТ+ЕСН)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тыс.руб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13 500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Оргтехника (компьютеры 10 шт)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тыс.руб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Транспортные расходы на эксплуатацию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тыс.руб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Итого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тыс.руб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 </a:t>
                      </a:r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15 200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.bondarenko\Desktop\logo_gradient лог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2" y="479011"/>
            <a:ext cx="2399561" cy="5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59C1-328E-694A-9B23-D7FF71D135B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88970" y="904148"/>
            <a:ext cx="8915400" cy="60074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ru-RU" sz="1800" b="1" dirty="0" smtClean="0"/>
          </a:p>
          <a:p>
            <a:pPr defTabSz="914400"/>
            <a:r>
              <a:rPr lang="ru-RU" sz="1800" b="1" dirty="0" smtClean="0"/>
              <a:t>Затраты на содержание персонала </a:t>
            </a:r>
            <a:endParaRPr lang="ru-RU" sz="1800" b="1" dirty="0"/>
          </a:p>
        </p:txBody>
      </p:sp>
      <p:graphicFrame>
        <p:nvGraphicFramePr>
          <p:cNvPr id="9" name="Таблица 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87903"/>
              </p:ext>
            </p:extLst>
          </p:nvPr>
        </p:nvGraphicFramePr>
        <p:xfrm>
          <a:off x="453277" y="1504888"/>
          <a:ext cx="9053032" cy="513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0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5237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БП 2018 г., млн. руб.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Прогноз затрат на содержание персонала на основании решения Совета директоров от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13.08.2018 г.</a:t>
                      </a: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(штатная численность 821 ед.),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млн.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руб.</a:t>
                      </a:r>
                      <a:endParaRPr kumimoji="0" lang="ru-RU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</a:p>
                    <a:p>
                      <a:pPr algn="ctr"/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(отклонение прогноза от БП ;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«-»  экономия, «+» перерасход</a:t>
                      </a: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млн. руб.</a:t>
                      </a:r>
                      <a:endParaRPr kumimoji="0" lang="ru-RU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Прогноз  затрат на содержание персонала при вводе Проектного офиса, млн. руб.</a:t>
                      </a:r>
                      <a:endParaRPr kumimoji="0" lang="ru-RU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</a:p>
                    <a:p>
                      <a:pPr algn="ctr"/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(отклонение прогноза с учетом Проектного офиса от БП 2018 г.;</a:t>
                      </a:r>
                      <a:r>
                        <a:rPr kumimoji="0" lang="ru-RU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«-»  экономия,  «+» перерасход), млн. руб.</a:t>
                      </a:r>
                      <a:r>
                        <a:rPr kumimoji="0"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endParaRPr kumimoji="0" lang="ru-RU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9">
                <a:tc>
                  <a:txBody>
                    <a:bodyPr/>
                    <a:lstStyle/>
                    <a:p>
                      <a:r>
                        <a:rPr kumimoji="0" lang="ru-RU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Содержание персонала</a:t>
                      </a:r>
                      <a:endParaRPr kumimoji="0" lang="ru-RU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439,3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433,1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-6,2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437,3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5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kumimoji="0" lang="ru-RU" sz="11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kumimoji="0" lang="ru-RU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ФОТ по капитализации</a:t>
                      </a:r>
                      <a:endParaRPr kumimoji="0" lang="ru-RU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3,9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-1,9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-1,9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Содержание персонала без ФОТ на капитализацию</a:t>
                      </a:r>
                      <a:endParaRPr kumimoji="0" lang="ru-RU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435,4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431,1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-4,3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435,3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-0,1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ru-RU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r"/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171450" indent="-171450" algn="l" defTabSz="422041" rtl="0" eaLnBrk="1" latinLnBrk="0" hangingPunct="1">
                        <a:buFontTx/>
                        <a:buChar char="-"/>
                      </a:pPr>
                      <a:r>
                        <a:rPr kumimoji="0" lang="ru-RU" sz="11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наличие вакансий;</a:t>
                      </a:r>
                      <a:r>
                        <a:rPr lang="ru-RU" sz="1100" dirty="0" smtClean="0"/>
                        <a:t> </a:t>
                      </a:r>
                    </a:p>
                    <a:p>
                      <a:pPr marL="171450" indent="-171450" algn="l" defTabSz="422041" rtl="0" eaLnBrk="1" latinLnBrk="0" hangingPunct="1">
                        <a:buFontTx/>
                        <a:buChar char="-"/>
                      </a:pPr>
                      <a:r>
                        <a:rPr lang="ru-RU" sz="1100" dirty="0" smtClean="0"/>
                        <a:t>вывод 1 ед. первого зам. ГД, 1 ед. зам. ГД по развитию, 1 ед. директора  по производственному</a:t>
                      </a:r>
                      <a:r>
                        <a:rPr lang="ru-RU" sz="1100" baseline="0" dirty="0" smtClean="0"/>
                        <a:t> обслуживанию</a:t>
                      </a:r>
                      <a:endParaRPr kumimoji="0" lang="ru-RU" sz="11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defTabSz="422041" rtl="0" eaLnBrk="1" latinLnBrk="0" hangingPunct="1">
                        <a:buFontTx/>
                        <a:buChar char="-"/>
                      </a:pPr>
                      <a:endParaRPr kumimoji="0" lang="ru-RU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algn="r" defTabSz="422041" rtl="0" eaLnBrk="1" latinLnBrk="0" hangingPunct="1"/>
                      <a:endParaRPr kumimoji="0"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indent="0" algn="l" defTabSz="422041" rtl="0" eaLnBrk="1" latinLnBrk="0" hangingPunct="1">
                        <a:buFontTx/>
                        <a:buNone/>
                      </a:pPr>
                      <a:r>
                        <a:rPr kumimoji="0" lang="ru-RU" sz="11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Ввод единиц:</a:t>
                      </a:r>
                    </a:p>
                    <a:p>
                      <a:pPr marL="171450" indent="-171450" algn="l" defTabSz="422041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1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проектный офис;</a:t>
                      </a:r>
                    </a:p>
                    <a:p>
                      <a:pPr marL="171450" indent="-171450" algn="l" defTabSz="422041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1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участок технического обслуживания имущества системы водоотведения п. Радченко;</a:t>
                      </a:r>
                    </a:p>
                    <a:p>
                      <a:pPr marL="171450" indent="-171450" algn="l" defTabSz="422041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ru-RU" sz="11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ед. советников ГД</a:t>
                      </a:r>
                    </a:p>
                    <a:p>
                      <a:pPr marL="171450" indent="-171450" algn="l" defTabSz="422041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kumimoji="0" lang="ru-RU" sz="11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defTabSz="422041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kumimoji="0" lang="ru-RU" sz="11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defTabSz="422041" rtl="0" eaLnBrk="1" latinLnBrk="0" hangingPunct="1">
                        <a:buFontTx/>
                        <a:buChar char="-"/>
                      </a:pPr>
                      <a:endParaRPr kumimoji="0" lang="ru-RU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372498" y="4849410"/>
            <a:ext cx="8786785" cy="404077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ru-RU" sz="1800" b="1" dirty="0" smtClean="0"/>
          </a:p>
          <a:p>
            <a:pPr defTabSz="914400"/>
            <a:endParaRPr lang="ru-RU" sz="1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9179" y="4799771"/>
            <a:ext cx="8786785" cy="404077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ru-RU" sz="1800" b="1" dirty="0" smtClean="0"/>
          </a:p>
          <a:p>
            <a:pPr defTabSz="914400"/>
            <a:endParaRPr lang="ru-RU" sz="1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3174</TotalTime>
  <Words>641</Words>
  <Application>Microsoft Office PowerPoint</Application>
  <PresentationFormat>Лист A4 (210x297 мм)</PresentationFormat>
  <Paragraphs>119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Tahoma</vt:lpstr>
      <vt:lpstr>Times New Roman</vt:lpstr>
      <vt:lpstr>Trebuchet MS</vt:lpstr>
      <vt:lpstr>Wingdings 2</vt:lpstr>
      <vt:lpstr>Городская</vt:lpstr>
      <vt:lpstr>Презентация PowerPoint</vt:lpstr>
      <vt:lpstr>Организационная структура ООО «Тверь Водоканал» на 01.01.2018г.:</vt:lpstr>
      <vt:lpstr>Презентация PowerPoint</vt:lpstr>
      <vt:lpstr>Предлагаемые изменения в существующую структуру первой линейки руководителей (вариант 1):</vt:lpstr>
      <vt:lpstr>Презентация PowerPoint</vt:lpstr>
      <vt:lpstr>Презентация PowerPoint</vt:lpstr>
      <vt:lpstr>Презентация PowerPoint</vt:lpstr>
      <vt:lpstr>Изменения структуры (численность)</vt:lpstr>
      <vt:lpstr>Презентация PowerPoint</vt:lpstr>
    </vt:vector>
  </TitlesOfParts>
  <Company>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man man</dc:creator>
  <cp:lastModifiedBy>Жарлицына Татьяна Леонидовна</cp:lastModifiedBy>
  <cp:revision>215</cp:revision>
  <cp:lastPrinted>2018-08-22T12:49:32Z</cp:lastPrinted>
  <dcterms:created xsi:type="dcterms:W3CDTF">2014-11-13T11:29:21Z</dcterms:created>
  <dcterms:modified xsi:type="dcterms:W3CDTF">2018-09-28T10:14:55Z</dcterms:modified>
</cp:coreProperties>
</file>