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8" r:id="rId4"/>
    <p:sldId id="276" r:id="rId5"/>
    <p:sldId id="270" r:id="rId6"/>
    <p:sldId id="278" r:id="rId7"/>
    <p:sldId id="277" r:id="rId8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C9"/>
    <a:srgbClr val="FAF5B8"/>
    <a:srgbClr val="A88000"/>
    <a:srgbClr val="CA46B7"/>
    <a:srgbClr val="99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713" autoAdjust="0"/>
  </p:normalViewPr>
  <p:slideViewPr>
    <p:cSldViewPr>
      <p:cViewPr>
        <p:scale>
          <a:sx n="100" d="100"/>
          <a:sy n="100" d="100"/>
        </p:scale>
        <p:origin x="-27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200"/>
            </a:lvl1pPr>
          </a:lstStyle>
          <a:p>
            <a:fld id="{5CE30BE4-700F-426D-ADB7-56E9059550E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200"/>
            </a:lvl1pPr>
          </a:lstStyle>
          <a:p>
            <a:fld id="{467C22E0-7793-4FF2-923B-71CBFFEC68A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42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/>
          <a:lstStyle>
            <a:lvl1pPr algn="r">
              <a:defRPr sz="1200"/>
            </a:lvl1pPr>
          </a:lstStyle>
          <a:p>
            <a:fld id="{ECCCCF80-355E-4AD8-8008-7B2320304F91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1" rIns="95563" bIns="4778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63" tIns="47781" rIns="95563" bIns="4778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63" tIns="47781" rIns="95563" bIns="47781" rtlCol="0" anchor="b"/>
          <a:lstStyle>
            <a:lvl1pPr algn="r">
              <a:defRPr sz="1200"/>
            </a:lvl1pPr>
          </a:lstStyle>
          <a:p>
            <a:fld id="{3AB371A5-A6A5-4076-95C3-7F524055BF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455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5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4FC1-6944-4674-80AF-BB5B223CAD93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628B-9DD2-490F-B70A-07818CE7C6B8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AE8F-6392-4F9C-97B1-B8EE0062F7D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D1FC-25FC-45B5-B249-BFFF43413E01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E4CC-3E9E-47C6-B4EC-60B4D18C982B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0E6E-CBF6-49E3-993A-77E61AB06E5F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EF7-7993-4542-A9D7-6162BAE913BE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47FA-2567-49CD-94B3-FA3A2015AD3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C623-B955-4275-8F12-4C98DE09378A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6CEA-DF81-47B4-9196-9EF09C25DA39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6927-1F56-49F2-BB4A-2763B5423B04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AA93-11B3-4579-903D-5AF15AD48E96}" type="datetime1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4215-77BE-4C44-A321-95C37231288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12360" cy="1224136"/>
          </a:xfrm>
          <a:noFill/>
        </p:spPr>
        <p:txBody>
          <a:bodyPr>
            <a:normAutofit/>
          </a:bodyPr>
          <a:lstStyle/>
          <a:p>
            <a:pPr algn="l"/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МИНИСТЕРСТВО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ИМУЩЕСТВЕННЫХ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 ЗЕМЕЛЬНЫХ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ОТНОШЕНИЙ ТВЕРСКОЙ </a:t>
            </a:r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ОБЛАСТИ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611560" y="2276872"/>
            <a:ext cx="8208912" cy="3096344"/>
          </a:xfrm>
        </p:spPr>
        <p:txBody>
          <a:bodyPr>
            <a:noAutofit/>
          </a:bodyPr>
          <a:lstStyle/>
          <a:p>
            <a:pPr algn="ctr" eaLnBrk="0" hangingPunct="0">
              <a:spcBef>
                <a:spcPts val="0"/>
              </a:spcBef>
              <a:buNone/>
              <a:defRPr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 переводе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земельных участков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из одной категории в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другую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475656" y="6211669"/>
            <a:ext cx="6465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16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ru-RU" sz="1600" b="1" dirty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июля 2018 года</a:t>
            </a:r>
          </a:p>
          <a:p>
            <a:pPr algn="ctr">
              <a:defRPr/>
            </a:pPr>
            <a:endParaRPr lang="ru-RU" sz="1600" b="1" dirty="0" smtClean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971600" y="188640"/>
            <a:ext cx="7812360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ХОДАТАЙСТВО О ПЕРЕВОДЕ ЗЕМЕЛЬНЫХ УЧАСТКОВ ИЗ ОДНОЙ КАТЕГОРИИ В ДРУГУЮ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64096" y="1272246"/>
            <a:ext cx="7740352" cy="51090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Заинтересованное лицо: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Петров С.А., действующий в интересах Прохоровой Е.М.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Сведения о земельных участках: 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кадастровые номера 69:24:0000008:1231, 69:24:0000008:1237, 69:24:0000008:1236;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адрес участков: Тверская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область, Осташковский городской округ, в районе деревни </a:t>
            </a:r>
            <a:r>
              <a:rPr lang="ru-RU" sz="1800" b="1" dirty="0" err="1">
                <a:latin typeface="Times New Roman" pitchFamily="18" charset="0"/>
                <a:cs typeface="Times New Roman" pitchFamily="18" charset="0"/>
              </a:rPr>
              <a:t>Свапуще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общая площадь 14,2 га;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из категории земель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сельскохозяйственного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назначения; 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земельные участки принадлежат на праве собственности                  Прохоровой Е.М.</a:t>
            </a:r>
          </a:p>
          <a:p>
            <a:pPr marL="180975" indent="-180975" algn="just">
              <a:lnSpc>
                <a:spcPct val="110000"/>
              </a:lnSpc>
              <a:spcBef>
                <a:spcPts val="0"/>
              </a:spcBef>
              <a:buFontTx/>
              <a:buChar char="-"/>
            </a:pPr>
            <a:endParaRPr lang="ru-RU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и обоснование перевода</a:t>
            </a:r>
            <a:r>
              <a:rPr lang="ru-RU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перевод земельных участков в категорию земель особо охраняемых территорий и объектов для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строительства базы отдыха.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-17303" y="5013176"/>
            <a:ext cx="5553477" cy="720080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56376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СХЕМА РАСПОЛОЖЕНИЯ ЗЕМЕЛЬНЫХ УЧАСТКОВ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286659" y="6079325"/>
            <a:ext cx="351359" cy="569242"/>
            <a:chOff x="432048" y="5994459"/>
            <a:chExt cx="351359" cy="569242"/>
          </a:xfrm>
        </p:grpSpPr>
        <p:pic>
          <p:nvPicPr>
            <p:cNvPr id="9" name="Picture 6" descr="C:\Users\KolchenkoIA\Pictures\человечки для презентации\флаг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" y="5994459"/>
              <a:ext cx="351359" cy="46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Овал 9"/>
            <p:cNvSpPr/>
            <p:nvPr/>
          </p:nvSpPr>
          <p:spPr>
            <a:xfrm>
              <a:off x="432048" y="641968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21396" y="6199146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24" y="1268760"/>
            <a:ext cx="77556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5436096" y="2856347"/>
            <a:ext cx="1592647" cy="1138484"/>
            <a:chOff x="5436096" y="2856347"/>
            <a:chExt cx="1592647" cy="1138484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5436096" y="2856347"/>
              <a:ext cx="351359" cy="569242"/>
              <a:chOff x="432048" y="5994459"/>
              <a:chExt cx="351359" cy="569242"/>
            </a:xfrm>
          </p:grpSpPr>
          <p:pic>
            <p:nvPicPr>
              <p:cNvPr id="22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Овал 22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6012160" y="3109542"/>
              <a:ext cx="351359" cy="569242"/>
              <a:chOff x="432048" y="5994459"/>
              <a:chExt cx="351359" cy="569242"/>
            </a:xfrm>
          </p:grpSpPr>
          <p:pic>
            <p:nvPicPr>
              <p:cNvPr id="25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Овал 25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7" name="Группа 26"/>
            <p:cNvGrpSpPr/>
            <p:nvPr/>
          </p:nvGrpSpPr>
          <p:grpSpPr>
            <a:xfrm>
              <a:off x="6677384" y="3425589"/>
              <a:ext cx="351359" cy="569242"/>
              <a:chOff x="432048" y="5994459"/>
              <a:chExt cx="351359" cy="569242"/>
            </a:xfrm>
          </p:grpSpPr>
          <p:pic>
            <p:nvPicPr>
              <p:cNvPr id="28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Овал 28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593544" y="4560272"/>
            <a:ext cx="25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FF0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оз. СЕЛИГЕР</a:t>
            </a:r>
            <a:endParaRPr lang="ru-RU" b="1" dirty="0">
              <a:solidFill>
                <a:srgbClr val="FFFF00"/>
              </a:solidFill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17603" y="4561566"/>
            <a:ext cx="25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д. СВАПУЩЕ</a:t>
            </a:r>
            <a:endParaRPr lang="ru-RU" b="1" dirty="0">
              <a:solidFill>
                <a:srgbClr val="7030A0"/>
              </a:solidFill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0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88640"/>
            <a:ext cx="7956376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ВЫКОПИРОВКА ИЗ ГЕНЕРАЛЬНОГО ПЛАНА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403647" y="5522149"/>
            <a:ext cx="351359" cy="569242"/>
            <a:chOff x="432048" y="5994459"/>
            <a:chExt cx="351359" cy="569242"/>
          </a:xfrm>
        </p:grpSpPr>
        <p:pic>
          <p:nvPicPr>
            <p:cNvPr id="9" name="Picture 6" descr="C:\Users\KolchenkoIA\Pictures\человечки для презентации\флаг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" y="5994459"/>
              <a:ext cx="351359" cy="46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Овал 9"/>
            <p:cNvSpPr/>
            <p:nvPr/>
          </p:nvSpPr>
          <p:spPr>
            <a:xfrm>
              <a:off x="432048" y="6419685"/>
              <a:ext cx="130699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14341" y="5722059"/>
            <a:ext cx="44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испрашиваемые земельные участки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sp>
        <p:nvSpPr>
          <p:cNvPr id="1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19313" y="6238031"/>
            <a:ext cx="683568" cy="216024"/>
          </a:xfrm>
          <a:prstGeom prst="rect">
            <a:avLst/>
          </a:prstGeom>
          <a:solidFill>
            <a:srgbClr val="3A7E3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914341" y="6161377"/>
            <a:ext cx="62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- </a:t>
            </a:r>
            <a:r>
              <a:rPr lang="ru-RU" b="1" dirty="0" smtClean="0">
                <a:latin typeface="Times New Roman" pitchFamily="18" charset="0"/>
                <a:ea typeface="BatangChe" pitchFamily="49" charset="-127"/>
                <a:cs typeface="Times New Roman" pitchFamily="18" charset="0"/>
              </a:rPr>
              <a:t>зона рекреационного назначения</a:t>
            </a:r>
            <a:endParaRPr lang="ru-RU" b="1" dirty="0">
              <a:latin typeface="Times New Roman" pitchFamily="18" charset="0"/>
              <a:ea typeface="BatangChe" pitchFamily="49" charset="-127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36"/>
          <a:stretch/>
        </p:blipFill>
        <p:spPr bwMode="auto">
          <a:xfrm>
            <a:off x="1043608" y="1275189"/>
            <a:ext cx="7416823" cy="409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5132938" y="1830724"/>
            <a:ext cx="1232237" cy="853863"/>
            <a:chOff x="3797335" y="1844824"/>
            <a:chExt cx="1232237" cy="853863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4283968" y="1844824"/>
              <a:ext cx="351359" cy="569242"/>
              <a:chOff x="432048" y="5994459"/>
              <a:chExt cx="351359" cy="569242"/>
            </a:xfrm>
          </p:grpSpPr>
          <p:pic>
            <p:nvPicPr>
              <p:cNvPr id="24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Овал 24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25"/>
            <p:cNvGrpSpPr/>
            <p:nvPr/>
          </p:nvGrpSpPr>
          <p:grpSpPr>
            <a:xfrm>
              <a:off x="4678213" y="2129445"/>
              <a:ext cx="351359" cy="569242"/>
              <a:chOff x="432048" y="5994459"/>
              <a:chExt cx="351359" cy="569242"/>
            </a:xfrm>
          </p:grpSpPr>
          <p:pic>
            <p:nvPicPr>
              <p:cNvPr id="27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Овал 27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3797335" y="1948220"/>
              <a:ext cx="351359" cy="569242"/>
              <a:chOff x="432048" y="5994459"/>
              <a:chExt cx="351359" cy="569242"/>
            </a:xfrm>
          </p:grpSpPr>
          <p:pic>
            <p:nvPicPr>
              <p:cNvPr id="30" name="Picture 6" descr="C:\Users\KolchenkoIA\Pictures\человечки для презентации\флаг.png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48" y="5994459"/>
                <a:ext cx="351359" cy="4636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Овал 30"/>
              <p:cNvSpPr/>
              <p:nvPr/>
            </p:nvSpPr>
            <p:spPr>
              <a:xfrm>
                <a:off x="432048" y="6419685"/>
                <a:ext cx="130699" cy="1440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32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20898" y="188640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64096" y="188640"/>
            <a:ext cx="7919864" cy="936104"/>
          </a:xfrm>
          <a:noFill/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РЕАЛИЗАЦИЯ ИНВЕСТИЦИОННОГО ПРОЕКТА</a:t>
            </a:r>
            <a:endParaRPr lang="ru-RU" sz="18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80023" y="6429839"/>
            <a:ext cx="288032" cy="340147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4"/>
          <p:cNvSpPr>
            <a:spLocks noGrp="1"/>
          </p:cNvSpPr>
          <p:nvPr>
            <p:ph idx="1"/>
          </p:nvPr>
        </p:nvSpPr>
        <p:spPr>
          <a:xfrm>
            <a:off x="864096" y="1272246"/>
            <a:ext cx="7740352" cy="510908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Проектом предусмотрено создание рекреационного комплекса в д.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Свапуще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для отдыха работников предприятия ООО «Софья» и туристов;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1600" dirty="0"/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 земельных участках предполагается разместить следующие объекты: зона для барбекю, сауна, порт, бар, служебное помещение, рецепция, зона для спорта, центр красоты, отель.</a:t>
            </a:r>
          </a:p>
          <a:p>
            <a:pPr marL="0" indent="0" algn="ctr">
              <a:buNone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Согласно </a:t>
            </a:r>
            <a:r>
              <a:rPr lang="ru-RU" sz="1800" b="1" dirty="0">
                <a:latin typeface="Times New Roman" pitchFamily="18" charset="0"/>
                <a:cs typeface="Times New Roman" pitchFamily="18" charset="0"/>
              </a:rPr>
              <a:t>паспорту инвестиционного проекта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срок ввода объекта в эксплуатацию – август 2020 года;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планируется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40 рабочих мест;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среднемесячная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заработная плата на 1 сотрудника составит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30,0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тыс. руб.;</a:t>
            </a:r>
          </a:p>
          <a:p>
            <a:pPr marL="0" indent="0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ожидаемые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налоговые отчисления в бюджет Тверской области после выхода на проектную мощность составят 5,4 млн. рублей.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953741" y="3645024"/>
            <a:ext cx="144016" cy="1022995"/>
            <a:chOff x="1043608" y="5070301"/>
            <a:chExt cx="144016" cy="1022995"/>
          </a:xfrm>
        </p:grpSpPr>
        <p:sp>
          <p:nvSpPr>
            <p:cNvPr id="2" name="Нашивка 1"/>
            <p:cNvSpPr/>
            <p:nvPr/>
          </p:nvSpPr>
          <p:spPr>
            <a:xfrm>
              <a:off x="1043608" y="5070301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Нашивка 7"/>
            <p:cNvSpPr/>
            <p:nvPr/>
          </p:nvSpPr>
          <p:spPr>
            <a:xfrm>
              <a:off x="1043608" y="5336951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Нашивка 8"/>
            <p:cNvSpPr/>
            <p:nvPr/>
          </p:nvSpPr>
          <p:spPr>
            <a:xfrm>
              <a:off x="1043608" y="5661248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Нашивка 9"/>
            <p:cNvSpPr/>
            <p:nvPr/>
          </p:nvSpPr>
          <p:spPr>
            <a:xfrm>
              <a:off x="1043608" y="5949280"/>
              <a:ext cx="144016" cy="144016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827584" y="116632"/>
            <a:ext cx="8136904" cy="1224136"/>
          </a:xfrm>
          <a:noFill/>
        </p:spPr>
        <p:txBody>
          <a:bodyPr>
            <a:noAutofit/>
          </a:bodyPr>
          <a:lstStyle/>
          <a:p>
            <a:r>
              <a:rPr lang="ru-RU" sz="1800" b="1" dirty="0" smtClean="0">
                <a:solidFill>
                  <a:srgbClr val="A8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ОСНОВАНИЯ ПЕРЕВОДА ЗЕМЕЛЬНОГО УЧАСТКА ИЗ ОДНОЙ КАТЕГОРИИ В ДРУГУЮ</a:t>
            </a:r>
            <a:endParaRPr lang="ru-RU" sz="2000" b="1" dirty="0">
              <a:solidFill>
                <a:srgbClr val="A8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99592" y="1600200"/>
            <a:ext cx="7704856" cy="452596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Предусмотренные статьей 4 Федерального закона от 21.12.2004                        № 172-ФЗ «О переводе земель или земельных участков из одной категории в другую» ограничения: </a:t>
            </a:r>
          </a:p>
          <a:p>
            <a:pPr algn="just"/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1) перевод земельного участка из одной категории в другую либо запрет на такой перевод в соответствии с федеральными законами;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2) наличие отрицательного заключения государственной экологической экспертизы;</a:t>
            </a:r>
          </a:p>
          <a:p>
            <a:pPr marL="0" indent="0" algn="just">
              <a:buNone/>
            </a:pPr>
            <a:r>
              <a:rPr lang="ru-RU" sz="3600" i="1" dirty="0">
                <a:latin typeface="Times New Roman" pitchFamily="18" charset="0"/>
                <a:cs typeface="Times New Roman" pitchFamily="18" charset="0"/>
              </a:rPr>
              <a:t>3) несоответствие целевого назначения земельного участка утвержденным документам территориального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планирования</a:t>
            </a:r>
            <a:endParaRPr lang="ru-RU" sz="36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87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 выявлены</a:t>
            </a:r>
            <a:endParaRPr lang="ru-RU" sz="87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32440" y="6381328"/>
            <a:ext cx="288032" cy="340147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9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58214" y="6286521"/>
            <a:ext cx="347650" cy="571481"/>
          </a:xfrm>
        </p:spPr>
        <p:txBody>
          <a:bodyPr/>
          <a:lstStyle/>
          <a:p>
            <a:r>
              <a:rPr lang="ru-RU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007258" y="4509119"/>
            <a:ext cx="4716870" cy="1644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имущественных и земельных отношений Тверской области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Тверь, ул.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Новоторжская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д. 24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Телефон: 8 (4822) 33 11 57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min_imushestvo@web.region.tver.ru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Министра имущественных и земельных отношений Тверской области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О.С. Комиссарова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41266" y="1916832"/>
            <a:ext cx="8280920" cy="3898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Font typeface="Wingdings" pitchFamily="2" charset="2"/>
              <a:buChar char="§"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07258" y="226642"/>
            <a:ext cx="7878416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platzhalter 22"/>
          <p:cNvSpPr txBox="1">
            <a:spLocks/>
          </p:cNvSpPr>
          <p:nvPr/>
        </p:nvSpPr>
        <p:spPr bwMode="gray">
          <a:xfrm>
            <a:off x="608078" y="1124744"/>
            <a:ext cx="8347296" cy="785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116632"/>
            <a:ext cx="8640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6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по проекту отказ в переводе Ржевский (печать)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проекту отказ в переводе Ржевский (печать)</Template>
  <TotalTime>936</TotalTime>
  <Words>381</Words>
  <Application>Microsoft Office PowerPoint</Application>
  <PresentationFormat>Экран (4:3)</PresentationFormat>
  <Paragraphs>57</Paragraphs>
  <Slides>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презентация по проекту отказ в переводе Ржевский (печать)</vt:lpstr>
      <vt:lpstr>МИНИСТЕРСТВО ИМУЩЕСТВЕННЫХ И ЗЕМЕЛЬНЫХ ОТНОШЕНИЙ ТВЕРСКОЙ ОБЛАСТИ</vt:lpstr>
      <vt:lpstr>ХОДАТАЙСТВО О ПЕРЕВОДЕ ЗЕМЕЛЬНЫХ УЧАСТКОВ ИЗ ОДНОЙ КАТЕГОРИИ В ДРУГУЮ</vt:lpstr>
      <vt:lpstr>СХЕМА РАСПОЛОЖЕНИЯ ЗЕМЕЛЬНЫХ УЧАСТКОВ</vt:lpstr>
      <vt:lpstr>ВЫКОПИРОВКА ИЗ ГЕНЕРАЛЬНОГО ПЛАНА</vt:lpstr>
      <vt:lpstr>РЕАЛИЗАЦИЯ ИНВЕСТИЦИОННОГО ПРОЕКТА</vt:lpstr>
      <vt:lpstr>ОСНОВАНИЯ ПЕРЕВОДА ЗЕМЕЛЬНОГО УЧАСТКА ИЗ ОДНОЙ КАТЕГОРИИ В ДРУГУЮ</vt:lpstr>
      <vt:lpstr>Презентация PowerPoint</vt:lpstr>
    </vt:vector>
  </TitlesOfParts>
  <Company>КУИТО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 ИМУЩЕСТВЕННЫХ И ЗЕМЕЛЬНЫХ ОТНОШЕНИЙ ТВЕРСКОЙ ОБЛАСТИ</dc:title>
  <dc:creator>Пользователь</dc:creator>
  <cp:lastModifiedBy>Пользователь</cp:lastModifiedBy>
  <cp:revision>179</cp:revision>
  <cp:lastPrinted>2018-07-04T13:00:37Z</cp:lastPrinted>
  <dcterms:created xsi:type="dcterms:W3CDTF">2017-01-11T08:34:27Z</dcterms:created>
  <dcterms:modified xsi:type="dcterms:W3CDTF">2018-09-25T06:37:23Z</dcterms:modified>
</cp:coreProperties>
</file>