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8" r:id="rId4"/>
    <p:sldId id="276" r:id="rId5"/>
    <p:sldId id="270" r:id="rId6"/>
    <p:sldId id="273" r:id="rId7"/>
    <p:sldId id="278" r:id="rId8"/>
    <p:sldId id="277" r:id="rId9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C9"/>
    <a:srgbClr val="FAF5B8"/>
    <a:srgbClr val="A88000"/>
    <a:srgbClr val="CA46B7"/>
    <a:srgbClr val="9966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4713" autoAdjust="0"/>
  </p:normalViewPr>
  <p:slideViewPr>
    <p:cSldViewPr>
      <p:cViewPr>
        <p:scale>
          <a:sx n="100" d="100"/>
          <a:sy n="100" d="100"/>
        </p:scale>
        <p:origin x="-27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>
              <a:defRPr sz="1200"/>
            </a:lvl1pPr>
          </a:lstStyle>
          <a:p>
            <a:fld id="{5CE30BE4-700F-426D-ADB7-56E9059550E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>
              <a:defRPr sz="1200"/>
            </a:lvl1pPr>
          </a:lstStyle>
          <a:p>
            <a:fld id="{467C22E0-7793-4FF2-923B-71CBFFEC68A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9421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>
              <a:defRPr sz="1200"/>
            </a:lvl1pPr>
          </a:lstStyle>
          <a:p>
            <a:fld id="{ECCCCF80-355E-4AD8-8008-7B2320304F91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3" tIns="47781" rIns="95563" bIns="4778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5563" tIns="47781" rIns="95563" bIns="4778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>
              <a:defRPr sz="1200"/>
            </a:lvl1pPr>
          </a:lstStyle>
          <a:p>
            <a:fld id="{3AB371A5-A6A5-4076-95C3-7F524055BF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455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51CB-9D62-43EF-B30A-853823524BD1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85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4FC1-6944-4674-80AF-BB5B223CAD93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628B-9DD2-490F-B70A-07818CE7C6B8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AE8F-6392-4F9C-97B1-B8EE0062F7DF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1FC-25FC-45B5-B249-BFFF43413E01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E4CC-3E9E-47C6-B4EC-60B4D18C982B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0E6E-CBF6-49E3-993A-77E61AB06E5F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EF7-7993-4542-A9D7-6162BAE913BE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7FA-2567-49CD-94B3-FA3A2015AD3A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623-B955-4275-8F12-4C98DE09378A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6CEA-DF81-47B4-9196-9EF09C25DA39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927-1F56-49F2-BB4A-2763B5423B04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AA93-11B3-4579-903D-5AF15AD48E96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12360" cy="1224136"/>
          </a:xfrm>
          <a:noFill/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МИНИСТЕРСТВО </a:t>
            </a:r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ИМУЩЕСТВЕННЫХ </a:t>
            </a:r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И ЗЕМЕЛЬНЫХ </a:t>
            </a:r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ОТНОШЕНИЙ ТВЕРСКОЙ </a:t>
            </a:r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ОБЛАСТИ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611560" y="2276872"/>
            <a:ext cx="8208912" cy="3096344"/>
          </a:xfrm>
        </p:spPr>
        <p:txBody>
          <a:bodyPr>
            <a:noAutofit/>
          </a:bodyPr>
          <a:lstStyle/>
          <a:p>
            <a:pPr algn="ctr" eaLnBrk="0" hangingPunct="0">
              <a:spcBef>
                <a:spcPts val="0"/>
              </a:spcBef>
              <a:buNone/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О переводе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земельных участков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из одной категории в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другую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475656" y="6211669"/>
            <a:ext cx="6465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июля 2018 года</a:t>
            </a:r>
          </a:p>
          <a:p>
            <a:pPr algn="ctr">
              <a:defRPr/>
            </a:pPr>
            <a:endParaRPr lang="ru-RU" sz="1600" b="1" dirty="0" smtClean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971600" y="188640"/>
            <a:ext cx="7812360" cy="936104"/>
          </a:xfrm>
          <a:noFill/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ХОДАТАЙСТВО О ПЕРЕВОДЕ ЗЕМЕЛЬНЫХ УЧАСТКОВ ИЗ ОДНОЙ КАТЕГОРИИ В ДРУГУЮ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864096" y="1272246"/>
            <a:ext cx="7740352" cy="510908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Заинтересованное лицо: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Сафонов А.Ю.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Сведения о земельных участках: </a:t>
            </a: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кадастровые номера 69:15:0000024:1837, 69:15:0000024:1867, 69:15:0000024:1868;</a:t>
            </a: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адрес участков: Тверская область, Конаковский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район, городское поселение поселок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Новозавидовский;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общая площадь 0,6 га;</a:t>
            </a: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из категории земель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сельскохозяйственного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назначения; 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земельные участки принадлежат на праве собственности                  Сафонову А.Ю.</a:t>
            </a: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Цель и обоснование перевода</a:t>
            </a:r>
            <a:r>
              <a:rPr lang="ru-RU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перевод земельных участков в категорию земель особо охраняемых территорий и объектов для размещения объектов рекреации.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17303" y="5013176"/>
            <a:ext cx="5553477" cy="720080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kern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32440" y="6381328"/>
            <a:ext cx="288032" cy="340147"/>
          </a:xfrm>
        </p:spPr>
        <p:txBody>
          <a:bodyPr/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827584" y="188640"/>
            <a:ext cx="7956376" cy="936104"/>
          </a:xfrm>
          <a:noFill/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СХЕМА РАСПОЛОЖЕНИЯ ЗЕМЕЛЬНЫХ УЧАСТКОВ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32440" y="6381328"/>
            <a:ext cx="288032" cy="340147"/>
          </a:xfrm>
        </p:spPr>
        <p:txBody>
          <a:bodyPr/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286659" y="6079325"/>
            <a:ext cx="351359" cy="569242"/>
            <a:chOff x="432048" y="5994459"/>
            <a:chExt cx="351359" cy="569242"/>
          </a:xfrm>
        </p:grpSpPr>
        <p:pic>
          <p:nvPicPr>
            <p:cNvPr id="9" name="Picture 6" descr="C:\Users\KolchenkoIA\Pictures\человечки для презентации\флаг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8" y="5994459"/>
              <a:ext cx="351359" cy="463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Овал 9"/>
            <p:cNvSpPr/>
            <p:nvPr/>
          </p:nvSpPr>
          <p:spPr>
            <a:xfrm>
              <a:off x="432048" y="6419685"/>
              <a:ext cx="130699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21396" y="6199146"/>
            <a:ext cx="44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- испрашиваемые земельные участки</a:t>
            </a:r>
            <a:endParaRPr lang="ru-RU" b="1" dirty="0"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16" y="1295891"/>
            <a:ext cx="7632848" cy="454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3872370" y="3068960"/>
            <a:ext cx="853870" cy="1148739"/>
            <a:chOff x="3872370" y="3068960"/>
            <a:chExt cx="853870" cy="1148739"/>
          </a:xfrm>
        </p:grpSpPr>
        <p:grpSp>
          <p:nvGrpSpPr>
            <p:cNvPr id="32" name="Группа 31"/>
            <p:cNvGrpSpPr/>
            <p:nvPr/>
          </p:nvGrpSpPr>
          <p:grpSpPr>
            <a:xfrm>
              <a:off x="3872370" y="3068960"/>
              <a:ext cx="267582" cy="497234"/>
              <a:chOff x="432048" y="5994459"/>
              <a:chExt cx="351359" cy="569242"/>
            </a:xfrm>
          </p:grpSpPr>
          <p:pic>
            <p:nvPicPr>
              <p:cNvPr id="33" name="Picture 6" descr="C:\Users\KolchenkoIA\Pictures\человечки для презентации\флаг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48" y="5994459"/>
                <a:ext cx="351359" cy="46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Овал 33"/>
              <p:cNvSpPr/>
              <p:nvPr/>
            </p:nvSpPr>
            <p:spPr>
              <a:xfrm>
                <a:off x="432048" y="6419685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5" name="Группа 34"/>
            <p:cNvGrpSpPr/>
            <p:nvPr/>
          </p:nvGrpSpPr>
          <p:grpSpPr>
            <a:xfrm>
              <a:off x="4458658" y="3095562"/>
              <a:ext cx="267582" cy="497234"/>
              <a:chOff x="432048" y="5994459"/>
              <a:chExt cx="351359" cy="569242"/>
            </a:xfrm>
          </p:grpSpPr>
          <p:pic>
            <p:nvPicPr>
              <p:cNvPr id="36" name="Picture 6" descr="C:\Users\KolchenkoIA\Pictures\человечки для презентации\флаг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48" y="5994459"/>
                <a:ext cx="351359" cy="46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Овал 36"/>
              <p:cNvSpPr/>
              <p:nvPr/>
            </p:nvSpPr>
            <p:spPr>
              <a:xfrm>
                <a:off x="432048" y="6419685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8" name="Группа 37"/>
            <p:cNvGrpSpPr/>
            <p:nvPr/>
          </p:nvGrpSpPr>
          <p:grpSpPr>
            <a:xfrm>
              <a:off x="4191076" y="3720465"/>
              <a:ext cx="267582" cy="497234"/>
              <a:chOff x="432048" y="5994459"/>
              <a:chExt cx="351359" cy="569242"/>
            </a:xfrm>
          </p:grpSpPr>
          <p:pic>
            <p:nvPicPr>
              <p:cNvPr id="44" name="Picture 6" descr="C:\Users\KolchenkoIA\Pictures\человечки для презентации\флаг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48" y="5994459"/>
                <a:ext cx="351359" cy="46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Овал 44"/>
              <p:cNvSpPr/>
              <p:nvPr/>
            </p:nvSpPr>
            <p:spPr>
              <a:xfrm>
                <a:off x="432048" y="6419685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258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827584" y="188640"/>
            <a:ext cx="7956376" cy="936104"/>
          </a:xfrm>
          <a:noFill/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ВЫКОПИРОВКА ИЗ ГЕНЕРАЛЬНОГО ПЛАНА ГОРОДСКОГО ПОСЕЛЕНИЯ ПОСЕЛОК НОВОЗАВИДОВСКИЙ </a:t>
            </a:r>
            <a:b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КОНАКОВСКОГО РАЙОНА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403647" y="5701212"/>
            <a:ext cx="351359" cy="569242"/>
            <a:chOff x="432048" y="5994459"/>
            <a:chExt cx="351359" cy="569242"/>
          </a:xfrm>
        </p:grpSpPr>
        <p:pic>
          <p:nvPicPr>
            <p:cNvPr id="9" name="Picture 6" descr="C:\Users\KolchenkoIA\Pictures\человечки для презентации\флаг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8" y="5994459"/>
              <a:ext cx="351359" cy="463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Овал 9"/>
            <p:cNvSpPr/>
            <p:nvPr/>
          </p:nvSpPr>
          <p:spPr>
            <a:xfrm>
              <a:off x="432048" y="6419685"/>
              <a:ext cx="130699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14341" y="5904259"/>
            <a:ext cx="44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- испрашиваемые земельные участки</a:t>
            </a:r>
            <a:endParaRPr lang="ru-RU" b="1" dirty="0"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864096" y="1340768"/>
            <a:ext cx="7740352" cy="4248472"/>
            <a:chOff x="251520" y="1484784"/>
            <a:chExt cx="8568952" cy="4536504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84784"/>
              <a:ext cx="8568952" cy="4536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6" name="Группа 55"/>
            <p:cNvGrpSpPr/>
            <p:nvPr/>
          </p:nvGrpSpPr>
          <p:grpSpPr>
            <a:xfrm>
              <a:off x="3131840" y="3861048"/>
              <a:ext cx="175679" cy="337400"/>
              <a:chOff x="432048" y="5994459"/>
              <a:chExt cx="351359" cy="569242"/>
            </a:xfrm>
          </p:grpSpPr>
          <p:pic>
            <p:nvPicPr>
              <p:cNvPr id="57" name="Picture 6" descr="C:\Users\KolchenkoIA\Pictures\человечки для презентации\флаг.png"/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48" y="5994459"/>
                <a:ext cx="351359" cy="46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Овал 57"/>
              <p:cNvSpPr/>
              <p:nvPr/>
            </p:nvSpPr>
            <p:spPr>
              <a:xfrm>
                <a:off x="432048" y="6419685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9" name="Группа 58"/>
            <p:cNvGrpSpPr/>
            <p:nvPr/>
          </p:nvGrpSpPr>
          <p:grpSpPr>
            <a:xfrm>
              <a:off x="3372079" y="3987067"/>
              <a:ext cx="175679" cy="337400"/>
              <a:chOff x="432048" y="5994459"/>
              <a:chExt cx="351359" cy="569242"/>
            </a:xfrm>
          </p:grpSpPr>
          <p:pic>
            <p:nvPicPr>
              <p:cNvPr id="60" name="Picture 6" descr="C:\Users\KolchenkoIA\Pictures\человечки для презентации\флаг.png"/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48" y="5994459"/>
                <a:ext cx="351359" cy="46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Овал 60"/>
              <p:cNvSpPr/>
              <p:nvPr/>
            </p:nvSpPr>
            <p:spPr>
              <a:xfrm>
                <a:off x="432048" y="6419685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2" name="Группа 61"/>
            <p:cNvGrpSpPr/>
            <p:nvPr/>
          </p:nvGrpSpPr>
          <p:grpSpPr>
            <a:xfrm>
              <a:off x="3557382" y="3798483"/>
              <a:ext cx="175679" cy="337402"/>
              <a:chOff x="432048" y="5994456"/>
              <a:chExt cx="351359" cy="569245"/>
            </a:xfrm>
          </p:grpSpPr>
          <p:pic>
            <p:nvPicPr>
              <p:cNvPr id="63" name="Picture 6" descr="C:\Users\KolchenkoIA\Pictures\человечки для презентации\флаг.png"/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48" y="5994456"/>
                <a:ext cx="351359" cy="46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Овал 63"/>
              <p:cNvSpPr/>
              <p:nvPr/>
            </p:nvSpPr>
            <p:spPr>
              <a:xfrm>
                <a:off x="432048" y="6419685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32440" y="6381328"/>
            <a:ext cx="288032" cy="340147"/>
          </a:xfrm>
        </p:spPr>
        <p:txBody>
          <a:bodyPr/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3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20898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864096" y="188640"/>
            <a:ext cx="7919864" cy="936104"/>
          </a:xfrm>
          <a:noFill/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ИНВЕСТИЦИОННЫЙ ПРОЕКТ ЯХТ-КЛУБА «АЛЕКСАНДРИЯ»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80023" y="6429839"/>
            <a:ext cx="288032" cy="340147"/>
          </a:xfrm>
        </p:spPr>
        <p:txBody>
          <a:bodyPr/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4"/>
          <p:cNvSpPr>
            <a:spLocks noGrp="1"/>
          </p:cNvSpPr>
          <p:nvPr>
            <p:ph idx="1"/>
          </p:nvPr>
        </p:nvSpPr>
        <p:spPr>
          <a:xfrm>
            <a:off x="864096" y="1272246"/>
            <a:ext cx="7740352" cy="5109082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Реализация инвестиционного проекта предполагается в 2 очереди: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1 очередь – Яхт-клуб «Александрия»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включает в себя: строительство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благоустроенных причальных сооружений,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строительство банного комплекса, строительство православной часовни, строительство здания яхт-клуба с кафе и помещениями для занятий в детской школе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яхтинга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очередь –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Гостиница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«Александрия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включает в себя: строительство здания гостиницы, организацию временного проживания в благоустроенных гостиничных номерах, размещение СПА-комплекса, реабилитационного комплекса, организацию зимних видов спорта и отдыха.</a:t>
            </a:r>
          </a:p>
          <a:p>
            <a:pPr marL="0" indent="0" algn="ctr">
              <a:buNone/>
            </a:pP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Согласно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паспорту инвестиционного проекта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ctr">
              <a:buNone/>
            </a:pP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срок ввода объекта в эксплуатацию – май 2022 года;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планируется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21 рабочего места;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среднемесячная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заработная плата на 1 сотрудника составит 13,8 тыс. руб.;</a:t>
            </a: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ожидаемые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налоговые отчисления в бюджет Тверской области после выхода на проектную мощность составят 12,4 млн. рублей.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043608" y="5070301"/>
            <a:ext cx="144016" cy="1022995"/>
            <a:chOff x="1043608" y="5070301"/>
            <a:chExt cx="144016" cy="1022995"/>
          </a:xfrm>
        </p:grpSpPr>
        <p:sp>
          <p:nvSpPr>
            <p:cNvPr id="2" name="Нашивка 1"/>
            <p:cNvSpPr/>
            <p:nvPr/>
          </p:nvSpPr>
          <p:spPr>
            <a:xfrm>
              <a:off x="1043608" y="5070301"/>
              <a:ext cx="144016" cy="14401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" name="Нашивка 7"/>
            <p:cNvSpPr/>
            <p:nvPr/>
          </p:nvSpPr>
          <p:spPr>
            <a:xfrm>
              <a:off x="1043608" y="5336951"/>
              <a:ext cx="144016" cy="14401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" name="Нашивка 8"/>
            <p:cNvSpPr/>
            <p:nvPr/>
          </p:nvSpPr>
          <p:spPr>
            <a:xfrm>
              <a:off x="1043608" y="5661248"/>
              <a:ext cx="144016" cy="14401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Нашивка 9"/>
            <p:cNvSpPr/>
            <p:nvPr/>
          </p:nvSpPr>
          <p:spPr>
            <a:xfrm>
              <a:off x="1043608" y="5949280"/>
              <a:ext cx="144016" cy="14401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7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80678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864096" y="188640"/>
            <a:ext cx="7919864" cy="936104"/>
          </a:xfrm>
          <a:noFill/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ИНВЕСТИЦИОННЫЙ ПРОЕКТ ЯХТ-КЛУБА «АЛЕКСАНДРИЯ»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80023" y="6429839"/>
            <a:ext cx="288032" cy="340147"/>
          </a:xfrm>
        </p:spPr>
        <p:txBody>
          <a:bodyPr/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1340768"/>
            <a:ext cx="385192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3861048"/>
            <a:ext cx="385192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0768"/>
            <a:ext cx="381642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381642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17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16632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827584" y="116632"/>
            <a:ext cx="8136904" cy="1224136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ОСНОВАНИЯ ПЕРЕВОДА ЗЕМЕЛЬНОГО УЧАСТКА ИЗ ОДНОЙ КАТЕГОРИИ В ДРУГУЮ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99592" y="1600200"/>
            <a:ext cx="7704856" cy="452596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Предусмотренные статьей 4 Федерального закона от 21.12.2004                        № 172-ФЗ «О переводе земель или земельных участков из одной категории в другую» ограничения: </a:t>
            </a:r>
          </a:p>
          <a:p>
            <a:pPr algn="just"/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1) перевод земельного участка из одной категории в другую либо запрет на такой перевод в соответствии с федеральными законами;</a:t>
            </a:r>
          </a:p>
          <a:p>
            <a:pPr marL="0" indent="0" algn="just">
              <a:buNone/>
            </a:pP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2) наличие отрицательного заключения государственной экологической экспертизы;</a:t>
            </a:r>
          </a:p>
          <a:p>
            <a:pPr marL="0" indent="0" algn="just">
              <a:buNone/>
            </a:pP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3) несоответствие целевого назначения земельного участка утвержденным документам территориального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планирования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87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 выявлены</a:t>
            </a:r>
            <a:endParaRPr lang="ru-RU" sz="87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32440" y="6381328"/>
            <a:ext cx="288032" cy="340147"/>
          </a:xfrm>
        </p:spPr>
        <p:txBody>
          <a:bodyPr/>
          <a:lstStyle/>
          <a:p>
            <a:r>
              <a:rPr lang="ru-RU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9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58214" y="6286521"/>
            <a:ext cx="347650" cy="571481"/>
          </a:xfrm>
        </p:spPr>
        <p:txBody>
          <a:bodyPr/>
          <a:lstStyle/>
          <a:p>
            <a:r>
              <a:rPr lang="ru-RU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71600" y="4509119"/>
            <a:ext cx="4716870" cy="164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имущественных и земельных отношений Тверской области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Тверь, ул.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Новоторжская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д. 24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33 11 57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min_imushestvo@web.region.tver.ru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И.о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Министра имущественных и земельных отношений Тверской области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О.С. Комиссарова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41266" y="1916832"/>
            <a:ext cx="8280920" cy="3898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§"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07258" y="226642"/>
            <a:ext cx="7878416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platzhalter 22"/>
          <p:cNvSpPr txBox="1">
            <a:spLocks/>
          </p:cNvSpPr>
          <p:nvPr/>
        </p:nvSpPr>
        <p:spPr bwMode="gray">
          <a:xfrm>
            <a:off x="608078" y="1124744"/>
            <a:ext cx="8347296" cy="785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16632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6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по проекту отказ в переводе Ржевский (печать)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по проекту отказ в переводе Ржевский (печать)</Template>
  <TotalTime>833</TotalTime>
  <Words>404</Words>
  <Application>Microsoft Office PowerPoint</Application>
  <PresentationFormat>Экран (4:3)</PresentationFormat>
  <Paragraphs>58</Paragraphs>
  <Slides>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презентация по проекту отказ в переводе Ржевский (печать)</vt:lpstr>
      <vt:lpstr>МИНИСТЕРСТВО ИМУЩЕСТВЕННЫХ И ЗЕМЕЛЬНЫХ ОТНОШЕНИЙ ТВЕРСКОЙ ОБЛАСТИ</vt:lpstr>
      <vt:lpstr>ХОДАТАЙСТВО О ПЕРЕВОДЕ ЗЕМЕЛЬНЫХ УЧАСТКОВ ИЗ ОДНОЙ КАТЕГОРИИ В ДРУГУЮ</vt:lpstr>
      <vt:lpstr>СХЕМА РАСПОЛОЖЕНИЯ ЗЕМЕЛЬНЫХ УЧАСТКОВ</vt:lpstr>
      <vt:lpstr>ВЫКОПИРОВКА ИЗ ГЕНЕРАЛЬНОГО ПЛАНА ГОРОДСКОГО ПОСЕЛЕНИЯ ПОСЕЛОК НОВОЗАВИДОВСКИЙ  КОНАКОВСКОГО РАЙОНА</vt:lpstr>
      <vt:lpstr>ИНВЕСТИЦИОННЫЙ ПРОЕКТ ЯХТ-КЛУБА «АЛЕКСАНДРИЯ»</vt:lpstr>
      <vt:lpstr>ИНВЕСТИЦИОННЫЙ ПРОЕКТ ЯХТ-КЛУБА «АЛЕКСАНДРИЯ»</vt:lpstr>
      <vt:lpstr>ОСНОВАНИЯ ПЕРЕВОДА ЗЕМЕЛЬНОГО УЧАСТКА ИЗ ОДНОЙ КАТЕГОРИИ В ДРУГУЮ</vt:lpstr>
      <vt:lpstr>Презентация PowerPoint</vt:lpstr>
    </vt:vector>
  </TitlesOfParts>
  <Company>КУИТО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 ИМУЩЕСТВЕННЫХ И ЗЕМЕЛЬНЫХ ОТНОШЕНИЙ ТВЕРСКОЙ ОБЛАСТИ</dc:title>
  <dc:creator>Пользователь</dc:creator>
  <cp:lastModifiedBy>Пользователь</cp:lastModifiedBy>
  <cp:revision>173</cp:revision>
  <cp:lastPrinted>2018-07-04T13:00:37Z</cp:lastPrinted>
  <dcterms:created xsi:type="dcterms:W3CDTF">2017-01-11T08:34:27Z</dcterms:created>
  <dcterms:modified xsi:type="dcterms:W3CDTF">2018-09-25T06:38:38Z</dcterms:modified>
</cp:coreProperties>
</file>