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77" r:id="rId5"/>
    <p:sldId id="278" r:id="rId6"/>
    <p:sldId id="279" r:id="rId7"/>
    <p:sldId id="280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9E1"/>
    <a:srgbClr val="CA46B7"/>
    <a:srgbClr val="996600"/>
    <a:srgbClr val="A88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8" autoAdjust="0"/>
  </p:normalViewPr>
  <p:slideViewPr>
    <p:cSldViewPr>
      <p:cViewPr varScale="1">
        <p:scale>
          <a:sx n="97" d="100"/>
          <a:sy n="97" d="100"/>
        </p:scale>
        <p:origin x="-1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8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28.08.2018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5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8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42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28.08.2018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4" tIns="47766" rIns="95534" bIns="4776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34" tIns="47766" rIns="95534" bIns="4776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45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4FC1-6944-4674-80AF-BB5B223CAD93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628B-9DD2-490F-B70A-07818CE7C6B8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AE8F-6392-4F9C-97B1-B8EE0062F7DF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1FC-25FC-45B5-B249-BFFF43413E01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E4CC-3E9E-47C6-B4EC-60B4D18C982B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0E6E-CBF6-49E3-993A-77E61AB06E5F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EF7-7993-4542-A9D7-6162BAE913BE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7FA-2567-49CD-94B3-FA3A2015AD3A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623-B955-4275-8F12-4C98DE09378A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6CEA-DF81-47B4-9196-9EF09C25DA39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927-1F56-49F2-BB4A-2763B5423B04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AA93-11B3-4579-903D-5AF15AD48E96}" type="datetime1">
              <a:rPr lang="ru-RU" smtClean="0"/>
              <a:pPr/>
              <a:t>28.08.2018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71600" y="1844824"/>
            <a:ext cx="7560840" cy="3024336"/>
          </a:xfrm>
        </p:spPr>
        <p:txBody>
          <a:bodyPr>
            <a:noAutofit/>
          </a:bodyPr>
          <a:lstStyle/>
          <a:p>
            <a:pPr algn="ctr" eaLnBrk="0" hangingPunct="0">
              <a:buNone/>
              <a:defRPr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переводе земельных участков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из одной категории 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другую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75655" y="6192659"/>
            <a:ext cx="6465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 сентября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2018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  <a:endParaRPr 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21486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20"/>
          <p:cNvSpPr txBox="1">
            <a:spLocks/>
          </p:cNvSpPr>
          <p:nvPr/>
        </p:nvSpPr>
        <p:spPr>
          <a:xfrm>
            <a:off x="1259632" y="142852"/>
            <a:ext cx="7884368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 ИМУЩЕСТВЕННЫХ И ЗЕМЕЛЬНЫХ ОТНОШЕНИЙ ТВЕРСКОЙ ОБЛАСТИ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596336" cy="1080120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ХОДАТАЙСТВО О ПЕРЕВОДЕ ЗЕМЕЛЬНЫХ УЧАСТКОВ ИЗ ОДНОЙ КАТЕГОРИИ В ДРУГУЮ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259632" y="1412776"/>
            <a:ext cx="7416824" cy="49435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Заинтересованное лицо: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Тимонин Д.Ю.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Сведения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земельных участках: </a:t>
            </a:r>
            <a:endParaRPr lang="ru-RU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кадастровые номера 69:12:0254801:258, 69:12:0254801:256;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общая площадь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0,67 га;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адрес участков: Тверская область,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Кашинский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район,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арыковское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сельское поселение, вблизи д.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Кочеватово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категории земель сельскохозяйственного назначения;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земельные участки относятся к государственной собственности до разграничения.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обоснование перевода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перевод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земельных участков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 категорию земель промышленности и иного специального назначения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для размещения объектов придорожного сервиса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848872" cy="108012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СХЕМА РАСПОЛОЖЕНИЯ ЗЕМЕЛЬНЫХ УЧАСТКОВ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235" y="6225502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</a:t>
            </a:r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435743" y="6016913"/>
            <a:ext cx="341663" cy="563253"/>
            <a:chOff x="1435743" y="6016913"/>
            <a:chExt cx="341663" cy="563253"/>
          </a:xfrm>
        </p:grpSpPr>
        <p:pic>
          <p:nvPicPr>
            <p:cNvPr id="11" name="Picture 6" descr="C:\Users\KolchenkoIA\Pictures\человечки для презентации\флаг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26" y="6016913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Овал 12"/>
            <p:cNvSpPr/>
            <p:nvPr/>
          </p:nvSpPr>
          <p:spPr>
            <a:xfrm>
              <a:off x="1435743" y="6436150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560840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563888" y="2636912"/>
            <a:ext cx="1565799" cy="1007019"/>
            <a:chOff x="3563888" y="2636912"/>
            <a:chExt cx="1565799" cy="1007019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4788024" y="3080678"/>
              <a:ext cx="341663" cy="563253"/>
              <a:chOff x="1435743" y="6016913"/>
              <a:chExt cx="341663" cy="563253"/>
            </a:xfrm>
          </p:grpSpPr>
          <p:pic>
            <p:nvPicPr>
              <p:cNvPr id="22" name="Picture 6" descr="C:\Users\KolchenkoIA\Pictures\человечки для презентации\флаг.png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2126" y="6016913"/>
                <a:ext cx="335280" cy="417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Овал 22"/>
              <p:cNvSpPr/>
              <p:nvPr/>
            </p:nvSpPr>
            <p:spPr>
              <a:xfrm>
                <a:off x="1435743" y="6436150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3563888" y="2636912"/>
              <a:ext cx="341663" cy="563253"/>
              <a:chOff x="1435743" y="6016913"/>
              <a:chExt cx="341663" cy="563253"/>
            </a:xfrm>
          </p:grpSpPr>
          <p:pic>
            <p:nvPicPr>
              <p:cNvPr id="25" name="Picture 6" descr="C:\Users\KolchenkoIA\Pictures\человечки для презентации\флаг.png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2126" y="6016913"/>
                <a:ext cx="335280" cy="417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Овал 25"/>
              <p:cNvSpPr/>
              <p:nvPr/>
            </p:nvSpPr>
            <p:spPr>
              <a:xfrm>
                <a:off x="1435743" y="6436150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5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6864" cy="1008112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ВЫКОПИРОВКА ИЗ ГЕНЕРАЛЬНОГО ПЛАНА БАРЫКОВСКОГО СЕЛЬСКОГО ПОСЕЛЕНИЯ КАШИНСКОГО РАЙОНА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52235" y="6225502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15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435745" y="6093296"/>
            <a:ext cx="316490" cy="486870"/>
            <a:chOff x="1435743" y="6016913"/>
            <a:chExt cx="341663" cy="563253"/>
          </a:xfrm>
        </p:grpSpPr>
        <p:pic>
          <p:nvPicPr>
            <p:cNvPr id="17" name="Picture 6" descr="C:\Users\KolchenkoIA\Pictures\человечки для презентации\флаг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26" y="6016913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Овал 17"/>
            <p:cNvSpPr/>
            <p:nvPr/>
          </p:nvSpPr>
          <p:spPr>
            <a:xfrm>
              <a:off x="1435743" y="6436150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52235" y="5558965"/>
            <a:ext cx="649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</a:t>
            </a:r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зона инженерной и транспортной инфраструктуры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15773" y="5658396"/>
            <a:ext cx="482081" cy="216024"/>
          </a:xfrm>
          <a:prstGeom prst="rect">
            <a:avLst/>
          </a:prstGeom>
          <a:solidFill>
            <a:srgbClr val="BF89E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73" y="1268760"/>
            <a:ext cx="7000644" cy="426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4211960" y="3933056"/>
            <a:ext cx="485343" cy="429335"/>
            <a:chOff x="4211960" y="3933056"/>
            <a:chExt cx="485343" cy="429335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4458136" y="4016337"/>
              <a:ext cx="239167" cy="346054"/>
              <a:chOff x="1435743" y="6016913"/>
              <a:chExt cx="341663" cy="563253"/>
            </a:xfrm>
          </p:grpSpPr>
          <p:pic>
            <p:nvPicPr>
              <p:cNvPr id="31" name="Picture 6" descr="C:\Users\KolchenkoIA\Pictures\человечки для презентации\флаг.png"/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2126" y="6016913"/>
                <a:ext cx="335280" cy="417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Овал 31"/>
              <p:cNvSpPr/>
              <p:nvPr/>
            </p:nvSpPr>
            <p:spPr>
              <a:xfrm>
                <a:off x="1435743" y="6436150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4211960" y="3933056"/>
              <a:ext cx="239167" cy="346054"/>
              <a:chOff x="1435743" y="6016913"/>
              <a:chExt cx="341663" cy="563253"/>
            </a:xfrm>
          </p:grpSpPr>
          <p:pic>
            <p:nvPicPr>
              <p:cNvPr id="34" name="Picture 6" descr="C:\Users\KolchenkoIA\Pictures\человечки для презентации\флаг.png"/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2126" y="6016913"/>
                <a:ext cx="335280" cy="417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Овал 34"/>
              <p:cNvSpPr/>
              <p:nvPr/>
            </p:nvSpPr>
            <p:spPr>
              <a:xfrm>
                <a:off x="1435743" y="6436150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8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6864" cy="1008112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ИНВЕСТИЦИОННЫЙ ПРОЕКТ РАЗМЕЩЕНИЯ ОБЪЕКТОВ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5109" y="4057674"/>
            <a:ext cx="7328047" cy="249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6"/>
          <p:cNvSpPr>
            <a:spLocks noChangeArrowheads="1"/>
          </p:cNvSpPr>
          <p:nvPr/>
        </p:nvSpPr>
        <p:spPr bwMode="auto">
          <a:xfrm>
            <a:off x="5199246" y="3965603"/>
            <a:ext cx="3570046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itchFamily="18" charset="0"/>
                <a:cs typeface="Times New Roman" pitchFamily="18" charset="0"/>
              </a:rPr>
              <a:t>Согласно паспорту инвестиционного проекта</a:t>
            </a:r>
            <a:r>
              <a:rPr lang="ru-RU" sz="135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ru-RU" sz="135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itchFamily="2" charset="2"/>
              <a:buChar char="Ø"/>
            </a:pPr>
            <a:r>
              <a:rPr lang="ru-RU" altLang="ru-RU" sz="1350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инвестиций: </a:t>
            </a:r>
            <a:r>
              <a:rPr lang="ru-RU" altLang="ru-RU" sz="1350" dirty="0" smtClean="0">
                <a:latin typeface="Times New Roman" pitchFamily="18" charset="0"/>
                <a:cs typeface="Times New Roman" pitchFamily="18" charset="0"/>
              </a:rPr>
              <a:t>42 млн рублей;</a:t>
            </a:r>
            <a:endParaRPr lang="ru-RU" altLang="ru-RU" sz="135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itchFamily="2" charset="2"/>
              <a:buChar char="Ø"/>
            </a:pPr>
            <a:r>
              <a:rPr lang="ru-RU" altLang="ru-RU" sz="1350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создаваемых рабочих мест: </a:t>
            </a:r>
            <a:r>
              <a:rPr lang="ru-RU" altLang="ru-RU" sz="1350" dirty="0" smtClean="0">
                <a:latin typeface="Times New Roman" pitchFamily="18" charset="0"/>
                <a:cs typeface="Times New Roman" pitchFamily="18" charset="0"/>
              </a:rPr>
              <a:t>35; </a:t>
            </a:r>
            <a:endParaRPr lang="ru-RU" altLang="ru-RU" sz="135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срок ввода объектов в эксплуатацию – </a:t>
            </a:r>
            <a:r>
              <a:rPr lang="ru-RU" sz="1350" dirty="0" smtClean="0">
                <a:latin typeface="Times New Roman" pitchFamily="18" charset="0"/>
                <a:cs typeface="Times New Roman" pitchFamily="18" charset="0"/>
              </a:rPr>
              <a:t>июль 2019 (1 этап) – февраль 2022 года (завершающий этап);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среднемесячная заработная плата на </a:t>
            </a:r>
            <a:r>
              <a:rPr lang="ru-RU" sz="1350" dirty="0" smtClean="0">
                <a:latin typeface="Times New Roman" pitchFamily="18" charset="0"/>
                <a:cs typeface="Times New Roman" pitchFamily="18" charset="0"/>
              </a:rPr>
              <a:t>               1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сотрудника составит 30 тыс. </a:t>
            </a:r>
            <a:r>
              <a:rPr lang="ru-RU" sz="1350" dirty="0" smtClean="0">
                <a:latin typeface="Times New Roman" pitchFamily="18" charset="0"/>
                <a:cs typeface="Times New Roman" pitchFamily="18" charset="0"/>
              </a:rPr>
              <a:t>рублей;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налоговые отчисления в бюджет Тверской области за </a:t>
            </a:r>
            <a:r>
              <a:rPr lang="ru-RU" sz="1350" dirty="0" smtClean="0">
                <a:latin typeface="Times New Roman" pitchFamily="18" charset="0"/>
                <a:cs typeface="Times New Roman" pitchFamily="18" charset="0"/>
              </a:rPr>
              <a:t>2019-2023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гг. </a:t>
            </a:r>
            <a:r>
              <a:rPr lang="ru-RU" sz="1350" dirty="0" smtClean="0">
                <a:latin typeface="Times New Roman" pitchFamily="18" charset="0"/>
                <a:cs typeface="Times New Roman" pitchFamily="18" charset="0"/>
              </a:rPr>
              <a:t>составят 10 338,0 тыс. рублей.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7176" b="6784"/>
          <a:stretch/>
        </p:blipFill>
        <p:spPr bwMode="auto">
          <a:xfrm>
            <a:off x="1160697" y="1268760"/>
            <a:ext cx="38884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3306" r="2907" b="6794"/>
          <a:stretch/>
        </p:blipFill>
        <p:spPr bwMode="auto">
          <a:xfrm>
            <a:off x="1160696" y="3965603"/>
            <a:ext cx="3888434" cy="245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7357" r="9749" b="5107"/>
          <a:stretch/>
        </p:blipFill>
        <p:spPr bwMode="auto">
          <a:xfrm>
            <a:off x="5199245" y="1268760"/>
            <a:ext cx="357004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Номер слайда 6"/>
          <p:cNvSpPr txBox="1">
            <a:spLocks/>
          </p:cNvSpPr>
          <p:nvPr/>
        </p:nvSpPr>
        <p:spPr>
          <a:xfrm>
            <a:off x="8625275" y="6370413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6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16632"/>
            <a:ext cx="8136904" cy="1224136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ОСНОВАНИЯ ПЕРЕВОДА ЗЕМЕЛЬНЫХ УЧАСТКОВ ИЗ ОДНОЙ КАТЕГОРИИ В ДРУГУЮ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600200"/>
            <a:ext cx="7704856" cy="452596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Предусмотренные статьей 4 Федерального закона от 21.12.2004                        № 172-ФЗ «О переводе земель или земельных участков из одной категории в другую» ограничения: </a:t>
            </a:r>
          </a:p>
          <a:p>
            <a:pPr algn="just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1) перевод земельного участка из одной категории в другую либо запрет на такой перевод в соответствии с федеральными законами;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2) наличие отрицательного заключения государственной экологической экспертизы;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3) несоответствие целевого назначения земельного участка утвержденным документам территориального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планирования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87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выявлены</a:t>
            </a:r>
            <a:endParaRPr lang="ru-RU" sz="87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58214" y="6286521"/>
            <a:ext cx="347650" cy="571481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886780"/>
            <a:ext cx="4716870" cy="92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имущественных и земельных отношений Тверской области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ул.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Новоторжская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д. 24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33 11 57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min_imushestvo@web.region.tver.ru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Министра имущественных и земельных отношений Тверской области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О.С. Комиссарова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41266" y="1916832"/>
            <a:ext cx="8280920" cy="389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07258" y="226642"/>
            <a:ext cx="7878416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608078" y="1124744"/>
            <a:ext cx="8347296" cy="785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Заевское сп Почин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Заевское сп Починок</Template>
  <TotalTime>494</TotalTime>
  <Words>337</Words>
  <Application>Microsoft Office PowerPoint</Application>
  <PresentationFormat>Экран (4:3)</PresentationFormat>
  <Paragraphs>55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презентация Заевское сп Починок</vt:lpstr>
      <vt:lpstr>Презентация PowerPoint</vt:lpstr>
      <vt:lpstr>ХОДАТАЙСТВО О ПЕРЕВОДЕ ЗЕМЕЛЬНЫХ УЧАСТКОВ ИЗ ОДНОЙ КАТЕГОРИИ В ДРУГУЮ</vt:lpstr>
      <vt:lpstr>СХЕМА РАСПОЛОЖЕНИЯ ЗЕМЕЛЬНЫХ УЧАСТКОВ</vt:lpstr>
      <vt:lpstr>ВЫКОПИРОВКА ИЗ ГЕНЕРАЛЬНОГО ПЛАНА БАРЫКОВСКОГО СЕЛЬСКОГО ПОСЕЛЕНИЯ КАШИНСКОГО РАЙОНА</vt:lpstr>
      <vt:lpstr>ИНВЕСТИЦИОННЫЙ ПРОЕКТ РАЗМЕЩЕНИЯ ОБЪЕКТОВ</vt:lpstr>
      <vt:lpstr>ОСНОВАНИЯ ПЕРЕВОДА ЗЕМЕЛЬНЫХ УЧАСТКОВ ИЗ ОДНОЙ КАТЕГОРИИ В ДРУГУЮ</vt:lpstr>
      <vt:lpstr>Презентация PowerPoint</vt:lpstr>
    </vt:vector>
  </TitlesOfParts>
  <Company>КУИТО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ТВЕРСКОЙ ОБЛАСТИ</dc:title>
  <dc:creator>Пользователь</dc:creator>
  <cp:lastModifiedBy>Пользователь</cp:lastModifiedBy>
  <cp:revision>80</cp:revision>
  <cp:lastPrinted>2018-08-27T12:31:05Z</cp:lastPrinted>
  <dcterms:created xsi:type="dcterms:W3CDTF">2016-11-25T12:05:35Z</dcterms:created>
  <dcterms:modified xsi:type="dcterms:W3CDTF">2018-08-28T07:04:15Z</dcterms:modified>
</cp:coreProperties>
</file>