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348" r:id="rId2"/>
    <p:sldId id="349" r:id="rId3"/>
    <p:sldId id="352" r:id="rId4"/>
    <p:sldId id="350" r:id="rId5"/>
    <p:sldId id="354" r:id="rId6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олай Остриков" initials="НО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3E4A61"/>
    <a:srgbClr val="3E5E61"/>
    <a:srgbClr val="3E5E57"/>
    <a:srgbClr val="2F566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7" autoAdjust="0"/>
    <p:restoredTop sz="96866" autoAdjust="0"/>
  </p:normalViewPr>
  <p:slideViewPr>
    <p:cSldViewPr snapToGrid="0">
      <p:cViewPr varScale="1">
        <p:scale>
          <a:sx n="115" d="100"/>
          <a:sy n="115" d="100"/>
        </p:scale>
        <p:origin x="10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136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2374306B-9609-4B05-8A53-C379CDE62FF2}" type="datetimeFigureOut">
              <a:rPr lang="ru-RU" smtClean="0"/>
              <a:pPr/>
              <a:t>21.09.2018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8135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8ADDECE5-E1CC-40F1-9BDE-BA602FF5E8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0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0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9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2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1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7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2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6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9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1413929-8339-4653-B627-F6181986A2D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400"/>
              <a:t>21.09.2018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97F2FEC-18C5-42AD-9155-D0119A8FE9C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73144"/>
            <a:ext cx="8305800" cy="72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 rot="5400000">
            <a:off x="4377192" y="-1109205"/>
            <a:ext cx="787179" cy="4532242"/>
          </a:xfrm>
          <a:prstGeom prst="rect">
            <a:avLst/>
          </a:prstGeom>
          <a:solidFill>
            <a:srgbClr val="3E4A61"/>
          </a:solidFill>
          <a:ln>
            <a:solidFill>
              <a:srgbClr val="EA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dirty="0">
                <a:solidFill>
                  <a:prstClr val="white"/>
                </a:solidFill>
              </a:rPr>
              <a:t>ООО «</a:t>
            </a:r>
            <a:r>
              <a:rPr lang="ru-RU" sz="1400" dirty="0" smtClean="0">
                <a:solidFill>
                  <a:prstClr val="white"/>
                </a:solidFill>
              </a:rPr>
              <a:t>Тверская </a:t>
            </a:r>
            <a:r>
              <a:rPr lang="ru-RU" sz="1400" dirty="0">
                <a:solidFill>
                  <a:prstClr val="white"/>
                </a:solidFill>
              </a:rPr>
              <a:t>генерация</a:t>
            </a:r>
            <a:r>
              <a:rPr lang="ru-RU" sz="1400" dirty="0" smtClean="0">
                <a:solidFill>
                  <a:prstClr val="white"/>
                </a:solidFill>
              </a:rPr>
              <a:t>»</a:t>
            </a:r>
          </a:p>
          <a:p>
            <a:pPr algn="ctr"/>
            <a:r>
              <a:rPr lang="ru-RU" sz="1400" dirty="0" smtClean="0">
                <a:solidFill>
                  <a:prstClr val="white"/>
                </a:solidFill>
              </a:rPr>
              <a:t>Договор купли – продажи 100% доли в уставном капитале ООО «Тверская генерация» от 28.12.2014</a:t>
            </a:r>
            <a:endParaRPr lang="ru-RU" sz="1400" dirty="0">
              <a:solidFill>
                <a:prstClr val="white"/>
              </a:solidFill>
            </a:endParaRPr>
          </a:p>
        </p:txBody>
      </p:sp>
      <p:sp>
        <p:nvSpPr>
          <p:cNvPr id="1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086600" y="6484601"/>
            <a:ext cx="2057400" cy="365125"/>
          </a:xfrm>
        </p:spPr>
        <p:txBody>
          <a:bodyPr/>
          <a:lstStyle/>
          <a:p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10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62000" y="73144"/>
            <a:ext cx="8382000" cy="72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chemeClr val="accent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cs typeface="Times New Roman" pitchFamily="18" charset="0"/>
              </a:rPr>
              <a:t>Структура корпоративного контроля </a:t>
            </a:r>
          </a:p>
          <a:p>
            <a:r>
              <a:rPr lang="ru-RU" sz="2400" b="1" dirty="0" smtClean="0">
                <a:solidFill>
                  <a:schemeClr val="accent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cs typeface="Times New Roman" pitchFamily="18" charset="0"/>
              </a:rPr>
              <a:t>ООО </a:t>
            </a:r>
            <a:r>
              <a:rPr lang="ru-RU" sz="2400" b="1" dirty="0">
                <a:solidFill>
                  <a:schemeClr val="accent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cs typeface="Times New Roman" pitchFamily="18" charset="0"/>
              </a:rPr>
              <a:t>«Тверская генерация» </a:t>
            </a:r>
            <a:r>
              <a:rPr lang="ru-RU" sz="2400" b="1" dirty="0" smtClean="0">
                <a:solidFill>
                  <a:schemeClr val="accent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endParaRPr lang="ru-RU" sz="2400" b="1" dirty="0">
              <a:solidFill>
                <a:schemeClr val="accent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2687537" y="5390985"/>
            <a:ext cx="604301" cy="2099149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cap="all" dirty="0" err="1">
                <a:solidFill>
                  <a:prstClr val="white"/>
                </a:solidFill>
                <a:latin typeface="Franklin Gothic Medium Cond" panose="020B0606030402020204" pitchFamily="34" charset="0"/>
              </a:rPr>
              <a:t>Муп</a:t>
            </a:r>
            <a:r>
              <a:rPr lang="ru-RU" sz="14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 «тверские объединенные системы», 100%</a:t>
            </a:r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508879" y="1447137"/>
            <a:ext cx="930304" cy="1566411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ООО «ПРОМТЕХЛИТ</a:t>
            </a:r>
            <a:r>
              <a:rPr lang="ru-RU" sz="12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» </a:t>
            </a:r>
            <a:r>
              <a:rPr lang="ru-RU" sz="12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33</a:t>
            </a:r>
            <a:r>
              <a:rPr lang="ru-RU" sz="12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%</a:t>
            </a:r>
            <a:endParaRPr lang="ru-RU" sz="1200" cap="all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  <a:p>
            <a:pPr algn="ctr"/>
            <a:r>
              <a:rPr lang="ru-RU" sz="12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 </a:t>
            </a:r>
            <a:endParaRPr lang="ru-RU" sz="1200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2639832" y="4444783"/>
            <a:ext cx="723570" cy="2075290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ЗАО «ЭНЕРГОАЛЬЯНС», 100 %</a:t>
            </a:r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2297926" y="1447137"/>
            <a:ext cx="946201" cy="1566410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ООО «</a:t>
            </a:r>
            <a:r>
              <a:rPr lang="ru-RU" sz="1200" cap="all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Сигналстрой-69</a:t>
            </a:r>
            <a:r>
              <a:rPr lang="ru-RU" sz="12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» </a:t>
            </a:r>
          </a:p>
          <a:p>
            <a:pPr algn="ctr"/>
            <a:r>
              <a:rPr lang="ru-RU" sz="12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15%</a:t>
            </a:r>
            <a:endParaRPr lang="ru-RU" sz="1200" cap="all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  <a:p>
            <a:pPr algn="ctr"/>
            <a:endParaRPr lang="ru-RU" sz="1400" cap="all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5400000">
            <a:off x="2404537" y="3470012"/>
            <a:ext cx="987420" cy="1789049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ООО «Тверской энергетический </a:t>
            </a:r>
            <a:r>
              <a:rPr lang="ru-RU" sz="1400" cap="all" dirty="0" err="1">
                <a:solidFill>
                  <a:prstClr val="white"/>
                </a:solidFill>
                <a:latin typeface="Franklin Gothic Medium Cond" panose="020B0606030402020204" pitchFamily="34" charset="0"/>
              </a:rPr>
              <a:t>комлекс</a:t>
            </a:r>
            <a:r>
              <a:rPr lang="ru-RU" sz="14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», 63%, </a:t>
            </a:r>
          </a:p>
          <a:p>
            <a:pPr algn="ctr"/>
            <a:r>
              <a:rPr lang="ru-RU" sz="14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 </a:t>
            </a:r>
          </a:p>
        </p:txBody>
      </p:sp>
      <p:sp>
        <p:nvSpPr>
          <p:cNvPr id="18" name="Прямоугольник 17"/>
          <p:cNvSpPr/>
          <p:nvPr/>
        </p:nvSpPr>
        <p:spPr>
          <a:xfrm rot="5400000">
            <a:off x="4090947" y="1435211"/>
            <a:ext cx="954152" cy="1566410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ООО «</a:t>
            </a:r>
            <a:r>
              <a:rPr lang="ru-RU" sz="1200" cap="all" dirty="0" err="1">
                <a:solidFill>
                  <a:prstClr val="white"/>
                </a:solidFill>
                <a:latin typeface="Franklin Gothic Medium Cond" panose="020B0606030402020204" pitchFamily="34" charset="0"/>
              </a:rPr>
              <a:t>нутри</a:t>
            </a:r>
            <a:r>
              <a:rPr lang="ru-RU" sz="12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 гарант», 15</a:t>
            </a:r>
            <a:r>
              <a:rPr lang="ru-RU" sz="12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%</a:t>
            </a:r>
            <a:endParaRPr lang="ru-RU" sz="1200" cap="all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  <a:p>
            <a:pPr algn="ctr"/>
            <a:endParaRPr lang="ru-RU" sz="1400" cap="all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5879991" y="1435213"/>
            <a:ext cx="970056" cy="1566410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ООО «</a:t>
            </a:r>
            <a:r>
              <a:rPr lang="ru-RU" sz="1200" cap="all" dirty="0" err="1">
                <a:solidFill>
                  <a:prstClr val="white"/>
                </a:solidFill>
                <a:latin typeface="Franklin Gothic Medium Cond" panose="020B0606030402020204" pitchFamily="34" charset="0"/>
              </a:rPr>
              <a:t>антэл</a:t>
            </a:r>
            <a:r>
              <a:rPr lang="ru-RU" sz="12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»</a:t>
            </a:r>
          </a:p>
          <a:p>
            <a:pPr algn="ctr"/>
            <a:r>
              <a:rPr lang="ru-RU" sz="12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 </a:t>
            </a:r>
            <a:r>
              <a:rPr lang="ru-RU" sz="12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22</a:t>
            </a:r>
            <a:r>
              <a:rPr lang="ru-RU" sz="12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%</a:t>
            </a:r>
            <a:endParaRPr lang="ru-RU" sz="1200" cap="all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  <a:p>
            <a:pPr algn="ctr"/>
            <a:endParaRPr lang="ru-RU" sz="1400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7768425" y="1439189"/>
            <a:ext cx="962108" cy="1566410"/>
          </a:xfrm>
          <a:prstGeom prst="rect">
            <a:avLst/>
          </a:prstGeom>
          <a:solidFill>
            <a:srgbClr val="3E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100" cap="all" dirty="0">
                <a:solidFill>
                  <a:prstClr val="white"/>
                </a:solidFill>
                <a:latin typeface="Franklin Gothic Medium Cond" panose="020B0606030402020204" pitchFamily="34" charset="0"/>
              </a:rPr>
              <a:t>АО «РУССКИЙ ЭНЕРГЕТИЧЕСКИЙ </a:t>
            </a:r>
            <a:r>
              <a:rPr lang="ru-RU" sz="11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КОНСОРЦИУМ» </a:t>
            </a:r>
          </a:p>
          <a:p>
            <a:pPr algn="ctr"/>
            <a:r>
              <a:rPr lang="ru-RU" sz="1100" cap="all" dirty="0" smtClean="0">
                <a:solidFill>
                  <a:prstClr val="white"/>
                </a:solidFill>
                <a:latin typeface="Franklin Gothic Medium Cond" panose="020B0606030402020204" pitchFamily="34" charset="0"/>
              </a:rPr>
              <a:t>15%</a:t>
            </a:r>
            <a:endParaRPr lang="ru-RU" sz="1100" cap="all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  <a:p>
            <a:pPr algn="ctr"/>
            <a:endParaRPr lang="ru-RU" sz="1100" cap="all" dirty="0">
              <a:solidFill>
                <a:prstClr val="white"/>
              </a:solidFill>
              <a:latin typeface="Franklin Gothic Medium Cond" panose="020B0606030402020204" pitchFamily="34" charset="0"/>
            </a:endParaRPr>
          </a:p>
        </p:txBody>
      </p:sp>
      <p:cxnSp>
        <p:nvCxnSpPr>
          <p:cNvPr id="32" name="AutoShape 2"/>
          <p:cNvCxnSpPr>
            <a:cxnSpLocks noChangeShapeType="1"/>
          </p:cNvCxnSpPr>
          <p:nvPr/>
        </p:nvCxnSpPr>
        <p:spPr bwMode="auto">
          <a:xfrm flipH="1">
            <a:off x="8293211" y="1264257"/>
            <a:ext cx="7951" cy="47707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2"/>
          <p:cNvCxnSpPr>
            <a:cxnSpLocks noChangeShapeType="1"/>
          </p:cNvCxnSpPr>
          <p:nvPr/>
        </p:nvCxnSpPr>
        <p:spPr bwMode="auto">
          <a:xfrm>
            <a:off x="914400" y="1319917"/>
            <a:ext cx="1" cy="4214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flipH="1">
            <a:off x="922351" y="1311965"/>
            <a:ext cx="1590261" cy="79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1" name="AutoShape 3"/>
          <p:cNvCxnSpPr>
            <a:cxnSpLocks noChangeShapeType="1"/>
          </p:cNvCxnSpPr>
          <p:nvPr/>
        </p:nvCxnSpPr>
        <p:spPr bwMode="auto">
          <a:xfrm flipH="1" flipV="1">
            <a:off x="7028953" y="1280160"/>
            <a:ext cx="1264260" cy="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" name="AutoShape 2"/>
          <p:cNvCxnSpPr>
            <a:cxnSpLocks noChangeShapeType="1"/>
          </p:cNvCxnSpPr>
          <p:nvPr/>
        </p:nvCxnSpPr>
        <p:spPr bwMode="auto">
          <a:xfrm>
            <a:off x="6225871" y="1534602"/>
            <a:ext cx="0" cy="22263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7" name="Стрелка вниз 56"/>
          <p:cNvSpPr/>
          <p:nvPr/>
        </p:nvSpPr>
        <p:spPr>
          <a:xfrm>
            <a:off x="2051434" y="2727296"/>
            <a:ext cx="1566409" cy="108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Договор купли-продажи от  27.08.2015г.   </a:t>
            </a:r>
          </a:p>
        </p:txBody>
      </p:sp>
      <p:cxnSp>
        <p:nvCxnSpPr>
          <p:cNvPr id="58" name="AutoShape 2"/>
          <p:cNvCxnSpPr>
            <a:cxnSpLocks noChangeShapeType="1"/>
          </p:cNvCxnSpPr>
          <p:nvPr/>
        </p:nvCxnSpPr>
        <p:spPr bwMode="auto">
          <a:xfrm flipH="1">
            <a:off x="2806809" y="4850296"/>
            <a:ext cx="1" cy="2941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9" name="AutoShape 2"/>
          <p:cNvCxnSpPr>
            <a:cxnSpLocks noChangeShapeType="1"/>
          </p:cNvCxnSpPr>
          <p:nvPr/>
        </p:nvCxnSpPr>
        <p:spPr bwMode="auto">
          <a:xfrm flipH="1">
            <a:off x="2806809" y="5836258"/>
            <a:ext cx="1" cy="2941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0" name="Стрелка углом вверх 59"/>
          <p:cNvSpPr/>
          <p:nvPr/>
        </p:nvSpPr>
        <p:spPr>
          <a:xfrm>
            <a:off x="421419" y="3132814"/>
            <a:ext cx="1892410" cy="1144987"/>
          </a:xfrm>
          <a:prstGeom prst="bentUpArrow">
            <a:avLst>
              <a:gd name="adj1" fmla="val 25000"/>
              <a:gd name="adj2" fmla="val 25000"/>
              <a:gd name="adj3" fmla="val 9127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Договор купли-продажи от 17.07.2015г.</a:t>
            </a:r>
          </a:p>
        </p:txBody>
      </p:sp>
      <p:sp>
        <p:nvSpPr>
          <p:cNvPr id="69" name="Стрелка углом вверх 68"/>
          <p:cNvSpPr/>
          <p:nvPr/>
        </p:nvSpPr>
        <p:spPr>
          <a:xfrm>
            <a:off x="3506526" y="3164619"/>
            <a:ext cx="1892410" cy="1144987"/>
          </a:xfrm>
          <a:prstGeom prst="bentUpArrow">
            <a:avLst>
              <a:gd name="adj1" fmla="val 25000"/>
              <a:gd name="adj2" fmla="val 25000"/>
              <a:gd name="adj3" fmla="val 9127"/>
            </a:avLst>
          </a:prstGeom>
          <a:scene3d>
            <a:camera prst="orthographicFront">
              <a:rot lat="20999970" lon="10799999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3601941" y="4102873"/>
            <a:ext cx="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512525" y="2894275"/>
            <a:ext cx="600164" cy="159821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ru-RU" sz="900" dirty="0">
                <a:solidFill>
                  <a:schemeClr val="bg1"/>
                </a:solidFill>
              </a:rPr>
              <a:t>Договор купли-продажи от                            03.09.2015г.</a:t>
            </a:r>
          </a:p>
          <a:p>
            <a:endParaRPr lang="ru-RU" sz="900" dirty="0">
              <a:solidFill>
                <a:schemeClr val="bg1"/>
              </a:solidFill>
            </a:endParaRPr>
          </a:p>
        </p:txBody>
      </p:sp>
      <p:cxnSp>
        <p:nvCxnSpPr>
          <p:cNvPr id="44" name="AutoShape 2"/>
          <p:cNvCxnSpPr>
            <a:cxnSpLocks noChangeShapeType="1"/>
          </p:cNvCxnSpPr>
          <p:nvPr/>
        </p:nvCxnSpPr>
        <p:spPr bwMode="auto">
          <a:xfrm>
            <a:off x="4579951" y="1526650"/>
            <a:ext cx="0" cy="22263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" name="AutoShape 2"/>
          <p:cNvCxnSpPr>
            <a:cxnSpLocks noChangeShapeType="1"/>
          </p:cNvCxnSpPr>
          <p:nvPr/>
        </p:nvCxnSpPr>
        <p:spPr bwMode="auto">
          <a:xfrm>
            <a:off x="2822712" y="1526650"/>
            <a:ext cx="0" cy="22263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487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1336" y="214685"/>
            <a:ext cx="5881976" cy="516836"/>
          </a:xfrm>
        </p:spPr>
        <p:txBody>
          <a:bodyPr>
            <a:noAutofit/>
          </a:bodyPr>
          <a:lstStyle/>
          <a:p>
            <a:r>
              <a:rPr lang="ru-RU" sz="1600" dirty="0" smtClean="0"/>
              <a:t>Структура корпоративного контроля ООО </a:t>
            </a:r>
            <a:r>
              <a:rPr lang="ru-RU" sz="1600" dirty="0"/>
              <a:t>«Тверская генерация</a:t>
            </a:r>
            <a:r>
              <a:rPr lang="ru-RU" sz="1600" dirty="0" smtClean="0"/>
              <a:t>»</a:t>
            </a: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3343" y="739470"/>
            <a:ext cx="4528267" cy="755377"/>
          </a:xfrm>
          <a:solidFill>
            <a:srgbClr val="3E4A61"/>
          </a:solidFill>
          <a:ln w="28575">
            <a:solidFill>
              <a:srgbClr val="3E5E6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ООО «Тверская генерация» 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12328" y="1924215"/>
            <a:ext cx="2934030" cy="477079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24366" y="1868556"/>
            <a:ext cx="1733385" cy="675861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2493" y="4587901"/>
            <a:ext cx="1733385" cy="755376"/>
          </a:xfrm>
          <a:prstGeom prst="rect">
            <a:avLst/>
          </a:prstGeom>
          <a:solidFill>
            <a:srgbClr val="3E4A61"/>
          </a:solidFill>
          <a:ln>
            <a:solidFill>
              <a:srgbClr val="3E4A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009320" y="2902226"/>
            <a:ext cx="1137040" cy="477079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132318" y="2703443"/>
            <a:ext cx="1733385" cy="477079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140271" y="3570136"/>
            <a:ext cx="1773139" cy="477079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148223" y="4428877"/>
            <a:ext cx="1781089" cy="477079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180029" y="5295569"/>
            <a:ext cx="1781090" cy="755374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35685" y="6209969"/>
            <a:ext cx="1733385" cy="477079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6814268" y="2973788"/>
            <a:ext cx="306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6806317" y="2091193"/>
            <a:ext cx="15902" cy="3601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283395" y="6305384"/>
            <a:ext cx="1645920" cy="253916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Суров С.И., 100%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91347" y="5327374"/>
            <a:ext cx="1645920" cy="707886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EAEFF7"/>
                </a:solidFill>
              </a:rPr>
              <a:t>ООО «Восточная компания», 8% Генеральный директор Сеничкин В.А.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51590" y="4500438"/>
            <a:ext cx="1645920" cy="253916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Трефилов Ю.Н., 5%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35688" y="3657600"/>
            <a:ext cx="1645920" cy="253916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Быков В.А., 5%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164126" y="2798859"/>
            <a:ext cx="1645920" cy="253916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Самойлов А.В., 82%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95929" y="1876505"/>
            <a:ext cx="1622067" cy="630942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15%,  АО «РЭК» </a:t>
            </a:r>
            <a:r>
              <a:rPr lang="ru-RU" sz="1050" dirty="0">
                <a:solidFill>
                  <a:schemeClr val="bg1"/>
                </a:solidFill>
              </a:rPr>
              <a:t>Генеральный директор Самойлов А.В.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580445" y="1932166"/>
            <a:ext cx="1733385" cy="628154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28152" y="1956018"/>
            <a:ext cx="1582312" cy="577081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>
                <a:solidFill>
                  <a:schemeClr val="bg1">
                    <a:lumMod val="95000"/>
                  </a:schemeClr>
                </a:solidFill>
              </a:rPr>
              <a:t>63%, ООО «ТЭК»</a:t>
            </a:r>
          </a:p>
          <a:p>
            <a:pPr algn="ctr"/>
            <a:r>
              <a:rPr lang="ru-RU" sz="1050" dirty="0">
                <a:solidFill>
                  <a:schemeClr val="bg1">
                    <a:lumMod val="95000"/>
                  </a:schemeClr>
                </a:solidFill>
              </a:rPr>
              <a:t>Генеральный директор Яковлев А.А.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96346" y="4651513"/>
            <a:ext cx="1653873" cy="577081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МУП «Тверские объединенные системы»,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ru-RU" sz="105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60035" y="1948068"/>
            <a:ext cx="2806810" cy="415498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>
                <a:solidFill>
                  <a:schemeClr val="bg1"/>
                </a:solidFill>
              </a:rPr>
              <a:t>22%, ООО «АНТЭЛ»</a:t>
            </a:r>
          </a:p>
          <a:p>
            <a:pPr algn="ctr"/>
            <a:r>
              <a:rPr lang="ru-RU" sz="1050" dirty="0">
                <a:solidFill>
                  <a:schemeClr val="bg1"/>
                </a:solidFill>
              </a:rPr>
              <a:t>Генеральный директор Трошко О.В.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64981" y="2910177"/>
            <a:ext cx="1001864" cy="415498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Антонов А.Н., 24%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101008" y="3872283"/>
            <a:ext cx="1844703" cy="779229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TextBox 114"/>
          <p:cNvSpPr txBox="1"/>
          <p:nvPr/>
        </p:nvSpPr>
        <p:spPr>
          <a:xfrm>
            <a:off x="3148714" y="3904087"/>
            <a:ext cx="1765191" cy="738664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ЗАО «ЭнергоАльянс», 100% Исполняющий обязанности Генерального директора Яковлев А.А.</a:t>
            </a:r>
          </a:p>
        </p:txBody>
      </p:sp>
      <p:sp>
        <p:nvSpPr>
          <p:cNvPr id="116" name="Прямоугольник 115"/>
          <p:cNvSpPr/>
          <p:nvPr/>
        </p:nvSpPr>
        <p:spPr>
          <a:xfrm>
            <a:off x="3108959" y="5136541"/>
            <a:ext cx="1733385" cy="755376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3132812" y="5200153"/>
            <a:ext cx="1677727" cy="577081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МУП «Тверские объединенные системы»,</a:t>
            </a:r>
          </a:p>
          <a:p>
            <a:r>
              <a:rPr lang="ru-RU" sz="1050" dirty="0">
                <a:solidFill>
                  <a:schemeClr val="bg1"/>
                </a:solidFill>
              </a:rPr>
              <a:t>100%</a:t>
            </a:r>
          </a:p>
        </p:txBody>
      </p:sp>
      <p:cxnSp>
        <p:nvCxnSpPr>
          <p:cNvPr id="136" name="Прямая со стрелкой 135"/>
          <p:cNvCxnSpPr/>
          <p:nvPr/>
        </p:nvCxnSpPr>
        <p:spPr>
          <a:xfrm>
            <a:off x="6822219" y="3792772"/>
            <a:ext cx="3299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/>
          <p:nvPr/>
        </p:nvCxnSpPr>
        <p:spPr>
          <a:xfrm>
            <a:off x="6830170" y="4683318"/>
            <a:ext cx="3299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>
            <a:off x="6830170" y="5685183"/>
            <a:ext cx="369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V="1">
            <a:off x="6806317" y="2075290"/>
            <a:ext cx="318052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 120"/>
          <p:cNvSpPr/>
          <p:nvPr/>
        </p:nvSpPr>
        <p:spPr>
          <a:xfrm>
            <a:off x="3140764" y="2918128"/>
            <a:ext cx="1606165" cy="628154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3140763" y="2941980"/>
            <a:ext cx="1622067" cy="630942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76%,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ООО</a:t>
            </a:r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 «ТЭК»</a:t>
            </a:r>
          </a:p>
          <a:p>
            <a:pPr algn="ctr"/>
            <a:r>
              <a:rPr lang="ru-RU" sz="1050" dirty="0">
                <a:solidFill>
                  <a:schemeClr val="bg1">
                    <a:lumMod val="95000"/>
                  </a:schemeClr>
                </a:solidFill>
              </a:rPr>
              <a:t>Генеральный директор Яковлев А.А.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532737" y="3260032"/>
            <a:ext cx="1796995" cy="779229"/>
          </a:xfrm>
          <a:prstGeom prst="rect">
            <a:avLst/>
          </a:prstGeom>
          <a:solidFill>
            <a:srgbClr val="3E4A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TextBox 126"/>
          <p:cNvSpPr txBox="1"/>
          <p:nvPr/>
        </p:nvSpPr>
        <p:spPr>
          <a:xfrm>
            <a:off x="532736" y="3275934"/>
            <a:ext cx="1757240" cy="738664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ЗАО «ЭнергоАльянс», 100% Исполняющий обязанности Генерального директора Яковлев А.А.</a:t>
            </a:r>
          </a:p>
        </p:txBody>
      </p:sp>
      <p:cxnSp>
        <p:nvCxnSpPr>
          <p:cNvPr id="59" name="Прямая со стрелкой 58"/>
          <p:cNvCxnSpPr/>
          <p:nvPr/>
        </p:nvCxnSpPr>
        <p:spPr>
          <a:xfrm flipV="1">
            <a:off x="1399430" y="4039263"/>
            <a:ext cx="0" cy="532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V="1">
            <a:off x="3951798" y="4643563"/>
            <a:ext cx="1" cy="47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104" idx="0"/>
            <a:endCxn id="3" idx="2"/>
          </p:cNvCxnSpPr>
          <p:nvPr/>
        </p:nvCxnSpPr>
        <p:spPr>
          <a:xfrm flipH="1" flipV="1">
            <a:off x="4657477" y="1494847"/>
            <a:ext cx="5963" cy="453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25" idx="0"/>
            <a:endCxn id="88" idx="2"/>
          </p:cNvCxnSpPr>
          <p:nvPr/>
        </p:nvCxnSpPr>
        <p:spPr>
          <a:xfrm flipV="1">
            <a:off x="1431235" y="2560320"/>
            <a:ext cx="15903" cy="699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H="1" flipV="1">
            <a:off x="3894152" y="2441052"/>
            <a:ext cx="5963" cy="453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 flipV="1">
            <a:off x="5627536" y="2425150"/>
            <a:ext cx="5963" cy="453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V="1">
            <a:off x="3967701" y="3578087"/>
            <a:ext cx="0" cy="278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8" idx="0"/>
          </p:cNvCxnSpPr>
          <p:nvPr/>
        </p:nvCxnSpPr>
        <p:spPr>
          <a:xfrm flipV="1">
            <a:off x="1447138" y="1455089"/>
            <a:ext cx="906448" cy="47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6" idx="0"/>
          </p:cNvCxnSpPr>
          <p:nvPr/>
        </p:nvCxnSpPr>
        <p:spPr>
          <a:xfrm flipH="1" flipV="1">
            <a:off x="6957391" y="1407381"/>
            <a:ext cx="1033668" cy="46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 flipV="1">
            <a:off x="7784327" y="6042991"/>
            <a:ext cx="0" cy="1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1336" y="214685"/>
            <a:ext cx="5881976" cy="516836"/>
          </a:xfrm>
        </p:spPr>
        <p:txBody>
          <a:bodyPr>
            <a:noAutofit/>
          </a:bodyPr>
          <a:lstStyle/>
          <a:p>
            <a:r>
              <a:rPr lang="ru-RU" sz="1600" dirty="0" smtClean="0"/>
              <a:t>Возможные варианты передачи управления </a:t>
            </a:r>
            <a:br>
              <a:rPr lang="ru-RU" sz="1600" dirty="0" smtClean="0"/>
            </a:br>
            <a:r>
              <a:rPr lang="ru-RU" sz="1600" dirty="0" smtClean="0"/>
              <a:t>ООО </a:t>
            </a:r>
            <a:r>
              <a:rPr lang="ru-RU" sz="1600" dirty="0"/>
              <a:t>«Тверская генерация» </a:t>
            </a:r>
            <a:r>
              <a:rPr lang="ru-RU" sz="1600" dirty="0" smtClean="0"/>
              <a:t>управляющей компании </a:t>
            </a:r>
            <a:endParaRPr lang="ru-RU" sz="16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761050" y="2400771"/>
            <a:ext cx="1966878" cy="1069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Заключение договора отчуждения 100% акций ЗАО «</a:t>
            </a:r>
            <a:r>
              <a:rPr lang="ru-RU" sz="1200" dirty="0" err="1" smtClean="0"/>
              <a:t>Энергоальянс</a:t>
            </a:r>
            <a:r>
              <a:rPr lang="ru-RU" sz="1200" dirty="0" smtClean="0"/>
              <a:t>» компании – структуре Газпрома</a:t>
            </a:r>
            <a:endParaRPr lang="ru-R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771737" y="1284042"/>
            <a:ext cx="1958196" cy="830997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Отчуждение акций ЗАО «</a:t>
            </a:r>
            <a:r>
              <a:rPr lang="ru-RU" sz="1200" b="1" dirty="0" err="1" smtClean="0">
                <a:solidFill>
                  <a:schemeClr val="bg1"/>
                </a:solidFill>
              </a:rPr>
              <a:t>Энергоальянс</a:t>
            </a:r>
            <a:r>
              <a:rPr lang="ru-RU" sz="1200" b="1" dirty="0" smtClean="0">
                <a:solidFill>
                  <a:schemeClr val="bg1"/>
                </a:solidFill>
              </a:rPr>
              <a:t>» компании - структуре Газпрома  </a:t>
            </a:r>
            <a:r>
              <a:rPr lang="ru-RU" sz="1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(19 дней)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3173" y="1293192"/>
            <a:ext cx="1807930" cy="1569660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Передача функции исполнительного органа управления ООО «Тверская генерация» управляющей компании  - структуре Газпрома </a:t>
            </a:r>
          </a:p>
          <a:p>
            <a:pPr algn="ctr"/>
            <a:r>
              <a:rPr lang="ru-RU" sz="1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4-5 дней)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4856" y="4469535"/>
            <a:ext cx="165387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Одобрение сделки общим собранием участников общества (собственников долей ООО «Тверская генерация»)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38755" y="1284689"/>
            <a:ext cx="1699404" cy="1569660"/>
          </a:xfrm>
          <a:prstGeom prst="rect">
            <a:avLst/>
          </a:prstGeom>
          <a:solidFill>
            <a:srgbClr val="3E4A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Передача функции исполнительного органа управления ЗАО «</a:t>
            </a:r>
            <a:r>
              <a:rPr lang="ru-RU" sz="1200" b="1" dirty="0" err="1" smtClean="0">
                <a:solidFill>
                  <a:schemeClr val="bg1"/>
                </a:solidFill>
              </a:rPr>
              <a:t>Энергоальянс</a:t>
            </a:r>
            <a:r>
              <a:rPr lang="ru-RU" sz="1200" b="1" dirty="0" smtClean="0">
                <a:solidFill>
                  <a:schemeClr val="bg1"/>
                </a:solidFill>
              </a:rPr>
              <a:t>» управляющей компании - структуре Газпрома</a:t>
            </a:r>
          </a:p>
          <a:p>
            <a:pPr algn="ctr"/>
            <a:r>
              <a:rPr lang="ru-RU" sz="1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(4-5 дней)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3812607" y="4564216"/>
            <a:ext cx="1733385" cy="1077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sz="1200" dirty="0" smtClean="0"/>
              <a:t>ободрение сделки решением акционера МУП «Тверские объединенные системы»</a:t>
            </a:r>
            <a:endParaRPr lang="ru-RU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04247" y="3108166"/>
            <a:ext cx="176841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Заключение договора управления ЗАО «</a:t>
            </a:r>
            <a:r>
              <a:rPr lang="ru-RU" sz="1200" dirty="0" err="1" smtClean="0"/>
              <a:t>Энергоальянс</a:t>
            </a:r>
            <a:r>
              <a:rPr lang="ru-RU" sz="1200" dirty="0" smtClean="0"/>
              <a:t>» с управляющей компанией  - структурой Газпрома </a:t>
            </a:r>
            <a:endParaRPr lang="ru-RU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43173" y="3076886"/>
            <a:ext cx="175724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Заключение договора управления ООО «ТЭК» с управляющей компанией – структурой Газпрома)</a:t>
            </a:r>
            <a:endParaRPr lang="ru-RU" sz="1050" dirty="0">
              <a:solidFill>
                <a:schemeClr val="bg1"/>
              </a:solidFill>
            </a:endParaRPr>
          </a:p>
        </p:txBody>
      </p:sp>
      <p:cxnSp>
        <p:nvCxnSpPr>
          <p:cNvPr id="17" name="Прямая со стрелкой 16"/>
          <p:cNvCxnSpPr>
            <a:stCxn id="2" idx="2"/>
          </p:cNvCxnSpPr>
          <p:nvPr/>
        </p:nvCxnSpPr>
        <p:spPr>
          <a:xfrm flipH="1">
            <a:off x="1404420" y="731521"/>
            <a:ext cx="3277904" cy="5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2"/>
            <a:endCxn id="104" idx="0"/>
          </p:cNvCxnSpPr>
          <p:nvPr/>
        </p:nvCxnSpPr>
        <p:spPr>
          <a:xfrm>
            <a:off x="4682324" y="731521"/>
            <a:ext cx="6133" cy="55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" idx="2"/>
            <a:endCxn id="87" idx="0"/>
          </p:cNvCxnSpPr>
          <p:nvPr/>
        </p:nvCxnSpPr>
        <p:spPr>
          <a:xfrm>
            <a:off x="4682324" y="731521"/>
            <a:ext cx="3068511" cy="55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27" idx="0"/>
          </p:cNvCxnSpPr>
          <p:nvPr/>
        </p:nvCxnSpPr>
        <p:spPr>
          <a:xfrm>
            <a:off x="1421793" y="2717321"/>
            <a:ext cx="0" cy="35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7" idx="2"/>
            <a:endCxn id="101" idx="0"/>
          </p:cNvCxnSpPr>
          <p:nvPr/>
        </p:nvCxnSpPr>
        <p:spPr>
          <a:xfrm>
            <a:off x="1421793" y="4092549"/>
            <a:ext cx="0" cy="37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04" idx="2"/>
            <a:endCxn id="122" idx="0"/>
          </p:cNvCxnSpPr>
          <p:nvPr/>
        </p:nvCxnSpPr>
        <p:spPr>
          <a:xfrm flipH="1">
            <a:off x="4688456" y="2854349"/>
            <a:ext cx="1" cy="25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22" idx="2"/>
            <a:endCxn id="116" idx="0"/>
          </p:cNvCxnSpPr>
          <p:nvPr/>
        </p:nvCxnSpPr>
        <p:spPr>
          <a:xfrm flipH="1">
            <a:off x="4679300" y="4308495"/>
            <a:ext cx="9156" cy="25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6761050" y="3651831"/>
            <a:ext cx="1966878" cy="6506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Оценка рыночной стоимости отчуждаемых акций</a:t>
            </a:r>
            <a:endParaRPr lang="ru-RU" sz="1200" dirty="0"/>
          </a:p>
        </p:txBody>
      </p:sp>
      <p:cxnSp>
        <p:nvCxnSpPr>
          <p:cNvPr id="48" name="Прямая со стрелкой 47"/>
          <p:cNvCxnSpPr>
            <a:stCxn id="87" idx="2"/>
            <a:endCxn id="21" idx="0"/>
          </p:cNvCxnSpPr>
          <p:nvPr/>
        </p:nvCxnSpPr>
        <p:spPr>
          <a:xfrm flipH="1">
            <a:off x="7744489" y="2115039"/>
            <a:ext cx="6346" cy="28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6761050" y="4469535"/>
            <a:ext cx="1966878" cy="898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Согласование крупной сделки уполномоченным органом местного самоуправления города Твери </a:t>
            </a:r>
            <a:endParaRPr lang="ru-RU" sz="1200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6761050" y="5535209"/>
            <a:ext cx="1966878" cy="1106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ea typeface="Calibri" panose="020F0502020204030204" pitchFamily="34" charset="0"/>
              </a:rPr>
              <a:t>З</a:t>
            </a:r>
            <a:r>
              <a:rPr lang="ru-RU" sz="1200" dirty="0" smtClean="0">
                <a:ea typeface="Calibri" panose="020F0502020204030204" pitchFamily="34" charset="0"/>
              </a:rPr>
              <a:t>аключение МУП «Тверские </a:t>
            </a:r>
            <a:r>
              <a:rPr lang="ru-RU" sz="1200" dirty="0">
                <a:ea typeface="Calibri" panose="020F0502020204030204" pitchFamily="34" charset="0"/>
              </a:rPr>
              <a:t>объединенные системы» </a:t>
            </a:r>
            <a:r>
              <a:rPr lang="ru-RU" sz="1200" dirty="0" smtClean="0">
                <a:ea typeface="Calibri" panose="020F0502020204030204" pitchFamily="34" charset="0"/>
              </a:rPr>
              <a:t>договора отчуждения акций </a:t>
            </a:r>
            <a:r>
              <a:rPr lang="ru-RU" sz="1200" dirty="0">
                <a:ea typeface="Calibri" panose="020F0502020204030204" pitchFamily="34" charset="0"/>
              </a:rPr>
              <a:t>с их </a:t>
            </a:r>
            <a:r>
              <a:rPr lang="ru-RU" sz="1200" dirty="0" smtClean="0">
                <a:ea typeface="Calibri" panose="020F0502020204030204" pitchFamily="34" charset="0"/>
              </a:rPr>
              <a:t>приобретателем</a:t>
            </a:r>
            <a:endParaRPr lang="ru-RU" sz="1200" dirty="0"/>
          </a:p>
        </p:txBody>
      </p:sp>
      <p:cxnSp>
        <p:nvCxnSpPr>
          <p:cNvPr id="66" name="Прямая со стрелкой 65"/>
          <p:cNvCxnSpPr>
            <a:stCxn id="21" idx="2"/>
            <a:endCxn id="80" idx="0"/>
          </p:cNvCxnSpPr>
          <p:nvPr/>
        </p:nvCxnSpPr>
        <p:spPr>
          <a:xfrm>
            <a:off x="7744489" y="3470308"/>
            <a:ext cx="0" cy="18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80" idx="2"/>
            <a:endCxn id="90" idx="0"/>
          </p:cNvCxnSpPr>
          <p:nvPr/>
        </p:nvCxnSpPr>
        <p:spPr>
          <a:xfrm>
            <a:off x="7744489" y="4302433"/>
            <a:ext cx="0" cy="16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90" idx="2"/>
            <a:endCxn id="91" idx="0"/>
          </p:cNvCxnSpPr>
          <p:nvPr/>
        </p:nvCxnSpPr>
        <p:spPr>
          <a:xfrm>
            <a:off x="7744489" y="5368107"/>
            <a:ext cx="0" cy="16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DABDAF-2974-5B46-BD18-3D33685E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30" y="261258"/>
            <a:ext cx="8471140" cy="63034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варианты передачи ООО «Тверская генерация» в управление компании Газпром</a:t>
            </a:r>
          </a:p>
          <a:p>
            <a:pPr marL="0" indent="0" algn="just">
              <a:buNone/>
            </a:pPr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Уставом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«Тверская генерация» предусматривается возможность принятия решений большинством голосов собственников долей.</a:t>
            </a: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«Тверской энергетический комплекс» управляет 85% долей в уставном капитале ООО «Тверская генерация».</a:t>
            </a: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данного обстоятельства возможны следующие варианты передачи ООО «Тверская генерация» в управление компании Газпром. </a:t>
            </a:r>
          </a:p>
          <a:p>
            <a:pPr marL="0" indent="432000" algn="just">
              <a:buNone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r>
              <a:rPr lang="ru-RU" sz="1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1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передача полномочий единоличного исполнительного органа ООО «Тверской энергетический комплекс» управляющей компании – структуре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Газпрома (4-5 дней).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«Об обществах с ограниченной ответственностью» и устав ООО «Тверской энергетический комплекс» предусматривают возможность передачи полномочий единоличного исполнительного органа данного общества коммерческой организации (управляющему).</a:t>
            </a: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Указанная передача полномочий единоличного исполнительного органа ООО «Тверской энергетический комплекс» осуществляется по решению общего собрания участников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общества (2 дня)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договора между обществом и коммерческой организацией (управляющим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(2 дня).  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r>
              <a:rPr lang="ru-RU" sz="1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2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передача полномочий единоличного исполнительного органа ЗАО 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Энергоальянс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управляющей компании – структуре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Газпрома (4-5 дней).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100 %  уставного капитала ООО «Тверской энергетический комплекс» принадлежат ЗАО 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Энергоальянс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100 % акций ЗАО 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Энергоальянс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находятся в муниципальной собственности города Твери и закреплены за МУП «Тверские объединенные системы».</a:t>
            </a: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«Об акционерных обществах» и устав ЗАО 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Энергоальянс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предусматривают возможность передачи полномочий единоличного исполнительного органа данного общества коммерческой организации (управляющему).</a:t>
            </a: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Указанная передача полномочий единоличного исполнительного органа ЗАО 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Энергоальянс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осуществляется по решению его единственного акционера – МУП «Тверские объединенные системы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(2 дня),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предложению совета директоров (наблюдательного совета) общества, на основании договора между обществом и коммерческой организацией (управляющим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(2 дня).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r>
              <a:rPr lang="ru-RU" sz="1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3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отчуждение акций ЗАО 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Энергоальянс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компании – структуре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Газпрома (19 дней).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уже отмечалось ранее, 100 %  уставного капитала ООО «Тверской энергетический комплекс» принадлежат ЗАО 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Энергоальянс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 100 % акций ЗАО 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Энергоальянс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находятся в муниципальной собственности города Твери и закреплены за МУП «Тверские объединенные системы».</a:t>
            </a: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Федеральным законом «О государственных и муниципальных унитарных предприятиях» и муниципальными правовыми актами города Твери предусматривается возможность отчуждения из муниципальной собственности города Твери муниципального имущества, закрепленного на праве хозяйственного ведения за муниципальными унитарными предприятиями.</a:t>
            </a: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стоимости акций ЗАО 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Энергоальянс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их отчуждение будет являться крупной сделкой МУП «Тверские объединенные системы», которая совершается в следующем порядке:</a:t>
            </a: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оценка рыночной стоимости отчуждаемых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акций (14 дней);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согласование сделки уполномоченным органом местного самоуправления города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Твери (3 дня);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32000" algn="just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заключение (подписание) МУП «Тверские объединенные системы» договора отчуждения акций с их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приобретателем (2 дня).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DABDAF-2974-5B46-BD18-3D33685E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1258"/>
            <a:ext cx="8229600" cy="63034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Основания использования ООО «Тверская генерация» тепловых сетей в городе Твери</a:t>
            </a:r>
          </a:p>
          <a:p>
            <a:pPr algn="just"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324000" indent="3429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 настоящее время разводящие тепловые сети в городе Твери являются муниципальной собственностью города Твери и переданы ООО «Тверская генерация» в аренду на неопределенный срок.</a:t>
            </a:r>
          </a:p>
          <a:p>
            <a:pPr marL="324000" indent="3429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Правовыми основаниями для заключения договора аренды являются  пункт 8 части 1 статьи 17.1 Федерального закона «О защите конкуренции» и часть 3 статьи 28.1 Федерального закона «О теплоснабжении».</a:t>
            </a:r>
          </a:p>
          <a:p>
            <a:pPr marL="324000" indent="3429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Согласно части 3 статьи 28.1 Федерального закона «О теплоснабжении», по общему правилу, в случае, если срок, определяемый как разница между датой ввода в эксплуатацию хотя бы одного объекта из числа объектов теплоснабжения, находящихся в государственной или муниципальной собственности, и датой опубликования извещения о проведении соответствующего конкурса, превышает пять лет либо дата ввода в эксплуатацию хотя бы одного объекта из числа данных объектов не может быть определена, передача прав владения и (или) пользования данными объектами осуществляется только по концессионному соглашению.</a:t>
            </a:r>
          </a:p>
          <a:p>
            <a:pPr marL="324000" indent="3429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Исключением из указанного общего правила являются случаи предоставления в соответствии с антимонопольным законодательством Российской Федерации прав владения и (или) пользования объектами теплоснабжения, находящимися в государственной или муниципальной собственности, лицу, обладающему правами владения и (или) пользования сетью инженерно-технического обеспечения, в случае, если передаваемое государственное (муниципальное) имущество является частью соответствующей сети инженерно-технического обеспечения и данные часть сети и сеть являются технологически связанными в соответствии с законодательством о градостроительной деятельности.</a:t>
            </a:r>
          </a:p>
          <a:p>
            <a:pPr marL="0" indent="0" algn="just">
              <a:buNone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17242</TotalTime>
  <Words>861</Words>
  <Application>Microsoft Office PowerPoint</Application>
  <PresentationFormat>Экран (4:3)</PresentationFormat>
  <Paragraphs>89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Medium Cond</vt:lpstr>
      <vt:lpstr>Times New Roman</vt:lpstr>
      <vt:lpstr>1_Тема Office</vt:lpstr>
      <vt:lpstr>Презентация PowerPoint</vt:lpstr>
      <vt:lpstr>Структура корпоративного контроля ООО «Тверская генерация»</vt:lpstr>
      <vt:lpstr>Возможные варианты передачи управления  ООО «Тверская генерация» управляющей компании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Сергей Геннадьевич</dc:creator>
  <cp:lastModifiedBy>Жарлицына Татьяна Леонидовна</cp:lastModifiedBy>
  <cp:revision>17</cp:revision>
  <cp:lastPrinted>2018-09-20T17:35:39Z</cp:lastPrinted>
  <dcterms:created xsi:type="dcterms:W3CDTF">2016-11-23T19:02:00Z</dcterms:created>
  <dcterms:modified xsi:type="dcterms:W3CDTF">2018-09-21T13:44:45Z</dcterms:modified>
</cp:coreProperties>
</file>