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846" r:id="rId2"/>
    <p:sldMasterId id="2147483852" r:id="rId3"/>
  </p:sldMasterIdLst>
  <p:notesMasterIdLst>
    <p:notesMasterId r:id="rId33"/>
  </p:notesMasterIdLst>
  <p:handoutMasterIdLst>
    <p:handoutMasterId r:id="rId34"/>
  </p:handoutMasterIdLst>
  <p:sldIdLst>
    <p:sldId id="478" r:id="rId4"/>
    <p:sldId id="479" r:id="rId5"/>
    <p:sldId id="518" r:id="rId6"/>
    <p:sldId id="519" r:id="rId7"/>
    <p:sldId id="526" r:id="rId8"/>
    <p:sldId id="520" r:id="rId9"/>
    <p:sldId id="524" r:id="rId10"/>
    <p:sldId id="523" r:id="rId11"/>
    <p:sldId id="522" r:id="rId12"/>
    <p:sldId id="480" r:id="rId13"/>
    <p:sldId id="496" r:id="rId14"/>
    <p:sldId id="497" r:id="rId15"/>
    <p:sldId id="498" r:id="rId16"/>
    <p:sldId id="499" r:id="rId17"/>
    <p:sldId id="500" r:id="rId18"/>
    <p:sldId id="510" r:id="rId19"/>
    <p:sldId id="511" r:id="rId20"/>
    <p:sldId id="503" r:id="rId21"/>
    <p:sldId id="512" r:id="rId22"/>
    <p:sldId id="513" r:id="rId23"/>
    <p:sldId id="514" r:id="rId24"/>
    <p:sldId id="515" r:id="rId25"/>
    <p:sldId id="516" r:id="rId26"/>
    <p:sldId id="508" r:id="rId27"/>
    <p:sldId id="509" r:id="rId28"/>
    <p:sldId id="486" r:id="rId29"/>
    <p:sldId id="487" r:id="rId30"/>
    <p:sldId id="525" r:id="rId31"/>
    <p:sldId id="517" r:id="rId32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B0"/>
    <a:srgbClr val="07B8F7"/>
    <a:srgbClr val="738CCB"/>
    <a:srgbClr val="C5CFE9"/>
    <a:srgbClr val="F5E549"/>
    <a:srgbClr val="CC0000"/>
    <a:srgbClr val="FF0000"/>
    <a:srgbClr val="FFE781"/>
    <a:srgbClr val="5F7CC3"/>
    <a:srgbClr val="C6B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9631" autoAdjust="0"/>
  </p:normalViewPr>
  <p:slideViewPr>
    <p:cSldViewPr>
      <p:cViewPr varScale="1">
        <p:scale>
          <a:sx n="115" d="100"/>
          <a:sy n="115" d="100"/>
        </p:scale>
        <p:origin x="9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887F5-3659-4E83-BED8-B7FB63C9782A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F3560-AFE4-4123-87EF-2B82B1868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59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59" cy="496412"/>
          </a:xfrm>
          <a:prstGeom prst="rect">
            <a:avLst/>
          </a:prstGeom>
        </p:spPr>
        <p:txBody>
          <a:bodyPr vert="horz" lIns="91063" tIns="45532" rIns="91063" bIns="4553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8" y="2"/>
            <a:ext cx="2945659" cy="496412"/>
          </a:xfrm>
          <a:prstGeom prst="rect">
            <a:avLst/>
          </a:prstGeom>
        </p:spPr>
        <p:txBody>
          <a:bodyPr vert="horz" lIns="91063" tIns="45532" rIns="91063" bIns="4553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3A7DEB-D791-4F32-AD61-84C63F7DA4F8}" type="datetimeFigureOut">
              <a:rPr lang="ru-RU"/>
              <a:pPr>
                <a:defRPr/>
              </a:pPr>
              <a:t>24.09.2018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3" tIns="45532" rIns="91063" bIns="45532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2"/>
          </a:xfrm>
          <a:prstGeom prst="rect">
            <a:avLst/>
          </a:prstGeom>
        </p:spPr>
        <p:txBody>
          <a:bodyPr vert="horz" lIns="91063" tIns="45532" rIns="91063" bIns="45532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30092"/>
            <a:ext cx="2945659" cy="496412"/>
          </a:xfrm>
          <a:prstGeom prst="rect">
            <a:avLst/>
          </a:prstGeom>
        </p:spPr>
        <p:txBody>
          <a:bodyPr vert="horz" lIns="91063" tIns="45532" rIns="91063" bIns="4553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8" y="9430092"/>
            <a:ext cx="2945659" cy="496412"/>
          </a:xfrm>
          <a:prstGeom prst="rect">
            <a:avLst/>
          </a:prstGeom>
        </p:spPr>
        <p:txBody>
          <a:bodyPr vert="horz" lIns="91063" tIns="45532" rIns="91063" bIns="4553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B465589-0139-40CD-A659-6FFC9422A4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163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65589-0139-40CD-A659-6FFC9422A4D2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48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65589-0139-40CD-A659-6FFC9422A4D2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8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65589-0139-40CD-A659-6FFC9422A4D2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0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65589-0139-40CD-A659-6FFC9422A4D2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65589-0139-40CD-A659-6FFC9422A4D2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1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65589-0139-40CD-A659-6FFC9422A4D2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7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65589-0139-40CD-A659-6FFC9422A4D2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7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3258446" y="3071813"/>
            <a:ext cx="5357812" cy="7858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cap="all" baseline="0">
                <a:solidFill>
                  <a:srgbClr val="5F7CC3"/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31156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387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1419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161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402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0677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90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82093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3258446" y="3071813"/>
            <a:ext cx="5357812" cy="7858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cap="all" baseline="0">
                <a:solidFill>
                  <a:srgbClr val="5F7CC3"/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028C7F-3926-424B-9670-F7F54BE1388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92F7A9-E266-4B17-A20D-5D3A6EB969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3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2786063" y="5072063"/>
            <a:ext cx="290195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Краснодар </a:t>
            </a:r>
            <a:endParaRPr lang="en-US" sz="900" cap="all" dirty="0">
              <a:solidFill>
                <a:prstClr val="black"/>
              </a:solidFill>
              <a:latin typeface="Times New Roman"/>
              <a:ea typeface="+mj-ea"/>
              <a:cs typeface="Tahoma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Тел.: +7 (861) 274 74 08 </a:t>
            </a:r>
            <a:b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</a:b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Факс: +7 (861) 274 74 0</a:t>
            </a:r>
            <a:r>
              <a:rPr lang="en-US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9</a:t>
            </a: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 </a:t>
            </a:r>
            <a:b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</a:br>
            <a:r>
              <a:rPr lang="en-US" sz="900" cap="all" dirty="0" err="1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krasnodar</a:t>
            </a: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@</a:t>
            </a:r>
            <a:r>
              <a:rPr lang="ru-RU" sz="900" cap="all" dirty="0" err="1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vegaslex.ru</a:t>
            </a:r>
            <a:endParaRPr lang="ru-RU" sz="900" cap="all" dirty="0">
              <a:solidFill>
                <a:prstClr val="black"/>
              </a:solidFill>
              <a:latin typeface="Times New Roman"/>
              <a:ea typeface="+mj-ea"/>
              <a:cs typeface="Tahoma" pitchFamily="34" charset="0"/>
            </a:endParaRP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4500563" y="5068888"/>
            <a:ext cx="290195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Волгоград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Тел.: +7 (8442) 26 63 12/13/14/15</a:t>
            </a:r>
            <a:b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</a:b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Факс: +7 (8442) 26 63 16</a:t>
            </a:r>
            <a:b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</a:br>
            <a:r>
              <a:rPr lang="ru-RU" sz="900" cap="all" dirty="0" err="1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volgograd@vegaslex.ru</a:t>
            </a:r>
            <a:endParaRPr lang="ru-RU" sz="900" cap="all" dirty="0">
              <a:solidFill>
                <a:prstClr val="black"/>
              </a:solidFill>
              <a:latin typeface="Times New Roman"/>
              <a:ea typeface="+mj-ea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6027738" y="5072063"/>
            <a:ext cx="290195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Москва </a:t>
            </a:r>
            <a:b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</a:b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Тел.: +7 (495) 933 08 00</a:t>
            </a:r>
            <a:b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</a:br>
            <a: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Факс: +7 (495) 933 08 02</a:t>
            </a:r>
            <a:br>
              <a:rPr lang="ru-RU" sz="900" cap="all" dirty="0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</a:br>
            <a:r>
              <a:rPr lang="ru-RU" sz="900" cap="all" dirty="0" err="1">
                <a:solidFill>
                  <a:prstClr val="black"/>
                </a:solidFill>
                <a:latin typeface="Times New Roman"/>
                <a:ea typeface="+mj-ea"/>
                <a:cs typeface="Tahoma" pitchFamily="34" charset="0"/>
              </a:rPr>
              <a:t>vegaslex@vegaslex.ru</a:t>
            </a:r>
            <a:endParaRPr lang="ru-RU" sz="900" cap="all" dirty="0">
              <a:solidFill>
                <a:prstClr val="black"/>
              </a:solidFill>
              <a:latin typeface="Times New Roman"/>
              <a:ea typeface="+mj-ea"/>
              <a:cs typeface="Tahoma" pitchFamily="34" charset="0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/>
          </p:nvPr>
        </p:nvSpPr>
        <p:spPr>
          <a:xfrm>
            <a:off x="4349769" y="3714753"/>
            <a:ext cx="4579949" cy="357189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half" idx="12"/>
          </p:nvPr>
        </p:nvSpPr>
        <p:spPr>
          <a:xfrm>
            <a:off x="4349769" y="3929066"/>
            <a:ext cx="4579949" cy="571504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cap="none" baseline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904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6266" y="3143248"/>
            <a:ext cx="4872014" cy="571504"/>
          </a:xfrm>
          <a:prstGeom prst="rect">
            <a:avLst/>
          </a:prstGeom>
        </p:spPr>
        <p:txBody>
          <a:bodyPr/>
          <a:lstStyle>
            <a:lvl1pPr algn="r">
              <a:defRPr sz="2800" cap="all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496" y="3643314"/>
            <a:ext cx="4857784" cy="100013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85000"/>
              </a:lnSpc>
              <a:buFont typeface="Arial" charset="0"/>
              <a:buNone/>
              <a:defRPr sz="2400" cap="all" baseline="0"/>
            </a:lvl1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Текст 2"/>
          <p:cNvSpPr>
            <a:spLocks noGrp="1"/>
          </p:cNvSpPr>
          <p:nvPr>
            <p:ph type="body" idx="10"/>
          </p:nvPr>
        </p:nvSpPr>
        <p:spPr>
          <a:xfrm>
            <a:off x="4000496" y="5286388"/>
            <a:ext cx="4857784" cy="428627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1"/>
          </p:nvPr>
        </p:nvSpPr>
        <p:spPr>
          <a:xfrm>
            <a:off x="4000496" y="5572140"/>
            <a:ext cx="4857784" cy="642942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cap="none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614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238" y="0"/>
            <a:ext cx="7920037" cy="72231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750" y="900113"/>
            <a:ext cx="8101013" cy="5400675"/>
          </a:xfrm>
          <a:prstGeom prst="rect">
            <a:avLst/>
          </a:prstGeom>
        </p:spPr>
        <p:txBody>
          <a:bodyPr/>
          <a:lstStyle>
            <a:lvl2pPr>
              <a:buSzPct val="80000"/>
              <a:defRPr/>
            </a:lvl2pPr>
            <a:lvl3pPr>
              <a:buSzPct val="65000"/>
              <a:defRPr/>
            </a:lvl3pPr>
            <a:lvl4pPr>
              <a:buClr>
                <a:srgbClr val="5F7CC3"/>
              </a:buCl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286750" y="6500813"/>
            <a:ext cx="400050" cy="22066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59562-D17A-4B8B-88CA-C57B5C33B3B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0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28F8E-52C8-44A8-9F36-857BBF2CA2B1}" type="datetime1">
              <a:rPr lang="ru-RU"/>
              <a:pPr>
                <a:defRPr/>
              </a:pPr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5850F-9002-4215-9FA1-98BABEBECF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71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8C7F-3926-424B-9670-F7F54BE1388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24.09.2018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F7A9-E266-4B17-A20D-5D3A6EB969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1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7900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658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сслайд9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9063" y="0"/>
            <a:ext cx="36433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5" name="Группа 5"/>
          <p:cNvGrpSpPr>
            <a:grpSpLocks/>
          </p:cNvGrpSpPr>
          <p:nvPr/>
        </p:nvGrpSpPr>
        <p:grpSpPr bwMode="auto">
          <a:xfrm>
            <a:off x="3357563" y="3857625"/>
            <a:ext cx="5357812" cy="357188"/>
            <a:chOff x="3309926" y="2071678"/>
            <a:chExt cx="5357850" cy="357190"/>
          </a:xfrm>
        </p:grpSpPr>
        <p:pic>
          <p:nvPicPr>
            <p:cNvPr id="3076" name="Рисунок 6" descr="Лого_инверсия_big.jpg"/>
            <p:cNvPicPr>
              <a:picLocks noChangeAspect="1"/>
            </p:cNvPicPr>
            <p:nvPr/>
          </p:nvPicPr>
          <p:blipFill>
            <a:blip r:embed="rId5" cstate="print">
              <a:lum bright="-10000"/>
            </a:blip>
            <a:srcRect r="59550" b="58704"/>
            <a:stretch>
              <a:fillRect/>
            </a:stretch>
          </p:blipFill>
          <p:spPr bwMode="auto">
            <a:xfrm>
              <a:off x="3309926" y="2071678"/>
              <a:ext cx="107157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Рисунок 7" descr="Лого_инверсия_big.jpg"/>
            <p:cNvPicPr>
              <a:picLocks noChangeAspect="1"/>
            </p:cNvPicPr>
            <p:nvPr/>
          </p:nvPicPr>
          <p:blipFill>
            <a:blip r:embed="rId5" cstate="print"/>
            <a:srcRect r="59550" b="58704"/>
            <a:stretch>
              <a:fillRect/>
            </a:stretch>
          </p:blipFill>
          <p:spPr bwMode="auto">
            <a:xfrm>
              <a:off x="4381496" y="2071678"/>
              <a:ext cx="107157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Рисунок 9" descr="Лого_инверсия_big.jpg"/>
            <p:cNvPicPr>
              <a:picLocks noChangeAspect="1"/>
            </p:cNvPicPr>
            <p:nvPr/>
          </p:nvPicPr>
          <p:blipFill>
            <a:blip r:embed="rId5" cstate="print">
              <a:lum bright="10000"/>
            </a:blip>
            <a:srcRect r="59550" b="58704"/>
            <a:stretch>
              <a:fillRect/>
            </a:stretch>
          </p:blipFill>
          <p:spPr bwMode="auto">
            <a:xfrm>
              <a:off x="5453066" y="2071678"/>
              <a:ext cx="107157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Рисунок 10" descr="Лого_инверсия_big.jpg"/>
            <p:cNvPicPr>
              <a:picLocks noChangeAspect="1"/>
            </p:cNvPicPr>
            <p:nvPr/>
          </p:nvPicPr>
          <p:blipFill>
            <a:blip r:embed="rId5" cstate="print">
              <a:lum bright="20000"/>
            </a:blip>
            <a:srcRect r="59550" b="58704"/>
            <a:stretch>
              <a:fillRect/>
            </a:stretch>
          </p:blipFill>
          <p:spPr bwMode="auto">
            <a:xfrm>
              <a:off x="6524636" y="2071678"/>
              <a:ext cx="107157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0" name="Рисунок 11" descr="Лого_инверсия_big.jpg"/>
            <p:cNvPicPr>
              <a:picLocks noChangeAspect="1"/>
            </p:cNvPicPr>
            <p:nvPr/>
          </p:nvPicPr>
          <p:blipFill>
            <a:blip r:embed="rId5" cstate="print">
              <a:lum bright="30000"/>
            </a:blip>
            <a:srcRect r="59550" b="58704"/>
            <a:stretch>
              <a:fillRect/>
            </a:stretch>
          </p:blipFill>
          <p:spPr bwMode="auto">
            <a:xfrm>
              <a:off x="7596206" y="2071678"/>
              <a:ext cx="107157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851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4450" y="0"/>
            <a:ext cx="2703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1" name="Группа 21"/>
          <p:cNvGrpSpPr>
            <a:grpSpLocks/>
          </p:cNvGrpSpPr>
          <p:nvPr/>
        </p:nvGrpSpPr>
        <p:grpSpPr bwMode="auto">
          <a:xfrm>
            <a:off x="4429125" y="4643438"/>
            <a:ext cx="4714875" cy="323850"/>
            <a:chOff x="4429124" y="4643446"/>
            <a:chExt cx="4714876" cy="324000"/>
          </a:xfrm>
        </p:grpSpPr>
        <p:sp>
          <p:nvSpPr>
            <p:cNvPr id="21" name="Прямоугольник 20"/>
            <p:cNvSpPr/>
            <p:nvPr userDrawn="1"/>
          </p:nvSpPr>
          <p:spPr>
            <a:xfrm>
              <a:off x="4429124" y="4643446"/>
              <a:ext cx="990600" cy="324000"/>
            </a:xfrm>
            <a:prstGeom prst="rect">
              <a:avLst/>
            </a:prstGeom>
            <a:solidFill>
              <a:srgbClr val="D2DA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367337" y="4643446"/>
              <a:ext cx="990600" cy="324000"/>
            </a:xfrm>
            <a:prstGeom prst="rect">
              <a:avLst/>
            </a:prstGeom>
            <a:solidFill>
              <a:srgbClr val="A4B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6296024" y="4643446"/>
              <a:ext cx="990600" cy="324000"/>
            </a:xfrm>
            <a:prstGeom prst="rect">
              <a:avLst/>
            </a:prstGeom>
            <a:solidFill>
              <a:srgbClr val="829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" name="Прямоугольник 10"/>
            <p:cNvSpPr/>
            <p:nvPr userDrawn="1"/>
          </p:nvSpPr>
          <p:spPr>
            <a:xfrm>
              <a:off x="7215188" y="4643446"/>
              <a:ext cx="990600" cy="324000"/>
            </a:xfrm>
            <a:prstGeom prst="rect">
              <a:avLst/>
            </a:prstGeom>
            <a:solidFill>
              <a:srgbClr val="5F7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8153400" y="4643446"/>
              <a:ext cx="990600" cy="324000"/>
            </a:xfrm>
            <a:prstGeom prst="rect">
              <a:avLst/>
            </a:prstGeom>
            <a:solidFill>
              <a:srgbClr val="3D5A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</p:grp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357938" y="288804"/>
            <a:ext cx="2392362" cy="147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06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8620-5E70-4380-93C0-AC7C7B73D739}" type="datetimeFigureOut">
              <a:rPr lang="ru-RU" smtClean="0"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650E-8419-4B9E-99E8-62375E7A2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66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1763688" y="2492896"/>
            <a:ext cx="5786449" cy="187220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2060"/>
                </a:solidFill>
                <a:latin typeface="+mn-lt"/>
              </a:rPr>
              <a:t>Консолидация объектов теплоснабжения </a:t>
            </a:r>
            <a:br>
              <a:rPr lang="ru-RU" b="1" dirty="0" smtClean="0">
                <a:solidFill>
                  <a:srgbClr val="002060"/>
                </a:solidFill>
                <a:latin typeface="+mn-lt"/>
              </a:rPr>
            </a:br>
            <a:r>
              <a:rPr lang="ru-RU" b="1" dirty="0" smtClean="0">
                <a:solidFill>
                  <a:srgbClr val="002060"/>
                </a:solidFill>
                <a:latin typeface="+mn-lt"/>
              </a:rPr>
              <a:t>тверской области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44624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8"/>
          <p:cNvSpPr txBox="1">
            <a:spLocks noChangeArrowheads="1"/>
          </p:cNvSpPr>
          <p:nvPr/>
        </p:nvSpPr>
        <p:spPr>
          <a:xfrm>
            <a:off x="1080120" y="-27384"/>
            <a:ext cx="7956376" cy="10801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ПРАВИТЕЛЬСТВО ТВЕРСКОЙ ОБЛАСТИ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20231" y="5661248"/>
            <a:ext cx="6673361" cy="83099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ru-RU"/>
            </a:defPPr>
            <a:lvl1pPr algn="ctr">
              <a:defRPr sz="2400" b="1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z="1800" dirty="0">
                <a:effectLst/>
              </a:rPr>
              <a:t>г. Тверь</a:t>
            </a:r>
          </a:p>
          <a:p>
            <a:r>
              <a:rPr lang="ru-RU" sz="1800" dirty="0">
                <a:effectLst/>
              </a:rPr>
              <a:t>7 августа 2018 года</a:t>
            </a:r>
          </a:p>
        </p:txBody>
      </p:sp>
    </p:spTree>
    <p:extLst>
      <p:ext uri="{BB962C8B-B14F-4D97-AF65-F5344CB8AC3E}">
        <p14:creationId xmlns:p14="http://schemas.microsoft.com/office/powerpoint/2010/main" val="391154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9"/>
            <a:ext cx="7344816" cy="5328592"/>
          </a:xfrm>
          <a:prstGeom prst="rect">
            <a:avLst/>
          </a:prstGeom>
        </p:spPr>
      </p:pic>
      <p:sp>
        <p:nvSpPr>
          <p:cNvPr id="7" name="Заголовок 20"/>
          <p:cNvSpPr txBox="1">
            <a:spLocks/>
          </p:cNvSpPr>
          <p:nvPr/>
        </p:nvSpPr>
        <p:spPr bwMode="auto">
          <a:xfrm>
            <a:off x="1331640" y="116632"/>
            <a:ext cx="7560840" cy="915988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err="1"/>
              <a:t>ОсновнЫЕ</a:t>
            </a:r>
            <a:r>
              <a:rPr lang="ru-RU" dirty="0"/>
              <a:t> </a:t>
            </a:r>
            <a:r>
              <a:rPr lang="ru-RU" dirty="0" err="1"/>
              <a:t>видЫ</a:t>
            </a:r>
            <a:r>
              <a:rPr lang="ru-RU" dirty="0"/>
              <a:t> Топлива </a:t>
            </a:r>
            <a:br>
              <a:rPr lang="ru-RU" dirty="0"/>
            </a:br>
            <a:r>
              <a:rPr lang="ru-RU" dirty="0"/>
              <a:t>регионального предприятия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14029"/>
              </p:ext>
            </p:extLst>
          </p:nvPr>
        </p:nvGraphicFramePr>
        <p:xfrm>
          <a:off x="1187624" y="1484000"/>
          <a:ext cx="309634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32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Топливо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районов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68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дрова,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уголь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732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Природный газ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44624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2"/>
          <p:cNvSpPr txBox="1">
            <a:spLocks/>
          </p:cNvSpPr>
          <p:nvPr/>
        </p:nvSpPr>
        <p:spPr>
          <a:xfrm>
            <a:off x="8892480" y="6577607"/>
            <a:ext cx="25152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400" kern="1200" cap="all" baseline="0">
                <a:solidFill>
                  <a:srgbClr val="5F7CC3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CB918831-175A-41A6-B0FA-67DA2D620233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10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43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A393E4BA-8217-4133-B00C-7E3E02E5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6446" y="6553835"/>
            <a:ext cx="21336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63BABCDC-E60A-46B3-957F-87510B7916A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475656" y="188640"/>
            <a:ext cx="6836296" cy="1008112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Полезный отпуск Тепловой Энергии и оснащенность приборами учета (газ)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65111"/>
              </p:ext>
            </p:extLst>
          </p:nvPr>
        </p:nvGraphicFramePr>
        <p:xfrm>
          <a:off x="1115617" y="1276351"/>
          <a:ext cx="7560839" cy="5066322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091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организации, муниципального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топлива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Гкал/год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НВВ,</a:t>
                      </a:r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тыс. руб.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МКД  </a:t>
                      </a:r>
                      <a:b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приборами </a:t>
                      </a:r>
                      <a:r>
                        <a:rPr lang="ru-RU" sz="15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учета </a:t>
                      </a: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тепла, %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дооснащения МКД приборами учета, </a:t>
                      </a:r>
                    </a:p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02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Всего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1 455 709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2 539 800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316 428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Бологовский район, МУП "Тепло-Сервис"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165 435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301 300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5 088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город Вышний Волочек,  МУП "ТСК"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121 190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216 200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32 860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город Торжок, МУП "Тепло Сбыт"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113 198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173 400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1 712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город Торжок, МУП "Горэнерго"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110 965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186 700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город Кимры, МУП "ВКХ"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107 844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170 000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Бежецкий район, Бежецкое МПГЭТС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105 066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162 300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45 580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ЗАТО Озерный, МУОП ЖКХ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95 401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139 500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316416" y="90872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35134"/>
              </p:ext>
            </p:extLst>
          </p:nvPr>
        </p:nvGraphicFramePr>
        <p:xfrm>
          <a:off x="1115616" y="1404709"/>
          <a:ext cx="7416823" cy="50044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6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организации, муниципального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топлива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Гкал/год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НВВ,</a:t>
                      </a:r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МКД  </a:t>
                      </a:r>
                      <a:b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приборами </a:t>
                      </a:r>
                      <a:r>
                        <a:rPr lang="ru-RU" sz="15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учета </a:t>
                      </a: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тепла, %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дооснащения МКД приборами учета, </a:t>
                      </a:r>
                    </a:p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Вышневолоцкий район, МУП "Объединенные коммунальные системы"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78 799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112 300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Кашинский район, МУП "Энергоресурс"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76 892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154 300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42 188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Лихославльский район, МУП "ТЭК"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67 824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9 709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Калязинский район, МУП "Коммунэнерго"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65 438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117 600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Кимрский район, МУП "Патриот"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49 224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91 900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22 472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"Коммунальные системы Калининского района"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49 102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87 600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25 016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172400" y="1035377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475656" y="476672"/>
            <a:ext cx="6836296" cy="504056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Полезный отпуск Тепловой Энергии и оснащенность приборами учета (газ)</a:t>
            </a:r>
          </a:p>
        </p:txBody>
      </p:sp>
      <p:sp>
        <p:nvSpPr>
          <p:cNvPr id="11" name="Номер слайда 2"/>
          <p:cNvSpPr txBox="1">
            <a:spLocks/>
          </p:cNvSpPr>
          <p:nvPr/>
        </p:nvSpPr>
        <p:spPr>
          <a:xfrm>
            <a:off x="8892480" y="6577607"/>
            <a:ext cx="25152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400" kern="1200" cap="all" baseline="0">
                <a:solidFill>
                  <a:srgbClr val="5F7CC3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CB918831-175A-41A6-B0FA-67DA2D620233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12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01298"/>
              </p:ext>
            </p:extLst>
          </p:nvPr>
        </p:nvGraphicFramePr>
        <p:xfrm>
          <a:off x="1115617" y="1432525"/>
          <a:ext cx="7416824" cy="427291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6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организации, муниципального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топлива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Гкал/год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НВВ,</a:t>
                      </a:r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МКД  </a:t>
                      </a:r>
                      <a:b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приборами </a:t>
                      </a:r>
                      <a:r>
                        <a:rPr lang="ru-RU" sz="15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учета </a:t>
                      </a: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тепла, %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дооснащения МКД приборами учета, </a:t>
                      </a:r>
                    </a:p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Торжокский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район, МУП ЖКХ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29 445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74 100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Селижаровский район, МУП "Тепловые сети"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23 904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12 508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Андреапольские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тепловые сети II"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23 557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54 600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Рамешковский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район, МУП "МУПАРР"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19 097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Конаковский район, МУП "РТС"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18 575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17 972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"Андреапольские тепловые сети"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18 401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172400" y="1075248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475656" y="476672"/>
            <a:ext cx="6836296" cy="504056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>
                <a:effectLst/>
              </a:rPr>
              <a:t>Полезный отпуск Тепловой Энергии и оснащенность приборами учета (газ)</a:t>
            </a:r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892480" y="6577607"/>
            <a:ext cx="25152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400" kern="1200" cap="all" baseline="0">
                <a:solidFill>
                  <a:srgbClr val="5F7CC3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CB918831-175A-41A6-B0FA-67DA2D620233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13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2843"/>
              </p:ext>
            </p:extLst>
          </p:nvPr>
        </p:nvGraphicFramePr>
        <p:xfrm>
          <a:off x="1115617" y="1412776"/>
          <a:ext cx="7488829" cy="451675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6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организации, муниципального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топлива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Гкал/год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НВВ,</a:t>
                      </a:r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МКД  </a:t>
                      </a:r>
                      <a:b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приборами </a:t>
                      </a:r>
                      <a:r>
                        <a:rPr lang="ru-RU" sz="15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учета </a:t>
                      </a: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тепла, %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дооснащения МКД приборами учета, </a:t>
                      </a:r>
                    </a:p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МП ЖКХ ЗАТО "Солнечный"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16 759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Фировский район, МУП  "Велком"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4 514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Конаковский район, МУП "Теплосеть"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Конаковский район, МУП "Коммунальное хозяйство Изоплит"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24 200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11 772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Ржевский район, МУП "ЖКХ-Сервис"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21 300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Конаковский район, МУП ЖКХ "Завидово"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9 475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244408" y="104344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475656" y="476672"/>
            <a:ext cx="6836296" cy="504056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>
                <a:effectLst/>
              </a:rPr>
              <a:t>Полезный отпуск Тепловой Энергии и оснащенность приборами учета (газ)</a:t>
            </a:r>
          </a:p>
        </p:txBody>
      </p:sp>
      <p:sp>
        <p:nvSpPr>
          <p:cNvPr id="7" name="Номер слайда 2"/>
          <p:cNvSpPr txBox="1">
            <a:spLocks/>
          </p:cNvSpPr>
          <p:nvPr/>
        </p:nvSpPr>
        <p:spPr>
          <a:xfrm>
            <a:off x="8748464" y="6577607"/>
            <a:ext cx="395536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400" kern="1200" cap="all" baseline="0">
                <a:solidFill>
                  <a:srgbClr val="5F7CC3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CB918831-175A-41A6-B0FA-67DA2D620233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14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76302"/>
              </p:ext>
            </p:extLst>
          </p:nvPr>
        </p:nvGraphicFramePr>
        <p:xfrm>
          <a:off x="1115616" y="1517328"/>
          <a:ext cx="7560842" cy="471994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6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организации, муниципального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топлива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Гкал/год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НВВ,</a:t>
                      </a:r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МКД  </a:t>
                      </a:r>
                      <a:b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приборами </a:t>
                      </a:r>
                      <a:r>
                        <a:rPr lang="ru-RU" sz="15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учета </a:t>
                      </a: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тепла, %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дооснащения МКД приборами учета, </a:t>
                      </a:r>
                    </a:p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"Фировское ЖКХ"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9 463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Лихославльский район, МУП "Вески"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17 200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"Спирово-Тепло"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6 913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5 936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"Кесовогорье"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3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Город Зубцов, МУПКХ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3 639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17 900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21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Конаковский район, МУП ЖКХ "Дмитрова Гора"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2 970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2 873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21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Осташковский городской округ МУП "МКХ"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Газ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316416" y="1115452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475656" y="476672"/>
            <a:ext cx="6836296" cy="504056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>
                <a:effectLst/>
              </a:rPr>
              <a:t>Полезный отпуск Тепловой Энергии и оснащенность приборами учета (газ)</a:t>
            </a:r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748464" y="6577607"/>
            <a:ext cx="395536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400" kern="1200" cap="all" baseline="0">
                <a:solidFill>
                  <a:srgbClr val="5F7CC3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CB918831-175A-41A6-B0FA-67DA2D620233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15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73991"/>
              </p:ext>
            </p:extLst>
          </p:nvPr>
        </p:nvGraphicFramePr>
        <p:xfrm>
          <a:off x="1115616" y="1517328"/>
          <a:ext cx="7560842" cy="4950122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6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организации, муниципального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топлива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Гкал/год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НВВ,</a:t>
                      </a:r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МКД  </a:t>
                      </a:r>
                      <a:b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приборами </a:t>
                      </a:r>
                      <a:r>
                        <a:rPr lang="ru-RU" sz="15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учета </a:t>
                      </a: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тепла, %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дооснащения МКД приборами учета, </a:t>
                      </a:r>
                    </a:p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02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Всего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195 079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601 587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78,3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Нелидовский район, МУП "Горводоканал"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Мазут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132 101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421 110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Оленинский район, МУП "ЖЭУ №1"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Уголь, дрова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12 441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33 738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10 521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Краснохолмский район, МУП "ЖКУ"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Уголь, дрова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23 070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3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Бельский район, МУП "БелТепло"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Уголь, дрова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21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Оленинский район, ОМУП "ЖКХ Мостовское"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Уголь, дрова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22 485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21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Оленинский район, МУП "ЖЭУ №1"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Уголь, дрова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316416" y="1115452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475656" y="476672"/>
            <a:ext cx="6836296" cy="504056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>
                <a:effectLst/>
              </a:rPr>
              <a:t>Полезный отпуск Тепловой Энергии и оснащенность приборами учета 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(прочие виды топлива)</a:t>
            </a:r>
            <a:endParaRPr lang="ru-RU" dirty="0">
              <a:effectLst/>
            </a:endParaRPr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748464" y="6577607"/>
            <a:ext cx="395536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400" kern="1200" cap="all" baseline="0">
                <a:solidFill>
                  <a:srgbClr val="5F7CC3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CB918831-175A-41A6-B0FA-67DA2D620233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16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81190"/>
              </p:ext>
            </p:extLst>
          </p:nvPr>
        </p:nvGraphicFramePr>
        <p:xfrm>
          <a:off x="1115616" y="1517328"/>
          <a:ext cx="7560842" cy="450723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763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организации, муниципального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топлива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Гкал/год</a:t>
                      </a:r>
                      <a:endParaRPr lang="ru-RU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НВВ,</a:t>
                      </a:r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ru-RU" sz="15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МКД  </a:t>
                      </a:r>
                      <a:b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приборами </a:t>
                      </a:r>
                      <a:r>
                        <a:rPr lang="ru-RU" sz="15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учета </a:t>
                      </a:r>
                      <a:r>
                        <a:rPr lang="ru-RU" sz="15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тепла, %</a:t>
                      </a:r>
                      <a:endParaRPr lang="ru-RU" sz="15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дооснащения МКД приборами учета, </a:t>
                      </a:r>
                    </a:p>
                    <a:p>
                      <a:pPr algn="ctr" fontAlgn="ctr"/>
                      <a:r>
                        <a:rPr lang="ru-RU" sz="1400" u="none" strike="noStrike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  <a:endParaRPr lang="ru-R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"Жарковские ГКС"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Уголь, дрова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15 813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Максатихинский район, МУП "МКС"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Уголь, дрова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14 060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0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Лесной район, МУП "Коммунальное хозяйство"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Уголь, дрова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12 709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36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Конаковский район, МУП "Первомайский Жилкомсервис"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Уголь, дрова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9 075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21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Конаковский район, МУП ЖКХ "Юрьево-Девичье"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Уголь, дрова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2 522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2 769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316416" y="1115452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475656" y="476672"/>
            <a:ext cx="6836296" cy="504056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>
                <a:effectLst/>
              </a:rPr>
              <a:t>Полезный отпуск Тепловой Энергии и оснащенность приборами учета 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(прочие виды топлива)</a:t>
            </a:r>
            <a:endParaRPr lang="ru-RU" dirty="0">
              <a:effectLst/>
            </a:endParaRPr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>
          <a:xfrm>
            <a:off x="8748464" y="6577607"/>
            <a:ext cx="395536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400" kern="1200" cap="all" baseline="0">
                <a:solidFill>
                  <a:srgbClr val="5F7CC3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CB918831-175A-41A6-B0FA-67DA2D620233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17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A393E4BA-8217-4133-B00C-7E3E02E5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5104" y="6553835"/>
            <a:ext cx="2133600" cy="307777"/>
          </a:xfrm>
          <a:noFill/>
        </p:spPr>
        <p:txBody>
          <a:bodyPr wrap="square" rtlCol="0">
            <a:spAutoFit/>
          </a:bodyPr>
          <a:lstStyle/>
          <a:p>
            <a:pPr algn="l" defTabSz="457200"/>
            <a:fld id="{63BABCDC-E60A-46B3-957F-87510B7916A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l" defTabSz="457200"/>
              <a:t>18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75611"/>
              </p:ext>
            </p:extLst>
          </p:nvPr>
        </p:nvGraphicFramePr>
        <p:xfrm>
          <a:off x="107504" y="1272472"/>
          <a:ext cx="8784976" cy="5545224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2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организации 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Выработка,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Покуп-ная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т/э,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Потери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сетях,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Собствен-ные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нужды,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вес,%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ЭОТ, Гкал/руб. без НДС (</a:t>
                      </a:r>
                      <a:r>
                        <a:rPr lang="ru-RU" sz="14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средневзве-шенный</a:t>
                      </a: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ПО)</a:t>
                      </a: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6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r>
                        <a:rPr 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Тверской области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1 671 097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239 121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204 243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59 550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1 646 425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0" algn="l" defTabSz="914400" rtl="0" eaLnBrk="1" fontAlgn="ctr" latinLnBrk="0" hangingPunct="1"/>
                      <a:r>
                        <a:rPr lang="ru-RU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"Андреапольские тепловые сети"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18 401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2 518,51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"Андреапольские тепловые сети II"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28 286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23 557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2 332,21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Бежецкое МПГЭТС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124 959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16 819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3 074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105 066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1 546,10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"Тепло-Сервис"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187 468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1 612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165 435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1 820,98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7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Вышневолоцкого района "Объединенные коммунальные системы"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83 318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78 799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1 425,29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"ТСК"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134 722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19 663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121 190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1 802,90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"ВКХ"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133 384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21 737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3 804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107 844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1 533,06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города Торжка "Горэнерго"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127 860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110 965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1 711,73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15616" y="-27384"/>
            <a:ext cx="7776864" cy="120032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ПРОГНОЗ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годового ТЕПЛОВОГО </a:t>
            </a:r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БАЛАНСА РЕГИОНАЛЬНОГО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ПРЕДПРИЯТИЯ (газ)</a:t>
            </a:r>
            <a:endParaRPr lang="ru-RU" sz="24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60432" y="90872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A393E4BA-8217-4133-B00C-7E3E02E5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5104" y="6553835"/>
            <a:ext cx="2133600" cy="307777"/>
          </a:xfrm>
          <a:noFill/>
        </p:spPr>
        <p:txBody>
          <a:bodyPr wrap="square" rtlCol="0">
            <a:spAutoFit/>
          </a:bodyPr>
          <a:lstStyle/>
          <a:p>
            <a:pPr algn="l" defTabSz="457200"/>
            <a:fld id="{63BABCDC-E60A-46B3-957F-87510B7916A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l" defTabSz="457200"/>
              <a:t>19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47363"/>
              </p:ext>
            </p:extLst>
          </p:nvPr>
        </p:nvGraphicFramePr>
        <p:xfrm>
          <a:off x="107504" y="1272472"/>
          <a:ext cx="8784976" cy="506051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2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организации 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Выработка,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Покуп-ная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т/э,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Потери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сетях,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Собствен-ные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нужды,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вес,%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ЭОТ, Гкал/руб. без НДС (</a:t>
                      </a:r>
                      <a:r>
                        <a:rPr lang="ru-RU" sz="14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средневзве-шенный</a:t>
                      </a: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ПО)</a:t>
                      </a: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города Торжка "Теплосбыт"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129 561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16 363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113 198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1 556,22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"МКХ"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4 680,07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МУОП ЖКХ ЗАТО Озерный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115 841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16 510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95 401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1 485,04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МП ЖКХ ЗАТО "Солнечный"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19 131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1 951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16 759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1 984,11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МУПКХ города Зубцова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3 639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2 378,20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"Коммунальные системы Калининского района"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53 660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49 102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1 783,60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Калязинское МУП "Коммунэнерго"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76 627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65 438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1 814,02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"Энергоресурс"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89 378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12 621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2 033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76 892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2 006,28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"Кесовогорье"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2 115,23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15616" y="-27384"/>
            <a:ext cx="7776864" cy="120032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ПРОГНОЗ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годового ТЕПЛОВОГО </a:t>
            </a:r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БАЛАНСА РЕГИОНАЛЬНОГО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ПРЕДПРИЯТИЯ (газ)</a:t>
            </a:r>
            <a:endParaRPr lang="ru-RU" sz="24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60432" y="90872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t="2515" r="70158" b="72735"/>
          <a:stretch/>
        </p:blipFill>
        <p:spPr>
          <a:xfrm>
            <a:off x="5353571" y="1108866"/>
            <a:ext cx="1018629" cy="104175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780462" y="6577607"/>
            <a:ext cx="40005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/>
            <a:fld id="{CB918831-175A-41A6-B0FA-67DA2D620233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2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9" t="49998" r="51071" b="27647"/>
          <a:stretch/>
        </p:blipFill>
        <p:spPr>
          <a:xfrm>
            <a:off x="4373818" y="4640740"/>
            <a:ext cx="1134747" cy="118263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r="27734" b="71886"/>
          <a:stretch/>
        </p:blipFill>
        <p:spPr>
          <a:xfrm>
            <a:off x="1357952" y="927399"/>
            <a:ext cx="1090352" cy="1349473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962449" y="2204864"/>
            <a:ext cx="202537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Долги за </a:t>
            </a:r>
            <a:r>
              <a:rPr lang="ru-RU" sz="1300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Природный газ </a:t>
            </a:r>
            <a:br>
              <a:rPr lang="ru-RU" sz="1300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электроэнергию</a:t>
            </a:r>
            <a:endParaRPr lang="ru-RU" sz="1300" b="1" cap="al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899592" y="4221088"/>
            <a:ext cx="8074047" cy="6463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22000">
                <a:srgbClr val="F74040"/>
              </a:gs>
              <a:gs pos="0">
                <a:srgbClr val="FF0000">
                  <a:tint val="66000"/>
                  <a:satMod val="160000"/>
                </a:srgbClr>
              </a:gs>
              <a:gs pos="93000">
                <a:srgbClr val="FF0000">
                  <a:tint val="44500"/>
                  <a:satMod val="160000"/>
                  <a:lumMod val="55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b="1" cap="all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эффективного решения этих проблем необходим эффективный инструмент</a:t>
            </a:r>
            <a:endParaRPr lang="ru-RU" b="1" cap="all" dirty="0">
              <a:solidFill>
                <a:srgbClr val="FFCC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1692000" y="116632"/>
            <a:ext cx="6768432" cy="963488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ru-RU"/>
            </a:defPPr>
            <a:lvl1pPr algn="ctr">
              <a:defRPr sz="24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cap="all" dirty="0"/>
              <a:t>Проблемы отрасли и предпосылки консолидации активов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782765" y="2204864"/>
            <a:ext cx="216024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Банкротство теплоснабжающих организаций</a:t>
            </a:r>
            <a:endParaRPr lang="ru-RU" sz="1300" b="1" cap="al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5" t="70957" r="26962" b="-41"/>
          <a:stretch/>
        </p:blipFill>
        <p:spPr>
          <a:xfrm>
            <a:off x="3419872" y="1196752"/>
            <a:ext cx="940076" cy="1170823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2780950" y="2204864"/>
            <a:ext cx="222309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степень износа </a:t>
            </a:r>
            <a:r>
              <a:rPr lang="ru-RU" sz="1300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300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300" b="1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аварийность </a:t>
            </a:r>
            <a:r>
              <a:rPr lang="ru-RU" sz="1300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300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300" b="1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объектах коммунальной инфраструктуры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" t="49788" r="72390" b="26893"/>
          <a:stretch/>
        </p:blipFill>
        <p:spPr>
          <a:xfrm>
            <a:off x="7415158" y="1268760"/>
            <a:ext cx="829250" cy="927895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6732240" y="2204864"/>
            <a:ext cx="22322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Низкое качество предоставления услуг</a:t>
            </a:r>
          </a:p>
        </p:txBody>
      </p:sp>
      <p:sp>
        <p:nvSpPr>
          <p:cNvPr id="34" name="Freeform 8"/>
          <p:cNvSpPr>
            <a:spLocks/>
          </p:cNvSpPr>
          <p:nvPr/>
        </p:nvSpPr>
        <p:spPr bwMode="auto">
          <a:xfrm rot="5400000">
            <a:off x="4687048" y="-178172"/>
            <a:ext cx="508289" cy="8064895"/>
          </a:xfrm>
          <a:custGeom>
            <a:avLst/>
            <a:gdLst>
              <a:gd name="T0" fmla="*/ 0 w 832"/>
              <a:gd name="T1" fmla="*/ 0 h 2984"/>
              <a:gd name="T2" fmla="*/ 36 w 832"/>
              <a:gd name="T3" fmla="*/ 328 h 2984"/>
              <a:gd name="T4" fmla="*/ 108 w 832"/>
              <a:gd name="T5" fmla="*/ 680 h 2984"/>
              <a:gd name="T6" fmla="*/ 248 w 832"/>
              <a:gd name="T7" fmla="*/ 1048 h 2984"/>
              <a:gd name="T8" fmla="*/ 384 w 832"/>
              <a:gd name="T9" fmla="*/ 1236 h 2984"/>
              <a:gd name="T10" fmla="*/ 460 w 832"/>
              <a:gd name="T11" fmla="*/ 1284 h 2984"/>
              <a:gd name="T12" fmla="*/ 460 w 832"/>
              <a:gd name="T13" fmla="*/ 1156 h 2984"/>
              <a:gd name="T14" fmla="*/ 832 w 832"/>
              <a:gd name="T15" fmla="*/ 1484 h 2984"/>
              <a:gd name="T16" fmla="*/ 456 w 832"/>
              <a:gd name="T17" fmla="*/ 1808 h 2984"/>
              <a:gd name="T18" fmla="*/ 456 w 832"/>
              <a:gd name="T19" fmla="*/ 1680 h 2984"/>
              <a:gd name="T20" fmla="*/ 316 w 832"/>
              <a:gd name="T21" fmla="*/ 1804 h 2984"/>
              <a:gd name="T22" fmla="*/ 184 w 832"/>
              <a:gd name="T23" fmla="*/ 2052 h 2984"/>
              <a:gd name="T24" fmla="*/ 60 w 832"/>
              <a:gd name="T25" fmla="*/ 2508 h 2984"/>
              <a:gd name="T26" fmla="*/ 0 w 832"/>
              <a:gd name="T27" fmla="*/ 298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2" h="2984">
                <a:moveTo>
                  <a:pt x="0" y="0"/>
                </a:moveTo>
                <a:lnTo>
                  <a:pt x="36" y="328"/>
                </a:lnTo>
                <a:cubicBezTo>
                  <a:pt x="54" y="441"/>
                  <a:pt x="73" y="560"/>
                  <a:pt x="108" y="680"/>
                </a:cubicBezTo>
                <a:cubicBezTo>
                  <a:pt x="143" y="800"/>
                  <a:pt x="202" y="955"/>
                  <a:pt x="248" y="1048"/>
                </a:cubicBezTo>
                <a:cubicBezTo>
                  <a:pt x="294" y="1141"/>
                  <a:pt x="349" y="1197"/>
                  <a:pt x="384" y="1236"/>
                </a:cubicBezTo>
                <a:lnTo>
                  <a:pt x="460" y="1284"/>
                </a:lnTo>
                <a:lnTo>
                  <a:pt x="460" y="1156"/>
                </a:lnTo>
                <a:lnTo>
                  <a:pt x="832" y="1484"/>
                </a:lnTo>
                <a:lnTo>
                  <a:pt x="456" y="1808"/>
                </a:lnTo>
                <a:lnTo>
                  <a:pt x="456" y="1680"/>
                </a:lnTo>
                <a:cubicBezTo>
                  <a:pt x="433" y="1679"/>
                  <a:pt x="361" y="1742"/>
                  <a:pt x="316" y="1804"/>
                </a:cubicBezTo>
                <a:cubicBezTo>
                  <a:pt x="271" y="1866"/>
                  <a:pt x="227" y="1935"/>
                  <a:pt x="184" y="2052"/>
                </a:cubicBezTo>
                <a:cubicBezTo>
                  <a:pt x="141" y="2169"/>
                  <a:pt x="91" y="2353"/>
                  <a:pt x="60" y="2508"/>
                </a:cubicBezTo>
                <a:cubicBezTo>
                  <a:pt x="29" y="2663"/>
                  <a:pt x="12" y="2885"/>
                  <a:pt x="0" y="2984"/>
                </a:cubicBezTo>
              </a:path>
            </a:pathLst>
          </a:cu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3175" cmpd="sng">
            <a:solidFill>
              <a:srgbClr val="74828B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rgbClr val="454F56"/>
              </a:solidFill>
              <a:latin typeface="Arial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908744" y="5805264"/>
            <a:ext cx="8064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Консолидация муниципальных активов в сфере </a:t>
            </a:r>
            <a:r>
              <a:rPr lang="ru-RU" b="1" cap="all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теплоснабжения на базе регионального предприятия</a:t>
            </a:r>
            <a:endParaRPr lang="ru-RU" b="1" cap="al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44624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9588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A393E4BA-8217-4133-B00C-7E3E02E5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5104" y="6553835"/>
            <a:ext cx="2133600" cy="307777"/>
          </a:xfrm>
          <a:noFill/>
        </p:spPr>
        <p:txBody>
          <a:bodyPr wrap="square" rtlCol="0">
            <a:spAutoFit/>
          </a:bodyPr>
          <a:lstStyle/>
          <a:p>
            <a:pPr algn="l" defTabSz="457200"/>
            <a:fld id="{63BABCDC-E60A-46B3-957F-87510B7916A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l" defTabSz="457200"/>
              <a:t>20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0561"/>
              </p:ext>
            </p:extLst>
          </p:nvPr>
        </p:nvGraphicFramePr>
        <p:xfrm>
          <a:off x="107504" y="1272472"/>
          <a:ext cx="8784976" cy="481667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2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организации 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Выработка,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Покуп-ная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т/э,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Потери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сетях,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Собствен-ные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нужды,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вес,%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ЭОТ, Гкал/руб. без НДС (</a:t>
                      </a:r>
                      <a:r>
                        <a:rPr lang="ru-RU" sz="14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средневзве-шенный</a:t>
                      </a: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ПО)</a:t>
                      </a: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"Патриот"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53 678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49 224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1 866,50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"РТС" МО "Конаковский район" Тверской области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18 575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1 827,77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"Коммунальное хозяйство Изоплит"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1 918,03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"Теплосеть"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1 967,26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ЖКХ "Дмитрова Гора"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2 970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1 872,38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ЖКХ "Завидово"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9 475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1 611,46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"Вёски"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1 870,56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"ТЭК" Лихославльского района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6 525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62 241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67 824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1 484,17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"МУПАРР"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21 047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19 097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1 779,98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15616" y="-27384"/>
            <a:ext cx="7776864" cy="120032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ПРОГНОЗ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годового ТЕПЛОВОГО </a:t>
            </a:r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БАЛАНСА РЕГИОНАЛЬНОГО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ПРЕДПРИЯТИЯ (газ)</a:t>
            </a:r>
            <a:endParaRPr lang="ru-RU" sz="24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60432" y="90872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A393E4BA-8217-4133-B00C-7E3E02E5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5104" y="6553835"/>
            <a:ext cx="2133600" cy="307777"/>
          </a:xfrm>
          <a:noFill/>
        </p:spPr>
        <p:txBody>
          <a:bodyPr wrap="square" rtlCol="0">
            <a:spAutoFit/>
          </a:bodyPr>
          <a:lstStyle/>
          <a:p>
            <a:pPr algn="l" defTabSz="457200"/>
            <a:fld id="{63BABCDC-E60A-46B3-957F-87510B7916A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l" defTabSz="457200"/>
              <a:t>21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9911"/>
              </p:ext>
            </p:extLst>
          </p:nvPr>
        </p:nvGraphicFramePr>
        <p:xfrm>
          <a:off x="107504" y="1412776"/>
          <a:ext cx="8784976" cy="403244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2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организации 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Выработка,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Покуп-ная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т/э,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Потери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сетях,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Собствен-ные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нужды,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вес,%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ЭОТ, Гкал/руб. без НДС (</a:t>
                      </a:r>
                      <a:r>
                        <a:rPr lang="ru-RU" sz="14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средневзве-шенный</a:t>
                      </a: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ПО)</a:t>
                      </a: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16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"ЖКХ-Сервис"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1 869,61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Селижаровское МУП "Тепловые сети"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2 881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23 904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2 232,79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9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"Спирово-Тепло"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7 341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6 913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2 201,82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ЖКХ Торжокского района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30 672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29 445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2 517,24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13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Фировское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ЖКХ"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9 463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2 093,87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89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 "Велком"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15 851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1 428,13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15616" y="-27384"/>
            <a:ext cx="7776864" cy="120032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ПРОГНОЗ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годового ТЕПЛОВОГО </a:t>
            </a:r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БАЛАНСА РЕГИОНАЛЬНОГО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ПРЕДПРИЯТИЯ (газ)</a:t>
            </a:r>
            <a:endParaRPr lang="ru-RU" sz="2400" b="1" cap="all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60432" y="90872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A393E4BA-8217-4133-B00C-7E3E02E5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5104" y="6553835"/>
            <a:ext cx="2133600" cy="307777"/>
          </a:xfrm>
          <a:noFill/>
        </p:spPr>
        <p:txBody>
          <a:bodyPr wrap="square" rtlCol="0">
            <a:spAutoFit/>
          </a:bodyPr>
          <a:lstStyle/>
          <a:p>
            <a:pPr algn="l" defTabSz="457200"/>
            <a:fld id="{63BABCDC-E60A-46B3-957F-87510B7916A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l" defTabSz="457200"/>
              <a:t>22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87564"/>
              </p:ext>
            </p:extLst>
          </p:nvPr>
        </p:nvGraphicFramePr>
        <p:xfrm>
          <a:off x="107504" y="1272472"/>
          <a:ext cx="8784976" cy="455378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2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организации 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Выработка,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Покуп-ная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т/э,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Потери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сетях,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Собствен-ные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нужды,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вес,%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ЭОТ, Гкал/руб. без НДС (</a:t>
                      </a:r>
                      <a:r>
                        <a:rPr lang="ru-RU" sz="14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средневзве-шенный</a:t>
                      </a: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ПО)</a:t>
                      </a: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6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 по Тверской области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209 293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27 125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30 794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15 642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195 083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"БелТепло"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9 462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2 515,17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"Жарковские ГКС"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2 928,02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МП "ЖКУ"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10 465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2 563,44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"Первомайский Жилкомсервис"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3 285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2 922,74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94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ЖКХ "Юрьево-Девичье"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2 748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3 664,15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7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"Коммунальное хозяйство" Лесного района Тверской области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3 409,31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15616" y="-27384"/>
            <a:ext cx="7776864" cy="120032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ПРОГНОЗ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годового ТЕПЛОВОГО </a:t>
            </a:r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БАЛАНСА РЕГИОНАЛЬНОГО ПРЕДПРИЯТИЯ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прочие виды топлива)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460432" y="90872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A393E4BA-8217-4133-B00C-7E3E02E5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5104" y="6553835"/>
            <a:ext cx="2133600" cy="307777"/>
          </a:xfrm>
          <a:noFill/>
        </p:spPr>
        <p:txBody>
          <a:bodyPr wrap="square" rtlCol="0">
            <a:spAutoFit/>
          </a:bodyPr>
          <a:lstStyle/>
          <a:p>
            <a:pPr algn="l" defTabSz="457200"/>
            <a:fld id="{63BABCDC-E60A-46B3-957F-87510B7916A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l" defTabSz="457200"/>
              <a:t>23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09315"/>
              </p:ext>
            </p:extLst>
          </p:nvPr>
        </p:nvGraphicFramePr>
        <p:xfrm>
          <a:off x="107504" y="1272472"/>
          <a:ext cx="8784976" cy="4100744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2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теплоснабжающей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организации 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Выработка,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Покуп-ная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т/э,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Потери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сетях,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Собствен-ные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нужды, 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Полезный отпуск,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вес,%</a:t>
                      </a:r>
                      <a:endParaRPr lang="ru-RU" sz="14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ЭОТ, Гкал/руб. без НДС (</a:t>
                      </a:r>
                      <a:r>
                        <a:rPr lang="ru-RU" sz="14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средневзве-шенный</a:t>
                      </a: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ПО)</a:t>
                      </a:r>
                    </a:p>
                  </a:txBody>
                  <a:tcPr marL="6552" marR="6552" marT="6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1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"Горводоканал"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140 234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27 125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22 828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12 430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132 101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3 187,78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Оленинское МУП "ЖЭУ №1"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15 652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2 440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12 442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2 711,76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Оленинское МУП "ЖЭУ №2"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8 097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3 235,06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ОМУП "ЖКХ Мостовское"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7 494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3 000,60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"МКС"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5 556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2 839,40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15616" y="-27384"/>
            <a:ext cx="7776864" cy="120032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ПРОГНОЗ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годового ТЕПЛОВОГО </a:t>
            </a:r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БАЛАНСА РЕГИОНАЛЬНОГО ПРЕДПРИЯТИЯ </a:t>
            </a: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1" cap="all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прочие виды топлива)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460432" y="90872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393E4BA-8217-4133-B00C-7E3E02E5EC09}"/>
              </a:ext>
            </a:extLst>
          </p:cNvPr>
          <p:cNvSpPr txBox="1">
            <a:spLocks/>
          </p:cNvSpPr>
          <p:nvPr/>
        </p:nvSpPr>
        <p:spPr>
          <a:xfrm>
            <a:off x="8775104" y="6553835"/>
            <a:ext cx="2133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63BABCDC-E60A-46B3-957F-87510B7916A2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19616"/>
              </p:ext>
            </p:extLst>
          </p:nvPr>
        </p:nvGraphicFramePr>
        <p:xfrm>
          <a:off x="539552" y="1268760"/>
          <a:ext cx="8249052" cy="5164755"/>
        </p:xfrm>
        <a:graphic>
          <a:graphicData uri="http://schemas.openxmlformats.org/drawingml/2006/table">
            <a:tbl>
              <a:tblPr firstRow="1"/>
              <a:tblGrid>
                <a:gridCol w="32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9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6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B0">
                        <a:alpha val="7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Наименование теплоснабжающей </a:t>
                      </a:r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организации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B0">
                        <a:alpha val="7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Наименование 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муниципального</a:t>
                      </a:r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 предприятия, </a:t>
                      </a:r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покупающего тепловую энергию (осуществляющего транзит)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B0">
                        <a:alpha val="7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Тарифно-балансовое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решение </a:t>
                      </a:r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на 2018 год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B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Необходимая валовая выручка без НДС, тыс. руб.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B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Выработка, Гкал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B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Полезный отпуск, Гкал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B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Собственные </a:t>
                      </a:r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нужды, Гкал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B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91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 по Тверской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области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405 239,84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328 109,04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296 789,08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31 319,96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9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ООО "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Вышневолоцкая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ТГК"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ТСК" (транзит)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183 513,92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146 830,00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118 394,00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28 436,00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9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ООО "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КомТЭК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города Торжка "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Теплосбыт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"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106 495,06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93 018,70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92 483,00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535,70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9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ООО "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КомТЭК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"Коммунальное хозяйство Изоплит"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18 625,23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13 127,00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12 887,00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240,00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9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ООО "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КомТЭК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ЖКХ "Завидово"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6 810,54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3 976,22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3 891,22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85,00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83477" y="247581"/>
            <a:ext cx="76780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БАЛАНС КОММЕРЧЕСКИХ ТЕПЛОСНАБЖАЮЩИХ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ОРГАНИЗАЦИЙ, ОТПУСКАЮЩИХ ТЕПЛОВУЮ ЭНЕРГИЮ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МУНИЦИПАЛЬНЫМ ПРЕДПРИЯТИЯМ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0432" y="90872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393E4BA-8217-4133-B00C-7E3E02E5EC09}"/>
              </a:ext>
            </a:extLst>
          </p:cNvPr>
          <p:cNvSpPr txBox="1">
            <a:spLocks/>
          </p:cNvSpPr>
          <p:nvPr/>
        </p:nvSpPr>
        <p:spPr>
          <a:xfrm>
            <a:off x="8775104" y="6553835"/>
            <a:ext cx="2133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fld id="{63BABCDC-E60A-46B3-957F-87510B7916A2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67700"/>
              </p:ext>
            </p:extLst>
          </p:nvPr>
        </p:nvGraphicFramePr>
        <p:xfrm>
          <a:off x="539552" y="1268760"/>
          <a:ext cx="8249052" cy="5164755"/>
        </p:xfrm>
        <a:graphic>
          <a:graphicData uri="http://schemas.openxmlformats.org/drawingml/2006/table">
            <a:tbl>
              <a:tblPr/>
              <a:tblGrid>
                <a:gridCol w="32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9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647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№ п/п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>
                        <a:alpha val="7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Наименование теплоснабжающей </a:t>
                      </a:r>
                      <a:r>
                        <a:rPr lang="ru-RU" sz="1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организации</a:t>
                      </a:r>
                      <a:endParaRPr lang="ru-RU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>
                        <a:alpha val="7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Наименование муниципального предприятия, </a:t>
                      </a:r>
                      <a:r>
                        <a:rPr lang="ru-RU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покупающего тепловую энергию (осуществляющего транзит)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>
                        <a:alpha val="7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Тарифно-балансовое решение на 2018 год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B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Необходимая валовая выручка без НДС, тыс. руб.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Выработка, Гкал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Полезный отпуск, Гкал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Собственные </a:t>
                      </a:r>
                      <a:r>
                        <a:rPr lang="ru-RU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нужды, Гкал</a:t>
                      </a:r>
                    </a:p>
                  </a:txBody>
                  <a:tcPr marL="6015" marR="6015" marT="6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91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 по Тверской </a:t>
                      </a: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области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405 239,84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328 109,04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296 789,08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31 319,96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9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ООО "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КомТЭК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"ЖКХ Старое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Мелково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9 880,37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8 130,00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7 990,00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140,00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9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ООО "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КомТЭК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"Коммунальные системы" (управляющая компания)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9 778,89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6 088,00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5 933,00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155,00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9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ООО "Газпром теплоэнерго Тверь"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"ТЭК"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Лихославльского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района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58 309,46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48 909,95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47 799,69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1 110,26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9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ООО "КомТЭК"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МУП "Спирово-Тепло"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11 826,39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8 029,17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7 411,17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618,00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83477" y="247581"/>
            <a:ext cx="76780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БАЛАНС КОММЕРЧЕСКИХ ТЕПЛОСНАБЖАЮЩИХ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ОРГАНИЗАЦИЙ, ОТПУСКАЮЩИХ ТЕПЛОВУЮ ЭНЕРГИЮ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МУНИЦИПАЛЬНЫМ ПРЕДПРИЯТИЯМ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460432" y="908720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Номер слайда 2"/>
          <p:cNvSpPr txBox="1">
            <a:spLocks/>
          </p:cNvSpPr>
          <p:nvPr/>
        </p:nvSpPr>
        <p:spPr>
          <a:xfrm>
            <a:off x="8748464" y="6525344"/>
            <a:ext cx="43154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400" kern="1200" cap="all" baseline="0">
                <a:solidFill>
                  <a:srgbClr val="5F7CC3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CB918831-175A-41A6-B0FA-67DA2D620233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26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29817"/>
              </p:ext>
            </p:extLst>
          </p:nvPr>
        </p:nvGraphicFramePr>
        <p:xfrm>
          <a:off x="1115928" y="1412776"/>
          <a:ext cx="7704544" cy="46453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0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Место-расположение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источника тепла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-ленная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мощность,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Гкал/час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Подклю-ченная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мощность,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Гкал/час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Избыточ-ная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мощность,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обслуживающей организации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Модерни-зация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тыс.руб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1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Котельная №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В.Троица</a:t>
                      </a:r>
                      <a:endParaRPr lang="ru-RU" sz="16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Кашинский район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МУПГЭТС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5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Славный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Будовского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с/п</a:t>
                      </a:r>
                    </a:p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Торжокский р-н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 ЖКХ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86 930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38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Котельная</a:t>
                      </a:r>
                    </a:p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Индустриальная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 г. Калязин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 «КЭ»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19 500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Котельная №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пер. Свердлова, д. 6</a:t>
                      </a:r>
                    </a:p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Торжок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Горэнерго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147 251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Котельная </a:t>
                      </a:r>
                    </a:p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Дорохово</a:t>
                      </a:r>
                    </a:p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Бежецкий р-н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27,89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 ЖКХ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«Дорохово»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8460432" y="1052736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259336" y="353159"/>
            <a:ext cx="7416824" cy="648072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z="2200" dirty="0">
                <a:effectLst/>
              </a:rPr>
              <a:t>Анализ избытка мощности МУНИЦИПАЛЬНЫХ источников теплоснабжения</a:t>
            </a:r>
          </a:p>
        </p:txBody>
      </p:sp>
    </p:spTree>
    <p:extLst>
      <p:ext uri="{BB962C8B-B14F-4D97-AF65-F5344CB8AC3E}">
        <p14:creationId xmlns:p14="http://schemas.microsoft.com/office/powerpoint/2010/main" val="8859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1259336" y="353159"/>
            <a:ext cx="7416824" cy="648072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sz="2200" dirty="0">
                <a:effectLst/>
              </a:rPr>
              <a:t>Анализ избытка мощности МУНИЦИПАЛЬНЫХ источников теплоснабжения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460432" y="1052736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2"/>
          <p:cNvSpPr txBox="1">
            <a:spLocks/>
          </p:cNvSpPr>
          <p:nvPr/>
        </p:nvSpPr>
        <p:spPr>
          <a:xfrm>
            <a:off x="8748464" y="6525344"/>
            <a:ext cx="43154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2400" kern="1200" cap="all" baseline="0">
                <a:solidFill>
                  <a:srgbClr val="5F7CC3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CB918831-175A-41A6-B0FA-67DA2D620233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27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30251"/>
              </p:ext>
            </p:extLst>
          </p:nvPr>
        </p:nvGraphicFramePr>
        <p:xfrm>
          <a:off x="1115616" y="1420130"/>
          <a:ext cx="7704264" cy="48891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0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Место-</a:t>
                      </a:r>
                    </a:p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расположение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источника тепла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-ленная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мощность,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Гкал/час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Подклю-ченная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мощность,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Гкал/час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Избыточ-ная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мощность,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обслуживающей организации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Модерни-зация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тыс.руб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9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Котельная №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п.Калашниково</a:t>
                      </a:r>
                      <a:endParaRPr lang="ru-RU" sz="16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 р-н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7,172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«ТЭК»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66 000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9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Котельная №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Республиканская г. Кашин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«Энергоресурс»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118 568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9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пгт.Орша,ул.Строи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-тельная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2А</a:t>
                      </a:r>
                    </a:p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р-н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8,73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5,82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«КС»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108 718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8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Котельная №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</a:p>
                    <a:p>
                      <a:pPr algn="l" fontAlgn="ctr"/>
                      <a:r>
                        <a:rPr lang="ru-RU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ул.Заводская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Бежецк,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БМПГЭТС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61 000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9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Котельная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ул.Восточно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-промышленная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д.10, г.Конаково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МУП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«Энергетик»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7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481" y="1023063"/>
            <a:ext cx="8785038" cy="5214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предложенных </a:t>
            </a:r>
            <a:r>
              <a:rPr lang="ru-RU" sz="1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мероприятий позволит: </a:t>
            </a:r>
            <a:endParaRPr lang="ru-RU" sz="1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основу для безубыточной работы </a:t>
            </a:r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организаций и стимул </a:t>
            </a:r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финансовому оздоровлению отрасли, привлечению инвестиций, повышению операционной </a:t>
            </a:r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эффективности;</a:t>
            </a:r>
            <a:endParaRPr lang="ru-RU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стабилизировать </a:t>
            </a:r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ситуацию с расчётами за </a:t>
            </a:r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энергоресурсы;</a:t>
            </a:r>
          </a:p>
          <a:p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реализацию централизованной тарифной политики, реализацию принципов социальной и экономической справедливости при установлении тарифов;</a:t>
            </a:r>
            <a:endParaRPr lang="ru-RU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исключить безответственность и злоупотребления на местах;</a:t>
            </a:r>
          </a:p>
          <a:p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оптимизацию расходов за счет организации централизованных закупок, планирования ремонтных компаний, централизации аварийно-диспетчерских служб;</a:t>
            </a:r>
          </a:p>
          <a:p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повысить прозрачность расчетов за счет работы через единый расчетный центр;</a:t>
            </a:r>
            <a:endParaRPr lang="ru-RU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упростить реализацию целевых программ, направленных </a:t>
            </a:r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модернизацию систем коммунальной </a:t>
            </a:r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инфраструктуры, включая программы Фонда </a:t>
            </a:r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капитального </a:t>
            </a:r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ремонта Тверской области, Фонда содействия </a:t>
            </a:r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реформированию жилищно-коммунального </a:t>
            </a:r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хозяйства;</a:t>
            </a:r>
            <a:endParaRPr lang="ru-RU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дать </a:t>
            </a:r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контролировать целевое расходование субсидий предоставляемых бюджетом </a:t>
            </a:r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региона.</a:t>
            </a:r>
          </a:p>
          <a:p>
            <a:pPr marL="0" indent="0">
              <a:buNone/>
            </a:pPr>
            <a:r>
              <a:rPr lang="ru-RU" sz="1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бюджета региона:</a:t>
            </a:r>
          </a:p>
          <a:p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в отрасль </a:t>
            </a:r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инвестиций </a:t>
            </a:r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 том числе и по концессионным соглашениям</a:t>
            </a:r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стабилизация налоговых поступлений;</a:t>
            </a:r>
          </a:p>
          <a:p>
            <a:r>
              <a:rPr lang="ru-RU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принципа «конкурентного менеджмента» на базе созданной организации, под контролем Правительства Тверской области.</a:t>
            </a:r>
          </a:p>
          <a:p>
            <a:endParaRPr lang="ru-RU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8367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159562-D17A-4B8B-88CA-C57B5C33B3B2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297731"/>
            <a:ext cx="1876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C6B2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8994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14984" y="3429001"/>
            <a:ext cx="788212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8221"/>
              </p:ext>
            </p:extLst>
          </p:nvPr>
        </p:nvGraphicFramePr>
        <p:xfrm>
          <a:off x="1040072" y="237745"/>
          <a:ext cx="7708392" cy="6062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522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ru-RU" sz="16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Правительство Тверской области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Юридический адрес: Советская ул., д. 44,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Тверь, 170100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Телефон: (4822) 59-2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mail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region@tverreg.ru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Председателя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Правительства Тверской области,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Жарлицына</a:t>
                      </a:r>
                      <a:r>
                        <a:rPr lang="ru-RU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Татьяна Леонидовна</a:t>
                      </a:r>
                      <a:endParaRPr lang="ru-RU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24000" y="1397000"/>
          <a:ext cx="60960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A393E4BA-8217-4133-B00C-7E3E02E5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63BABCDC-E60A-46B3-957F-87510B7916A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5152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33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780462" y="6577607"/>
            <a:ext cx="40005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/>
            <a:fld id="{CB918831-175A-41A6-B0FA-67DA2D620233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3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1115616" y="44624"/>
            <a:ext cx="7920880" cy="93610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варианты </a:t>
            </a:r>
            <a:r>
              <a:rPr lang="ru-RU" dirty="0"/>
              <a:t>консолидации </a:t>
            </a:r>
            <a:br>
              <a:rPr lang="ru-RU" dirty="0"/>
            </a:br>
            <a:r>
              <a:rPr lang="ru-RU" dirty="0"/>
              <a:t>муниципального имущества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44624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36151"/>
              </p:ext>
            </p:extLst>
          </p:nvPr>
        </p:nvGraphicFramePr>
        <p:xfrm>
          <a:off x="323527" y="1253276"/>
          <a:ext cx="8496944" cy="4191948"/>
        </p:xfrm>
        <a:graphic>
          <a:graphicData uri="http://schemas.openxmlformats.org/drawingml/2006/table">
            <a:tbl>
              <a:tblPr firstRow="1" firstCol="1" bandRow="1"/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6166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2800" b="1" spc="-4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ГУП </a:t>
                      </a:r>
                      <a:r>
                        <a:rPr lang="ru-RU" sz="2800" b="1" spc="-4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  <a:t>«Коммунальные системы </a:t>
                      </a:r>
                      <a:br>
                        <a:rPr lang="ru-RU" sz="2800" b="1" spc="-4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2800" b="1" spc="-4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  <a:t>Тверской области»</a:t>
                      </a:r>
                    </a:p>
                  </a:txBody>
                  <a:tcPr marL="6881" marR="68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2800" b="1" spc="-4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ООО «Объединенные </a:t>
                      </a:r>
                      <a:r>
                        <a:rPr lang="ru-RU" sz="2800" b="1" spc="-4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ru-RU" sz="2800" b="1" spc="-4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ru-RU" sz="2800" b="1" spc="-4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энергетические </a:t>
                      </a:r>
                      <a:r>
                        <a:rPr lang="ru-RU" sz="2800" b="1" spc="-4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</a:rPr>
                        <a:t>системы</a:t>
                      </a:r>
                      <a:r>
                        <a:rPr lang="ru-RU" sz="2800" b="1" spc="-4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  <a:t>»</a:t>
                      </a:r>
                      <a:endParaRPr lang="ru-RU" sz="2800" b="1" spc="-4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81" marR="68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7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spc="-4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  <a:t>закрепление муниципального имущества на праве оперативного управления</a:t>
                      </a:r>
                      <a:br>
                        <a:rPr lang="ru-RU" sz="2800" spc="-4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</a:br>
                      <a:r>
                        <a:rPr lang="ru-RU" sz="2800" spc="-4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  <a:t>за государственным предприятием</a:t>
                      </a:r>
                    </a:p>
                  </a:txBody>
                  <a:tcPr marL="6881" marR="68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spc="-4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  <a:t>Передача имущества в пользование нового предприятия</a:t>
                      </a:r>
                      <a:r>
                        <a:rPr lang="ru-RU" sz="2800" spc="-4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  <a:t> только в рамках концессионного соглашения</a:t>
                      </a:r>
                      <a:endParaRPr lang="ru-RU" sz="2800" spc="-4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81" marR="68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297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780462" y="6577607"/>
            <a:ext cx="40005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/>
            <a:fld id="{CB918831-175A-41A6-B0FA-67DA2D620233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4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1115616" y="44624"/>
            <a:ext cx="7920880" cy="93610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>сравнительный </a:t>
            </a:r>
            <a:r>
              <a:rPr lang="ru-RU" dirty="0" smtClean="0"/>
              <a:t>анализ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вариантов консолидации </a:t>
            </a:r>
            <a:br>
              <a:rPr lang="ru-RU" dirty="0"/>
            </a:br>
            <a:r>
              <a:rPr lang="ru-RU" dirty="0"/>
              <a:t>муниципального имущества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44624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Содержимое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38354"/>
              </p:ext>
            </p:extLst>
          </p:nvPr>
        </p:nvGraphicFramePr>
        <p:xfrm>
          <a:off x="539750" y="1123968"/>
          <a:ext cx="8136706" cy="569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62">
                  <a:extLst>
                    <a:ext uri="{9D8B030D-6E8A-4147-A177-3AD203B41FA5}">
                      <a16:colId xmlns:a16="http://schemas.microsoft.com/office/drawing/2014/main" val="1497700560"/>
                    </a:ext>
                  </a:extLst>
                </a:gridCol>
              </a:tblGrid>
              <a:tr h="644172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КРИТЕРИЙ</a:t>
                      </a:r>
                      <a:endParaRPr lang="ru-RU" sz="1600" b="0" dirty="0"/>
                    </a:p>
                  </a:txBody>
                  <a:tcPr>
                    <a:solidFill>
                      <a:srgbClr val="5F7C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Концессия (ООО «ОЭК»)</a:t>
                      </a:r>
                      <a:endParaRPr lang="ru-RU" sz="1600" b="0" dirty="0"/>
                    </a:p>
                  </a:txBody>
                  <a:tcPr>
                    <a:solidFill>
                      <a:srgbClr val="5F7C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/>
                        <a:t>Оперативное управление</a:t>
                      </a:r>
                      <a:r>
                        <a:rPr lang="ru-RU" sz="1600" b="0" baseline="0" dirty="0" smtClean="0"/>
                        <a:t>  (ГУП)</a:t>
                      </a:r>
                      <a:endParaRPr lang="ru-RU" sz="1600" b="0" dirty="0"/>
                    </a:p>
                  </a:txBody>
                  <a:tcPr>
                    <a:solidFill>
                      <a:srgbClr val="5F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4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Стороны 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aseline="0" dirty="0" smtClean="0"/>
                        <a:t>Регион, муниципалитеты, концессионер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aseline="0" dirty="0" smtClean="0"/>
                        <a:t>Муниципалитеты, МИЗО Тверской области</a:t>
                      </a:r>
                      <a:endParaRPr lang="ru-RU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47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Гибкость структурирования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Средняя. Ограничения</a:t>
                      </a:r>
                      <a:r>
                        <a:rPr lang="ru-RU" sz="1200" baseline="0" dirty="0" smtClean="0"/>
                        <a:t> концессионного законодательства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Низкая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4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Право</a:t>
                      </a:r>
                      <a:r>
                        <a:rPr lang="ru-RU" sz="1200" baseline="0" dirty="0" smtClean="0"/>
                        <a:t> собственности на объекты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Регион,</a:t>
                      </a:r>
                      <a:r>
                        <a:rPr lang="ru-RU" sz="1200" baseline="0" dirty="0" smtClean="0"/>
                        <a:t> м</a:t>
                      </a:r>
                      <a:r>
                        <a:rPr lang="ru-RU" sz="1200" dirty="0" smtClean="0"/>
                        <a:t>униципалитеты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Регион,</a:t>
                      </a:r>
                      <a:r>
                        <a:rPr lang="ru-RU" sz="1200" baseline="0" dirty="0" smtClean="0"/>
                        <a:t> м</a:t>
                      </a:r>
                      <a:r>
                        <a:rPr lang="ru-RU" sz="1200" dirty="0" smtClean="0"/>
                        <a:t>униципалитеты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47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Возможность</a:t>
                      </a:r>
                      <a:r>
                        <a:rPr lang="ru-RU" sz="1200" baseline="0" dirty="0" smtClean="0"/>
                        <a:t> передачи </a:t>
                      </a:r>
                      <a:br>
                        <a:rPr lang="ru-RU" sz="1200" baseline="0" dirty="0" smtClean="0"/>
                      </a:br>
                      <a:r>
                        <a:rPr lang="ru-RU" sz="1200" baseline="0" dirty="0" smtClean="0"/>
                        <a:t>земельных участков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Аренда, в рамках </a:t>
                      </a:r>
                      <a:br>
                        <a:rPr lang="ru-RU" sz="1200" dirty="0" smtClean="0"/>
                      </a:br>
                      <a:r>
                        <a:rPr lang="ru-RU" sz="1200" dirty="0" smtClean="0"/>
                        <a:t>концессионного конкурса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Аренда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4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Возможность передачи объектов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Аренда,</a:t>
                      </a:r>
                      <a:r>
                        <a:rPr lang="ru-RU" sz="1200" baseline="0" dirty="0" smtClean="0"/>
                        <a:t> в</a:t>
                      </a:r>
                      <a:r>
                        <a:rPr lang="ru-RU" sz="1200" dirty="0" smtClean="0"/>
                        <a:t> рамках концессии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 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4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Возможность консолидации объектов </a:t>
                      </a:r>
                      <a:r>
                        <a:rPr lang="ru-RU" sz="1200" smtClean="0"/>
                        <a:t>Концедентом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Возможна ПП РФ 558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74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Передача объектов в залог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Возможна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74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Риски тарифного регулирования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Средние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Высокие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74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Гарантирование доходности инвестиций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Невозможно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1473">
                <a:tc>
                  <a:txBody>
                    <a:bodyPr/>
                    <a:lstStyle/>
                    <a:p>
                      <a:r>
                        <a:rPr lang="ru-RU" sz="1200" baseline="0" dirty="0" smtClean="0"/>
                        <a:t>Передача объектов в субаренду эксплуатирующей компании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Возможна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74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Компенсации</a:t>
                      </a:r>
                      <a:r>
                        <a:rPr lang="ru-RU" sz="1200" baseline="0" dirty="0" smtClean="0"/>
                        <a:t> при выходе концессионера из проекта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Предусмотрено</a:t>
                      </a:r>
                      <a:r>
                        <a:rPr lang="ru-RU" sz="1200" baseline="0" dirty="0" smtClean="0"/>
                        <a:t> 115-ФЗ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74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Риск обжалования </a:t>
                      </a:r>
                      <a:r>
                        <a:rPr lang="ru-RU" sz="1200" baseline="0" dirty="0" smtClean="0"/>
                        <a:t>по признакам ограничения конкуренции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Средний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Высокий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74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</a:t>
                      </a:r>
                      <a:r>
                        <a:rPr lang="ru-RU" sz="1200" baseline="0" dirty="0" smtClean="0"/>
                        <a:t> исполненные обязательства (КЗ)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Учитываются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Невозможно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D5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860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81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780462" y="6577607"/>
            <a:ext cx="40005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/>
            <a:fld id="{CB918831-175A-41A6-B0FA-67DA2D620233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5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1190511" y="-154947"/>
            <a:ext cx="7920880" cy="93610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Цели </a:t>
            </a:r>
            <a:r>
              <a:rPr lang="ru-RU" dirty="0"/>
              <a:t>консолидации </a:t>
            </a:r>
            <a:br>
              <a:rPr lang="ru-RU" dirty="0"/>
            </a:br>
            <a:r>
              <a:rPr lang="ru-RU" dirty="0"/>
              <a:t>муниципального имущества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44624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251520" y="1342845"/>
            <a:ext cx="8528942" cy="4773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1020" algn="just">
              <a:lnSpc>
                <a:spcPts val="1400"/>
              </a:lnSpc>
              <a:spcBef>
                <a:spcPts val="1200"/>
              </a:spcBef>
              <a:spcAft>
                <a:spcPts val="1200"/>
              </a:spcAft>
              <a:tabLst>
                <a:tab pos="228600" algn="l"/>
                <a:tab pos="449580" algn="l"/>
              </a:tabLst>
            </a:pPr>
            <a:r>
              <a:rPr lang="ru-RU" sz="1600" b="1" dirty="0">
                <a:solidFill>
                  <a:srgbClr val="0070C0"/>
                </a:solidFill>
                <a:latin typeface="+mn-lt"/>
                <a:ea typeface="MS Mincho"/>
              </a:rPr>
              <a:t>Стратегические цели </a:t>
            </a:r>
            <a:endParaRPr lang="ru-RU" sz="1600" b="1" dirty="0" smtClean="0">
              <a:solidFill>
                <a:srgbClr val="0070C0"/>
              </a:solidFill>
              <a:latin typeface="+mn-lt"/>
              <a:ea typeface="MS Mincho"/>
            </a:endParaRPr>
          </a:p>
          <a:p>
            <a:pPr marL="541020" algn="just">
              <a:lnSpc>
                <a:spcPts val="1400"/>
              </a:lnSpc>
              <a:spcBef>
                <a:spcPts val="1200"/>
              </a:spcBef>
              <a:spcAft>
                <a:spcPts val="1200"/>
              </a:spcAft>
              <a:tabLst>
                <a:tab pos="228600" algn="l"/>
                <a:tab pos="449580" algn="l"/>
              </a:tabLst>
            </a:pPr>
            <a:r>
              <a:rPr lang="ru-RU" sz="1600" b="1" dirty="0" smtClean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600" b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цели развития теплоэнергетического комплекса региона на период 2019-2023 годы и на период до 2043 года: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0340" algn="l"/>
                <a:tab pos="630555" algn="l"/>
              </a:tabLst>
            </a:pPr>
            <a:r>
              <a:rPr lang="ru-RU" sz="1600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Восстановление платежной дисциплины участников розничного рынка теплоснабжения региона;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0340" algn="l"/>
                <a:tab pos="630555" algn="l"/>
              </a:tabLst>
            </a:pPr>
            <a:r>
              <a:rPr lang="ru-RU" sz="1600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надежности и качества предоставляемых услуг потребителям;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0340" algn="l"/>
                <a:tab pos="630555" algn="l"/>
              </a:tabLst>
            </a:pPr>
            <a:r>
              <a:rPr lang="ru-RU" sz="1600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безубыточного функционирования теплоснабжающих организаций региона;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0340" algn="l"/>
                <a:tab pos="630555" algn="l"/>
              </a:tabLst>
            </a:pPr>
            <a:r>
              <a:rPr lang="ru-RU" sz="1600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сохранение финансовой устойчивости и независимости РСО региона;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0340" algn="l"/>
                <a:tab pos="630555" algn="l"/>
              </a:tabLst>
            </a:pPr>
            <a:r>
              <a:rPr lang="ru-RU" sz="1600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развитие теплоэнергетического комплекса с учетом технической и экономической оптимизации использования производственных мощностей;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30555" algn="l"/>
              </a:tabLst>
            </a:pPr>
            <a:r>
              <a:rPr lang="ru-RU" sz="1600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удовлетворение спроса потребителей на услуги теплоснабжения и горячего водоснабжения с учетом региональных особенностей, структуры спроса и повышения эффективности загрузки мощностей;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30555" algn="l"/>
              </a:tabLst>
            </a:pPr>
            <a:r>
              <a:rPr lang="ru-RU" sz="1600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Создание условий для повышения инвестиционной привлекательности теплоэнергетического комплекса региона, привлечения средств частных инвесторов для целей развития теплоэнергетики региона;</a:t>
            </a:r>
            <a:endParaRPr lang="ru-RU" sz="1600" dirty="0">
              <a:solidFill>
                <a:srgbClr val="00206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93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780462" y="6577607"/>
            <a:ext cx="400050" cy="30777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/>
            <a:fld id="{CB918831-175A-41A6-B0FA-67DA2D620233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457200"/>
              <a:t>6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1190511" y="-154947"/>
            <a:ext cx="7920880" cy="93610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defPPr>
              <a:defRPr lang="ru-RU"/>
            </a:defPPr>
            <a:lvl1pPr algn="ctr">
              <a:defRPr sz="2400" b="1" cap="all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Цели </a:t>
            </a:r>
            <a:r>
              <a:rPr lang="ru-RU" dirty="0" smtClean="0"/>
              <a:t>и задачи консолидации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муниципального имущества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44624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Скругленный прямоугольник 3"/>
          <p:cNvSpPr/>
          <p:nvPr/>
        </p:nvSpPr>
        <p:spPr>
          <a:xfrm>
            <a:off x="827584" y="969980"/>
            <a:ext cx="7952878" cy="6985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/>
              <a:t>удовлетворение спроса потребителей на услуги теплоснабжения и горячего водоснабжения с учетом региональных особенностей, структуры спроса и повышения эффективности загрузки мощностей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4417" y="1860161"/>
            <a:ext cx="8456934" cy="46489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4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Краткосрочные задачи - на период 2019-2023 годы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0"/>
              </a:spcAft>
              <a:tabLst>
                <a:tab pos="630555" algn="l"/>
              </a:tabLst>
            </a:pPr>
            <a:r>
              <a:rPr lang="ru-RU" sz="1000" b="1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К</a:t>
            </a:r>
            <a:r>
              <a:rPr lang="ru-RU" sz="1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онсолидация теплоэнергетических активов региона на базе региональной теплоснабжающей компании (ООО «Объединенные энергетические системы» Тверской области. 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spcAft>
                <a:spcPts val="0"/>
              </a:spcAft>
              <a:tabLst>
                <a:tab pos="630555" algn="l"/>
              </a:tabLst>
            </a:pPr>
            <a:r>
              <a:rPr lang="ru-RU" sz="1000" b="1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 год</a:t>
            </a:r>
            <a:r>
              <a:rPr lang="ru-RU" sz="1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86740"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b="1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	ООО «Тверская генерация»: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1.1.1. Соглашение о реструктуризации задолженности за природный газ с ООО «Газпром межрегионгаз Тверь» на период до 2038 года (20 лет).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1.1.2. Передача ООО «Тверская генерация» под управление ООО «Газпром теплоэнерго» на период до 2038 года (на праве аренды и/или собственности). 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000" b="1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	Муниципальные образования и МУП, осуществляющие деятельность в сфере теплоснабжения в границах муниципальных образований региона: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1.2.1. Соглашение о реструктуризации задолженности за природный газ с ООО «Газпром межрегионгаз Тверь» на период до 2038 года (20 лет) (РСО по списку).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b="1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1.3.  Правительство Тверской области: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1.3.1. Организация и проведение совместного конкурса на право заключения концессионного соглашения в отношении муниципального теплоэнергетического имущества региона в соответствии с нормами Постановления Правительства Российской Федерации от 11.05.2017 №558. 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ru-RU" sz="1000" b="1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1.4. ООО «Объединенные энергетические системы» Тверской области (далее – ООО «ОЭК»):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1.3.1. Участие в совместном конкурсе на право заключения концессионного соглашения в отношении муниципального теплоэнергетического имущества региона.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1.3.2. Передача ООО «ОЭК» под управление ООО «Газпром теплоэнерго» на период до 2038 года (на праве аренды и/или собственности). 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</a:t>
            </a:r>
            <a:r>
              <a:rPr lang="ru-RU" sz="1000" b="1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1.5. Правительство Тверской области: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1.4.1. Соглашение с ООО «Газпром межрегионгаз» о взаимовыгодном сотрудничестве в сфере развития теплоэнергетики Тверской области в части реализации региональной программы по замещению негазовых котельных на газовые блочно-модульные котельные в негазифицированных районах региона в рамках синхронизации с программой газификации Тверской области (Юго-западные и Северо-восточные районы Тверской области</a:t>
            </a:r>
            <a:r>
              <a:rPr lang="ru-RU" sz="1000" dirty="0" smtClean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36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92888" cy="6206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ru-RU" sz="2000" b="1" dirty="0" smtClean="0">
                <a:solidFill>
                  <a:srgbClr val="C6B25E"/>
                </a:solidFill>
                <a:latin typeface="+mn-lt"/>
              </a:rPr>
              <a:t>Проведение совместного конкурса на право заключения  концессионного соглашения (ПП РФ №558 от 11.05.17)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655307" y="6602527"/>
            <a:ext cx="400050" cy="220662"/>
          </a:xfrm>
        </p:spPr>
        <p:txBody>
          <a:bodyPr/>
          <a:lstStyle/>
          <a:p>
            <a:pPr>
              <a:defRPr/>
            </a:pPr>
            <a:fld id="{CB918831-175A-41A6-B0FA-67DA2D620233}" type="slidenum">
              <a:rPr lang="ru-RU"/>
              <a:pPr>
                <a:defRPr/>
              </a:pPr>
              <a:t>7</a:t>
            </a:fld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"/>
          <p:cNvSpPr txBox="1"/>
          <p:nvPr/>
        </p:nvSpPr>
        <p:spPr>
          <a:xfrm>
            <a:off x="971600" y="620688"/>
            <a:ext cx="7848872" cy="276999"/>
          </a:xfrm>
          <a:prstGeom prst="rect">
            <a:avLst/>
          </a:prstGeom>
          <a:solidFill>
            <a:srgbClr val="0070C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r>
              <a:rPr lang="ru-RU" sz="1200" b="1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проведения совместного конкурса </a:t>
            </a:r>
            <a:r>
              <a:rPr lang="ru-RU" sz="1200" b="1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200" b="1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 заключения концессионного соглашения</a:t>
            </a:r>
            <a:endParaRPr lang="ru-RU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13220"/>
              </p:ext>
            </p:extLst>
          </p:nvPr>
        </p:nvGraphicFramePr>
        <p:xfrm>
          <a:off x="228042" y="897687"/>
          <a:ext cx="8568951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ЭТАПЫ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МЕРОПРИЯТИЯ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Участники</a:t>
                      </a:r>
                      <a:r>
                        <a:rPr lang="ru-RU" sz="1100" baseline="0" dirty="0" smtClean="0"/>
                        <a:t> КС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1 этап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b="1" dirty="0" smtClean="0">
                          <a:solidFill>
                            <a:srgbClr val="FF0000"/>
                          </a:solidFill>
                        </a:rPr>
                        <a:t>НАДЕЛЕНИЕ ОРГАНА ИСПОЛНИТЕЛЬНОЙ ВЛАСТИ ТВЕРСКОЙ ОБЛАСТИ</a:t>
                      </a:r>
                      <a:r>
                        <a:rPr lang="ru-RU" sz="1100" dirty="0" smtClean="0"/>
                        <a:t> </a:t>
                      </a:r>
                      <a:r>
                        <a:rPr lang="ru-RU" sz="1100" b="1" u="sng" dirty="0" smtClean="0">
                          <a:solidFill>
                            <a:srgbClr val="FF0000"/>
                          </a:solidFill>
                        </a:rPr>
                        <a:t>ПОЛНОМОЧИЯМИ</a:t>
                      </a:r>
                      <a:r>
                        <a:rPr lang="ru-RU" sz="1100" dirty="0" smtClean="0"/>
                        <a:t> ПО ПРИНЯТИЮ РЕШЕНИЯ О ЗАКЛЮЧЕНИИ КОНЦЕССИОННОГО СОГЛАШЕНИЯ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dirty="0" smtClean="0"/>
                        <a:t>Министерство экономического развития Тверской области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2 этап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 smtClean="0"/>
                        <a:t>Предложение о проведении совместного конкурса на право заключения концессионного соглашения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Министерство строительства и ЖКХ Тверской области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3 этап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 smtClean="0"/>
                        <a:t>Направление Предложения в адрес всех органов местного самоуправления ТО, которым принадлежит или будет принадлежать</a:t>
                      </a:r>
                      <a:r>
                        <a:rPr lang="ru-RU" sz="1100" baseline="0" dirty="0" smtClean="0"/>
                        <a:t> на праве собственности имущество, предлагаемое инициатором проведения совместного конкурса к включению в состав объекта концессионного соглашения, </a:t>
                      </a:r>
                      <a:r>
                        <a:rPr lang="ru-RU" sz="1100" dirty="0" smtClean="0"/>
                        <a:t>а </a:t>
                      </a:r>
                      <a:r>
                        <a:rPr lang="ru-RU" sz="1100" u="sng" dirty="0" smtClean="0"/>
                        <a:t>также в адрес высшего должностного лица субъекта</a:t>
                      </a:r>
                      <a:r>
                        <a:rPr lang="ru-RU" sz="1100" u="sng" baseline="0" dirty="0" smtClean="0"/>
                        <a:t> РФ </a:t>
                      </a:r>
                      <a:endParaRPr lang="ru-RU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Министерство строительства и ЖКХ Тверской области</a:t>
                      </a:r>
                    </a:p>
                    <a:p>
                      <a:r>
                        <a:rPr lang="ru-RU" sz="1100" dirty="0" smtClean="0"/>
                        <a:t>Органы местного самоуправления</a:t>
                      </a:r>
                    </a:p>
                    <a:p>
                      <a:r>
                        <a:rPr lang="ru-RU" sz="1100" b="1" dirty="0" smtClean="0">
                          <a:solidFill>
                            <a:srgbClr val="FF0000"/>
                          </a:solidFill>
                        </a:rPr>
                        <a:t>Губернатор Тверской области</a:t>
                      </a:r>
                      <a:endParaRPr lang="ru-RU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4 этап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 smtClean="0"/>
                        <a:t>Рассмотрение Предложения о проведении совместного конкурса органами</a:t>
                      </a:r>
                      <a:r>
                        <a:rPr lang="ru-RU" sz="1100" baseline="0" dirty="0" smtClean="0"/>
                        <a:t> местного самоуправления </a:t>
                      </a:r>
                      <a:r>
                        <a:rPr lang="ru-RU" sz="1100" u="sng" baseline="0" dirty="0" smtClean="0"/>
                        <a:t>в течение 30 дней с момента получения</a:t>
                      </a:r>
                      <a:endParaRPr lang="ru-RU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Органы местного самоуправления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5 этап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Решение органа местного самоуправления: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100" dirty="0" smtClean="0"/>
                        <a:t>О возможности проведения совместного конкурса на представленных в предложении условиях;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100" dirty="0" smtClean="0"/>
                        <a:t>О возможности проведения совместного конкурса на иных условиях, с указанием предлагаемых условий;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100" dirty="0" smtClean="0"/>
                        <a:t>О невозможности проведения совместного конкурса с указанием основания для отказа.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Органы местного самоуправления</a:t>
                      </a:r>
                    </a:p>
                    <a:p>
                      <a:r>
                        <a:rPr lang="ru-RU" sz="1100" dirty="0" smtClean="0"/>
                        <a:t>(с приложением сведений о кандидатуре</a:t>
                      </a:r>
                      <a:r>
                        <a:rPr lang="ru-RU" sz="1100" baseline="0" dirty="0" smtClean="0"/>
                        <a:t> для включения в конкурсную комиссию)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6</a:t>
                      </a:r>
                      <a:r>
                        <a:rPr lang="ru-RU" sz="1100" baseline="0" dirty="0" smtClean="0"/>
                        <a:t> этап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При</a:t>
                      </a:r>
                      <a:r>
                        <a:rPr lang="ru-RU" sz="1100" baseline="0" dirty="0" smtClean="0"/>
                        <a:t> условии, указанных в пп. 1-2 (5 этапа) заключается Соглашение о проведении совместного конкурса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Министерство строительства и ЖКХ ТО</a:t>
                      </a:r>
                    </a:p>
                    <a:p>
                      <a:r>
                        <a:rPr lang="ru-RU" sz="1100" dirty="0" smtClean="0"/>
                        <a:t>Органы местного самоуправления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7 этап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Организатор</a:t>
                      </a:r>
                      <a:r>
                        <a:rPr lang="ru-RU" sz="1100" baseline="0" dirty="0" smtClean="0"/>
                        <a:t> совместного конкурса разрабатывает проект решения о заключении концессионных соглашений и конкурсную документацию, согласовывает с высшим должностным лицом субъекта РФ, утверждается совместным актом ОИВ и ОМС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Министерство строительства и ЖКХ ТО</a:t>
                      </a:r>
                    </a:p>
                    <a:p>
                      <a:r>
                        <a:rPr lang="ru-RU" sz="1100" dirty="0" smtClean="0"/>
                        <a:t>Органы местного самоуправления</a:t>
                      </a:r>
                    </a:p>
                    <a:p>
                      <a:r>
                        <a:rPr lang="ru-RU" sz="1100" b="1" dirty="0" smtClean="0">
                          <a:solidFill>
                            <a:srgbClr val="FF0000"/>
                          </a:solidFill>
                        </a:rPr>
                        <a:t>Губернатор Тверской области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740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92888" cy="836712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ru-RU" sz="2400" b="1" dirty="0" smtClean="0">
                <a:solidFill>
                  <a:srgbClr val="C6B25E"/>
                </a:solidFill>
                <a:latin typeface="+mn-lt"/>
              </a:rPr>
              <a:t>Дорожная карта </a:t>
            </a:r>
            <a:br>
              <a:rPr lang="ru-RU" sz="2400" b="1" dirty="0" smtClean="0">
                <a:solidFill>
                  <a:srgbClr val="C6B25E"/>
                </a:solidFill>
                <a:latin typeface="+mn-lt"/>
              </a:rPr>
            </a:br>
            <a:r>
              <a:rPr lang="ru-RU" sz="2400" b="1" dirty="0" smtClean="0">
                <a:solidFill>
                  <a:srgbClr val="C6B25E"/>
                </a:solidFill>
                <a:latin typeface="+mn-lt"/>
              </a:rPr>
              <a:t>по подготовке концессионного соглашения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18831-175A-41A6-B0FA-67DA2D620233}" type="slidenum">
              <a:rPr lang="ru-RU"/>
              <a:pPr>
                <a:defRPr/>
              </a:pPr>
              <a:t>8</a:t>
            </a:fld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251520" y="1052732"/>
          <a:ext cx="8568952" cy="5554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№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Мероприятие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Ответственный исполнитель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Создание Центра Государственно-Частного Партнерства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Правительство Тверской области, органы местного самоуправления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Организация разработки конкурсной документации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Правительство Тверской области, органы местного самоуправления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Согласование метода регулирования, предельных значений критериев конкурса, тарифных</a:t>
                      </a:r>
                      <a:r>
                        <a:rPr lang="ru-RU" sz="1400" baseline="0" dirty="0" smtClean="0"/>
                        <a:t> параметров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ГУ РЭК Тверской области, Уполномоченный орган ИВ ТО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Утверждение максимального размера субсидий концедента на эксплуатацию, строительство, платы концедента, бюджетных гарантий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Представительный орган местного самоуправления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5.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Утверждение размера субсидий Тверской области концессионеру (ОМС), налоговых льгот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Министерство финансов ТО, Законодательное собрание ТО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6.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Расчет индекса роста платы граждан за коммунальные услуги с учетом концессии и согласование превышения такого индекса (при необходимости)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ГУ РЭК Тверской области, представительные органы местного самоуправления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7.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Принятие решения о заключении КС и объявление конкурса, включение</a:t>
                      </a:r>
                      <a:r>
                        <a:rPr lang="ru-RU" sz="1400" baseline="0" dirty="0" smtClean="0"/>
                        <a:t> в состав конкурсной комиссии представителей Правительства Тверской области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Правительство Тверской области, органы местного самоуправления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Заключение концессионного соглашения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Органы местного самоуправления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11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92888" cy="836712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ru-RU" sz="2400" b="1" dirty="0" smtClean="0">
                <a:solidFill>
                  <a:srgbClr val="C6B25E"/>
                </a:solidFill>
                <a:latin typeface="+mn-lt"/>
              </a:rPr>
              <a:t>План работ по подготовке проекта концессионного соглашения и конкурсной документации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18831-175A-41A6-B0FA-67DA2D620233}" type="slidenum">
              <a:rPr lang="ru-RU"/>
              <a:pPr>
                <a:defRPr/>
              </a:pPr>
              <a:t>9</a:t>
            </a:fld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95536" y="1080120"/>
          <a:ext cx="8280920" cy="515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№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Наименование и основное содержание документа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8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1.</a:t>
                      </a:r>
                      <a:endParaRPr lang="ru-RU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Техническая документация</a:t>
                      </a:r>
                      <a:endParaRPr lang="ru-RU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6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1.1.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Техническое обследование объекта концессионного соглашения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7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1.2.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Подготовка Задания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1.3.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Составление перечня неисполненных технических заданий по подключениям с определением источников их финансирования, мероприятий по модернизации (реконструкции)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8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2.</a:t>
                      </a:r>
                      <a:endParaRPr lang="ru-RU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Перечень имущества</a:t>
                      </a:r>
                      <a:endParaRPr lang="ru-RU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2.1.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Подготовка технико-экономического описания объекта КС и иного передаваемого концессионеру имущества, правоустанавливающих документов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2.2.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Составление перечня имущества за исключением объекта соглашения и иного передаваемого концессионеру имущества (земельные участки, незавершенное строительство, интеллектуальная</a:t>
                      </a:r>
                      <a:r>
                        <a:rPr lang="ru-RU" sz="1200" baseline="0" dirty="0" smtClean="0"/>
                        <a:t> собственность)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288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3.</a:t>
                      </a:r>
                      <a:endParaRPr lang="ru-RU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Финансовая документация</a:t>
                      </a:r>
                      <a:endParaRPr lang="ru-RU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3.1.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Разработка тарифной модели и определение долгосрочных параметров деятельности концессионера на основе тарифной модели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5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3.2.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Разработка финансовой модели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3.3.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Составление перечня задолженности муниципального предприятия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4.</a:t>
                      </a:r>
                      <a:endParaRPr lang="ru-RU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Подготовка конкурсной документации и проекта концессионного соглашения</a:t>
                      </a:r>
                      <a:endParaRPr lang="ru-RU" sz="12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4.1.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Проект концессионного соглашения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4.2.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Подготовка конкурсной документации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601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Специальное оформление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VEGAS LEX_ШАБЛОН_Презентация</Template>
  <TotalTime>12460</TotalTime>
  <Words>3723</Words>
  <Application>Microsoft Office PowerPoint</Application>
  <PresentationFormat>Экран (4:3)</PresentationFormat>
  <Paragraphs>1295</Paragraphs>
  <Slides>29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29</vt:i4>
      </vt:variant>
    </vt:vector>
  </HeadingPairs>
  <TitlesOfParts>
    <vt:vector size="38" baseType="lpstr">
      <vt:lpstr>Arial</vt:lpstr>
      <vt:lpstr>Calibri</vt:lpstr>
      <vt:lpstr>MS Mincho</vt:lpstr>
      <vt:lpstr>Tahoma</vt:lpstr>
      <vt:lpstr>Times New Roman</vt:lpstr>
      <vt:lpstr>Wingdings</vt:lpstr>
      <vt:lpstr>1_Специальное оформление</vt:lpstr>
      <vt:lpstr>2_Специальное оформление</vt:lpstr>
      <vt:lpstr>Тема Office</vt:lpstr>
      <vt:lpstr>Консолидация объектов теплоснабжения  тверской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Проведение совместного конкурса на право заключения  концессионного соглашения (ПП РФ №558 от 11.05.17)</vt:lpstr>
      <vt:lpstr>Дорожная карта  по подготовке концессионного соглашения</vt:lpstr>
      <vt:lpstr>План работ по подготовке проекта концессионного соглашения и конкурсной документации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vegaslex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vegas lex</dc:title>
  <dc:creator>administrator</dc:creator>
  <cp:lastModifiedBy>Жарлицына Татьяна Леонидовна</cp:lastModifiedBy>
  <cp:revision>799</cp:revision>
  <cp:lastPrinted>2018-07-26T14:29:02Z</cp:lastPrinted>
  <dcterms:created xsi:type="dcterms:W3CDTF">2012-02-14T14:25:55Z</dcterms:created>
  <dcterms:modified xsi:type="dcterms:W3CDTF">2018-09-24T19:06:26Z</dcterms:modified>
</cp:coreProperties>
</file>