
<file path=[Content_Types].xml><?xml version="1.0" encoding="utf-8"?>
<Types xmlns="http://schemas.openxmlformats.org/package/2006/content-types">
  <Override PartName="/ppt/charts/chart39.xml" ContentType="application/vnd.openxmlformats-officedocument.drawingml.char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charts/chart28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26.xml" ContentType="application/vnd.openxmlformats-officedocument.drawingml.chart+xml"/>
  <Override PartName="/ppt/charts/chart35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charts/chart3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31.xml" ContentType="application/vnd.openxmlformats-officedocument.drawingml.chart+xml"/>
  <Override PartName="/ppt/charts/chart40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drawings/drawing7.xml" ContentType="application/vnd.openxmlformats-officedocument.drawingml.chartshap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rawings/drawing3.xml" ContentType="application/vnd.openxmlformats-officedocument.drawingml.chartshapes+xml"/>
  <Override PartName="/ppt/charts/chart29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charts/chart36.xml" ContentType="application/vnd.openxmlformats-officedocument.drawingml.chart+xml"/>
  <Override PartName="/ppt/charts/chart3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charts/chart34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charts/chart32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drawings/drawing8.xml" ContentType="application/vnd.openxmlformats-officedocument.drawingml.chartshapes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hart3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332" r:id="rId3"/>
    <p:sldId id="333" r:id="rId4"/>
    <p:sldId id="334" r:id="rId5"/>
    <p:sldId id="278" r:id="rId6"/>
    <p:sldId id="335" r:id="rId7"/>
    <p:sldId id="300" r:id="rId8"/>
    <p:sldId id="336" r:id="rId9"/>
    <p:sldId id="328" r:id="rId10"/>
    <p:sldId id="349" r:id="rId11"/>
    <p:sldId id="350" r:id="rId12"/>
    <p:sldId id="351" r:id="rId13"/>
    <p:sldId id="329" r:id="rId14"/>
    <p:sldId id="339" r:id="rId15"/>
    <p:sldId id="357" r:id="rId16"/>
    <p:sldId id="307" r:id="rId17"/>
    <p:sldId id="352" r:id="rId18"/>
    <p:sldId id="353" r:id="rId19"/>
    <p:sldId id="354" r:id="rId20"/>
    <p:sldId id="355" r:id="rId21"/>
    <p:sldId id="356" r:id="rId22"/>
    <p:sldId id="337" r:id="rId23"/>
    <p:sldId id="348" r:id="rId24"/>
    <p:sldId id="358" r:id="rId25"/>
    <p:sldId id="359" r:id="rId26"/>
    <p:sldId id="360" r:id="rId27"/>
    <p:sldId id="291" r:id="rId28"/>
  </p:sldIdLst>
  <p:sldSz cx="9144000" cy="6858000" type="screen4x3"/>
  <p:notesSz cx="6813550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F493B"/>
    <a:srgbClr val="FF3F3F"/>
    <a:srgbClr val="0066CC"/>
    <a:srgbClr val="005A9E"/>
    <a:srgbClr val="990000"/>
    <a:srgbClr val="0000CC"/>
    <a:srgbClr val="003366"/>
    <a:srgbClr val="003399"/>
    <a:srgbClr val="000099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37" autoAdjust="0"/>
    <p:restoredTop sz="94660" autoAdjust="0"/>
  </p:normalViewPr>
  <p:slideViewPr>
    <p:cSldViewPr>
      <p:cViewPr>
        <p:scale>
          <a:sx n="140" d="100"/>
          <a:sy n="140" d="100"/>
        </p:scale>
        <p:origin x="-11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&#1058;&#1072;&#1088;&#1080;&#1092;_&#1058;&#1069;_&#1058;&#1043;_2019-23%20&#1080;&#1085;&#1076;&#1077;&#1082;&#1089;&#1072;&#1094;&#1080;&#1103;%20&#1076;&#1083;&#1103;%20&#1087;&#1088;&#1077;&#1079;&#1077;&#1085;&#1090;&#1072;&#1094;&#1080;&#1080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_____Microsoft_Office_Excel2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5-18%20&#1048;&#1085;&#1074;&#1077;&#1089;&#1090;&#1084;&#1086;&#1076;&#1077;&#1083;&#1100;%20&#1057;&#1042;&#1054;&#1044;%20(1&#1042;)%20-%20&#1040;&#1085;&#1076;&#1088;&#1077;&#1081;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&#1048;&#1079;&#1085;&#1086;&#1089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&#1048;&#1079;&#1085;&#1086;&#1089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&#1048;&#1079;&#1085;&#1086;&#1089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&#1048;&#1079;&#1085;&#1086;&#1089;.xlsx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3%20&#1076;&#1086;&#1088;&#1072;&#1073;&#1086;&#1090;&#1082;&#1072;%20&#1072;&#1074;&#1075;&#1091;&#1089;&#1090;%2018\2018-08-13%20&#1060;&#1086;&#1088;&#1084;&#1072;%202-5,%20&#1087;&#1088;&#1080;&#1083;&#1086;&#1078;&#1077;&#1085;&#1080;&#1077;%203%20&#1058;&#1057;%20-%20&#1080;&#1085;&#1074;&#1077;&#1089;&#1090;&#1087;&#1088;&#1086;&#1075;&#1088;&#1072;&#1084;&#1084;&#1072;%2019-2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&#1058;&#1072;&#1088;&#1080;&#1092;_&#1058;&#1069;_&#1058;&#1043;_2019-23%20&#1080;&#1085;&#1076;&#1077;&#1082;&#1089;&#1072;&#1094;&#1080;&#1103;%20&#1076;&#1083;&#1103;%20&#1087;&#1088;&#1077;&#1079;&#1077;&#1085;&#1090;&#1072;&#1094;&#1080;&#1080;.xlsx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3%20&#1076;&#1086;&#1088;&#1072;&#1073;&#1086;&#1090;&#1082;&#1072;%20&#1072;&#1074;&#1075;&#1091;&#1089;&#1090;%2018\2018-08-13%20&#1060;&#1086;&#1088;&#1084;&#1072;%202-5,%20&#1087;&#1088;&#1080;&#1083;&#1086;&#1078;&#1077;&#1085;&#1080;&#1077;%203%20&#1058;&#1057;%20-%20&#1080;&#1085;&#1074;&#1077;&#1089;&#1090;&#1087;&#1088;&#1086;&#1075;&#1088;&#1072;&#1084;&#1084;&#1072;%2019-23.xlsx" TargetMode="Externa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7%20&#1048;&#1085;&#1074;&#1077;&#1089;&#1090;&#1084;&#1086;&#1076;&#1077;&#1083;&#1100;_&#1058;&#1043;_2018%20-%2010%20&#1083;&#1077;&#1090;.xlsm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Tks-Fs02\Tverteplo$\&#1055;&#1058;&#1054;\&#1055;&#1058;&#1054;\&#1057;&#1083;&#1091;&#1078;&#1077;&#1073;&#1085;&#1072;&#1103;\&#1054;&#1089;&#1085;&#1086;&#1074;&#1085;&#1072;&#1103;%20&#1088;&#1072;&#1073;&#1086;&#1095;&#1072;&#1103;%20&#1087;&#1072;&#1087;&#1082;&#1072;\&#1055;&#1088;&#1077;&#1079;&#1077;&#1085;&#1090;&#1072;&#1094;&#1080;&#1080;\&#1055;&#1088;&#1077;&#1079;&#1077;&#1085;&#1090;&#1072;&#1094;&#1080;&#1080;%20&#1053;&#1054;&#1042;&#1067;&#1045;\&#1044;&#1083;&#1103;%20&#1076;&#1086;&#1082;&#1083;&#1072;&#1076;&#1072;%201.03.2017%20(&#1084;&#1077;&#1088;&#1086;&#1087;&#1088;&#1080;&#1103;&#1090;&#1080;&#1103;%20&#1087;&#1086;%20&#1089;&#1085;&#1080;&#1078;&#1077;&#1085;&#1080;&#1102;%20&#1087;&#1086;&#1090;&#1077;&#1088;&#1100;)\&#1055;&#1088;&#1080;&#1083;&#1086;&#1078;&#1077;&#1085;&#1080;&#1077;%20&#8470;1,3%20%20%20&#1055;&#1086;&#1074;&#1099;&#1096;&#1077;&#1085;&#1080;&#1077;%20&#1085;&#1072;&#1076;&#1105;&#1078;&#1085;&#1086;&#1089;&#1090;&#1080;%20&#1084;&#1072;&#1075;&#1080;&#1089;&#1090;&#1088;&#1072;&#1083;&#1077;&#1081;%20&#1080;&#1089;&#1087;&#1088;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Tks-Fs02\Tverteplo$\&#1055;&#1058;&#1054;\&#1055;&#1058;&#1054;\&#1057;&#1083;&#1091;&#1078;&#1077;&#1073;&#1085;&#1072;&#1103;\&#1054;&#1089;&#1085;&#1086;&#1074;&#1085;&#1072;&#1103;%20&#1088;&#1072;&#1073;&#1086;&#1095;&#1072;&#1103;%20&#1087;&#1072;&#1087;&#1082;&#1072;\&#1055;&#1088;&#1077;&#1079;&#1077;&#1085;&#1090;&#1072;&#1094;&#1080;&#1080;\&#1055;&#1088;&#1077;&#1079;&#1077;&#1085;&#1090;&#1072;&#1094;&#1080;&#1080;%20&#1053;&#1054;&#1042;&#1067;&#1045;\&#1044;&#1083;&#1103;%20&#1076;&#1086;&#1082;&#1083;&#1072;&#1076;&#1072;%201.03.2017%20(&#1084;&#1077;&#1088;&#1086;&#1087;&#1088;&#1080;&#1103;&#1090;&#1080;&#1103;%20&#1087;&#1086;%20&#1089;&#1085;&#1080;&#1078;&#1077;&#1085;&#1080;&#1102;%20&#1087;&#1086;&#1090;&#1077;&#1088;&#1100;)\&#1055;&#1088;&#1080;&#1083;&#1086;&#1078;&#1077;&#1085;&#1080;&#1077;%20&#8470;1,3%20%20%20&#1055;&#1086;&#1074;&#1099;&#1096;&#1077;&#1085;&#1080;&#1077;%20&#1085;&#1072;&#1076;&#1105;&#1078;&#1085;&#1086;&#1089;&#1090;&#1080;%20&#1084;&#1072;&#1075;&#1080;&#1089;&#1090;&#1088;&#1072;&#1083;&#1077;&#1081;%20&#1080;&#1089;&#1087;&#1088;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Tks-Fs02\Tverteplo$\&#1055;&#1058;&#1054;\&#1055;&#1058;&#1054;\&#1057;&#1083;&#1091;&#1078;&#1077;&#1073;&#1085;&#1072;&#1103;\&#1054;&#1089;&#1085;&#1086;&#1074;&#1085;&#1072;&#1103;%20&#1088;&#1072;&#1073;&#1086;&#1095;&#1072;&#1103;%20&#1087;&#1072;&#1087;&#1082;&#1072;\&#1055;&#1088;&#1077;&#1079;&#1077;&#1085;&#1090;&#1072;&#1094;&#1080;&#1080;\&#1055;&#1088;&#1077;&#1079;&#1077;&#1085;&#1090;&#1072;&#1094;&#1080;&#1080;%20&#1053;&#1054;&#1042;&#1067;&#1045;\&#1044;&#1083;&#1103;%20&#1076;&#1086;&#1082;&#1083;&#1072;&#1076;&#1072;%201.03.2017%20(&#1084;&#1077;&#1088;&#1086;&#1087;&#1088;&#1080;&#1103;&#1090;&#1080;&#1103;%20&#1087;&#1086;%20&#1089;&#1085;&#1080;&#1078;&#1077;&#1085;&#1080;&#1102;%20&#1087;&#1086;&#1090;&#1077;&#1088;&#1100;)\&#1055;&#1088;&#1080;&#1083;&#1086;&#1078;&#1077;&#1085;&#1080;&#1077;%20&#8470;1,3%20%20%20&#1055;&#1086;&#1074;&#1099;&#1096;&#1077;&#1085;&#1080;&#1077;%20&#1085;&#1072;&#1076;&#1105;&#1078;&#1085;&#1086;&#1089;&#1090;&#1080;%20&#1084;&#1072;&#1075;&#1080;&#1089;&#1090;&#1088;&#1072;&#1083;&#1077;&#1081;%20&#1080;&#1089;&#1087;&#1088;.xls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Tks-Fs02\Tverteplo$\&#1055;&#1058;&#1054;\&#1055;&#1058;&#1054;\&#1057;&#1083;&#1091;&#1078;&#1077;&#1073;&#1085;&#1072;&#1103;\&#1054;&#1089;&#1085;&#1086;&#1074;&#1085;&#1072;&#1103;%20&#1088;&#1072;&#1073;&#1086;&#1095;&#1072;&#1103;%20&#1087;&#1072;&#1087;&#1082;&#1072;\&#1055;&#1088;&#1077;&#1079;&#1077;&#1085;&#1090;&#1072;&#1094;&#1080;&#1080;\&#1055;&#1088;&#1077;&#1079;&#1077;&#1085;&#1090;&#1072;&#1094;&#1080;&#1080;%20&#1053;&#1054;&#1042;&#1067;&#1045;\&#1044;&#1083;&#1103;%20&#1076;&#1086;&#1082;&#1083;&#1072;&#1076;&#1072;%201.03.2017%20(&#1084;&#1077;&#1088;&#1086;&#1087;&#1088;&#1080;&#1103;&#1090;&#1080;&#1103;%20&#1087;&#1086;%20&#1089;&#1085;&#1080;&#1078;&#1077;&#1085;&#1080;&#1102;%20&#1087;&#1086;&#1090;&#1077;&#1088;&#1100;)\&#1055;&#1088;&#1080;&#1083;&#1086;&#1078;&#1077;&#1085;&#1080;&#1077;%20&#8470;1,3%20%20%20&#1055;&#1086;&#1074;&#1099;&#1096;&#1077;&#1085;&#1080;&#1077;%20&#1085;&#1072;&#1076;&#1105;&#1078;&#1085;&#1086;&#1089;&#1090;&#1080;%20&#1084;&#1072;&#1075;&#1080;&#1089;&#1090;&#1088;&#1072;&#1083;&#1077;&#1081;%20&#1080;&#1089;&#1087;&#1088;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2017-05-24%20&#1040;&#1085;&#1072;&#1083;&#1080;&#1079;%20&#1092;&#1080;&#1085;.&#1088;&#1077;&#1079;&#1091;&#1083;&#1100;&#1090;&#1072;&#1090;&#1072;%20&#1087;&#1086;%20&#1058;&#1069;,%20&#1069;&#1069;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30%20&#1048;&#1085;&#1074;&#1077;&#1089;&#1090;&#1084;&#1086;&#1076;&#1077;&#1083;&#1100;_&#1058;&#1043;_2018%20-%2010%20&#1083;&#1077;&#1090;.xlsm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5-20%20&#1048;&#1085;&#1074;&#1077;&#1089;&#1090;&#1084;&#1086;&#1076;&#1077;&#1083;&#1100;%20&#1058;&#1043;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zhevitskii\Documents\&#1058;&#1074;&#1077;&#1088;&#1089;&#1082;&#1072;&#1103;%20&#1043;&#1077;&#1085;&#1077;&#1088;&#1072;&#1094;&#1080;&#1103;\&#1041;&#1080;&#1079;&#1085;&#1077;&#1089;-&#1087;&#1083;&#1072;&#1085;\&#1052;&#1086;&#1076;&#1077;&#1083;&#1080;\2018-08-16%20&#1048;&#1085;&#1074;&#1077;&#1089;&#1090;&#1084;&#1086;&#1076;&#1077;&#1083;&#1100;_&#1058;&#1043;_2018%20-%2010%20&#1083;&#1077;&#1090;%20&#1089;%20&#1079;&#1072;&#1081;&#1084;&#1086;&#1084;.xlsm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8%20-%20&#1090;&#1077;&#1082;&#1091;&#1097;&#1077;&#1077;\&#1044;&#1080;&#1085;&#1072;&#1084;&#1080;&#1082;&#1072;%20&#1044;&#1047;%20&#1080;%20&#1050;&#1047;%20&#1085;&#1072;%2031.07.2018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6-07%20&#1048;&#1085;&#1074;&#1077;&#1089;&#1090;&#1084;&#1086;&#1076;&#1077;&#1083;&#1100;%20&#1057;&#1042;&#1054;&#1044;%20(1&#1042;)%20-%20&#1040;&#1085;&#1076;&#1088;&#1077;&#1081;.xlsm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6-07%20&#1048;&#1085;&#1074;&#1077;&#1089;&#1090;&#1084;&#1086;&#1076;&#1077;&#1083;&#1100;%20&#1057;&#1042;&#1054;&#1044;%20(1&#1042;)%20-%20&#1040;&#1085;&#1076;&#1088;&#1077;&#1081;.xlsm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8%20-%20&#1090;&#1077;&#1082;&#1091;&#1097;&#1077;&#1077;\_&#1040;&#1085;&#1072;&#1083;&#1080;&#1090;&#1080;&#1082;&#1072;%20&#1087;&#1086;%20&#1090;&#1072;&#1088;&#1080;&#1092;&#1072;&#1084;\&#1040;&#1085;&#1072;&#1083;&#1080;&#1079;%20&#1092;&#1080;&#1085;.&#1088;&#1077;&#1079;&#1091;&#1083;&#1100;&#1090;&#1072;&#1090;&#1072;%20&#1087;&#1086;%20&#1058;&#1069;,%20&#1069;&#1069;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8%20-%20&#1090;&#1077;&#1082;&#1091;&#1097;&#1077;&#1077;\_&#1040;&#1085;&#1072;&#1083;&#1080;&#1090;&#1080;&#1082;&#1072;%20&#1087;&#1086;%20&#1090;&#1072;&#1088;&#1080;&#1092;&#1072;&#1084;\&#1040;&#1085;&#1072;&#1083;&#1080;&#1079;%20&#1092;&#1080;&#1085;.&#1088;&#1077;&#1079;&#1091;&#1083;&#1100;&#1090;&#1072;&#1090;&#1072;%20&#1087;&#1086;%20&#1058;&#1069;,%20&#1069;&#1069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5-20%20&#1048;&#1085;&#1074;&#1077;&#1089;&#1090;&#1084;&#1086;&#1076;&#1077;&#1083;&#1100;%20&#1058;&#1043;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8%20-%20&#1090;&#1077;&#1082;&#1091;&#1097;&#1077;&#1077;\_&#1040;&#1085;&#1072;&#1083;&#1080;&#1090;&#1080;&#1082;&#1072;%20&#1087;&#1086;%20&#1090;&#1072;&#1088;&#1080;&#1092;&#1072;&#1084;\&#1040;&#1085;&#1072;&#1083;&#1080;&#1079;%20&#1092;&#1080;&#1085;.&#1088;&#1077;&#1079;&#1091;&#1083;&#1100;&#1090;&#1072;&#1090;&#1072;%20&#1087;&#1086;%20&#1058;&#1069;,%20&#1069;&#1069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5-20%20&#1048;&#1085;&#1074;&#1077;&#1089;&#1090;&#1084;&#1086;&#1076;&#1077;&#1083;&#1100;%20&#1058;&#1043;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6-06%202016%20&#1076;&#1083;&#1103;%20&#1084;&#1086;&#1076;&#1077;&#1083;&#108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7%20-%20&#1090;&#1077;&#1082;&#1091;&#1097;&#1077;&#1077;\&#1054;&#1073;&#1098;&#1077;&#1076;&#1080;&#1085;&#1077;&#1085;&#1080;&#1077;%20+%20&#1080;&#1085;&#1074;&#1077;&#1089;&#1090;\2017-06-06%202016%20&#1076;&#1083;&#1103;%20&#1084;&#1086;&#1076;&#1077;&#1083;&#1080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7%20-%20&#1092;&#1072;&#1082;&#1090;\!%20&#1057;&#1084;&#1077;&#1090;&#1099;_&#1058;&#1043;_17&#1092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7%20-%20&#1092;&#1072;&#1082;&#1090;\!%20&#1057;&#1084;&#1077;&#1090;&#1099;_&#1058;&#1043;_17&#109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otX val="30"/>
      <c:rotY val="240"/>
      <c:perspective val="30"/>
    </c:view3D>
    <c:plotArea>
      <c:layout>
        <c:manualLayout>
          <c:layoutTarget val="inner"/>
          <c:xMode val="edge"/>
          <c:yMode val="edge"/>
          <c:x val="4.8632983377077879E-4"/>
          <c:y val="0.20833333333333343"/>
          <c:w val="0.39600585325064508"/>
          <c:h val="0.57870370370370372"/>
        </c:manualLayout>
      </c:layout>
      <c:pie3DChart>
        <c:varyColors val="1"/>
        <c:ser>
          <c:idx val="0"/>
          <c:order val="0"/>
          <c:explosion val="25"/>
          <c:dLbls>
            <c:numFmt formatCode="#,##0.0" sourceLinked="0"/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cat>
            <c:strRef>
              <c:f>'3.1.Инф'!$B$40:$B$54</c:f>
              <c:strCache>
                <c:ptCount val="15"/>
                <c:pt idx="0">
                  <c:v>Котельная м-н "Южный"</c:v>
                </c:pt>
                <c:pt idx="1">
                  <c:v>Локальная котельная ДРСУ-2</c:v>
                </c:pt>
                <c:pt idx="2">
                  <c:v>Локальная котельная Керамический завод</c:v>
                </c:pt>
                <c:pt idx="3">
                  <c:v>Локальная котельная  ВНИИСВ</c:v>
                </c:pt>
                <c:pt idx="4">
                  <c:v>Локальная котельная Б. Перемерки</c:v>
                </c:pt>
                <c:pt idx="5">
                  <c:v>Локальная котельная Мамулино</c:v>
                </c:pt>
                <c:pt idx="6">
                  <c:v>Локальная котельная ПАТП-1</c:v>
                </c:pt>
                <c:pt idx="7">
                  <c:v>Локальная котельная Поликлиника № 2</c:v>
                </c:pt>
                <c:pt idx="8">
                  <c:v>Локальная котельная Сахарово</c:v>
                </c:pt>
                <c:pt idx="9">
                  <c:v>Локальная котельная Сахаровское шоссе, 16</c:v>
                </c:pt>
                <c:pt idx="10">
                  <c:v>Локальная котельная УПК</c:v>
                </c:pt>
                <c:pt idx="11">
                  <c:v>Локальная котельная ХБК</c:v>
                </c:pt>
                <c:pt idx="12">
                  <c:v>Локальная котельная Школа № 2</c:v>
                </c:pt>
                <c:pt idx="13">
                  <c:v>Локальная котельная Школа № 24</c:v>
                </c:pt>
                <c:pt idx="14">
                  <c:v>Локальная котельная Школа № 3</c:v>
                </c:pt>
              </c:strCache>
            </c:strRef>
          </c:cat>
          <c:val>
            <c:numRef>
              <c:f>'3.1.Инф'!$D$40:$D$54</c:f>
              <c:numCache>
                <c:formatCode>_-* #,##0.00_р_._-;\-* #,##0.00_р_._-;_-* "-"?_р_._-;_-@_-</c:formatCode>
                <c:ptCount val="15"/>
                <c:pt idx="0">
                  <c:v>250</c:v>
                </c:pt>
                <c:pt idx="1">
                  <c:v>5.67</c:v>
                </c:pt>
                <c:pt idx="2">
                  <c:v>0.6960000000000004</c:v>
                </c:pt>
                <c:pt idx="3">
                  <c:v>60</c:v>
                </c:pt>
                <c:pt idx="4">
                  <c:v>0.32570937231298386</c:v>
                </c:pt>
                <c:pt idx="5">
                  <c:v>20.64</c:v>
                </c:pt>
                <c:pt idx="6">
                  <c:v>11.7</c:v>
                </c:pt>
                <c:pt idx="7">
                  <c:v>0.4300000000000001</c:v>
                </c:pt>
                <c:pt idx="8">
                  <c:v>24</c:v>
                </c:pt>
                <c:pt idx="9">
                  <c:v>7.35</c:v>
                </c:pt>
                <c:pt idx="10">
                  <c:v>0.4300000000000001</c:v>
                </c:pt>
                <c:pt idx="11">
                  <c:v>12.900000000000002</c:v>
                </c:pt>
                <c:pt idx="12">
                  <c:v>2.56</c:v>
                </c:pt>
                <c:pt idx="13">
                  <c:v>0.4300000000000001</c:v>
                </c:pt>
                <c:pt idx="14">
                  <c:v>1.3800000000000001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 rtl="0">
              <a:defRPr sz="1050" b="1">
                <a:solidFill>
                  <a:srgbClr val="FF0000"/>
                </a:solidFill>
              </a:defRPr>
            </a:pPr>
            <a:endParaRPr lang="ru-RU"/>
          </a:p>
        </c:txPr>
      </c:legendEntry>
      <c:legendEntry>
        <c:idx val="3"/>
        <c:txPr>
          <a:bodyPr/>
          <a:lstStyle/>
          <a:p>
            <a:pPr rtl="0">
              <a:defRPr sz="1050" b="1">
                <a:solidFill>
                  <a:srgbClr val="FF0000"/>
                </a:solidFill>
              </a:defRPr>
            </a:pPr>
            <a:endParaRPr lang="ru-RU"/>
          </a:p>
        </c:txPr>
      </c:legendEntry>
      <c:legendEntry>
        <c:idx val="5"/>
        <c:txPr>
          <a:bodyPr/>
          <a:lstStyle/>
          <a:p>
            <a:pPr rtl="0">
              <a:defRPr b="1">
                <a:solidFill>
                  <a:schemeClr val="tx1"/>
                </a:solidFill>
              </a:defRPr>
            </a:pPr>
            <a:endParaRPr lang="ru-RU"/>
          </a:p>
        </c:txPr>
      </c:legendEntry>
      <c:legendEntry>
        <c:idx val="8"/>
        <c:txPr>
          <a:bodyPr/>
          <a:lstStyle/>
          <a:p>
            <a:pPr rtl="0">
              <a:defRPr b="1">
                <a:solidFill>
                  <a:schemeClr val="tx1"/>
                </a:solidFill>
              </a:defRPr>
            </a:pPr>
            <a:endParaRPr lang="ru-RU"/>
          </a:p>
        </c:txPr>
      </c:legendEntry>
      <c:layout/>
      <c:txPr>
        <a:bodyPr/>
        <a:lstStyle/>
        <a:p>
          <a:pPr rtl="0">
            <a:defRPr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5635076234424955"/>
          <c:y val="0.14390400467138406"/>
          <c:w val="0.45856866191908341"/>
          <c:h val="0.60042141104041236"/>
        </c:manualLayout>
      </c:layout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Выручка по ставке за мощность, млн. руб.</c:v>
                </c:pt>
              </c:strCache>
            </c:strRef>
          </c:tx>
          <c:dLbls>
            <c:dLbl>
              <c:idx val="0"/>
              <c:layout>
                <c:manualLayout>
                  <c:x val="5.4700471845408613E-3"/>
                  <c:y val="9.2180424776522094E-2"/>
                </c:manualLayout>
              </c:layout>
              <c:showVal val="1"/>
            </c:dLbl>
            <c:dLbl>
              <c:idx val="1"/>
              <c:layout>
                <c:manualLayout>
                  <c:x val="-5.4700471845408882E-3"/>
                  <c:y val="9.8764740831988065E-2"/>
                </c:manualLayout>
              </c:layout>
              <c:showVal val="1"/>
            </c:dLbl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2016 год</c:v>
                </c:pt>
                <c:pt idx="1">
                  <c:v>2017 год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293</c:v>
                </c:pt>
                <c:pt idx="1">
                  <c:v>309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Затраты, отнесенные на мощность, млн. руб.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11851768899838555"/>
                </c:manualLayout>
              </c:layout>
              <c:showVal val="1"/>
            </c:dLbl>
            <c:dLbl>
              <c:idx val="1"/>
              <c:layout>
                <c:manualLayout>
                  <c:x val="2.7350235922704406E-3"/>
                  <c:y val="0.11851768899838555"/>
                </c:manualLayout>
              </c:layout>
              <c:showVal val="1"/>
            </c:dLbl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2016 год</c:v>
                </c:pt>
                <c:pt idx="1">
                  <c:v>2017 год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368</c:v>
                </c:pt>
                <c:pt idx="1">
                  <c:v>383</c:v>
                </c:pt>
              </c:numCache>
            </c:numRef>
          </c:val>
        </c:ser>
        <c:axId val="103381248"/>
        <c:axId val="103399424"/>
      </c:barChart>
      <c:catAx>
        <c:axId val="1033812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103399424"/>
        <c:crosses val="autoZero"/>
        <c:auto val="1"/>
        <c:lblAlgn val="ctr"/>
        <c:lblOffset val="100"/>
      </c:catAx>
      <c:valAx>
        <c:axId val="103399424"/>
        <c:scaling>
          <c:orientation val="minMax"/>
          <c:max val="2000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03381248"/>
        <c:crosses val="autoZero"/>
        <c:crossBetween val="between"/>
        <c:majorUnit val="500"/>
      </c:valAx>
    </c:plotArea>
    <c:legend>
      <c:legendPos val="r"/>
      <c:layout>
        <c:manualLayout>
          <c:xMode val="edge"/>
          <c:yMode val="edge"/>
          <c:x val="0.64276887758508305"/>
          <c:y val="0.14882783620710224"/>
          <c:w val="0.23415506076274856"/>
          <c:h val="0.59041095464287607"/>
        </c:manualLayout>
      </c:layout>
      <c:txPr>
        <a:bodyPr/>
        <a:lstStyle/>
        <a:p>
          <a:pPr>
            <a:defRPr sz="800"/>
          </a:pPr>
          <a:endParaRPr lang="ru-RU"/>
        </a:p>
      </c:txPr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10047777999083315"/>
          <c:y val="0.14602022533025638"/>
          <c:w val="0.44315194011632103"/>
          <c:h val="0.57925765731421863"/>
        </c:manualLayout>
      </c:layout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Выручка по ставке за энергию, млн. руб.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16507820967632286"/>
                </c:manualLayout>
              </c:layout>
              <c:showVal val="1"/>
            </c:dLbl>
            <c:dLbl>
              <c:idx val="1"/>
              <c:layout>
                <c:manualLayout>
                  <c:x val="2.5396810160643849E-3"/>
                  <c:y val="0.13968156203381135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1282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2016 год</c:v>
                </c:pt>
                <c:pt idx="1">
                  <c:v>2017 год</c:v>
                </c:pt>
              </c:strCache>
            </c:strRef>
          </c:cat>
          <c:val>
            <c:numRef>
              <c:f>Лист1!$B$2:$B$3</c:f>
              <c:numCache>
                <c:formatCode>0</c:formatCode>
                <c:ptCount val="2"/>
                <c:pt idx="0">
                  <c:v>1292.5047411999999</c:v>
                </c:pt>
                <c:pt idx="1">
                  <c:v>1282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Затраты, отнесенные на энергию, млн. руб.</c:v>
                </c:pt>
              </c:strCache>
            </c:strRef>
          </c:tx>
          <c:dLbls>
            <c:dLbl>
              <c:idx val="0"/>
              <c:layout>
                <c:manualLayout>
                  <c:x val="2.5396810160643849E-3"/>
                  <c:y val="0.14603072394443933"/>
                </c:manualLayout>
              </c:layout>
              <c:showVal val="1"/>
            </c:dLbl>
            <c:dLbl>
              <c:idx val="1"/>
              <c:layout>
                <c:manualLayout>
                  <c:x val="-2.5396810160643849E-3"/>
                  <c:y val="0.17777653349757841"/>
                </c:manualLayout>
              </c:layout>
              <c:showVal val="1"/>
            </c:dLbl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2016 год</c:v>
                </c:pt>
                <c:pt idx="1">
                  <c:v>2017 год</c:v>
                </c:pt>
              </c:strCache>
            </c:strRef>
          </c:cat>
          <c:val>
            <c:numRef>
              <c:f>Лист1!$C$2:$C$3</c:f>
              <c:numCache>
                <c:formatCode>0</c:formatCode>
                <c:ptCount val="2"/>
                <c:pt idx="0">
                  <c:v>1483</c:v>
                </c:pt>
                <c:pt idx="1">
                  <c:v>1472</c:v>
                </c:pt>
              </c:numCache>
            </c:numRef>
          </c:val>
        </c:ser>
        <c:axId val="103895808"/>
        <c:axId val="103897344"/>
      </c:barChart>
      <c:catAx>
        <c:axId val="103895808"/>
        <c:scaling>
          <c:orientation val="minMax"/>
        </c:scaling>
        <c:axPos val="b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03897344"/>
        <c:crosses val="autoZero"/>
        <c:auto val="1"/>
        <c:lblAlgn val="ctr"/>
        <c:lblOffset val="100"/>
      </c:catAx>
      <c:valAx>
        <c:axId val="103897344"/>
        <c:scaling>
          <c:orientation val="minMax"/>
          <c:min val="0"/>
        </c:scaling>
        <c:axPos val="l"/>
        <c:majorGridlines/>
        <c:numFmt formatCode="0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03895808"/>
        <c:crosses val="autoZero"/>
        <c:crossBetween val="between"/>
        <c:majorUnit val="500"/>
      </c:valAx>
    </c:plotArea>
    <c:legend>
      <c:legendPos val="r"/>
      <c:layout>
        <c:manualLayout>
          <c:xMode val="edge"/>
          <c:yMode val="edge"/>
          <c:x val="0.54496915187452466"/>
          <c:y val="0.14232221346782245"/>
          <c:w val="0.21122147058329496"/>
          <c:h val="0.60741982058368371"/>
        </c:manualLayout>
      </c:layout>
      <c:txPr>
        <a:bodyPr/>
        <a:lstStyle/>
        <a:p>
          <a:pPr>
            <a:defRPr sz="800"/>
          </a:pPr>
          <a:endParaRPr lang="ru-RU"/>
        </a:p>
      </c:txPr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5.1976815398075242E-2"/>
          <c:y val="6.518472894911212E-2"/>
          <c:w val="0.93023594578956947"/>
          <c:h val="0.65176581306652293"/>
        </c:manualLayout>
      </c:layout>
      <c:lineChart>
        <c:grouping val="standard"/>
        <c:ser>
          <c:idx val="0"/>
          <c:order val="0"/>
          <c:tx>
            <c:strRef>
              <c:f>'ТЭЦ-1'!$B$496</c:f>
              <c:strCache>
                <c:ptCount val="1"/>
                <c:pt idx="0">
                  <c:v>Индекс роста цен на э/энергию (ОРЭМ)</c:v>
                </c:pt>
              </c:strCache>
            </c:strRef>
          </c:tx>
          <c:spPr>
            <a:ln>
              <a:prstDash val="sysDash"/>
            </a:ln>
          </c:spPr>
          <c:dLbls>
            <c:dLbl>
              <c:idx val="14"/>
              <c:layout>
                <c:manualLayout>
                  <c:x val="0"/>
                  <c:y val="3.1908608576488418E-2"/>
                </c:manualLayout>
              </c:layout>
              <c:spPr/>
              <c:txPr>
                <a:bodyPr/>
                <a:lstStyle/>
                <a:p>
                  <a:pPr>
                    <a:defRPr sz="1100" b="0">
                      <a:solidFill>
                        <a:srgbClr val="0070C0"/>
                      </a:solidFill>
                    </a:defRPr>
                  </a:pPr>
                  <a:endParaRPr lang="ru-RU"/>
                </a:p>
              </c:txPr>
              <c:showVal val="1"/>
            </c:dLbl>
            <c:txPr>
              <a:bodyPr/>
              <a:lstStyle/>
              <a:p>
                <a:pPr>
                  <a:defRPr sz="800">
                    <a:solidFill>
                      <a:srgbClr val="0070C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'ТЭЦ-1'!$G$61:$U$61</c:f>
              <c:strCache>
                <c:ptCount val="15"/>
                <c:pt idx="0">
                  <c:v>2016 г.</c:v>
                </c:pt>
                <c:pt idx="1">
                  <c:v>2017 г.</c:v>
                </c:pt>
                <c:pt idx="2">
                  <c:v>2018 г.</c:v>
                </c:pt>
                <c:pt idx="3">
                  <c:v>2019 г.</c:v>
                </c:pt>
                <c:pt idx="4">
                  <c:v>2020 г.</c:v>
                </c:pt>
                <c:pt idx="5">
                  <c:v>2021 г.</c:v>
                </c:pt>
                <c:pt idx="6">
                  <c:v>2022 г.</c:v>
                </c:pt>
                <c:pt idx="7">
                  <c:v>2023 г.</c:v>
                </c:pt>
                <c:pt idx="8">
                  <c:v>2024 г.</c:v>
                </c:pt>
                <c:pt idx="9">
                  <c:v>2025 г.</c:v>
                </c:pt>
                <c:pt idx="10">
                  <c:v>2026 г.</c:v>
                </c:pt>
                <c:pt idx="11">
                  <c:v>2027 г.</c:v>
                </c:pt>
                <c:pt idx="12">
                  <c:v>2028 г.</c:v>
                </c:pt>
                <c:pt idx="13">
                  <c:v>2029 г.</c:v>
                </c:pt>
                <c:pt idx="14">
                  <c:v>2030 г.</c:v>
                </c:pt>
              </c:strCache>
            </c:strRef>
          </c:cat>
          <c:val>
            <c:numRef>
              <c:f>'ТЭЦ-1'!$G$496:$U$496</c:f>
              <c:numCache>
                <c:formatCode>0%</c:formatCode>
                <c:ptCount val="15"/>
                <c:pt idx="0">
                  <c:v>1.0760000000000001</c:v>
                </c:pt>
                <c:pt idx="1">
                  <c:v>1.143788</c:v>
                </c:pt>
                <c:pt idx="2">
                  <c:v>1.2158466439999982</c:v>
                </c:pt>
                <c:pt idx="3">
                  <c:v>1.2268960456018814</c:v>
                </c:pt>
                <c:pt idx="4">
                  <c:v>1.2630655445376082</c:v>
                </c:pt>
                <c:pt idx="5">
                  <c:v>1.2952473586818571</c:v>
                </c:pt>
                <c:pt idx="6">
                  <c:v>1.3245231467745671</c:v>
                </c:pt>
                <c:pt idx="7">
                  <c:v>1.3573877496746913</c:v>
                </c:pt>
                <c:pt idx="8">
                  <c:v>1.3956114640591932</c:v>
                </c:pt>
                <c:pt idx="9">
                  <c:v>1.4495943713449171</c:v>
                </c:pt>
                <c:pt idx="10">
                  <c:v>1.45265497739074</c:v>
                </c:pt>
                <c:pt idx="11">
                  <c:v>1.4557220454576272</c:v>
                </c:pt>
                <c:pt idx="12">
                  <c:v>1.4587955891891946</c:v>
                </c:pt>
                <c:pt idx="13">
                  <c:v>1.4618756222578568</c:v>
                </c:pt>
                <c:pt idx="14">
                  <c:v>1.4649621583648982</c:v>
                </c:pt>
              </c:numCache>
            </c:numRef>
          </c:val>
        </c:ser>
        <c:ser>
          <c:idx val="1"/>
          <c:order val="1"/>
          <c:tx>
            <c:strRef>
              <c:f>'ТЭЦ-1'!$B$498</c:f>
              <c:strCache>
                <c:ptCount val="1"/>
                <c:pt idx="0">
                  <c:v>Индекс роста цен на электроэнергию (ОРЭМ) без учета ДПМ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4F81BD">
                    <a:shade val="95000"/>
                    <a:satMod val="105000"/>
                  </a:srgbClr>
                </a:solidFill>
              </a:ln>
            </c:spPr>
          </c:marker>
          <c:dLbls>
            <c:dLbl>
              <c:idx val="14"/>
              <c:layout>
                <c:manualLayout>
                  <c:x val="0"/>
                  <c:y val="3.6466981230272477E-2"/>
                </c:manualLayout>
              </c:layout>
              <c:spPr/>
              <c:txPr>
                <a:bodyPr/>
                <a:lstStyle/>
                <a:p>
                  <a:pPr>
                    <a:defRPr sz="1100" b="1">
                      <a:solidFill>
                        <a:srgbClr val="0070C0"/>
                      </a:solidFill>
                    </a:defRPr>
                  </a:pPr>
                  <a:endParaRPr lang="ru-RU"/>
                </a:p>
              </c:txPr>
              <c:showVal val="1"/>
            </c:dLbl>
            <c:txPr>
              <a:bodyPr/>
              <a:lstStyle/>
              <a:p>
                <a:pPr>
                  <a:defRPr sz="800">
                    <a:solidFill>
                      <a:srgbClr val="0070C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'ТЭЦ-1'!$G$61:$U$61</c:f>
              <c:strCache>
                <c:ptCount val="15"/>
                <c:pt idx="0">
                  <c:v>2016 г.</c:v>
                </c:pt>
                <c:pt idx="1">
                  <c:v>2017 г.</c:v>
                </c:pt>
                <c:pt idx="2">
                  <c:v>2018 г.</c:v>
                </c:pt>
                <c:pt idx="3">
                  <c:v>2019 г.</c:v>
                </c:pt>
                <c:pt idx="4">
                  <c:v>2020 г.</c:v>
                </c:pt>
                <c:pt idx="5">
                  <c:v>2021 г.</c:v>
                </c:pt>
                <c:pt idx="6">
                  <c:v>2022 г.</c:v>
                </c:pt>
                <c:pt idx="7">
                  <c:v>2023 г.</c:v>
                </c:pt>
                <c:pt idx="8">
                  <c:v>2024 г.</c:v>
                </c:pt>
                <c:pt idx="9">
                  <c:v>2025 г.</c:v>
                </c:pt>
                <c:pt idx="10">
                  <c:v>2026 г.</c:v>
                </c:pt>
                <c:pt idx="11">
                  <c:v>2027 г.</c:v>
                </c:pt>
                <c:pt idx="12">
                  <c:v>2028 г.</c:v>
                </c:pt>
                <c:pt idx="13">
                  <c:v>2029 г.</c:v>
                </c:pt>
                <c:pt idx="14">
                  <c:v>2030 г.</c:v>
                </c:pt>
              </c:strCache>
            </c:strRef>
          </c:cat>
          <c:val>
            <c:numRef>
              <c:f>'ТЭЦ-1'!$G$498:$U$498</c:f>
              <c:numCache>
                <c:formatCode>0%</c:formatCode>
                <c:ptCount val="15"/>
                <c:pt idx="0">
                  <c:v>1.0090878250611701</c:v>
                </c:pt>
                <c:pt idx="1">
                  <c:v>1.0388362305152756</c:v>
                </c:pt>
                <c:pt idx="2">
                  <c:v>1.0653048762964359</c:v>
                </c:pt>
                <c:pt idx="3">
                  <c:v>1.0893833965910649</c:v>
                </c:pt>
                <c:pt idx="4">
                  <c:v>1.1214989549913443</c:v>
                </c:pt>
                <c:pt idx="5">
                  <c:v>1.1500737752677657</c:v>
                </c:pt>
                <c:pt idx="6">
                  <c:v>1.1760682819618282</c:v>
                </c:pt>
                <c:pt idx="7">
                  <c:v>1.2052493628392937</c:v>
                </c:pt>
                <c:pt idx="8">
                  <c:v>1.2391888966374398</c:v>
                </c:pt>
                <c:pt idx="9">
                  <c:v>1.2871213055058162</c:v>
                </c:pt>
                <c:pt idx="10">
                  <c:v>1.2898388734870454</c:v>
                </c:pt>
                <c:pt idx="11">
                  <c:v>1.2925621792147481</c:v>
                </c:pt>
                <c:pt idx="12">
                  <c:v>1.2952912348033354</c:v>
                </c:pt>
                <c:pt idx="13">
                  <c:v>1.2980260523927958</c:v>
                </c:pt>
                <c:pt idx="14">
                  <c:v>1.3007666441487509</c:v>
                </c:pt>
              </c:numCache>
            </c:numRef>
          </c:val>
        </c:ser>
        <c:ser>
          <c:idx val="2"/>
          <c:order val="2"/>
          <c:tx>
            <c:strRef>
              <c:f>'ТЭЦ-1'!$B$499</c:f>
              <c:strCache>
                <c:ptCount val="1"/>
                <c:pt idx="0">
                  <c:v>Индекс роста потребительских цен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4"/>
              <c:layout>
                <c:manualLayout>
                  <c:x val="0"/>
                  <c:y val="-3.6466981230272477E-2"/>
                </c:manualLayout>
              </c:layout>
              <c:spPr/>
              <c:txPr>
                <a:bodyPr/>
                <a:lstStyle/>
                <a:p>
                  <a:pPr>
                    <a:defRPr sz="1100" b="1">
                      <a:solidFill>
                        <a:srgbClr val="C00000"/>
                      </a:solidFill>
                    </a:defRPr>
                  </a:pPr>
                  <a:endParaRPr lang="ru-RU"/>
                </a:p>
              </c:txPr>
              <c:showVal val="1"/>
            </c:dLbl>
            <c:txPr>
              <a:bodyPr/>
              <a:lstStyle/>
              <a:p>
                <a:pPr>
                  <a:defRPr sz="800"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'ТЭЦ-1'!$G$61:$U$61</c:f>
              <c:strCache>
                <c:ptCount val="15"/>
                <c:pt idx="0">
                  <c:v>2016 г.</c:v>
                </c:pt>
                <c:pt idx="1">
                  <c:v>2017 г.</c:v>
                </c:pt>
                <c:pt idx="2">
                  <c:v>2018 г.</c:v>
                </c:pt>
                <c:pt idx="3">
                  <c:v>2019 г.</c:v>
                </c:pt>
                <c:pt idx="4">
                  <c:v>2020 г.</c:v>
                </c:pt>
                <c:pt idx="5">
                  <c:v>2021 г.</c:v>
                </c:pt>
                <c:pt idx="6">
                  <c:v>2022 г.</c:v>
                </c:pt>
                <c:pt idx="7">
                  <c:v>2023 г.</c:v>
                </c:pt>
                <c:pt idx="8">
                  <c:v>2024 г.</c:v>
                </c:pt>
                <c:pt idx="9">
                  <c:v>2025 г.</c:v>
                </c:pt>
                <c:pt idx="10">
                  <c:v>2026 г.</c:v>
                </c:pt>
                <c:pt idx="11">
                  <c:v>2027 г.</c:v>
                </c:pt>
                <c:pt idx="12">
                  <c:v>2028 г.</c:v>
                </c:pt>
                <c:pt idx="13">
                  <c:v>2029 г.</c:v>
                </c:pt>
                <c:pt idx="14">
                  <c:v>2030 г.</c:v>
                </c:pt>
              </c:strCache>
            </c:strRef>
          </c:cat>
          <c:val>
            <c:numRef>
              <c:f>'ТЭЦ-1'!$G$500:$U$500</c:f>
              <c:numCache>
                <c:formatCode>0%</c:formatCode>
                <c:ptCount val="15"/>
                <c:pt idx="0">
                  <c:v>1.0711988261624257</c:v>
                </c:pt>
                <c:pt idx="1">
                  <c:v>1.118293328392056</c:v>
                </c:pt>
                <c:pt idx="2">
                  <c:v>1.1584426108944619</c:v>
                </c:pt>
                <c:pt idx="3">
                  <c:v>1.1987338303050101</c:v>
                </c:pt>
                <c:pt idx="4">
                  <c:v>1.2390250497155559</c:v>
                </c:pt>
                <c:pt idx="5">
                  <c:v>1.2793162691261029</c:v>
                </c:pt>
                <c:pt idx="6">
                  <c:v>1.31960748853665</c:v>
                </c:pt>
                <c:pt idx="7">
                  <c:v>1.3598987079471951</c:v>
                </c:pt>
                <c:pt idx="8">
                  <c:v>1.4001899273577441</c:v>
                </c:pt>
                <c:pt idx="9">
                  <c:v>1.4404811467682905</c:v>
                </c:pt>
                <c:pt idx="10">
                  <c:v>1.4807723661788381</c:v>
                </c:pt>
                <c:pt idx="11">
                  <c:v>1.521063585589383</c:v>
                </c:pt>
                <c:pt idx="12">
                  <c:v>1.5613548049999313</c:v>
                </c:pt>
                <c:pt idx="13">
                  <c:v>1.6016460244104782</c:v>
                </c:pt>
                <c:pt idx="14">
                  <c:v>1.6419372438210251</c:v>
                </c:pt>
              </c:numCache>
            </c:numRef>
          </c:val>
        </c:ser>
        <c:ser>
          <c:idx val="3"/>
          <c:order val="3"/>
          <c:tx>
            <c:strRef>
              <c:f>'ТЭЦ-1'!$B$501</c:f>
              <c:strCache>
                <c:ptCount val="1"/>
                <c:pt idx="0">
                  <c:v>Индекс роста цен на природный газ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ln>
                <a:solidFill>
                  <a:srgbClr val="C00000"/>
                </a:solidFill>
              </a:ln>
            </c:spPr>
          </c:marker>
          <c:dLbls>
            <c:dLbl>
              <c:idx val="14"/>
              <c:layout>
                <c:manualLayout>
                  <c:x val="0"/>
                  <c:y val="-2.7350235922704396E-2"/>
                </c:manualLayout>
              </c:layout>
              <c:spPr/>
              <c:txPr>
                <a:bodyPr/>
                <a:lstStyle/>
                <a:p>
                  <a:pPr>
                    <a:defRPr sz="1100" b="1">
                      <a:solidFill>
                        <a:srgbClr val="C00000"/>
                      </a:solidFill>
                    </a:defRPr>
                  </a:pPr>
                  <a:endParaRPr lang="ru-RU"/>
                </a:p>
              </c:txPr>
              <c:showVal val="1"/>
            </c:dLbl>
            <c:txPr>
              <a:bodyPr/>
              <a:lstStyle/>
              <a:p>
                <a:pPr>
                  <a:defRPr sz="800"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'ТЭЦ-1'!$G$61:$U$61</c:f>
              <c:strCache>
                <c:ptCount val="15"/>
                <c:pt idx="0">
                  <c:v>2016 г.</c:v>
                </c:pt>
                <c:pt idx="1">
                  <c:v>2017 г.</c:v>
                </c:pt>
                <c:pt idx="2">
                  <c:v>2018 г.</c:v>
                </c:pt>
                <c:pt idx="3">
                  <c:v>2019 г.</c:v>
                </c:pt>
                <c:pt idx="4">
                  <c:v>2020 г.</c:v>
                </c:pt>
                <c:pt idx="5">
                  <c:v>2021 г.</c:v>
                </c:pt>
                <c:pt idx="6">
                  <c:v>2022 г.</c:v>
                </c:pt>
                <c:pt idx="7">
                  <c:v>2023 г.</c:v>
                </c:pt>
                <c:pt idx="8">
                  <c:v>2024 г.</c:v>
                </c:pt>
                <c:pt idx="9">
                  <c:v>2025 г.</c:v>
                </c:pt>
                <c:pt idx="10">
                  <c:v>2026 г.</c:v>
                </c:pt>
                <c:pt idx="11">
                  <c:v>2027 г.</c:v>
                </c:pt>
                <c:pt idx="12">
                  <c:v>2028 г.</c:v>
                </c:pt>
                <c:pt idx="13">
                  <c:v>2029 г.</c:v>
                </c:pt>
                <c:pt idx="14">
                  <c:v>2030 г.</c:v>
                </c:pt>
              </c:strCache>
            </c:strRef>
          </c:cat>
          <c:val>
            <c:numRef>
              <c:f>'ТЭЦ-1'!$G$502:$U$502</c:f>
              <c:numCache>
                <c:formatCode>0%</c:formatCode>
                <c:ptCount val="15"/>
                <c:pt idx="0">
                  <c:v>1.0127999999999988</c:v>
                </c:pt>
                <c:pt idx="1">
                  <c:v>1.0522991999999998</c:v>
                </c:pt>
                <c:pt idx="2">
                  <c:v>1.0880773727999997</c:v>
                </c:pt>
                <c:pt idx="3">
                  <c:v>1.1218077713568009</c:v>
                </c:pt>
                <c:pt idx="4">
                  <c:v>1.168923697753784</c:v>
                </c:pt>
                <c:pt idx="5">
                  <c:v>1.2133427982684279</c:v>
                </c:pt>
                <c:pt idx="6">
                  <c:v>1.2545964534095546</c:v>
                </c:pt>
                <c:pt idx="7">
                  <c:v>1.2947435399186629</c:v>
                </c:pt>
                <c:pt idx="8">
                  <c:v>1.3335858461162227</c:v>
                </c:pt>
                <c:pt idx="9">
                  <c:v>1.3709262498074744</c:v>
                </c:pt>
                <c:pt idx="10">
                  <c:v>1.407941258552275</c:v>
                </c:pt>
                <c:pt idx="11">
                  <c:v>1.4445477312746364</c:v>
                </c:pt>
                <c:pt idx="12">
                  <c:v>1.4792168768252281</c:v>
                </c:pt>
                <c:pt idx="13">
                  <c:v>1.4999259131007798</c:v>
                </c:pt>
                <c:pt idx="14">
                  <c:v>1.5134252463186866</c:v>
                </c:pt>
              </c:numCache>
            </c:numRef>
          </c:val>
        </c:ser>
        <c:marker val="1"/>
        <c:axId val="104109568"/>
        <c:axId val="104111104"/>
      </c:lineChart>
      <c:catAx>
        <c:axId val="104109568"/>
        <c:scaling>
          <c:orientation val="minMax"/>
        </c:scaling>
        <c:axPos val="b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04111104"/>
        <c:crosses val="autoZero"/>
        <c:auto val="1"/>
        <c:lblAlgn val="ctr"/>
        <c:lblOffset val="100"/>
      </c:catAx>
      <c:valAx>
        <c:axId val="104111104"/>
        <c:scaling>
          <c:orientation val="minMax"/>
          <c:min val="1"/>
        </c:scaling>
        <c:axPos val="l"/>
        <c:majorGridlines/>
        <c:numFmt formatCode="0%" sourceLinked="0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04109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7159387268572941"/>
          <c:w val="1"/>
          <c:h val="0.10105589139156698"/>
        </c:manualLayout>
      </c:layout>
      <c:txPr>
        <a:bodyPr/>
        <a:lstStyle/>
        <a:p>
          <a:pPr>
            <a:defRPr sz="700"/>
          </a:pPr>
          <a:endParaRPr lang="ru-RU"/>
        </a:p>
      </c:txPr>
    </c:legend>
    <c:plotVisOnly val="1"/>
  </c:chart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1400">
                <a:solidFill>
                  <a:srgbClr val="0070C0"/>
                </a:solidFill>
              </a:defRPr>
            </a:pPr>
            <a:r>
              <a:rPr lang="ru-RU" dirty="0" smtClean="0"/>
              <a:t>2016 </a:t>
            </a:r>
            <a:r>
              <a:rPr lang="ru-RU" dirty="0"/>
              <a:t>год</a:t>
            </a:r>
            <a:r>
              <a:rPr lang="ru-RU" dirty="0" smtClean="0"/>
              <a:t>,</a:t>
            </a:r>
          </a:p>
          <a:p>
            <a:pPr>
              <a:defRPr sz="1400">
                <a:solidFill>
                  <a:srgbClr val="0070C0"/>
                </a:solidFill>
              </a:defRPr>
            </a:pPr>
            <a:r>
              <a:rPr lang="ru-RU" dirty="0" smtClean="0"/>
              <a:t> -505 млн</a:t>
            </a:r>
            <a:r>
              <a:rPr lang="ru-RU" dirty="0"/>
              <a:t>. руб.</a:t>
            </a:r>
          </a:p>
        </c:rich>
      </c:tx>
      <c:layout>
        <c:manualLayout>
          <c:xMode val="edge"/>
          <c:yMode val="edge"/>
          <c:x val="0.17917178783781496"/>
          <c:y val="0.11016445773228985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9.4241378589700353E-4"/>
          <c:y val="0.32720578819840185"/>
          <c:w val="0.49889473395737916"/>
          <c:h val="0.56114354589937898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Ожидаемый 2016 год, млн. руб.</c:v>
                </c:pt>
              </c:strCache>
            </c:strRef>
          </c:tx>
          <c:explosion val="25"/>
          <c:dLbls>
            <c:dLbl>
              <c:idx val="0"/>
              <c:spPr/>
              <c:txPr>
                <a:bodyPr/>
                <a:lstStyle/>
                <a:p>
                  <a:pPr>
                    <a:defRPr sz="1400"/>
                  </a:pPr>
                  <a:endParaRPr lang="ru-RU"/>
                </a:p>
              </c:txPr>
            </c:dLbl>
            <c:dLbl>
              <c:idx val="1"/>
              <c:spPr/>
              <c:txPr>
                <a:bodyPr/>
                <a:lstStyle/>
                <a:p>
                  <a:pPr>
                    <a:defRPr sz="1400"/>
                  </a:pPr>
                  <a:endParaRPr lang="ru-RU"/>
                </a:p>
              </c:txPr>
            </c:dLbl>
            <c:dLbl>
              <c:idx val="2"/>
              <c:spPr/>
              <c:txPr>
                <a:bodyPr/>
                <a:lstStyle/>
                <a:p>
                  <a:pPr>
                    <a:defRPr sz="1400"/>
                  </a:pPr>
                  <a:endParaRPr lang="ru-RU"/>
                </a:p>
              </c:txPr>
            </c:dLbl>
            <c:showVal val="1"/>
            <c:showLeaderLines val="1"/>
          </c:dLbls>
          <c:cat>
            <c:strRef>
              <c:f>Лист1!$A$2:$A$4</c:f>
              <c:strCache>
                <c:ptCount val="3"/>
                <c:pt idx="0">
                  <c:v>Завышение полезного отпуска в тарифах</c:v>
                </c:pt>
                <c:pt idx="1">
                  <c:v>Перерасход топлива, не оплаченный в тарифах</c:v>
                </c:pt>
                <c:pt idx="2">
                  <c:v>Сверхнормативные потери т/носителя в сетях</c:v>
                </c:pt>
              </c:strCache>
            </c:strRef>
          </c:cat>
          <c:val>
            <c:numRef>
              <c:f>Лист1!$B$2:$B$4</c:f>
              <c:numCache>
                <c:formatCode>0</c:formatCode>
                <c:ptCount val="3"/>
                <c:pt idx="0">
                  <c:v>-159</c:v>
                </c:pt>
                <c:pt idx="1">
                  <c:v>-234.42003435905201</c:v>
                </c:pt>
                <c:pt idx="2">
                  <c:v>-111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050"/>
          </a:pPr>
          <a:endParaRPr lang="ru-RU"/>
        </a:p>
      </c:txPr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400" dirty="0" smtClean="0">
                <a:solidFill>
                  <a:srgbClr val="0070C0"/>
                </a:solidFill>
              </a:rPr>
              <a:t>2017 год, </a:t>
            </a:r>
          </a:p>
          <a:p>
            <a:pPr>
              <a:defRPr/>
            </a:pPr>
            <a:r>
              <a:rPr lang="ru-RU" sz="1400" dirty="0" smtClean="0">
                <a:solidFill>
                  <a:srgbClr val="0070C0"/>
                </a:solidFill>
              </a:rPr>
              <a:t>-503 млн. руб.</a:t>
            </a:r>
            <a:endParaRPr lang="ru-RU" sz="1400" dirty="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34678672415241352"/>
          <c:y val="6.7844477664298061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9.7420390508453539E-2"/>
          <c:y val="0.2913688825337879"/>
          <c:w val="0.89722206668719762"/>
          <c:h val="0.59919850920218631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25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r>
                      <a:rPr lang="en-US" smtClean="0"/>
                      <a:t>2</a:t>
                    </a:r>
                    <a:r>
                      <a:rPr lang="ru-RU" smtClean="0"/>
                      <a:t>46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-</a:t>
                    </a:r>
                    <a:r>
                      <a:rPr lang="ru-RU" smtClean="0"/>
                      <a:t>156</a:t>
                    </a:r>
                    <a:endParaRPr lang="en-US" dirty="0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r>
                      <a:rPr lang="en-US" smtClean="0"/>
                      <a:t>1</a:t>
                    </a:r>
                    <a:r>
                      <a:rPr lang="ru-RU" smtClean="0"/>
                      <a:t>0</a:t>
                    </a:r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400" b="1">
                    <a:solidFill>
                      <a:schemeClr val="tx1"/>
                    </a:solidFill>
                  </a:defRPr>
                </a:pPr>
                <a:endParaRPr lang="ru-RU"/>
              </a:p>
            </c:txPr>
            <c:showVal val="1"/>
            <c:showLeaderLines val="1"/>
          </c:dLbls>
          <c:cat>
            <c:strRef>
              <c:f>Лист1!$A$2:$A$4</c:f>
              <c:strCache>
                <c:ptCount val="3"/>
                <c:pt idx="0">
                  <c:v>Завышение ПО</c:v>
                </c:pt>
                <c:pt idx="1">
                  <c:v>потери ТЭ</c:v>
                </c:pt>
                <c:pt idx="2">
                  <c:v>потери ТН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-250</c:v>
                </c:pt>
                <c:pt idx="1">
                  <c:v>-178</c:v>
                </c:pt>
                <c:pt idx="2">
                  <c:v>-121</c:v>
                </c:pt>
              </c:numCache>
            </c:numRef>
          </c:val>
        </c:ser>
      </c:pie3D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200" dirty="0"/>
              <a:t>Котельные</a:t>
            </a:r>
          </a:p>
        </c:rich>
      </c:tx>
      <c:layout>
        <c:manualLayout>
          <c:xMode val="edge"/>
          <c:yMode val="edge"/>
          <c:x val="0.71756180528298652"/>
          <c:y val="0"/>
        </c:manualLayout>
      </c:layout>
    </c:title>
    <c:plotArea>
      <c:layout>
        <c:manualLayout>
          <c:layoutTarget val="inner"/>
          <c:xMode val="edge"/>
          <c:yMode val="edge"/>
          <c:x val="0.57190346120264957"/>
          <c:y val="8.9202399105153568E-2"/>
          <c:w val="0.41588901082176538"/>
          <c:h val="0.52468146027201135"/>
        </c:manualLayout>
      </c:layout>
      <c:barChart>
        <c:barDir val="col"/>
        <c:grouping val="stacked"/>
        <c:ser>
          <c:idx val="3"/>
          <c:order val="0"/>
          <c:tx>
            <c:strRef>
              <c:f>Лист1!$G$14</c:f>
              <c:strCache>
                <c:ptCount val="1"/>
                <c:pt idx="0">
                  <c:v>остаточный ресурс</c:v>
                </c:pt>
              </c:strCache>
            </c:strRef>
          </c:tx>
          <c:spPr>
            <a:solidFill>
              <a:srgbClr val="00B0F0"/>
            </a:solidFill>
          </c:spPr>
          <c:dLbls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Лист1!$H$14:$K$14</c:f>
              <c:numCache>
                <c:formatCode>General</c:formatCode>
                <c:ptCount val="4"/>
                <c:pt idx="0" formatCode="0%">
                  <c:v>-4.0000000000000114E-3</c:v>
                </c:pt>
              </c:numCache>
            </c:numRef>
          </c:val>
        </c:ser>
        <c:ser>
          <c:idx val="0"/>
          <c:order val="1"/>
          <c:tx>
            <c:strRef>
              <c:f>Лист1!$G$4</c:f>
              <c:strCache>
                <c:ptCount val="1"/>
                <c:pt idx="0">
                  <c:v>износ</c:v>
                </c:pt>
              </c:strCache>
            </c:strRef>
          </c:tx>
          <c:spPr>
            <a:solidFill>
              <a:srgbClr val="FF4747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Лист1!$H$13:$K$13</c:f>
              <c:numCache>
                <c:formatCode>General</c:formatCode>
                <c:ptCount val="4"/>
                <c:pt idx="0" formatCode="0%">
                  <c:v>1.004</c:v>
                </c:pt>
              </c:numCache>
            </c:numRef>
          </c:val>
        </c:ser>
        <c:overlap val="100"/>
        <c:axId val="103827328"/>
        <c:axId val="103828864"/>
      </c:barChart>
      <c:catAx>
        <c:axId val="103827328"/>
        <c:scaling>
          <c:orientation val="minMax"/>
        </c:scaling>
        <c:axPos val="b"/>
        <c:tickLblPos val="nextTo"/>
        <c:crossAx val="103828864"/>
        <c:crosses val="autoZero"/>
        <c:auto val="1"/>
        <c:lblAlgn val="ctr"/>
        <c:lblOffset val="100"/>
      </c:catAx>
      <c:valAx>
        <c:axId val="103828864"/>
        <c:scaling>
          <c:orientation val="minMax"/>
          <c:max val="1"/>
          <c:min val="0"/>
        </c:scaling>
        <c:axPos val="l"/>
        <c:majorGridlines/>
        <c:numFmt formatCode="0%" sourceLinked="1"/>
        <c:tickLblPos val="nextTo"/>
        <c:crossAx val="103827328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71029987477404688"/>
          <c:y val="0.16593235523528141"/>
          <c:w val="0.19927128640964639"/>
          <c:h val="0.33972894297303807"/>
        </c:manualLayout>
      </c:layout>
      <c:txPr>
        <a:bodyPr/>
        <a:lstStyle/>
        <a:p>
          <a:pPr>
            <a:defRPr sz="1400"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200" dirty="0"/>
              <a:t>Тверская ТЭЦ-1</a:t>
            </a:r>
          </a:p>
        </c:rich>
      </c:tx>
      <c:layout>
        <c:manualLayout>
          <c:xMode val="edge"/>
          <c:yMode val="edge"/>
          <c:x val="0.39056933508311481"/>
          <c:y val="0"/>
        </c:manualLayout>
      </c:layout>
    </c:title>
    <c:plotArea>
      <c:layout>
        <c:manualLayout>
          <c:layoutTarget val="inner"/>
          <c:xMode val="edge"/>
          <c:yMode val="edge"/>
          <c:x val="0.12398840769903739"/>
          <c:y val="0.15489464481597548"/>
          <c:w val="0.85101159230096235"/>
          <c:h val="0.63780247673973811"/>
        </c:manualLayout>
      </c:layout>
      <c:barChart>
        <c:barDir val="col"/>
        <c:grouping val="stacked"/>
        <c:ser>
          <c:idx val="3"/>
          <c:order val="0"/>
          <c:tx>
            <c:strRef>
              <c:f>Лист1!$G$5</c:f>
              <c:strCache>
                <c:ptCount val="1"/>
                <c:pt idx="0">
                  <c:v>остаточный ресурс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Лист1!$H$5:$K$5</c:f>
              <c:numCache>
                <c:formatCode>0%</c:formatCode>
                <c:ptCount val="4"/>
                <c:pt idx="0">
                  <c:v>8.2840000000000011E-2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"/>
          <c:tx>
            <c:strRef>
              <c:f>Лист1!$G$4</c:f>
              <c:strCache>
                <c:ptCount val="1"/>
                <c:pt idx="0">
                  <c:v>износ</c:v>
                </c:pt>
              </c:strCache>
            </c:strRef>
          </c:tx>
          <c:spPr>
            <a:solidFill>
              <a:srgbClr val="FF4747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Лист1!$H$4:$K$4</c:f>
              <c:numCache>
                <c:formatCode>0%</c:formatCode>
                <c:ptCount val="4"/>
                <c:pt idx="0">
                  <c:v>0.91716000000000009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overlap val="100"/>
        <c:axId val="104184448"/>
        <c:axId val="104202624"/>
      </c:barChart>
      <c:catAx>
        <c:axId val="104184448"/>
        <c:scaling>
          <c:orientation val="minMax"/>
        </c:scaling>
        <c:axPos val="b"/>
        <c:tickLblPos val="nextTo"/>
        <c:crossAx val="104202624"/>
        <c:crosses val="autoZero"/>
        <c:auto val="1"/>
        <c:lblAlgn val="ctr"/>
        <c:lblOffset val="100"/>
      </c:catAx>
      <c:valAx>
        <c:axId val="104202624"/>
        <c:scaling>
          <c:orientation val="minMax"/>
          <c:max val="1"/>
          <c:min val="0"/>
        </c:scaling>
        <c:axPos val="l"/>
        <c:majorGridlines/>
        <c:numFmt formatCode="0%" sourceLinked="1"/>
        <c:tickLblPos val="nextTo"/>
        <c:crossAx val="104184448"/>
        <c:crosses val="autoZero"/>
        <c:crossBetween val="between"/>
        <c:majorUnit val="0.2"/>
      </c:valAx>
    </c:plotArea>
    <c:plotVisOnly val="1"/>
  </c:chart>
  <c:spPr>
    <a:ln>
      <a:noFill/>
    </a:ln>
  </c:sp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200" dirty="0"/>
              <a:t>Тверская ТЭЦ-3</a:t>
            </a:r>
          </a:p>
        </c:rich>
      </c:tx>
      <c:layout>
        <c:manualLayout>
          <c:xMode val="edge"/>
          <c:yMode val="edge"/>
          <c:x val="0.35723600174978132"/>
          <c:y val="0"/>
        </c:manualLayout>
      </c:layout>
    </c:title>
    <c:plotArea>
      <c:layout>
        <c:manualLayout>
          <c:layoutTarget val="inner"/>
          <c:xMode val="edge"/>
          <c:yMode val="edge"/>
          <c:x val="0.12398840769903739"/>
          <c:y val="0.15489464481597548"/>
          <c:w val="0.85101159230096235"/>
          <c:h val="0.63780247673973811"/>
        </c:manualLayout>
      </c:layout>
      <c:barChart>
        <c:barDir val="col"/>
        <c:grouping val="stacked"/>
        <c:ser>
          <c:idx val="3"/>
          <c:order val="0"/>
          <c:tx>
            <c:strRef>
              <c:f>Лист1!$G$5</c:f>
              <c:strCache>
                <c:ptCount val="1"/>
                <c:pt idx="0">
                  <c:v>остаточный ресурс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Лист1!$H$8:$K$8</c:f>
              <c:numCache>
                <c:formatCode>0%</c:formatCode>
                <c:ptCount val="4"/>
                <c:pt idx="0">
                  <c:v>0.50559714999999861</c:v>
                </c:pt>
                <c:pt idx="1">
                  <c:v>5.0000000000000114E-3</c:v>
                </c:pt>
                <c:pt idx="2">
                  <c:v>0</c:v>
                </c:pt>
                <c:pt idx="3">
                  <c:v>5.7629999999999959E-2</c:v>
                </c:pt>
              </c:numCache>
            </c:numRef>
          </c:val>
        </c:ser>
        <c:ser>
          <c:idx val="0"/>
          <c:order val="1"/>
          <c:tx>
            <c:strRef>
              <c:f>Лист1!$G$4</c:f>
              <c:strCache>
                <c:ptCount val="1"/>
                <c:pt idx="0">
                  <c:v>износ</c:v>
                </c:pt>
              </c:strCache>
            </c:strRef>
          </c:tx>
          <c:spPr>
            <a:solidFill>
              <a:srgbClr val="FF4747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Лист1!$H$7:$K$7</c:f>
              <c:numCache>
                <c:formatCode>0%</c:formatCode>
                <c:ptCount val="4"/>
                <c:pt idx="0">
                  <c:v>0.49440285000000056</c:v>
                </c:pt>
                <c:pt idx="1">
                  <c:v>0.995</c:v>
                </c:pt>
                <c:pt idx="2">
                  <c:v>1</c:v>
                </c:pt>
                <c:pt idx="3">
                  <c:v>0.94237000000000004</c:v>
                </c:pt>
              </c:numCache>
            </c:numRef>
          </c:val>
        </c:ser>
        <c:overlap val="100"/>
        <c:axId val="104236160"/>
        <c:axId val="104237696"/>
      </c:barChart>
      <c:catAx>
        <c:axId val="104236160"/>
        <c:scaling>
          <c:orientation val="minMax"/>
        </c:scaling>
        <c:axPos val="b"/>
        <c:tickLblPos val="nextTo"/>
        <c:crossAx val="104237696"/>
        <c:crosses val="autoZero"/>
        <c:auto val="1"/>
        <c:lblAlgn val="ctr"/>
        <c:lblOffset val="100"/>
      </c:catAx>
      <c:valAx>
        <c:axId val="104237696"/>
        <c:scaling>
          <c:orientation val="minMax"/>
          <c:max val="1"/>
          <c:min val="0"/>
        </c:scaling>
        <c:axPos val="l"/>
        <c:majorGridlines/>
        <c:numFmt formatCode="0%" sourceLinked="1"/>
        <c:tickLblPos val="nextTo"/>
        <c:crossAx val="104236160"/>
        <c:crosses val="autoZero"/>
        <c:crossBetween val="between"/>
        <c:majorUnit val="0.2"/>
      </c:valAx>
    </c:plotArea>
    <c:plotVisOnly val="1"/>
  </c:chart>
  <c:spPr>
    <a:ln>
      <a:noFill/>
    </a:ln>
  </c:sp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200" dirty="0"/>
              <a:t>Тверская ТЭЦ-4</a:t>
            </a:r>
          </a:p>
        </c:rich>
      </c:tx>
      <c:layout>
        <c:manualLayout>
          <c:xMode val="edge"/>
          <c:yMode val="edge"/>
          <c:x val="0.39000699912511039"/>
          <c:y val="0"/>
        </c:manualLayout>
      </c:layout>
    </c:title>
    <c:plotArea>
      <c:layout>
        <c:manualLayout>
          <c:layoutTarget val="inner"/>
          <c:xMode val="edge"/>
          <c:yMode val="edge"/>
          <c:x val="0.12637182852143483"/>
          <c:y val="0.12233918456097129"/>
          <c:w val="0.85101159230096235"/>
          <c:h val="0.68334694971778753"/>
        </c:manualLayout>
      </c:layout>
      <c:barChart>
        <c:barDir val="col"/>
        <c:grouping val="stacked"/>
        <c:ser>
          <c:idx val="3"/>
          <c:order val="0"/>
          <c:tx>
            <c:strRef>
              <c:f>Лист1!$G$5</c:f>
              <c:strCache>
                <c:ptCount val="1"/>
                <c:pt idx="0">
                  <c:v>остаточный ресурс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Лист1!$H$11:$K$11</c:f>
              <c:numCache>
                <c:formatCode>0%</c:formatCode>
                <c:ptCount val="4"/>
                <c:pt idx="0">
                  <c:v>7.5437500000000102E-2</c:v>
                </c:pt>
                <c:pt idx="1">
                  <c:v>0.19440000000000004</c:v>
                </c:pt>
                <c:pt idx="2">
                  <c:v>0.12090000000000002</c:v>
                </c:pt>
                <c:pt idx="3">
                  <c:v>0</c:v>
                </c:pt>
              </c:numCache>
            </c:numRef>
          </c:val>
        </c:ser>
        <c:ser>
          <c:idx val="0"/>
          <c:order val="1"/>
          <c:tx>
            <c:strRef>
              <c:f>Лист1!$G$4</c:f>
              <c:strCache>
                <c:ptCount val="1"/>
                <c:pt idx="0">
                  <c:v>износ</c:v>
                </c:pt>
              </c:strCache>
            </c:strRef>
          </c:tx>
          <c:spPr>
            <a:solidFill>
              <a:srgbClr val="FF4747"/>
            </a:solidFill>
          </c:spPr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strRef>
              <c:f>Лист1!$H$2:$K$2</c:f>
              <c:strCache>
                <c:ptCount val="4"/>
                <c:pt idx="0">
                  <c:v>котлы</c:v>
                </c:pt>
                <c:pt idx="1">
                  <c:v>турбины</c:v>
                </c:pt>
                <c:pt idx="2">
                  <c:v>генераторы</c:v>
                </c:pt>
                <c:pt idx="3">
                  <c:v>трансформаторы</c:v>
                </c:pt>
              </c:strCache>
            </c:strRef>
          </c:cat>
          <c:val>
            <c:numRef>
              <c:f>Лист1!$H$10:$K$10</c:f>
              <c:numCache>
                <c:formatCode>0%</c:formatCode>
                <c:ptCount val="4"/>
                <c:pt idx="0">
                  <c:v>0.92456249999999851</c:v>
                </c:pt>
                <c:pt idx="1">
                  <c:v>0.80559999999999998</c:v>
                </c:pt>
                <c:pt idx="2">
                  <c:v>0.87910000000000099</c:v>
                </c:pt>
                <c:pt idx="3">
                  <c:v>1</c:v>
                </c:pt>
              </c:numCache>
            </c:numRef>
          </c:val>
        </c:ser>
        <c:overlap val="100"/>
        <c:axId val="104250752"/>
        <c:axId val="104277120"/>
      </c:barChart>
      <c:catAx>
        <c:axId val="104250752"/>
        <c:scaling>
          <c:orientation val="minMax"/>
        </c:scaling>
        <c:axPos val="b"/>
        <c:tickLblPos val="nextTo"/>
        <c:crossAx val="104277120"/>
        <c:crosses val="autoZero"/>
        <c:auto val="1"/>
        <c:lblAlgn val="ctr"/>
        <c:lblOffset val="100"/>
      </c:catAx>
      <c:valAx>
        <c:axId val="104277120"/>
        <c:scaling>
          <c:orientation val="minMax"/>
          <c:max val="1"/>
          <c:min val="0"/>
        </c:scaling>
        <c:axPos val="l"/>
        <c:majorGridlines/>
        <c:numFmt formatCode="0%" sourceLinked="1"/>
        <c:tickLblPos val="nextTo"/>
        <c:crossAx val="104250752"/>
        <c:crosses val="autoZero"/>
        <c:crossBetween val="between"/>
        <c:majorUnit val="0.2"/>
      </c:valAx>
    </c:plotArea>
    <c:plotVisOnly val="1"/>
  </c:chart>
  <c:spPr>
    <a:ln>
      <a:noFill/>
    </a:ln>
  </c:sp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stacked"/>
        <c:ser>
          <c:idx val="4"/>
          <c:order val="0"/>
          <c:tx>
            <c:strRef>
              <c:f>'ИП-Гуняева'!$E$127</c:f>
              <c:strCache>
                <c:ptCount val="1"/>
                <c:pt idx="0">
                  <c:v>Тепловые сети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</c:dLbls>
          <c:val>
            <c:numRef>
              <c:f>'ИП-Гуняева'!$M$127:$R$127</c:f>
              <c:numCache>
                <c:formatCode>#,##0</c:formatCode>
                <c:ptCount val="6"/>
                <c:pt idx="0">
                  <c:v>4480266.8800071003</c:v>
                </c:pt>
                <c:pt idx="1">
                  <c:v>883324.13713808742</c:v>
                </c:pt>
                <c:pt idx="2">
                  <c:v>824253.89773100789</c:v>
                </c:pt>
                <c:pt idx="3">
                  <c:v>950035.98797039036</c:v>
                </c:pt>
                <c:pt idx="4">
                  <c:v>904126.64964216936</c:v>
                </c:pt>
                <c:pt idx="5">
                  <c:v>918526.20752544957</c:v>
                </c:pt>
              </c:numCache>
            </c:numRef>
          </c:val>
        </c:ser>
        <c:ser>
          <c:idx val="3"/>
          <c:order val="1"/>
          <c:tx>
            <c:strRef>
              <c:f>'ИП-Гуняева'!$E$126</c:f>
              <c:strCache>
                <c:ptCount val="1"/>
                <c:pt idx="0">
                  <c:v>Котельные</c:v>
                </c:pt>
              </c:strCache>
            </c:strRef>
          </c:tx>
          <c:val>
            <c:numRef>
              <c:f>'ИП-Гуняева'!$M$126:$R$126</c:f>
              <c:numCache>
                <c:formatCode>#,##0</c:formatCode>
                <c:ptCount val="6"/>
                <c:pt idx="0">
                  <c:v>241301.24662813111</c:v>
                </c:pt>
                <c:pt idx="1">
                  <c:v>16434</c:v>
                </c:pt>
                <c:pt idx="2">
                  <c:v>79513</c:v>
                </c:pt>
                <c:pt idx="3">
                  <c:v>48973</c:v>
                </c:pt>
                <c:pt idx="4">
                  <c:v>91975.246628131034</c:v>
                </c:pt>
                <c:pt idx="5">
                  <c:v>4406</c:v>
                </c:pt>
              </c:numCache>
            </c:numRef>
          </c:val>
        </c:ser>
        <c:ser>
          <c:idx val="2"/>
          <c:order val="2"/>
          <c:tx>
            <c:strRef>
              <c:f>'ИП-Гуняева'!$E$125</c:f>
              <c:strCache>
                <c:ptCount val="1"/>
                <c:pt idx="0">
                  <c:v>Тверская ТЭЦ-4</c:v>
                </c:pt>
              </c:strCache>
            </c:strRef>
          </c:tx>
          <c:cat>
            <c:strRef>
              <c:f>'ИП-Гуняева'!$M$122:$R$122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'ИП-Гуняева'!$M$125:$R$125</c:f>
              <c:numCache>
                <c:formatCode>#,##0</c:formatCode>
                <c:ptCount val="6"/>
                <c:pt idx="0">
                  <c:v>310540.66473988415</c:v>
                </c:pt>
                <c:pt idx="1">
                  <c:v>49452</c:v>
                </c:pt>
                <c:pt idx="2">
                  <c:v>34446</c:v>
                </c:pt>
                <c:pt idx="3">
                  <c:v>77456.664739884407</c:v>
                </c:pt>
                <c:pt idx="4">
                  <c:v>33815</c:v>
                </c:pt>
                <c:pt idx="5">
                  <c:v>115371</c:v>
                </c:pt>
              </c:numCache>
            </c:numRef>
          </c:val>
        </c:ser>
        <c:ser>
          <c:idx val="1"/>
          <c:order val="3"/>
          <c:tx>
            <c:strRef>
              <c:f>'ИП-Гуняева'!$E$124</c:f>
              <c:strCache>
                <c:ptCount val="1"/>
                <c:pt idx="0">
                  <c:v>Тверская ТЭЦ-3</c:v>
                </c:pt>
              </c:strCache>
            </c:strRef>
          </c:tx>
          <c:cat>
            <c:strRef>
              <c:f>'ИП-Гуняева'!$M$122:$R$122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'ИП-Гуняева'!$M$124:$R$124</c:f>
              <c:numCache>
                <c:formatCode>#,##0</c:formatCode>
                <c:ptCount val="6"/>
                <c:pt idx="0">
                  <c:v>79345</c:v>
                </c:pt>
                <c:pt idx="1">
                  <c:v>19099</c:v>
                </c:pt>
                <c:pt idx="2">
                  <c:v>49657</c:v>
                </c:pt>
                <c:pt idx="3">
                  <c:v>8589</c:v>
                </c:pt>
                <c:pt idx="4">
                  <c:v>2000</c:v>
                </c:pt>
                <c:pt idx="5">
                  <c:v>0</c:v>
                </c:pt>
              </c:numCache>
            </c:numRef>
          </c:val>
        </c:ser>
        <c:ser>
          <c:idx val="0"/>
          <c:order val="4"/>
          <c:tx>
            <c:strRef>
              <c:f>'ИП-Гуняева'!$E$123</c:f>
              <c:strCache>
                <c:ptCount val="1"/>
                <c:pt idx="0">
                  <c:v>Тверская ТЭЦ-1</c:v>
                </c:pt>
              </c:strCache>
            </c:strRef>
          </c:tx>
          <c:cat>
            <c:strRef>
              <c:f>'ИП-Гуняева'!$M$122:$R$122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'ИП-Гуняева'!$M$123:$R$123</c:f>
              <c:numCache>
                <c:formatCode>#,##0</c:formatCode>
                <c:ptCount val="6"/>
                <c:pt idx="0">
                  <c:v>89268</c:v>
                </c:pt>
                <c:pt idx="1">
                  <c:v>10279</c:v>
                </c:pt>
                <c:pt idx="2">
                  <c:v>14924</c:v>
                </c:pt>
                <c:pt idx="3">
                  <c:v>27430</c:v>
                </c:pt>
                <c:pt idx="4">
                  <c:v>27532</c:v>
                </c:pt>
                <c:pt idx="5">
                  <c:v>9103</c:v>
                </c:pt>
              </c:numCache>
            </c:numRef>
          </c:val>
        </c:ser>
        <c:overlap val="100"/>
        <c:axId val="104522880"/>
        <c:axId val="104524416"/>
      </c:barChart>
      <c:catAx>
        <c:axId val="104522880"/>
        <c:scaling>
          <c:orientation val="minMax"/>
        </c:scaling>
        <c:axPos val="b"/>
        <c:tickLblPos val="nextTo"/>
        <c:crossAx val="104524416"/>
        <c:crosses val="autoZero"/>
        <c:auto val="1"/>
        <c:lblAlgn val="ctr"/>
        <c:lblOffset val="100"/>
      </c:catAx>
      <c:valAx>
        <c:axId val="104524416"/>
        <c:scaling>
          <c:orientation val="minMax"/>
        </c:scaling>
        <c:axPos val="l"/>
        <c:majorGridlines/>
        <c:numFmt formatCode="#,##0" sourceLinked="1"/>
        <c:tickLblPos val="nextTo"/>
        <c:crossAx val="104522880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otX val="30"/>
      <c:rotY val="240"/>
      <c:perspective val="30"/>
    </c:view3D>
    <c:plotArea>
      <c:layout>
        <c:manualLayout>
          <c:layoutTarget val="inner"/>
          <c:xMode val="edge"/>
          <c:yMode val="edge"/>
          <c:x val="2.2899139553929464E-2"/>
          <c:y val="3.7037130508211967E-2"/>
          <c:w val="0.97284752102395788"/>
          <c:h val="0.96296286949178811"/>
        </c:manualLayout>
      </c:layout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cat>
            <c:strRef>
              <c:f>'3.1.Инф'!$B$40:$B$54</c:f>
              <c:strCache>
                <c:ptCount val="15"/>
                <c:pt idx="0">
                  <c:v>Котельная м-н "Южный"</c:v>
                </c:pt>
                <c:pt idx="1">
                  <c:v>Локальная котельная ДРСУ-2</c:v>
                </c:pt>
                <c:pt idx="2">
                  <c:v>Локальная котельная Керамический завод</c:v>
                </c:pt>
                <c:pt idx="3">
                  <c:v>Локальная котельная  ВНИИСВ</c:v>
                </c:pt>
                <c:pt idx="4">
                  <c:v>Локальная котельная Б. Перемерки</c:v>
                </c:pt>
                <c:pt idx="5">
                  <c:v>Локальная котельная Мамулино</c:v>
                </c:pt>
                <c:pt idx="6">
                  <c:v>Локальная котельная ПАТП-1</c:v>
                </c:pt>
                <c:pt idx="7">
                  <c:v>Локальная котельная Поликлиника № 2</c:v>
                </c:pt>
                <c:pt idx="8">
                  <c:v>Локальная котельная Сахарово</c:v>
                </c:pt>
                <c:pt idx="9">
                  <c:v>Локальная котельная Сахаровское шоссе, 16</c:v>
                </c:pt>
                <c:pt idx="10">
                  <c:v>Локальная котельная УПК</c:v>
                </c:pt>
                <c:pt idx="11">
                  <c:v>Локальная котельная ХБК</c:v>
                </c:pt>
                <c:pt idx="12">
                  <c:v>Локальная котельная Школа № 2</c:v>
                </c:pt>
                <c:pt idx="13">
                  <c:v>Локальная котельная Школа № 24</c:v>
                </c:pt>
                <c:pt idx="14">
                  <c:v>Локальная котельная Школа № 3</c:v>
                </c:pt>
              </c:strCache>
            </c:strRef>
          </c:cat>
          <c:val>
            <c:numRef>
              <c:f>'3.1.Инф'!$J$40:$J$54</c:f>
              <c:numCache>
                <c:formatCode>0.0</c:formatCode>
                <c:ptCount val="15"/>
                <c:pt idx="0">
                  <c:v>381.21552933333351</c:v>
                </c:pt>
                <c:pt idx="1">
                  <c:v>8.1413803333333306</c:v>
                </c:pt>
                <c:pt idx="2">
                  <c:v>1.4754986666666661</c:v>
                </c:pt>
                <c:pt idx="3">
                  <c:v>69.112020000000001</c:v>
                </c:pt>
                <c:pt idx="4">
                  <c:v>1.1365780000000001</c:v>
                </c:pt>
                <c:pt idx="5">
                  <c:v>54.535048643066645</c:v>
                </c:pt>
                <c:pt idx="6">
                  <c:v>5.6513706666659962</c:v>
                </c:pt>
                <c:pt idx="7">
                  <c:v>0.28585717666666677</c:v>
                </c:pt>
                <c:pt idx="8">
                  <c:v>31.882581333333313</c:v>
                </c:pt>
                <c:pt idx="9">
                  <c:v>11.959851000000002</c:v>
                </c:pt>
                <c:pt idx="10">
                  <c:v>0.3269153333333335</c:v>
                </c:pt>
                <c:pt idx="11">
                  <c:v>20.346970333333324</c:v>
                </c:pt>
                <c:pt idx="12">
                  <c:v>1.9663933333333337</c:v>
                </c:pt>
                <c:pt idx="13">
                  <c:v>0.35498833333333346</c:v>
                </c:pt>
                <c:pt idx="14">
                  <c:v>0.64919867000000075</c:v>
                </c:pt>
              </c:numCache>
            </c:numRef>
          </c:val>
        </c:ser>
      </c:pie3DChart>
    </c:plotArea>
    <c:plotVisOnly val="1"/>
  </c:chart>
  <c:spPr>
    <a:ln>
      <a:noFill/>
    </a:ln>
  </c:sp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9.0035870516185584E-2"/>
          <c:y val="4.0446337650416761E-2"/>
          <c:w val="0.74035367454068313"/>
          <c:h val="0.86829080791130664"/>
        </c:manualLayout>
      </c:layout>
      <c:barChart>
        <c:barDir val="col"/>
        <c:grouping val="stacked"/>
        <c:ser>
          <c:idx val="0"/>
          <c:order val="0"/>
          <c:tx>
            <c:strRef>
              <c:f>ф.5!$F$35</c:f>
              <c:strCache>
                <c:ptCount val="1"/>
                <c:pt idx="0">
                  <c:v>Амортизация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</c:dLbls>
          <c:cat>
            <c:strRef>
              <c:f>ф.5!$G$34:$L$34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ф.5!$G$35:$L$35</c:f>
              <c:numCache>
                <c:formatCode>_-* #,##0_р_._-;\-* #,##0_р_._-;_-* "-"_р_._-;_-@_-</c:formatCode>
                <c:ptCount val="6"/>
                <c:pt idx="0">
                  <c:v>2210242.9740549885</c:v>
                </c:pt>
                <c:pt idx="1">
                  <c:v>275191.71700689284</c:v>
                </c:pt>
                <c:pt idx="2">
                  <c:v>322001.05039537337</c:v>
                </c:pt>
                <c:pt idx="3">
                  <c:v>427035.69362525991</c:v>
                </c:pt>
                <c:pt idx="4">
                  <c:v>535891.07463148818</c:v>
                </c:pt>
                <c:pt idx="5">
                  <c:v>650123.43839597411</c:v>
                </c:pt>
              </c:numCache>
            </c:numRef>
          </c:val>
        </c:ser>
        <c:ser>
          <c:idx val="1"/>
          <c:order val="1"/>
          <c:tx>
            <c:strRef>
              <c:f>ф.5!$F$36</c:f>
              <c:strCache>
                <c:ptCount val="1"/>
                <c:pt idx="0">
                  <c:v>Прибыль, направленная на инвестиции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</c:dLbls>
          <c:cat>
            <c:strRef>
              <c:f>ф.5!$G$34:$L$34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ф.5!$G$36:$L$36</c:f>
              <c:numCache>
                <c:formatCode>_-* #,##0_р_._-;\-* #,##0_р_._-;_-* "-"_р_._-;_-@_-</c:formatCode>
                <c:ptCount val="6"/>
                <c:pt idx="0">
                  <c:v>1601254.5241173718</c:v>
                </c:pt>
                <c:pt idx="1">
                  <c:v>330991.91397507628</c:v>
                </c:pt>
                <c:pt idx="2">
                  <c:v>339451.05159340787</c:v>
                </c:pt>
                <c:pt idx="3">
                  <c:v>353362.58231477736</c:v>
                </c:pt>
                <c:pt idx="4">
                  <c:v>333745.48903859378</c:v>
                </c:pt>
                <c:pt idx="5">
                  <c:v>243703.48719551699</c:v>
                </c:pt>
              </c:numCache>
            </c:numRef>
          </c:val>
        </c:ser>
        <c:ser>
          <c:idx val="2"/>
          <c:order val="2"/>
          <c:tx>
            <c:strRef>
              <c:f>ф.5!$F$37</c:f>
              <c:strCache>
                <c:ptCount val="1"/>
                <c:pt idx="0">
                  <c:v>Плата за подключение</c:v>
                </c:pt>
              </c:strCache>
            </c:strRef>
          </c:tx>
          <c:cat>
            <c:strRef>
              <c:f>ф.5!$G$34:$L$34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ф.5!$G$37:$L$37</c:f>
              <c:numCache>
                <c:formatCode>_-* #,##0_р_._-;\-* #,##0_р_._-;_-* "-"_р_._-;_-@_-</c:formatCode>
                <c:ptCount val="6"/>
                <c:pt idx="0">
                  <c:v>410177.31565205095</c:v>
                </c:pt>
                <c:pt idx="1">
                  <c:v>65529.743504709651</c:v>
                </c:pt>
                <c:pt idx="2">
                  <c:v>77630.850970430503</c:v>
                </c:pt>
                <c:pt idx="3">
                  <c:v>82117.816617378514</c:v>
                </c:pt>
                <c:pt idx="4">
                  <c:v>91472.762704952518</c:v>
                </c:pt>
                <c:pt idx="5">
                  <c:v>93426.141854579371</c:v>
                </c:pt>
              </c:numCache>
            </c:numRef>
          </c:val>
        </c:ser>
        <c:ser>
          <c:idx val="3"/>
          <c:order val="3"/>
          <c:tx>
            <c:strRef>
              <c:f>ф.5!$F$38</c:f>
              <c:strCache>
                <c:ptCount val="1"/>
                <c:pt idx="0">
                  <c:v>Привлеченные средства</c:v>
                </c:pt>
              </c:strCache>
            </c:strRef>
          </c:tx>
          <c:cat>
            <c:strRef>
              <c:f>ф.5!$G$34:$L$34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ф.5!$G$38:$L$38</c:f>
              <c:numCache>
                <c:formatCode>_-* #,##0_р_._-;\-* #,##0_р_._-;_-* "-"_р_._-;_-@_-</c:formatCode>
                <c:ptCount val="6"/>
                <c:pt idx="0">
                  <c:v>531409.69999999867</c:v>
                </c:pt>
                <c:pt idx="1">
                  <c:v>239372.5</c:v>
                </c:pt>
                <c:pt idx="2">
                  <c:v>138439.29999999999</c:v>
                </c:pt>
                <c:pt idx="3">
                  <c:v>153597.9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ф.5!$F$39</c:f>
              <c:strCache>
                <c:ptCount val="1"/>
                <c:pt idx="0">
                  <c:v>Прочие источники финансирования (бюджет)</c:v>
                </c:pt>
              </c:strCache>
            </c:strRef>
          </c:tx>
          <c:cat>
            <c:strRef>
              <c:f>ф.5!$G$34:$L$34</c:f>
              <c:strCache>
                <c:ptCount val="6"/>
                <c:pt idx="0">
                  <c:v>ВСЕГО</c:v>
                </c:pt>
                <c:pt idx="1">
                  <c:v>2 019</c:v>
                </c:pt>
                <c:pt idx="2">
                  <c:v>2 020</c:v>
                </c:pt>
                <c:pt idx="3">
                  <c:v>2 021</c:v>
                </c:pt>
                <c:pt idx="4">
                  <c:v>2 022</c:v>
                </c:pt>
                <c:pt idx="5">
                  <c:v>2 023</c:v>
                </c:pt>
              </c:strCache>
            </c:strRef>
          </c:cat>
          <c:val>
            <c:numRef>
              <c:f>ф.5!$G$39:$L$39</c:f>
              <c:numCache>
                <c:formatCode>_-* #,##0_р_._-;\-* #,##0_р_._-;_-* "-"_р_._-;_-@_-</c:formatCode>
                <c:ptCount val="6"/>
                <c:pt idx="0">
                  <c:v>447637.33503004065</c:v>
                </c:pt>
                <c:pt idx="1">
                  <c:v>67502.286795200009</c:v>
                </c:pt>
                <c:pt idx="2">
                  <c:v>125271.63327155453</c:v>
                </c:pt>
                <c:pt idx="3">
                  <c:v>96370.704988640224</c:v>
                </c:pt>
                <c:pt idx="4">
                  <c:v>98339.569895266453</c:v>
                </c:pt>
                <c:pt idx="5">
                  <c:v>60153.140079379213</c:v>
                </c:pt>
              </c:numCache>
            </c:numRef>
          </c:val>
        </c:ser>
        <c:overlap val="100"/>
        <c:axId val="104532992"/>
        <c:axId val="104542976"/>
      </c:barChart>
      <c:catAx>
        <c:axId val="104532992"/>
        <c:scaling>
          <c:orientation val="minMax"/>
        </c:scaling>
        <c:axPos val="b"/>
        <c:tickLblPos val="nextTo"/>
        <c:crossAx val="104542976"/>
        <c:crosses val="autoZero"/>
        <c:auto val="1"/>
        <c:lblAlgn val="ctr"/>
        <c:lblOffset val="100"/>
      </c:catAx>
      <c:valAx>
        <c:axId val="104542976"/>
        <c:scaling>
          <c:orientation val="minMax"/>
        </c:scaling>
        <c:axPos val="l"/>
        <c:majorGridlines/>
        <c:numFmt formatCode="_-* #,##0_р_._-;\-* #,##0_р_._-;_-* &quot;-&quot;_р_._-;_-@_-" sourceLinked="1"/>
        <c:tickLblPos val="nextTo"/>
        <c:crossAx val="104532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8954505686757"/>
          <c:y val="2.2013395866500366E-2"/>
          <c:w val="0.16127712160979868"/>
          <c:h val="0.94868694691852062"/>
        </c:manualLayout>
      </c:layout>
    </c:legend>
    <c:plotVisOnly val="1"/>
  </c:chart>
  <c:externalData r:id="rId1"/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8.1730314960630032E-2"/>
          <c:y val="3.6461476798158851E-2"/>
          <c:w val="0.78852734033245775"/>
          <c:h val="0.92707704640368316"/>
        </c:manualLayout>
      </c:layout>
      <c:barChart>
        <c:barDir val="col"/>
        <c:grouping val="stacked"/>
        <c:ser>
          <c:idx val="0"/>
          <c:order val="0"/>
          <c:tx>
            <c:strRef>
              <c:f>ИНВЕСТ!$B$312</c:f>
              <c:strCache>
                <c:ptCount val="1"/>
                <c:pt idx="0">
                  <c:v>Чистый доход, нарастающим итогом</c:v>
                </c:pt>
              </c:strCache>
            </c:strRef>
          </c:tx>
          <c:dLbls>
            <c:showVal val="1"/>
          </c:dLbls>
          <c:cat>
            <c:numRef>
              <c:f>ИНВЕСТ!$C$308:$J$308</c:f>
              <c:numCache>
                <c:formatCode>0</c:formatCode>
                <c:ptCount val="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</c:numCache>
            </c:numRef>
          </c:cat>
          <c:val>
            <c:numRef>
              <c:f>ИНВЕСТ!$C$312:$J$312</c:f>
              <c:numCache>
                <c:formatCode>#,##0</c:formatCode>
                <c:ptCount val="8"/>
                <c:pt idx="0">
                  <c:v>-978588.13713808742</c:v>
                </c:pt>
                <c:pt idx="1">
                  <c:v>-1785225.0934936511</c:v>
                </c:pt>
                <c:pt idx="2">
                  <c:v>-2489734.6181887966</c:v>
                </c:pt>
                <c:pt idx="3">
                  <c:v>-2863878.4683088777</c:v>
                </c:pt>
                <c:pt idx="4">
                  <c:v>-2949942.3992403299</c:v>
                </c:pt>
                <c:pt idx="5">
                  <c:v>-1802600.8017358114</c:v>
                </c:pt>
                <c:pt idx="6">
                  <c:v>-508449.38065636111</c:v>
                </c:pt>
                <c:pt idx="7">
                  <c:v>811966.64875982748</c:v>
                </c:pt>
              </c:numCache>
            </c:numRef>
          </c:val>
        </c:ser>
        <c:ser>
          <c:idx val="1"/>
          <c:order val="1"/>
          <c:tx>
            <c:strRef>
              <c:f>ИНВЕСТ!$B$310</c:f>
              <c:strCache>
                <c:ptCount val="1"/>
                <c:pt idx="0">
                  <c:v>Затраты (объем инвестиций)</c:v>
                </c:pt>
              </c:strCache>
            </c:strRef>
          </c:tx>
          <c:dLbls>
            <c:showVal val="1"/>
          </c:dLbls>
          <c:cat>
            <c:numRef>
              <c:f>ИНВЕСТ!$C$308:$J$308</c:f>
              <c:numCache>
                <c:formatCode>0</c:formatCode>
                <c:ptCount val="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</c:numCache>
            </c:numRef>
          </c:cat>
          <c:val>
            <c:numRef>
              <c:f>ИНВЕСТ!$C$310:$J$310</c:f>
              <c:numCache>
                <c:formatCode>#,##0</c:formatCode>
                <c:ptCount val="8"/>
                <c:pt idx="0">
                  <c:v>978588.13713808742</c:v>
                </c:pt>
                <c:pt idx="1">
                  <c:v>1002793.8977310079</c:v>
                </c:pt>
                <c:pt idx="2">
                  <c:v>1112484.6527102769</c:v>
                </c:pt>
                <c:pt idx="3">
                  <c:v>1059448.8962703007</c:v>
                </c:pt>
                <c:pt idx="4">
                  <c:v>1047406.2075254496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overlap val="100"/>
        <c:axId val="105092608"/>
        <c:axId val="105094144"/>
      </c:barChart>
      <c:catAx>
        <c:axId val="105092608"/>
        <c:scaling>
          <c:orientation val="minMax"/>
        </c:scaling>
        <c:axPos val="b"/>
        <c:numFmt formatCode="0" sourceLinked="1"/>
        <c:tickLblPos val="nextTo"/>
        <c:crossAx val="105094144"/>
        <c:crosses val="autoZero"/>
        <c:auto val="1"/>
        <c:lblAlgn val="ctr"/>
        <c:lblOffset val="100"/>
      </c:catAx>
      <c:valAx>
        <c:axId val="105094144"/>
        <c:scaling>
          <c:orientation val="minMax"/>
        </c:scaling>
        <c:axPos val="l"/>
        <c:majorGridlines/>
        <c:numFmt formatCode="#,##0" sourceLinked="1"/>
        <c:tickLblPos val="nextTo"/>
        <c:crossAx val="105092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64213692038497"/>
          <c:y val="0.20416120398743282"/>
          <c:w val="0.14170462541199141"/>
          <c:h val="0.5588368695292395"/>
        </c:manualLayout>
      </c:layout>
    </c:legend>
    <c:plotVisOnly val="1"/>
  </c:chart>
  <c:externalData r:id="rId1"/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1"/>
            <c:spPr>
              <a:solidFill>
                <a:srgbClr val="C00000"/>
              </a:solidFill>
            </c:spPr>
          </c:dPt>
          <c:cat>
            <c:strRef>
              <c:f>'ТЭ 2016'!$E$4:$E$6</c:f>
              <c:strCache>
                <c:ptCount val="3"/>
                <c:pt idx="0">
                  <c:v>Нормативные потери</c:v>
                </c:pt>
                <c:pt idx="1">
                  <c:v>Сверхнормативные потери</c:v>
                </c:pt>
                <c:pt idx="2">
                  <c:v>Полезный отпуск</c:v>
                </c:pt>
              </c:strCache>
            </c:strRef>
          </c:cat>
          <c:val>
            <c:numRef>
              <c:f>'ТЭ 2016'!$F$4:$F$6</c:f>
              <c:numCache>
                <c:formatCode>General</c:formatCode>
                <c:ptCount val="3"/>
                <c:pt idx="0">
                  <c:v>19.97</c:v>
                </c:pt>
                <c:pt idx="1">
                  <c:v>14.57</c:v>
                </c:pt>
                <c:pt idx="2">
                  <c:v>65.069999999999993</c:v>
                </c:pt>
              </c:numCache>
            </c:numRef>
          </c:val>
        </c:ser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8049504135671202"/>
          <c:y val="0.19789772838965317"/>
          <c:w val="0.31950495864328798"/>
          <c:h val="0.60420398156650967"/>
        </c:manualLayout>
      </c:layout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ru-RU"/>
        </a:p>
      </c:txPr>
    </c:legend>
    <c:plotVisOnly val="1"/>
    <c:dispBlanksAs val="zero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1"/>
            <c:spPr>
              <a:solidFill>
                <a:srgbClr val="C00000"/>
              </a:solidFill>
            </c:spPr>
          </c:dPt>
          <c:cat>
            <c:strRef>
              <c:f>'ТН 2016'!$E$5:$E$7</c:f>
              <c:strCache>
                <c:ptCount val="3"/>
                <c:pt idx="0">
                  <c:v>Нормативные потери</c:v>
                </c:pt>
                <c:pt idx="1">
                  <c:v>Сверхнормативные потери</c:v>
                </c:pt>
                <c:pt idx="2">
                  <c:v>Полезный отпуск</c:v>
                </c:pt>
              </c:strCache>
            </c:strRef>
          </c:cat>
          <c:val>
            <c:numRef>
              <c:f>'ТН 2016'!$F$5:$F$7</c:f>
              <c:numCache>
                <c:formatCode>General</c:formatCode>
                <c:ptCount val="3"/>
                <c:pt idx="0">
                  <c:v>12.870000000000006</c:v>
                </c:pt>
                <c:pt idx="1">
                  <c:v>59.93</c:v>
                </c:pt>
                <c:pt idx="2">
                  <c:v>27.05</c:v>
                </c:pt>
              </c:numCache>
            </c:numRef>
          </c:val>
        </c:ser>
      </c:pie3DChart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ru-RU"/>
        </a:p>
      </c:txPr>
    </c:legend>
    <c:plotVisOnly val="1"/>
    <c:dispBlanksAs val="zero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1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'ТЭ рек'!$D$14:$D$15</c:f>
              <c:strCache>
                <c:ptCount val="2"/>
                <c:pt idx="0">
                  <c:v>Нормативные потери</c:v>
                </c:pt>
                <c:pt idx="1">
                  <c:v>Полезный отпуск</c:v>
                </c:pt>
              </c:strCache>
            </c:strRef>
          </c:cat>
          <c:val>
            <c:numRef>
              <c:f>'ТЭ рек'!$E$14:$E$15</c:f>
              <c:numCache>
                <c:formatCode>General</c:formatCode>
                <c:ptCount val="2"/>
                <c:pt idx="0">
                  <c:v>646445.66</c:v>
                </c:pt>
                <c:pt idx="1">
                  <c:v>2152828.8539924873</c:v>
                </c:pt>
              </c:numCache>
            </c:numRef>
          </c:val>
        </c:ser>
      </c:pie3DChart>
    </c:plotArea>
    <c:legend>
      <c:legendPos val="r"/>
      <c:layout/>
    </c:legend>
    <c:plotVisOnly val="1"/>
    <c:dispBlanksAs val="zero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1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'ТН рек'!$D$10:$D$11</c:f>
              <c:strCache>
                <c:ptCount val="2"/>
                <c:pt idx="0">
                  <c:v>Нормативные потери</c:v>
                </c:pt>
                <c:pt idx="1">
                  <c:v>Полезный отпуск </c:v>
                </c:pt>
              </c:strCache>
            </c:strRef>
          </c:cat>
          <c:val>
            <c:numRef>
              <c:f>'ТН рек'!$E$10:$E$11</c:f>
              <c:numCache>
                <c:formatCode>General</c:formatCode>
                <c:ptCount val="2"/>
                <c:pt idx="0">
                  <c:v>1415916.1700000011</c:v>
                </c:pt>
                <c:pt idx="1">
                  <c:v>3809640.4973722687</c:v>
                </c:pt>
              </c:numCache>
            </c:numRef>
          </c:val>
        </c:ser>
      </c:pie3DChart>
    </c:plotArea>
    <c:legend>
      <c:legendPos val="r"/>
      <c:layout/>
    </c:legend>
    <c:plotVisOnly val="1"/>
    <c:dispBlanksAs val="zero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0.18617055592140097"/>
          <c:y val="0.13949030755478367"/>
          <c:w val="0.70881774040609269"/>
          <c:h val="0.65102788307120563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26029205170558484"/>
                  <c:y val="-0.1721129607727945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-</a:t>
                    </a:r>
                    <a:r>
                      <a:rPr lang="en-US" dirty="0" smtClean="0"/>
                      <a:t>15</a:t>
                    </a:r>
                    <a:r>
                      <a:rPr lang="ru-RU" dirty="0" smtClean="0"/>
                      <a:t>6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-0.12252999625326062"/>
                  <c:y val="-0.48671881991982013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-246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val>
            <c:numRef>
              <c:f>'2017п'!$B$50:$B$51</c:f>
              <c:numCache>
                <c:formatCode>_-* #,##0.0_р_._-;\-* #,##0.0_р_._-;_-* "-"?_р_._-;_-@_-</c:formatCode>
                <c:ptCount val="2"/>
                <c:pt idx="0">
                  <c:v>-159.46293711094847</c:v>
                </c:pt>
                <c:pt idx="1">
                  <c:v>-234.42003435905201</c:v>
                </c:pt>
              </c:numCache>
            </c:numRef>
          </c:val>
        </c:ser>
      </c:pie3DChart>
      <c:spPr>
        <a:ln>
          <a:noFill/>
        </a:ln>
      </c:spPr>
    </c:plotArea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Производство электроэнергии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"/>
            </a:sp3d>
          </c:spPr>
          <c:dLbls>
            <c:dLbl>
              <c:idx val="0"/>
              <c:layout>
                <c:manualLayout>
                  <c:x val="-3.5993733122623578E-3"/>
                  <c:y val="-6.2941360458508275E-2"/>
                </c:manualLayout>
              </c:layout>
              <c:showVal val="1"/>
            </c:dLbl>
            <c:txPr>
              <a:bodyPr/>
              <a:lstStyle/>
              <a:p>
                <a:pPr>
                  <a:defRPr sz="1000" b="1"/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ТЭЦ </c:v>
                </c:pt>
                <c:pt idx="1">
                  <c:v>Котельная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Производство тепловой энергии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"/>
            </a:sp3d>
          </c:spPr>
          <c:dLbls>
            <c:txPr>
              <a:bodyPr/>
              <a:lstStyle/>
              <a:p>
                <a:pPr>
                  <a:defRPr sz="1000" b="1"/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ТЭЦ </c:v>
                </c:pt>
                <c:pt idx="1">
                  <c:v>Котельная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-60</c:v>
                </c:pt>
                <c:pt idx="1">
                  <c:v>45</c:v>
                </c:pt>
              </c:numCache>
            </c:numRef>
          </c:val>
        </c:ser>
        <c:overlap val="100"/>
        <c:axId val="145326848"/>
        <c:axId val="145328384"/>
      </c:barChart>
      <c:catAx>
        <c:axId val="1453268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ru-RU"/>
          </a:p>
        </c:txPr>
        <c:crossAx val="145328384"/>
        <c:crosses val="autoZero"/>
        <c:auto val="1"/>
        <c:lblAlgn val="ctr"/>
        <c:lblOffset val="100"/>
      </c:catAx>
      <c:valAx>
        <c:axId val="1453283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ru-RU"/>
          </a:p>
        </c:txPr>
        <c:crossAx val="145326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000"/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stacked"/>
        <c:ser>
          <c:idx val="12"/>
          <c:order val="0"/>
          <c:tx>
            <c:strRef>
              <c:f>СВОД!$A$8</c:f>
              <c:strCache>
                <c:ptCount val="1"/>
                <c:pt idx="0">
                  <c:v>Выручка от продажи электроэнергии </c:v>
                </c:pt>
              </c:strCache>
            </c:strRef>
          </c:tx>
          <c:spPr>
            <a:solidFill>
              <a:schemeClr val="accent1"/>
            </a:solidFill>
          </c:spPr>
          <c:dLbls>
            <c:txPr>
              <a:bodyPr/>
              <a:lstStyle/>
              <a:p>
                <a:pPr>
                  <a:defRPr sz="900" b="1"/>
                </a:pPr>
                <a:endParaRPr lang="ru-RU"/>
              </a:p>
            </c:txPr>
            <c:showVal val="1"/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2 019</c:v>
                </c:pt>
                <c:pt idx="3">
                  <c:v>2 020</c:v>
                </c:pt>
                <c:pt idx="4">
                  <c:v>2 021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СВОД!$B$8:$O$8</c:f>
              <c:numCache>
                <c:formatCode>#,##0</c:formatCode>
                <c:ptCount val="14"/>
                <c:pt idx="0">
                  <c:v>1466679.1068970077</c:v>
                </c:pt>
                <c:pt idx="1">
                  <c:v>1642851.7050948143</c:v>
                </c:pt>
                <c:pt idx="2">
                  <c:v>1660434.8810268631</c:v>
                </c:pt>
                <c:pt idx="3">
                  <c:v>1678420.864484526</c:v>
                </c:pt>
                <c:pt idx="4">
                  <c:v>1696823.6765711647</c:v>
                </c:pt>
                <c:pt idx="5">
                  <c:v>1695191.232524384</c:v>
                </c:pt>
                <c:pt idx="6">
                  <c:v>1719514.9239751201</c:v>
                </c:pt>
                <c:pt idx="7">
                  <c:v>1743905.9599798175</c:v>
                </c:pt>
                <c:pt idx="8">
                  <c:v>1763695.9055717182</c:v>
                </c:pt>
                <c:pt idx="9">
                  <c:v>1783964.1275052072</c:v>
                </c:pt>
                <c:pt idx="10">
                  <c:v>1804727.5718277865</c:v>
                </c:pt>
                <c:pt idx="11">
                  <c:v>1826003.8465779223</c:v>
                </c:pt>
                <c:pt idx="12">
                  <c:v>1847811.2481667479</c:v>
                </c:pt>
                <c:pt idx="13">
                  <c:v>1870168.7888153973</c:v>
                </c:pt>
              </c:numCache>
            </c:numRef>
          </c:val>
        </c:ser>
        <c:ser>
          <c:idx val="13"/>
          <c:order val="1"/>
          <c:tx>
            <c:strRef>
              <c:f>СВОД!$A$13</c:f>
              <c:strCache>
                <c:ptCount val="1"/>
                <c:pt idx="0">
                  <c:v>Прибыль / убыток по электроэнергии 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Lbls>
            <c:txPr>
              <a:bodyPr/>
              <a:lstStyle/>
              <a:p>
                <a:pPr>
                  <a:defRPr sz="900" b="1"/>
                </a:pPr>
                <a:endParaRPr lang="ru-RU"/>
              </a:p>
            </c:txPr>
            <c:showVal val="1"/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2 019</c:v>
                </c:pt>
                <c:pt idx="3">
                  <c:v>2 020</c:v>
                </c:pt>
                <c:pt idx="4">
                  <c:v>2 021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СВОД!$B$13:$O$13</c:f>
              <c:numCache>
                <c:formatCode>#,##0</c:formatCode>
                <c:ptCount val="14"/>
                <c:pt idx="0">
                  <c:v>-300233.44251121796</c:v>
                </c:pt>
                <c:pt idx="1">
                  <c:v>-369971.6517431878</c:v>
                </c:pt>
                <c:pt idx="2">
                  <c:v>-374523.445672923</c:v>
                </c:pt>
                <c:pt idx="3">
                  <c:v>-369138.78686520481</c:v>
                </c:pt>
                <c:pt idx="4">
                  <c:v>-378976.82757115737</c:v>
                </c:pt>
                <c:pt idx="5">
                  <c:v>-401111.11212737433</c:v>
                </c:pt>
                <c:pt idx="6">
                  <c:v>-434565.17182133946</c:v>
                </c:pt>
                <c:pt idx="7">
                  <c:v>-481620.68740524654</c:v>
                </c:pt>
                <c:pt idx="8">
                  <c:v>-522067.51475260936</c:v>
                </c:pt>
                <c:pt idx="9">
                  <c:v>-562689.47306281433</c:v>
                </c:pt>
                <c:pt idx="10">
                  <c:v>-609013.06910267961</c:v>
                </c:pt>
                <c:pt idx="11">
                  <c:v>-657024.48633797909</c:v>
                </c:pt>
                <c:pt idx="12">
                  <c:v>-706735.45200274291</c:v>
                </c:pt>
                <c:pt idx="13">
                  <c:v>-758213.82794208184</c:v>
                </c:pt>
              </c:numCache>
            </c:numRef>
          </c:val>
        </c:ser>
        <c:overlap val="100"/>
        <c:axId val="111178880"/>
        <c:axId val="111180416"/>
      </c:barChart>
      <c:catAx>
        <c:axId val="111178880"/>
        <c:scaling>
          <c:orientation val="minMax"/>
        </c:scaling>
        <c:axPos val="b"/>
        <c:tickLblPos val="low"/>
        <c:txPr>
          <a:bodyPr/>
          <a:lstStyle/>
          <a:p>
            <a:pPr>
              <a:defRPr sz="800"/>
            </a:pPr>
            <a:endParaRPr lang="ru-RU"/>
          </a:p>
        </c:txPr>
        <c:crossAx val="111180416"/>
        <c:crosses val="autoZero"/>
        <c:auto val="1"/>
        <c:lblAlgn val="ctr"/>
        <c:lblOffset val="100"/>
      </c:catAx>
      <c:valAx>
        <c:axId val="111180416"/>
        <c:scaling>
          <c:orientation val="minMax"/>
        </c:scaling>
        <c:axPos val="l"/>
        <c:majorGridlines/>
        <c:numFmt formatCode="#,##0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1117888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7.3709016899356911E-2"/>
          <c:y val="6.2971385493742274E-2"/>
          <c:w val="0.90832744407000043"/>
          <c:h val="0.6434083739143176"/>
        </c:manualLayout>
      </c:layout>
      <c:lineChart>
        <c:grouping val="standard"/>
        <c:ser>
          <c:idx val="1"/>
          <c:order val="0"/>
          <c:tx>
            <c:strRef>
              <c:f>Ден.поток!$A$125</c:f>
              <c:strCache>
                <c:ptCount val="1"/>
                <c:pt idx="0">
                  <c:v>Рост тарифа на тепловую энергию для населения 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Ден.поток!$C$125:$O$125</c:f>
              <c:numCache>
                <c:formatCode>0.0%</c:formatCode>
                <c:ptCount val="13"/>
                <c:pt idx="0">
                  <c:v>1.0215433879843943</c:v>
                </c:pt>
                <c:pt idx="1">
                  <c:v>1.0624051235037764</c:v>
                </c:pt>
                <c:pt idx="2">
                  <c:v>1.104901328443924</c:v>
                </c:pt>
                <c:pt idx="3">
                  <c:v>1.1490973815816821</c:v>
                </c:pt>
                <c:pt idx="4">
                  <c:v>1.1950612768449478</c:v>
                </c:pt>
                <c:pt idx="5">
                  <c:v>1.2428637279187462</c:v>
                </c:pt>
                <c:pt idx="6">
                  <c:v>1.2925782770354937</c:v>
                </c:pt>
                <c:pt idx="7">
                  <c:v>1.3442814081169161</c:v>
                </c:pt>
                <c:pt idx="8">
                  <c:v>1.3980526644415969</c:v>
                </c:pt>
                <c:pt idx="9">
                  <c:v>1.4539747710192541</c:v>
                </c:pt>
                <c:pt idx="10">
                  <c:v>1.5121337618600281</c:v>
                </c:pt>
                <c:pt idx="11">
                  <c:v>1.5726191123344262</c:v>
                </c:pt>
                <c:pt idx="12">
                  <c:v>1.6355238768278051</c:v>
                </c:pt>
              </c:numCache>
            </c:numRef>
          </c:val>
        </c:ser>
        <c:ser>
          <c:idx val="0"/>
          <c:order val="1"/>
          <c:tx>
            <c:strRef>
              <c:f>Ден.поток!$A$126</c:f>
              <c:strCache>
                <c:ptCount val="1"/>
                <c:pt idx="0">
                  <c:v>Рост тарифа на тепловую энергию для прочих потребителей </c:v>
                </c:pt>
              </c:strCache>
            </c:strRef>
          </c:tx>
          <c:spPr>
            <a:ln w="50800">
              <a:solidFill>
                <a:srgbClr val="FF6969"/>
              </a:solidFill>
            </a:ln>
          </c:spPr>
          <c:marker>
            <c:spPr>
              <a:solidFill>
                <a:srgbClr val="FF6969"/>
              </a:solidFill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Ден.поток!$C$126:$O$126</c:f>
              <c:numCache>
                <c:formatCode>0.0%</c:formatCode>
                <c:ptCount val="13"/>
                <c:pt idx="0">
                  <c:v>1.0555502710666733</c:v>
                </c:pt>
                <c:pt idx="1">
                  <c:v>1.1611052981733399</c:v>
                </c:pt>
                <c:pt idx="2">
                  <c:v>1.2772158279906749</c:v>
                </c:pt>
                <c:pt idx="3">
                  <c:v>1.3793930942299273</c:v>
                </c:pt>
                <c:pt idx="4">
                  <c:v>1.4897445417683235</c:v>
                </c:pt>
                <c:pt idx="5">
                  <c:v>1.6089241051097896</c:v>
                </c:pt>
                <c:pt idx="6">
                  <c:v>1.7054595514163777</c:v>
                </c:pt>
                <c:pt idx="7">
                  <c:v>1.7736779334730346</c:v>
                </c:pt>
                <c:pt idx="8">
                  <c:v>1.8446250508119535</c:v>
                </c:pt>
                <c:pt idx="9">
                  <c:v>1.918410052844431</c:v>
                </c:pt>
                <c:pt idx="10">
                  <c:v>1.9567782539013201</c:v>
                </c:pt>
                <c:pt idx="11">
                  <c:v>1.9959138189793462</c:v>
                </c:pt>
                <c:pt idx="12">
                  <c:v>2.0358320953589337</c:v>
                </c:pt>
              </c:numCache>
            </c:numRef>
          </c:val>
        </c:ser>
        <c:marker val="1"/>
        <c:axId val="111481216"/>
        <c:axId val="111482752"/>
      </c:lineChart>
      <c:catAx>
        <c:axId val="111481216"/>
        <c:scaling>
          <c:orientation val="minMax"/>
        </c:scaling>
        <c:delete val="1"/>
        <c:axPos val="b"/>
        <c:tickLblPos val="none"/>
        <c:crossAx val="111482752"/>
        <c:crosses val="autoZero"/>
        <c:auto val="1"/>
        <c:lblAlgn val="ctr"/>
        <c:lblOffset val="100"/>
      </c:catAx>
      <c:valAx>
        <c:axId val="111482752"/>
        <c:scaling>
          <c:orientation val="minMax"/>
        </c:scaling>
        <c:axPos val="l"/>
        <c:majorGridlines/>
        <c:numFmt formatCode="0%" sourceLinked="0"/>
        <c:tickLblPos val="nextTo"/>
        <c:crossAx val="111481216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rotY val="260"/>
      <c:perspective val="30"/>
    </c:view3D>
    <c:plotArea>
      <c:layout>
        <c:manualLayout>
          <c:layoutTarget val="inner"/>
          <c:xMode val="edge"/>
          <c:yMode val="edge"/>
          <c:x val="0.44970975318089484"/>
          <c:y val="4.7484920367687027E-2"/>
          <c:w val="0.5493805291491195"/>
          <c:h val="0.85335333441788164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10137782659604135"/>
                  <c:y val="0.1401400075918375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697  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8.2509331172975514E-2"/>
                  <c:y val="-0.3160328996402097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445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  <c:showLeaderLines val="1"/>
          </c:dLbls>
          <c:cat>
            <c:strRef>
              <c:f>Сети!$W$97:$W$98</c:f>
              <c:strCache>
                <c:ptCount val="2"/>
                <c:pt idx="0">
                  <c:v>нормативные</c:v>
                </c:pt>
                <c:pt idx="1">
                  <c:v>сверхнормативные</c:v>
                </c:pt>
              </c:strCache>
            </c:strRef>
          </c:cat>
          <c:val>
            <c:numRef>
              <c:f>Сети!$X$97:$X$98</c:f>
              <c:numCache>
                <c:formatCode>_-* #,##0_р_._-;\-* #,##0_р_._-;_-* "-"??_р_._-;_-@_-</c:formatCode>
                <c:ptCount val="2"/>
                <c:pt idx="0">
                  <c:v>702.93502809693587</c:v>
                </c:pt>
                <c:pt idx="1">
                  <c:v>331.1147138876633</c:v>
                </c:pt>
              </c:numCache>
            </c:numRef>
          </c:val>
        </c:ser>
      </c:pie3DChart>
    </c:plotArea>
    <c:legend>
      <c:legendPos val="l"/>
      <c:layout>
        <c:manualLayout>
          <c:xMode val="edge"/>
          <c:yMode val="edge"/>
          <c:x val="0.26180982943957437"/>
          <c:y val="0.35519202176158354"/>
          <c:w val="0.16982493753587874"/>
          <c:h val="0.25092785611325708"/>
        </c:manualLayout>
      </c:layout>
      <c:txPr>
        <a:bodyPr/>
        <a:lstStyle/>
        <a:p>
          <a:pPr>
            <a:defRPr sz="800"/>
          </a:pPr>
          <a:endParaRPr lang="ru-RU"/>
        </a:p>
      </c:txPr>
    </c:legend>
    <c:plotVisOnly val="1"/>
  </c:chart>
  <c:spPr>
    <a:ln>
      <a:noFill/>
    </a:ln>
  </c:spPr>
  <c:externalData r:id="rId1"/>
  <c:userShapes r:id="rId2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1"/>
          <c:order val="0"/>
          <c:tx>
            <c:strRef>
              <c:f>Ден.поток!$A$125</c:f>
              <c:strCache>
                <c:ptCount val="1"/>
                <c:pt idx="0">
                  <c:v>Рост тарифа на тепловую энергию для населения </c:v>
                </c:pt>
              </c:strCache>
            </c:strRef>
          </c:tx>
          <c:spPr>
            <a:solidFill>
              <a:srgbClr val="0070C0"/>
            </a:solidFill>
            <a:ln w="50800">
              <a:solidFill>
                <a:srgbClr val="0070C0"/>
              </a:solidFill>
            </a:ln>
          </c:spP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Ден.поток!$C$119:$O$119</c:f>
              <c:numCache>
                <c:formatCode>0%</c:formatCode>
                <c:ptCount val="13"/>
                <c:pt idx="0">
                  <c:v>1.0215433879843943</c:v>
                </c:pt>
                <c:pt idx="1">
                  <c:v>1.04</c:v>
                </c:pt>
                <c:pt idx="2">
                  <c:v>1.04</c:v>
                </c:pt>
                <c:pt idx="3">
                  <c:v>1.04</c:v>
                </c:pt>
                <c:pt idx="4">
                  <c:v>1.04</c:v>
                </c:pt>
                <c:pt idx="5">
                  <c:v>1.04</c:v>
                </c:pt>
                <c:pt idx="6">
                  <c:v>1.04</c:v>
                </c:pt>
                <c:pt idx="7">
                  <c:v>1.04</c:v>
                </c:pt>
                <c:pt idx="8">
                  <c:v>1.04</c:v>
                </c:pt>
                <c:pt idx="9">
                  <c:v>1.04</c:v>
                </c:pt>
                <c:pt idx="10">
                  <c:v>1.04</c:v>
                </c:pt>
                <c:pt idx="11">
                  <c:v>1.04</c:v>
                </c:pt>
                <c:pt idx="12">
                  <c:v>1.04</c:v>
                </c:pt>
              </c:numCache>
            </c:numRef>
          </c:val>
        </c:ser>
        <c:ser>
          <c:idx val="0"/>
          <c:order val="1"/>
          <c:tx>
            <c:strRef>
              <c:f>Ден.поток!$A$126</c:f>
              <c:strCache>
                <c:ptCount val="1"/>
                <c:pt idx="0">
                  <c:v>Рост тарифа на тепловую энергию для прочих потребителей </c:v>
                </c:pt>
              </c:strCache>
            </c:strRef>
          </c:tx>
          <c:spPr>
            <a:solidFill>
              <a:srgbClr val="FF6969"/>
            </a:solidFill>
            <a:ln w="50800">
              <a:solidFill>
                <a:srgbClr val="FF6969"/>
              </a:solidFill>
            </a:ln>
          </c:spPr>
          <c:dLbls>
            <c:dLbl>
              <c:idx val="7"/>
              <c:layout>
                <c:manualLayout>
                  <c:x val="-3.3044196612969892E-3"/>
                  <c:y val="-3.4135992058230091E-2"/>
                </c:manualLayout>
              </c:layout>
              <c:showVal val="1"/>
            </c:dLbl>
            <c:dLbl>
              <c:idx val="8"/>
              <c:layout>
                <c:manualLayout>
                  <c:x val="0"/>
                  <c:y val="-3.4135992058230091E-2"/>
                </c:manualLayout>
              </c:layout>
              <c:showVal val="1"/>
            </c:dLbl>
            <c:dLbl>
              <c:idx val="9"/>
              <c:layout>
                <c:manualLayout>
                  <c:x val="-4.9566294919454945E-3"/>
                  <c:y val="-3.4135992058230091E-2"/>
                </c:manualLayout>
              </c:layout>
              <c:showVal val="1"/>
            </c:dLbl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Ден.поток!$C$123:$O$123</c:f>
              <c:numCache>
                <c:formatCode>0%</c:formatCode>
                <c:ptCount val="13"/>
                <c:pt idx="0">
                  <c:v>1.0555502710666733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1.08</c:v>
                </c:pt>
                <c:pt idx="4">
                  <c:v>1.08</c:v>
                </c:pt>
                <c:pt idx="5">
                  <c:v>1.08</c:v>
                </c:pt>
                <c:pt idx="6">
                  <c:v>1.06</c:v>
                </c:pt>
                <c:pt idx="7">
                  <c:v>1.04</c:v>
                </c:pt>
                <c:pt idx="8">
                  <c:v>1.04</c:v>
                </c:pt>
                <c:pt idx="9">
                  <c:v>1.04</c:v>
                </c:pt>
                <c:pt idx="10">
                  <c:v>1.02</c:v>
                </c:pt>
                <c:pt idx="11">
                  <c:v>1.02</c:v>
                </c:pt>
                <c:pt idx="12">
                  <c:v>1.02</c:v>
                </c:pt>
              </c:numCache>
            </c:numRef>
          </c:val>
        </c:ser>
        <c:gapWidth val="91"/>
        <c:axId val="111213184"/>
        <c:axId val="111501696"/>
      </c:barChart>
      <c:catAx>
        <c:axId val="111213184"/>
        <c:scaling>
          <c:orientation val="minMax"/>
        </c:scaling>
        <c:axPos val="b"/>
        <c:tickLblPos val="nextTo"/>
        <c:crossAx val="111501696"/>
        <c:crosses val="autoZero"/>
        <c:auto val="1"/>
        <c:lblAlgn val="ctr"/>
        <c:lblOffset val="100"/>
      </c:catAx>
      <c:valAx>
        <c:axId val="111501696"/>
        <c:scaling>
          <c:orientation val="minMax"/>
          <c:min val="1"/>
        </c:scaling>
        <c:axPos val="l"/>
        <c:majorGridlines/>
        <c:numFmt formatCode="0%" sourceLinked="1"/>
        <c:tickLblPos val="nextTo"/>
        <c:crossAx val="111213184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7.3057221324155833E-2"/>
          <c:y val="1.2796049270804286E-2"/>
          <c:w val="0.91284815261689733"/>
          <c:h val="0.92304460909097863"/>
        </c:manualLayout>
      </c:layout>
      <c:lineChart>
        <c:grouping val="standard"/>
        <c:ser>
          <c:idx val="3"/>
          <c:order val="0"/>
          <c:tx>
            <c:strRef>
              <c:f>СВОД!$A$58</c:f>
              <c:strCache>
                <c:ptCount val="1"/>
                <c:pt idx="0">
                  <c:v>EBITDAsum</c:v>
                </c:pt>
              </c:strCache>
            </c:strRef>
          </c:tx>
          <c:spPr>
            <a:ln w="50800">
              <a:solidFill>
                <a:srgbClr val="FFC000"/>
              </a:solidFill>
              <a:prstDash val="sysDash"/>
            </a:ln>
          </c:spPr>
          <c:dLbls>
            <c:showVal val="1"/>
          </c:dLbls>
          <c:val>
            <c:numRef>
              <c:f>СВОД!$B$58:$O$58</c:f>
            </c:numRef>
          </c:val>
          <c:smooth val="1"/>
        </c:ser>
        <c:ser>
          <c:idx val="1"/>
          <c:order val="1"/>
          <c:tx>
            <c:strRef>
              <c:f>СВОД!$A$46</c:f>
              <c:strCache>
                <c:ptCount val="1"/>
                <c:pt idx="0">
                  <c:v>EBITDAee</c:v>
                </c:pt>
              </c:strCache>
            </c:strRef>
          </c:tx>
          <c:spPr>
            <a:ln w="50800">
              <a:solidFill>
                <a:srgbClr val="0070C0"/>
              </a:solidFill>
              <a:prstDash val="sysDash"/>
            </a:ln>
          </c:spPr>
          <c:marker>
            <c:spPr>
              <a:solidFill>
                <a:srgbClr val="0070C0"/>
              </a:solidFill>
            </c:spPr>
          </c:marker>
          <c:dLbls>
            <c:showVal val="1"/>
          </c:dLbls>
          <c:val>
            <c:numRef>
              <c:f>СВОД!$B$46:$O$46</c:f>
            </c:numRef>
          </c:val>
          <c:smooth val="1"/>
        </c:ser>
        <c:ser>
          <c:idx val="2"/>
          <c:order val="2"/>
          <c:tx>
            <c:strRef>
              <c:f>СВОД!$A$51</c:f>
              <c:strCache>
                <c:ptCount val="1"/>
                <c:pt idx="0">
                  <c:v>EBITDAte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pPr>
              <a:solidFill>
                <a:srgbClr val="C00000"/>
              </a:solidFill>
            </c:spPr>
          </c:marker>
          <c:dLbls>
            <c:showVal val="1"/>
          </c:dLbls>
          <c:val>
            <c:numRef>
              <c:f>СВОД!$B$51:$O$51</c:f>
            </c:numRef>
          </c:val>
          <c:smooth val="1"/>
        </c:ser>
        <c:ser>
          <c:idx val="0"/>
          <c:order val="3"/>
          <c:tx>
            <c:v>Валовая прибыль</c:v>
          </c:tx>
          <c:spPr>
            <a:ln w="63500">
              <a:solidFill>
                <a:srgbClr val="FFC000"/>
              </a:solidFill>
              <a:prstDash val="solid"/>
            </a:ln>
          </c:spPr>
          <c:marker>
            <c:spPr>
              <a:solidFill>
                <a:srgbClr val="FFC000"/>
              </a:solidFill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СВОД!$B$39:$O$39</c:f>
              <c:numCache>
                <c:formatCode>_-* #,##0_р_._-;\-* #,##0_р_._-;_-* "-"_р_._-;_-@_-</c:formatCode>
                <c:ptCount val="14"/>
                <c:pt idx="0">
                  <c:v>-795085.34586699272</c:v>
                </c:pt>
                <c:pt idx="1">
                  <c:v>-838766.25149479043</c:v>
                </c:pt>
                <c:pt idx="2">
                  <c:v>-532013.47998132906</c:v>
                </c:pt>
                <c:pt idx="3">
                  <c:v>-198682.49703560467</c:v>
                </c:pt>
                <c:pt idx="4">
                  <c:v>116801.52704329567</c:v>
                </c:pt>
                <c:pt idx="5">
                  <c:v>467429.21398542501</c:v>
                </c:pt>
                <c:pt idx="6">
                  <c:v>863508.31389468443</c:v>
                </c:pt>
                <c:pt idx="7">
                  <c:v>1181050.2373575806</c:v>
                </c:pt>
                <c:pt idx="8">
                  <c:v>1322829.8250202709</c:v>
                </c:pt>
                <c:pt idx="9">
                  <c:v>1484581.2380608139</c:v>
                </c:pt>
                <c:pt idx="10">
                  <c:v>1580081.7557568236</c:v>
                </c:pt>
                <c:pt idx="11">
                  <c:v>1509137.2325061478</c:v>
                </c:pt>
                <c:pt idx="12">
                  <c:v>1432281.0838092961</c:v>
                </c:pt>
                <c:pt idx="13">
                  <c:v>1345550.9254347347</c:v>
                </c:pt>
              </c:numCache>
            </c:numRef>
          </c:val>
          <c:smooth val="1"/>
        </c:ser>
        <c:ser>
          <c:idx val="8"/>
          <c:order val="4"/>
          <c:tx>
            <c:v>Валовая прибыль ЭЭ</c:v>
          </c:tx>
          <c:spPr>
            <a:ln w="63500">
              <a:solidFill>
                <a:srgbClr val="0070C0"/>
              </a:solidFill>
              <a:prstDash val="solid"/>
            </a:ln>
          </c:spPr>
          <c:marker>
            <c:spPr>
              <a:solidFill>
                <a:srgbClr val="0070C0"/>
              </a:solidFill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СВОД!$B$13:$O$13</c:f>
              <c:numCache>
                <c:formatCode>_-* #,##0_р_._-;\-* #,##0_р_._-;_-* "-"_р_._-;_-@_-</c:formatCode>
                <c:ptCount val="14"/>
                <c:pt idx="0">
                  <c:v>-300233.44251121796</c:v>
                </c:pt>
                <c:pt idx="1">
                  <c:v>-369971.65174318745</c:v>
                </c:pt>
                <c:pt idx="2">
                  <c:v>-374688.209904199</c:v>
                </c:pt>
                <c:pt idx="3">
                  <c:v>-370174.31105610589</c:v>
                </c:pt>
                <c:pt idx="4">
                  <c:v>-380569.9494933926</c:v>
                </c:pt>
                <c:pt idx="5">
                  <c:v>-401788.0432928169</c:v>
                </c:pt>
                <c:pt idx="6">
                  <c:v>-434504.3732158888</c:v>
                </c:pt>
                <c:pt idx="7">
                  <c:v>-481559.82782427419</c:v>
                </c:pt>
                <c:pt idx="8">
                  <c:v>-522007.93361616781</c:v>
                </c:pt>
                <c:pt idx="9">
                  <c:v>-562631.11703349487</c:v>
                </c:pt>
                <c:pt idx="10">
                  <c:v>-608954.84582328389</c:v>
                </c:pt>
                <c:pt idx="11">
                  <c:v>-656966.39509378234</c:v>
                </c:pt>
                <c:pt idx="12">
                  <c:v>-706677.49204770382</c:v>
                </c:pt>
                <c:pt idx="13">
                  <c:v>-758155.99852864956</c:v>
                </c:pt>
              </c:numCache>
            </c:numRef>
          </c:val>
          <c:smooth val="1"/>
        </c:ser>
        <c:ser>
          <c:idx val="9"/>
          <c:order val="5"/>
          <c:tx>
            <c:v>Валовая прибыль ТЭ</c:v>
          </c:tx>
          <c:spPr>
            <a:ln w="63500">
              <a:solidFill>
                <a:srgbClr val="C00000"/>
              </a:solidFill>
              <a:prstDash val="solid"/>
            </a:ln>
          </c:spPr>
          <c:marker>
            <c:spPr>
              <a:solidFill>
                <a:srgbClr val="C00000"/>
              </a:solidFill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СВОД!$B$32:$O$32</c:f>
              <c:numCache>
                <c:formatCode>_-* #,##0_р_._-;\-* #,##0_р_._-;_-* "-"_р_._-;_-@_-</c:formatCode>
                <c:ptCount val="14"/>
                <c:pt idx="0">
                  <c:v>-494851.90335577406</c:v>
                </c:pt>
                <c:pt idx="1">
                  <c:v>-468794.59975160233</c:v>
                </c:pt>
                <c:pt idx="2">
                  <c:v>-157325.27007713029</c:v>
                </c:pt>
                <c:pt idx="3">
                  <c:v>171491.81402050145</c:v>
                </c:pt>
                <c:pt idx="4">
                  <c:v>497371.47653668816</c:v>
                </c:pt>
                <c:pt idx="5">
                  <c:v>869217.25727824122</c:v>
                </c:pt>
                <c:pt idx="6">
                  <c:v>1298012.6871105742</c:v>
                </c:pt>
                <c:pt idx="7">
                  <c:v>1662610.0651818549</c:v>
                </c:pt>
                <c:pt idx="8">
                  <c:v>1844837.7586364376</c:v>
                </c:pt>
                <c:pt idx="9">
                  <c:v>2047212.3550943076</c:v>
                </c:pt>
                <c:pt idx="10">
                  <c:v>2189036.6015801108</c:v>
                </c:pt>
                <c:pt idx="11">
                  <c:v>2166103.6275999332</c:v>
                </c:pt>
                <c:pt idx="12">
                  <c:v>2138958.5758569967</c:v>
                </c:pt>
                <c:pt idx="13">
                  <c:v>2103706.9239633847</c:v>
                </c:pt>
              </c:numCache>
            </c:numRef>
          </c:val>
          <c:smooth val="1"/>
        </c:ser>
        <c:ser>
          <c:idx val="4"/>
          <c:order val="6"/>
          <c:tx>
            <c:strRef>
              <c:f>СВОД!$A$59</c:f>
              <c:strCache>
                <c:ptCount val="1"/>
                <c:pt idx="0">
                  <c:v>Инвестиции</c:v>
                </c:pt>
              </c:strCache>
            </c:strRef>
          </c:tx>
          <c:spPr>
            <a:ln w="50800"/>
          </c:spP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val>
            <c:numRef>
              <c:f>СВОД!$B$59:$O$59</c:f>
              <c:numCache>
                <c:formatCode>General</c:formatCode>
                <c:ptCount val="14"/>
                <c:pt idx="2" formatCode="_-* #,##0_р_._-;\-* #,##0_р_._-;_-* &quot;-&quot;_р_._-;_-@_-">
                  <c:v>-1090576.5794189712</c:v>
                </c:pt>
                <c:pt idx="3" formatCode="_-* #,##0_р_._-;\-* #,##0_р_._-;_-* &quot;-&quot;_р_._-;_-@_-">
                  <c:v>-1042180.5596707484</c:v>
                </c:pt>
                <c:pt idx="4" formatCode="_-* #,##0_р_._-;\-* #,##0_р_._-;_-* &quot;-&quot;_р_._-;_-@_-">
                  <c:v>-1003806.986491802</c:v>
                </c:pt>
                <c:pt idx="5" formatCode="_-* #,##0_р_._-;\-* #,##0_р_._-;_-* &quot;-&quot;_р_._-;_-@_-">
                  <c:v>-1030884.507551837</c:v>
                </c:pt>
                <c:pt idx="6" formatCode="_-* #,##0_р_._-;\-* #,##0_р_._-;_-* &quot;-&quot;_р_._-;_-@_-">
                  <c:v>-1033273.0621602314</c:v>
                </c:pt>
              </c:numCache>
            </c:numRef>
          </c:val>
          <c:smooth val="1"/>
        </c:ser>
        <c:marker val="1"/>
        <c:axId val="109920256"/>
        <c:axId val="109921408"/>
      </c:lineChart>
      <c:catAx>
        <c:axId val="109920256"/>
        <c:scaling>
          <c:orientation val="minMax"/>
        </c:scaling>
        <c:axPos val="b"/>
        <c:tickLblPos val="nextTo"/>
        <c:crossAx val="109921408"/>
        <c:crosses val="autoZero"/>
        <c:auto val="1"/>
        <c:lblAlgn val="ctr"/>
        <c:lblOffset val="100"/>
      </c:catAx>
      <c:valAx>
        <c:axId val="109921408"/>
        <c:scaling>
          <c:orientation val="minMax"/>
        </c:scaling>
        <c:axPos val="l"/>
        <c:majorGridlines/>
        <c:numFmt formatCode="_-* #,##0_р_._-;\-* #,##0_р_._-;_-* &quot;-&quot;_р_._-;_-@_-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099202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0842629046369213E-2"/>
          <c:y val="0.88818616589770727"/>
          <c:w val="0.81965783595592545"/>
          <c:h val="5.0798338968626226E-2"/>
        </c:manualLayout>
      </c:layout>
    </c:legend>
    <c:plotVisOnly val="1"/>
  </c:chart>
  <c:externalData r:id="rId1"/>
  <c:userShapes r:id="rId2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1"/>
          <c:order val="0"/>
          <c:tx>
            <c:strRef>
              <c:f>Ден.поток!$A$232</c:f>
              <c:strCache>
                <c:ptCount val="1"/>
                <c:pt idx="0">
                  <c:v>прогнозный уровень текущих платежей за газ</c:v>
                </c:pt>
              </c:strCache>
            </c:strRef>
          </c:tx>
          <c:spPr>
            <a:solidFill>
              <a:srgbClr val="0070C0"/>
            </a:solidFill>
            <a:ln w="50800">
              <a:solidFill>
                <a:srgbClr val="0070C0"/>
              </a:solidFill>
            </a:ln>
          </c:spP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Ден.поток!$C$165:$P$165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Ден.поток!$C$232:$P$232</c:f>
              <c:numCache>
                <c:formatCode>0%</c:formatCode>
                <c:ptCount val="14"/>
                <c:pt idx="0">
                  <c:v>0.83222189211513853</c:v>
                </c:pt>
                <c:pt idx="1">
                  <c:v>0.84521899953409563</c:v>
                </c:pt>
                <c:pt idx="2">
                  <c:v>0.74249991738153021</c:v>
                </c:pt>
                <c:pt idx="3">
                  <c:v>0.85100797145857465</c:v>
                </c:pt>
                <c:pt idx="4">
                  <c:v>0.93582435972625555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0"/>
          <c:order val="1"/>
          <c:tx>
            <c:strRef>
              <c:f>Ден.поток!$A$233</c:f>
              <c:strCache>
                <c:ptCount val="1"/>
                <c:pt idx="0">
                  <c:v>уровень платежей за газ с учетом накопленной задолженности</c:v>
                </c:pt>
              </c:strCache>
            </c:strRef>
          </c:tx>
          <c:spPr>
            <a:solidFill>
              <a:srgbClr val="FF6969"/>
            </a:solidFill>
            <a:ln w="50800">
              <a:solidFill>
                <a:srgbClr val="FF6969"/>
              </a:solidFill>
            </a:ln>
          </c:spPr>
          <c:dLbls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</c:dLbls>
          <c:cat>
            <c:strRef>
              <c:f>Ден.поток!$C$165:$P$165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Ден.поток!$C$233:$P$233</c:f>
              <c:numCache>
                <c:formatCode>0%</c:formatCode>
                <c:ptCount val="14"/>
                <c:pt idx="0">
                  <c:v>-0.11064723578036841</c:v>
                </c:pt>
                <c:pt idx="1">
                  <c:v>-0.14798973258774506</c:v>
                </c:pt>
                <c:pt idx="2">
                  <c:v>-0.36071065385961004</c:v>
                </c:pt>
                <c:pt idx="3">
                  <c:v>-0.49302774824022161</c:v>
                </c:pt>
                <c:pt idx="4">
                  <c:v>-0.53307716453072751</c:v>
                </c:pt>
                <c:pt idx="5">
                  <c:v>-0.50186355557707352</c:v>
                </c:pt>
                <c:pt idx="6">
                  <c:v>-0.35096293600217582</c:v>
                </c:pt>
                <c:pt idx="7">
                  <c:v>-8.3578141475781256E-2</c:v>
                </c:pt>
                <c:pt idx="8">
                  <c:v>0.20692707159467599</c:v>
                </c:pt>
                <c:pt idx="9">
                  <c:v>0.49720679356010838</c:v>
                </c:pt>
                <c:pt idx="10">
                  <c:v>0.77866830607032134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gapWidth val="91"/>
        <c:axId val="117898240"/>
        <c:axId val="119247616"/>
      </c:barChart>
      <c:catAx>
        <c:axId val="117898240"/>
        <c:scaling>
          <c:orientation val="minMax"/>
        </c:scaling>
        <c:axPos val="b"/>
        <c:tickLblPos val="nextTo"/>
        <c:crossAx val="119247616"/>
        <c:crosses val="autoZero"/>
        <c:auto val="1"/>
        <c:lblAlgn val="ctr"/>
        <c:lblOffset val="100"/>
      </c:catAx>
      <c:valAx>
        <c:axId val="119247616"/>
        <c:scaling>
          <c:orientation val="minMax"/>
        </c:scaling>
        <c:axPos val="l"/>
        <c:majorGridlines/>
        <c:numFmt formatCode="0%" sourceLinked="1"/>
        <c:tickLblPos val="nextTo"/>
        <c:crossAx val="117898240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3.823140830275755E-2"/>
          <c:y val="5.7421809969080299E-2"/>
          <c:w val="0.95074102190444865"/>
          <c:h val="0.80887871682924262"/>
        </c:manualLayout>
      </c:layout>
      <c:barChart>
        <c:barDir val="col"/>
        <c:grouping val="clustered"/>
        <c:ser>
          <c:idx val="0"/>
          <c:order val="0"/>
          <c:tx>
            <c:strRef>
              <c:f>Ден.поток!$A$38:$B$38</c:f>
              <c:strCache>
                <c:ptCount val="1"/>
                <c:pt idx="0">
                  <c:v>(справочно) прогнозный уровень текущих платежей за газ %</c:v>
                </c:pt>
              </c:strCache>
            </c:strRef>
          </c:tx>
          <c:spPr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38100"/>
            </a:sp3d>
          </c:spPr>
          <c:dLbls>
            <c:showVal val="1"/>
          </c:dLbls>
          <c:cat>
            <c:strRef>
              <c:f>Ден.поток!$C$2:$Y$2</c:f>
              <c:strCache>
                <c:ptCount val="14"/>
                <c:pt idx="0">
                  <c:v> 2017 (факт) </c:v>
                </c:pt>
                <c:pt idx="1">
                  <c:v> 2018 (база) 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 2 022   </c:v>
                </c:pt>
                <c:pt idx="6">
                  <c:v> 2 023   </c:v>
                </c:pt>
                <c:pt idx="7">
                  <c:v> 2 024   </c:v>
                </c:pt>
                <c:pt idx="8">
                  <c:v> 2 025   </c:v>
                </c:pt>
                <c:pt idx="9">
                  <c:v> 2 026   </c:v>
                </c:pt>
                <c:pt idx="10">
                  <c:v> 2 027   </c:v>
                </c:pt>
                <c:pt idx="11">
                  <c:v> 2 028   </c:v>
                </c:pt>
                <c:pt idx="12">
                  <c:v> 2 029   </c:v>
                </c:pt>
                <c:pt idx="13">
                  <c:v> 2 030   </c:v>
                </c:pt>
              </c:strCache>
            </c:strRef>
          </c:cat>
          <c:val>
            <c:numRef>
              <c:f>Ден.поток!$C$38:$Y$38</c:f>
              <c:numCache>
                <c:formatCode>0%</c:formatCode>
                <c:ptCount val="14"/>
                <c:pt idx="0">
                  <c:v>0.83222189211513808</c:v>
                </c:pt>
                <c:pt idx="1">
                  <c:v>0.84521899953409563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Ден.поток!$A$39:$B$39</c:f>
              <c:strCache>
                <c:ptCount val="1"/>
                <c:pt idx="0">
                  <c:v>(справочно) то же, с учетом вновь накопленной задолженности %</c:v>
                </c:pt>
              </c:strCache>
            </c:strRef>
          </c:tx>
          <c:spPr>
            <a:solidFill>
              <a:srgbClr val="FF6969"/>
            </a:solidFill>
            <a:scene3d>
              <a:camera prst="orthographicFront"/>
              <a:lightRig rig="threePt" dir="t"/>
            </a:scene3d>
            <a:sp3d>
              <a:bevelT w="38100"/>
            </a:sp3d>
          </c:spPr>
          <c:dLbls>
            <c:showVal val="1"/>
          </c:dLbls>
          <c:cat>
            <c:strRef>
              <c:f>Ден.поток!$C$2:$Y$2</c:f>
              <c:strCache>
                <c:ptCount val="14"/>
                <c:pt idx="0">
                  <c:v> 2017 (факт) </c:v>
                </c:pt>
                <c:pt idx="1">
                  <c:v> 2018 (база) 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 2 022   </c:v>
                </c:pt>
                <c:pt idx="6">
                  <c:v> 2 023   </c:v>
                </c:pt>
                <c:pt idx="7">
                  <c:v> 2 024   </c:v>
                </c:pt>
                <c:pt idx="8">
                  <c:v> 2 025   </c:v>
                </c:pt>
                <c:pt idx="9">
                  <c:v> 2 026   </c:v>
                </c:pt>
                <c:pt idx="10">
                  <c:v> 2 027   </c:v>
                </c:pt>
                <c:pt idx="11">
                  <c:v> 2 028   </c:v>
                </c:pt>
                <c:pt idx="12">
                  <c:v> 2 029   </c:v>
                </c:pt>
                <c:pt idx="13">
                  <c:v> 2 030   </c:v>
                </c:pt>
              </c:strCache>
            </c:strRef>
          </c:cat>
          <c:val>
            <c:numRef>
              <c:f>Ден.поток!$C$39:$Y$39</c:f>
              <c:numCache>
                <c:formatCode>0%</c:formatCode>
                <c:ptCount val="14"/>
                <c:pt idx="0">
                  <c:v>-0.11064723578036841</c:v>
                </c:pt>
                <c:pt idx="1">
                  <c:v>-0.14798973258774495</c:v>
                </c:pt>
                <c:pt idx="2">
                  <c:v>-0.10321057124113808</c:v>
                </c:pt>
                <c:pt idx="3">
                  <c:v>-8.969119179865212E-2</c:v>
                </c:pt>
                <c:pt idx="4">
                  <c:v>-7.2082588209815834E-2</c:v>
                </c:pt>
                <c:pt idx="5">
                  <c:v>-5.6246315713497849E-2</c:v>
                </c:pt>
                <c:pt idx="6">
                  <c:v>-8.2012373233818214E-3</c:v>
                </c:pt>
                <c:pt idx="7">
                  <c:v>3.9525923661741798E-2</c:v>
                </c:pt>
                <c:pt idx="8">
                  <c:v>0.10318415643437732</c:v>
                </c:pt>
                <c:pt idx="9">
                  <c:v>0.36747391131376783</c:v>
                </c:pt>
                <c:pt idx="10">
                  <c:v>0.8074599153409604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gapWidth val="72"/>
        <c:axId val="119268480"/>
        <c:axId val="119270016"/>
      </c:barChart>
      <c:catAx>
        <c:axId val="119268480"/>
        <c:scaling>
          <c:orientation val="minMax"/>
        </c:scaling>
        <c:axPos val="b"/>
        <c:tickLblPos val="nextTo"/>
        <c:crossAx val="119270016"/>
        <c:crosses val="autoZero"/>
        <c:auto val="1"/>
        <c:lblAlgn val="ctr"/>
        <c:lblOffset val="100"/>
      </c:catAx>
      <c:valAx>
        <c:axId val="119270016"/>
        <c:scaling>
          <c:orientation val="minMax"/>
          <c:max val="1"/>
        </c:scaling>
        <c:axPos val="l"/>
        <c:majorGridlines/>
        <c:numFmt formatCode="0%" sourceLinked="1"/>
        <c:tickLblPos val="nextTo"/>
        <c:crossAx val="1192684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524502641783668E-2"/>
          <c:y val="0.8823837258954299"/>
          <c:w val="0.97361354404420608"/>
          <c:h val="0.10026269492886072"/>
        </c:manualLayout>
      </c:layout>
    </c:legend>
    <c:plotVisOnly val="1"/>
    <c:dispBlanksAs val="gap"/>
  </c:chart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  <c:txPr>
        <a:bodyPr/>
        <a:lstStyle/>
        <a:p>
          <a:pPr>
            <a:defRPr sz="1200"/>
          </a:pPr>
          <a:endParaRPr lang="ru-RU"/>
        </a:p>
      </c:txPr>
    </c:title>
    <c:plotArea>
      <c:layout/>
      <c:lineChart>
        <c:grouping val="standard"/>
        <c:ser>
          <c:idx val="0"/>
          <c:order val="0"/>
          <c:tx>
            <c:v>Задолженность на конец периода, млн. руб.</c:v>
          </c:tx>
          <c:spPr>
            <a:ln w="50800"/>
          </c:spPr>
          <c:dLbls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showVal val="1"/>
          </c:dLbls>
          <c:cat>
            <c:strRef>
              <c:f>Лист1!$AQ$71:$AQ$75</c:f>
              <c:strCache>
                <c:ptCount val="5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 </c:v>
                </c:pt>
                <c:pt idx="4">
                  <c:v>Январь – июль 2018  </c:v>
                </c:pt>
              </c:strCache>
            </c:strRef>
          </c:cat>
          <c:val>
            <c:numRef>
              <c:f>Лист1!$AO$71:$AO$75</c:f>
              <c:numCache>
                <c:formatCode>General</c:formatCode>
                <c:ptCount val="5"/>
                <c:pt idx="0">
                  <c:v>631</c:v>
                </c:pt>
                <c:pt idx="1">
                  <c:v>2451</c:v>
                </c:pt>
                <c:pt idx="2">
                  <c:v>2615</c:v>
                </c:pt>
                <c:pt idx="3">
                  <c:v>3644</c:v>
                </c:pt>
                <c:pt idx="4">
                  <c:v>3925</c:v>
                </c:pt>
              </c:numCache>
            </c:numRef>
          </c:val>
          <c:smooth val="1"/>
        </c:ser>
        <c:marker val="1"/>
        <c:axId val="119756672"/>
        <c:axId val="119758208"/>
      </c:lineChart>
      <c:catAx>
        <c:axId val="119756672"/>
        <c:scaling>
          <c:orientation val="minMax"/>
        </c:scaling>
        <c:axPos val="b"/>
        <c:tickLblPos val="nextTo"/>
        <c:crossAx val="119758208"/>
        <c:crosses val="autoZero"/>
        <c:auto val="1"/>
        <c:lblAlgn val="ctr"/>
        <c:lblOffset val="100"/>
      </c:catAx>
      <c:valAx>
        <c:axId val="119758208"/>
        <c:scaling>
          <c:orientation val="minMax"/>
        </c:scaling>
        <c:axPos val="l"/>
        <c:majorGridlines/>
        <c:numFmt formatCode="General" sourceLinked="1"/>
        <c:tickLblPos val="nextTo"/>
        <c:crossAx val="11975667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"/>
            </a:sp3d>
          </c:spPr>
          <c:dLbls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showVal val="1"/>
          </c:dLbls>
          <c:cat>
            <c:strRef>
              <c:f>Лист1!$A$2:$A$6</c:f>
              <c:strCache>
                <c:ptCount val="5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 </c:v>
                </c:pt>
                <c:pt idx="4">
                  <c:v>Январь – июль 2018  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0.6000000000000002</c:v>
                </c:pt>
                <c:pt idx="1">
                  <c:v>0.46</c:v>
                </c:pt>
                <c:pt idx="2">
                  <c:v>0.96000000000000019</c:v>
                </c:pt>
                <c:pt idx="3">
                  <c:v>0.69000000000000017</c:v>
                </c:pt>
                <c:pt idx="4">
                  <c:v>0.8500000000000002</c:v>
                </c:pt>
              </c:numCache>
            </c:numRef>
          </c:val>
        </c:ser>
        <c:axId val="119016448"/>
        <c:axId val="119026432"/>
      </c:barChart>
      <c:catAx>
        <c:axId val="1190164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ru-RU"/>
          </a:p>
        </c:txPr>
        <c:crossAx val="119026432"/>
        <c:crosses val="autoZero"/>
        <c:auto val="1"/>
        <c:lblAlgn val="ctr"/>
        <c:lblOffset val="100"/>
      </c:catAx>
      <c:valAx>
        <c:axId val="119026432"/>
        <c:scaling>
          <c:orientation val="minMax"/>
          <c:max val="1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1190164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2"/>
          <c:order val="0"/>
          <c:tx>
            <c:strRef>
              <c:f>Сети!$G$658</c:f>
              <c:strCache>
                <c:ptCount val="1"/>
                <c:pt idx="0">
                  <c:v>Установленная мощность 2017 г.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dLbls>
            <c:txPr>
              <a:bodyPr/>
              <a:lstStyle/>
              <a:p>
                <a:pPr>
                  <a:defRPr sz="1000" b="1"/>
                </a:pPr>
                <a:endParaRPr lang="ru-RU"/>
              </a:p>
            </c:txPr>
            <c:showVal val="1"/>
          </c:dLbls>
          <c:cat>
            <c:strRef>
              <c:f>Сети!$B$650:$B$655</c:f>
              <c:strCache>
                <c:ptCount val="6"/>
                <c:pt idx="0">
                  <c:v>ТЭЦ-1 + ВК-2</c:v>
                </c:pt>
                <c:pt idx="1">
                  <c:v>ТЭЦ-3</c:v>
                </c:pt>
                <c:pt idx="2">
                  <c:v>ТЭЦ-4</c:v>
                </c:pt>
                <c:pt idx="3">
                  <c:v>Котельные</c:v>
                </c:pt>
                <c:pt idx="4">
                  <c:v>кот. МУП "Сахарово"</c:v>
                </c:pt>
                <c:pt idx="5">
                  <c:v>покупная т/энергия</c:v>
                </c:pt>
              </c:strCache>
            </c:strRef>
          </c:cat>
          <c:val>
            <c:numRef>
              <c:f>Сети!$G$659:$G$664</c:f>
              <c:numCache>
                <c:formatCode>_-* #,##0_р_._-;\-* #,##0_р_._-;_-* "-"??_р_._-;_-@_-</c:formatCode>
                <c:ptCount val="6"/>
                <c:pt idx="0">
                  <c:v>201</c:v>
                </c:pt>
                <c:pt idx="1">
                  <c:v>694</c:v>
                </c:pt>
                <c:pt idx="2">
                  <c:v>620</c:v>
                </c:pt>
                <c:pt idx="3">
                  <c:v>240.32400000000001</c:v>
                </c:pt>
                <c:pt idx="4">
                  <c:v>338.18600000000004</c:v>
                </c:pt>
                <c:pt idx="5">
                  <c:v>71.5</c:v>
                </c:pt>
              </c:numCache>
            </c:numRef>
          </c:val>
        </c:ser>
        <c:ser>
          <c:idx val="0"/>
          <c:order val="1"/>
          <c:tx>
            <c:strRef>
              <c:f>Сети!$G$649</c:f>
              <c:strCache>
                <c:ptCount val="1"/>
                <c:pt idx="0">
                  <c:v>Присоединенная нагрузка 2017 г.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txPr>
              <a:bodyPr/>
              <a:lstStyle/>
              <a:p>
                <a:pPr>
                  <a:defRPr sz="1000" b="1"/>
                </a:pPr>
                <a:endParaRPr lang="ru-RU"/>
              </a:p>
            </c:txPr>
            <c:showVal val="1"/>
          </c:dLbls>
          <c:cat>
            <c:strRef>
              <c:f>Сети!$B$650:$B$655</c:f>
              <c:strCache>
                <c:ptCount val="6"/>
                <c:pt idx="0">
                  <c:v>ТЭЦ-1 + ВК-2</c:v>
                </c:pt>
                <c:pt idx="1">
                  <c:v>ТЭЦ-3</c:v>
                </c:pt>
                <c:pt idx="2">
                  <c:v>ТЭЦ-4</c:v>
                </c:pt>
                <c:pt idx="3">
                  <c:v>Котельные</c:v>
                </c:pt>
                <c:pt idx="4">
                  <c:v>кот. МУП "Сахарово"</c:v>
                </c:pt>
                <c:pt idx="5">
                  <c:v>покупная т/энергия</c:v>
                </c:pt>
              </c:strCache>
            </c:strRef>
          </c:cat>
          <c:val>
            <c:numRef>
              <c:f>Сети!$G$650:$G$655</c:f>
              <c:numCache>
                <c:formatCode>_-* #,##0_р_._-;\-* #,##0_р_._-;_-* "-"??_р_._-;_-@_-</c:formatCode>
                <c:ptCount val="6"/>
                <c:pt idx="0">
                  <c:v>139.041</c:v>
                </c:pt>
                <c:pt idx="1">
                  <c:v>529.07000000000005</c:v>
                </c:pt>
                <c:pt idx="2">
                  <c:v>404.42299999999983</c:v>
                </c:pt>
                <c:pt idx="3">
                  <c:v>126.94800000000002</c:v>
                </c:pt>
                <c:pt idx="4">
                  <c:v>255.39600000000004</c:v>
                </c:pt>
                <c:pt idx="5">
                  <c:v>19.14</c:v>
                </c:pt>
              </c:numCache>
            </c:numRef>
          </c:val>
        </c:ser>
        <c:ser>
          <c:idx val="3"/>
          <c:order val="2"/>
          <c:tx>
            <c:strRef>
              <c:f>Сети!$H$658</c:f>
              <c:strCache>
                <c:ptCount val="1"/>
                <c:pt idx="0">
                  <c:v>Установленная мощность 2022-2030 г.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Lbls>
            <c:txPr>
              <a:bodyPr/>
              <a:lstStyle/>
              <a:p>
                <a:pPr>
                  <a:defRPr sz="1000" b="1"/>
                </a:pPr>
                <a:endParaRPr lang="ru-RU"/>
              </a:p>
            </c:txPr>
            <c:showVal val="1"/>
          </c:dLbls>
          <c:cat>
            <c:strRef>
              <c:f>Сети!$B$650:$B$655</c:f>
              <c:strCache>
                <c:ptCount val="6"/>
                <c:pt idx="0">
                  <c:v>ТЭЦ-1 + ВК-2</c:v>
                </c:pt>
                <c:pt idx="1">
                  <c:v>ТЭЦ-3</c:v>
                </c:pt>
                <c:pt idx="2">
                  <c:v>ТЭЦ-4</c:v>
                </c:pt>
                <c:pt idx="3">
                  <c:v>Котельные</c:v>
                </c:pt>
                <c:pt idx="4">
                  <c:v>кот. МУП "Сахарово"</c:v>
                </c:pt>
                <c:pt idx="5">
                  <c:v>покупная т/энергия</c:v>
                </c:pt>
              </c:strCache>
            </c:strRef>
          </c:cat>
          <c:val>
            <c:numRef>
              <c:f>Сети!$H$659:$H$664</c:f>
              <c:numCache>
                <c:formatCode>_-* #,##0_р_._-;\-* #,##0_р_._-;_-* "-"??_р_._-;_-@_-</c:formatCode>
                <c:ptCount val="6"/>
                <c:pt idx="0">
                  <c:v>153.19999999999999</c:v>
                </c:pt>
                <c:pt idx="1">
                  <c:v>694</c:v>
                </c:pt>
                <c:pt idx="2">
                  <c:v>525</c:v>
                </c:pt>
                <c:pt idx="3">
                  <c:v>245.62400000000002</c:v>
                </c:pt>
                <c:pt idx="4">
                  <c:v>338.18600000000004</c:v>
                </c:pt>
                <c:pt idx="5">
                  <c:v>25</c:v>
                </c:pt>
              </c:numCache>
            </c:numRef>
          </c:val>
        </c:ser>
        <c:ser>
          <c:idx val="1"/>
          <c:order val="3"/>
          <c:tx>
            <c:strRef>
              <c:f>Сети!$H$649</c:f>
              <c:strCache>
                <c:ptCount val="1"/>
                <c:pt idx="0">
                  <c:v>Присоединенная нагрузка 2018-2030 г.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Lbls>
            <c:txPr>
              <a:bodyPr/>
              <a:lstStyle/>
              <a:p>
                <a:pPr>
                  <a:defRPr sz="1000" b="1"/>
                </a:pPr>
                <a:endParaRPr lang="ru-RU"/>
              </a:p>
            </c:txPr>
            <c:showVal val="1"/>
          </c:dLbls>
          <c:cat>
            <c:strRef>
              <c:f>Сети!$B$650:$B$655</c:f>
              <c:strCache>
                <c:ptCount val="6"/>
                <c:pt idx="0">
                  <c:v>ТЭЦ-1 + ВК-2</c:v>
                </c:pt>
                <c:pt idx="1">
                  <c:v>ТЭЦ-3</c:v>
                </c:pt>
                <c:pt idx="2">
                  <c:v>ТЭЦ-4</c:v>
                </c:pt>
                <c:pt idx="3">
                  <c:v>Котельные</c:v>
                </c:pt>
                <c:pt idx="4">
                  <c:v>кот. МУП "Сахарово"</c:v>
                </c:pt>
                <c:pt idx="5">
                  <c:v>покупная т/энергия</c:v>
                </c:pt>
              </c:strCache>
            </c:strRef>
          </c:cat>
          <c:val>
            <c:numRef>
              <c:f>Сети!$H$650:$H$655</c:f>
              <c:numCache>
                <c:formatCode>_-* #,##0_р_._-;\-* #,##0_р_._-;_-* "-"??_р_._-;_-@_-</c:formatCode>
                <c:ptCount val="6"/>
                <c:pt idx="0">
                  <c:v>163.11100000000002</c:v>
                </c:pt>
                <c:pt idx="1">
                  <c:v>661.84999999999968</c:v>
                </c:pt>
                <c:pt idx="2">
                  <c:v>486.19299999999993</c:v>
                </c:pt>
                <c:pt idx="3">
                  <c:v>146.16400000000002</c:v>
                </c:pt>
                <c:pt idx="4">
                  <c:v>262.90599999999984</c:v>
                </c:pt>
                <c:pt idx="5">
                  <c:v>12.65</c:v>
                </c:pt>
              </c:numCache>
            </c:numRef>
          </c:val>
        </c:ser>
        <c:gapWidth val="48"/>
        <c:axId val="120038144"/>
        <c:axId val="120039680"/>
      </c:barChart>
      <c:catAx>
        <c:axId val="12003814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ru-RU"/>
          </a:p>
        </c:txPr>
        <c:crossAx val="120039680"/>
        <c:crosses val="autoZero"/>
        <c:auto val="1"/>
        <c:lblAlgn val="ctr"/>
        <c:lblOffset val="100"/>
      </c:catAx>
      <c:valAx>
        <c:axId val="120039680"/>
        <c:scaling>
          <c:orientation val="minMax"/>
        </c:scaling>
        <c:axPos val="l"/>
        <c:majorGridlines/>
        <c:numFmt formatCode="_-* #,##0_р_._-;\-* #,##0_р_._-;_-* &quot;-&quot;??_р_._-;_-@_-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20038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9762200220188502"/>
          <c:y val="3.1477469973963466E-2"/>
          <c:w val="0.49321075052636831"/>
          <c:h val="0.31482719281054933"/>
        </c:manualLayout>
      </c:layout>
      <c:overlay val="1"/>
      <c:txPr>
        <a:bodyPr/>
        <a:lstStyle/>
        <a:p>
          <a:pPr>
            <a:defRPr sz="800"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stacked"/>
        <c:ser>
          <c:idx val="0"/>
          <c:order val="0"/>
          <c:tx>
            <c:strRef>
              <c:f>Сети!$H$681</c:f>
              <c:strCache>
                <c:ptCount val="1"/>
                <c:pt idx="0">
                  <c:v>ТЭЦ-1 + ВК-2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numRef>
              <c:f>Сети!$I$680:$U$680</c:f>
              <c:numCache>
                <c:formatCode>General</c:formatCode>
                <c:ptCount val="1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numCache>
            </c:numRef>
          </c:cat>
          <c:val>
            <c:numRef>
              <c:f>Сети!$I$681:$U$681</c:f>
              <c:numCache>
                <c:formatCode>0</c:formatCode>
                <c:ptCount val="13"/>
                <c:pt idx="0">
                  <c:v>1.59</c:v>
                </c:pt>
                <c:pt idx="1">
                  <c:v>1.59</c:v>
                </c:pt>
                <c:pt idx="2">
                  <c:v>5.75</c:v>
                </c:pt>
                <c:pt idx="3">
                  <c:v>9.1380000000000017</c:v>
                </c:pt>
                <c:pt idx="4">
                  <c:v>12.526</c:v>
                </c:pt>
                <c:pt idx="5">
                  <c:v>15.914000000000001</c:v>
                </c:pt>
                <c:pt idx="6">
                  <c:v>19.302</c:v>
                </c:pt>
                <c:pt idx="7">
                  <c:v>22.690000000000005</c:v>
                </c:pt>
                <c:pt idx="8">
                  <c:v>22.965999999999983</c:v>
                </c:pt>
                <c:pt idx="9">
                  <c:v>23.241999999999994</c:v>
                </c:pt>
                <c:pt idx="10">
                  <c:v>23.518000000000001</c:v>
                </c:pt>
                <c:pt idx="11">
                  <c:v>23.794000000000004</c:v>
                </c:pt>
                <c:pt idx="12">
                  <c:v>24.07</c:v>
                </c:pt>
              </c:numCache>
            </c:numRef>
          </c:val>
        </c:ser>
        <c:ser>
          <c:idx val="1"/>
          <c:order val="1"/>
          <c:tx>
            <c:strRef>
              <c:f>Сети!$H$682</c:f>
              <c:strCache>
                <c:ptCount val="1"/>
                <c:pt idx="0">
                  <c:v>ТЭЦ-3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numRef>
              <c:f>Сети!$I$680:$U$680</c:f>
              <c:numCache>
                <c:formatCode>General</c:formatCode>
                <c:ptCount val="1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numCache>
            </c:numRef>
          </c:cat>
          <c:val>
            <c:numRef>
              <c:f>Сети!$I$682:$U$682</c:f>
              <c:numCache>
                <c:formatCode>0</c:formatCode>
                <c:ptCount val="13"/>
                <c:pt idx="0">
                  <c:v>9.9500000000000028</c:v>
                </c:pt>
                <c:pt idx="1">
                  <c:v>11.27</c:v>
                </c:pt>
                <c:pt idx="2">
                  <c:v>20.93</c:v>
                </c:pt>
                <c:pt idx="3">
                  <c:v>33.311999999999998</c:v>
                </c:pt>
                <c:pt idx="4">
                  <c:v>45.69400000000001</c:v>
                </c:pt>
                <c:pt idx="5">
                  <c:v>58.076000000000001</c:v>
                </c:pt>
                <c:pt idx="6">
                  <c:v>70.458000000000013</c:v>
                </c:pt>
                <c:pt idx="7">
                  <c:v>82.84</c:v>
                </c:pt>
                <c:pt idx="8">
                  <c:v>92.827999999999989</c:v>
                </c:pt>
                <c:pt idx="9">
                  <c:v>102.816</c:v>
                </c:pt>
                <c:pt idx="10">
                  <c:v>112.804</c:v>
                </c:pt>
                <c:pt idx="11">
                  <c:v>122.792</c:v>
                </c:pt>
                <c:pt idx="12">
                  <c:v>132.78</c:v>
                </c:pt>
              </c:numCache>
            </c:numRef>
          </c:val>
        </c:ser>
        <c:ser>
          <c:idx val="2"/>
          <c:order val="2"/>
          <c:tx>
            <c:strRef>
              <c:f>Сети!$H$683</c:f>
              <c:strCache>
                <c:ptCount val="1"/>
                <c:pt idx="0">
                  <c:v>ТЭЦ-4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</c:dLbls>
          <c:cat>
            <c:numRef>
              <c:f>Сети!$I$680:$U$680</c:f>
              <c:numCache>
                <c:formatCode>General</c:formatCode>
                <c:ptCount val="1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numCache>
            </c:numRef>
          </c:cat>
          <c:val>
            <c:numRef>
              <c:f>Сети!$I$683:$U$683</c:f>
              <c:numCache>
                <c:formatCode>0</c:formatCode>
                <c:ptCount val="13"/>
                <c:pt idx="0">
                  <c:v>11.3</c:v>
                </c:pt>
                <c:pt idx="1">
                  <c:v>21.97999999999999</c:v>
                </c:pt>
                <c:pt idx="2">
                  <c:v>21.97999999999999</c:v>
                </c:pt>
                <c:pt idx="3">
                  <c:v>32.734000000000002</c:v>
                </c:pt>
                <c:pt idx="4">
                  <c:v>43.488</c:v>
                </c:pt>
                <c:pt idx="5">
                  <c:v>54.242000000000012</c:v>
                </c:pt>
                <c:pt idx="6">
                  <c:v>64.996000000000024</c:v>
                </c:pt>
                <c:pt idx="7">
                  <c:v>75.750000000000014</c:v>
                </c:pt>
                <c:pt idx="8">
                  <c:v>76.954000000000022</c:v>
                </c:pt>
                <c:pt idx="9">
                  <c:v>78.157999999999987</c:v>
                </c:pt>
                <c:pt idx="10">
                  <c:v>79.361999999999995</c:v>
                </c:pt>
                <c:pt idx="11">
                  <c:v>80.566000000000003</c:v>
                </c:pt>
                <c:pt idx="12">
                  <c:v>81.77</c:v>
                </c:pt>
              </c:numCache>
            </c:numRef>
          </c:val>
        </c:ser>
        <c:ser>
          <c:idx val="3"/>
          <c:order val="3"/>
          <c:tx>
            <c:strRef>
              <c:f>Сети!$H$684</c:f>
              <c:strCache>
                <c:ptCount val="1"/>
                <c:pt idx="0">
                  <c:v>Котельные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</c:dLbls>
          <c:cat>
            <c:numRef>
              <c:f>Сети!$I$680:$U$680</c:f>
              <c:numCache>
                <c:formatCode>General</c:formatCode>
                <c:ptCount val="1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numCache>
            </c:numRef>
          </c:cat>
          <c:val>
            <c:numRef>
              <c:f>Сети!$I$684:$U$684</c:f>
              <c:numCache>
                <c:formatCode>0</c:formatCode>
                <c:ptCount val="13"/>
                <c:pt idx="0">
                  <c:v>2.1</c:v>
                </c:pt>
                <c:pt idx="1">
                  <c:v>11.960000000000004</c:v>
                </c:pt>
                <c:pt idx="2">
                  <c:v>11.960000000000004</c:v>
                </c:pt>
                <c:pt idx="3">
                  <c:v>12.203200000000001</c:v>
                </c:pt>
                <c:pt idx="4">
                  <c:v>12.446400000000002</c:v>
                </c:pt>
                <c:pt idx="5">
                  <c:v>12.689600000000002</c:v>
                </c:pt>
                <c:pt idx="6">
                  <c:v>12.9328</c:v>
                </c:pt>
                <c:pt idx="7">
                  <c:v>13.176</c:v>
                </c:pt>
                <c:pt idx="8">
                  <c:v>14.384</c:v>
                </c:pt>
                <c:pt idx="9">
                  <c:v>15.592000000000002</c:v>
                </c:pt>
                <c:pt idx="10">
                  <c:v>16.8</c:v>
                </c:pt>
                <c:pt idx="11">
                  <c:v>18.007999999999999</c:v>
                </c:pt>
                <c:pt idx="12">
                  <c:v>19.216000000000001</c:v>
                </c:pt>
              </c:numCache>
            </c:numRef>
          </c:val>
        </c:ser>
        <c:ser>
          <c:idx val="4"/>
          <c:order val="4"/>
          <c:tx>
            <c:strRef>
              <c:f>Сети!$H$685</c:f>
              <c:strCache>
                <c:ptCount val="1"/>
                <c:pt idx="0">
                  <c:v>Котельные МУП "Сахарово"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</c:dLbls>
          <c:cat>
            <c:numRef>
              <c:f>Сети!$I$680:$U$680</c:f>
              <c:numCache>
                <c:formatCode>General</c:formatCode>
                <c:ptCount val="1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numCache>
            </c:numRef>
          </c:cat>
          <c:val>
            <c:numRef>
              <c:f>Сети!$I$685:$V$685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1.05</c:v>
                </c:pt>
                <c:pt idx="3">
                  <c:v>2.09</c:v>
                </c:pt>
                <c:pt idx="4">
                  <c:v>3.13</c:v>
                </c:pt>
                <c:pt idx="5">
                  <c:v>4.17</c:v>
                </c:pt>
                <c:pt idx="6">
                  <c:v>5.21</c:v>
                </c:pt>
                <c:pt idx="7">
                  <c:v>6.25</c:v>
                </c:pt>
                <c:pt idx="8">
                  <c:v>6.5020000000000007</c:v>
                </c:pt>
                <c:pt idx="9">
                  <c:v>6.7539999999999996</c:v>
                </c:pt>
                <c:pt idx="10">
                  <c:v>7.0060000000000002</c:v>
                </c:pt>
                <c:pt idx="11">
                  <c:v>7.2579999999999965</c:v>
                </c:pt>
                <c:pt idx="12">
                  <c:v>7.51</c:v>
                </c:pt>
              </c:numCache>
            </c:numRef>
          </c:val>
        </c:ser>
        <c:gapWidth val="47"/>
        <c:overlap val="100"/>
        <c:axId val="119941760"/>
        <c:axId val="119980416"/>
      </c:barChart>
      <c:catAx>
        <c:axId val="11994176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19980416"/>
        <c:crosses val="autoZero"/>
        <c:auto val="1"/>
        <c:lblAlgn val="ctr"/>
        <c:lblOffset val="100"/>
      </c:catAx>
      <c:valAx>
        <c:axId val="119980416"/>
        <c:scaling>
          <c:orientation val="minMax"/>
        </c:scaling>
        <c:axPos val="l"/>
        <c:majorGridlines/>
        <c:numFmt formatCode="0" sourceLinked="1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1994176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7.9279204294810432E-2"/>
          <c:y val="6.8930062522069666E-2"/>
          <c:w val="0.23802349107630003"/>
          <c:h val="0.49737184691620717"/>
        </c:manualLayout>
      </c:layout>
      <c:overlay val="1"/>
      <c:txPr>
        <a:bodyPr/>
        <a:lstStyle/>
        <a:p>
          <a:pPr>
            <a:defRPr sz="800"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otX val="30"/>
      <c:rotY val="220"/>
      <c:perspective val="30"/>
    </c:view3D>
    <c:plotArea>
      <c:layout>
        <c:manualLayout>
          <c:layoutTarget val="inner"/>
          <c:xMode val="edge"/>
          <c:yMode val="edge"/>
          <c:x val="4.9527283853706597E-2"/>
          <c:y val="0.17973908591953541"/>
          <c:w val="0.5401447881018685"/>
          <c:h val="0.75776112388593297"/>
        </c:manualLayout>
      </c:layout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showVal val="1"/>
            <c:showLeaderLines val="1"/>
          </c:dLbls>
          <c:cat>
            <c:strRef>
              <c:f>'2015'!$F$23:$F$25</c:f>
              <c:strCache>
                <c:ptCount val="3"/>
                <c:pt idx="0">
                  <c:v>Выпадающие доходы, связанные с превышением учтенного при установлении тарифов  полезного отпуска над фактическим</c:v>
                </c:pt>
                <c:pt idx="1">
                  <c:v>Сверхнормативные сетевые потери тепловой энергии, не оплаченные в тарифах</c:v>
                </c:pt>
                <c:pt idx="2">
                  <c:v>Сверхнормативные сетевые потери теплоносителя</c:v>
                </c:pt>
              </c:strCache>
            </c:strRef>
          </c:cat>
          <c:val>
            <c:numRef>
              <c:f>'2015'!$E$23:$E$25</c:f>
              <c:numCache>
                <c:formatCode>_-* #,##0_р_._-;\-* #,##0_р_._-;_-* "-"?_р_._-;_-@_-</c:formatCode>
                <c:ptCount val="3"/>
                <c:pt idx="0">
                  <c:v>-203.79313547723697</c:v>
                </c:pt>
                <c:pt idx="1">
                  <c:v>-93.358345451119447</c:v>
                </c:pt>
                <c:pt idx="2" formatCode="0">
                  <c:v>-93.371634179999944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7269945871223782"/>
          <c:y val="0.26886193121737523"/>
          <c:w val="0.42007229160330095"/>
          <c:h val="0.67543807381795595"/>
        </c:manualLayout>
      </c:layout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otX val="30"/>
      <c:rotY val="22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cat>
            <c:strRef>
              <c:f>'2015'!$F$23:$F$25</c:f>
              <c:strCache>
                <c:ptCount val="3"/>
                <c:pt idx="0">
                  <c:v>Выпадающие доходы, связанные с превышением учтенного при установлении тарифов  полезного отпуска над фактическим</c:v>
                </c:pt>
                <c:pt idx="1">
                  <c:v>Сверхнормативные сетевые потери тепловой энергии, не оплаченные в тарифах</c:v>
                </c:pt>
                <c:pt idx="2">
                  <c:v>Сверхнормативные сетевые потери теплоносителя</c:v>
                </c:pt>
              </c:strCache>
            </c:strRef>
          </c:cat>
          <c:val>
            <c:numRef>
              <c:f>'2017ф'!$E$15:$E$17</c:f>
              <c:numCache>
                <c:formatCode>_-* #,##0_р_._-;\-* #,##0_р_._-;_-* "-"?_р_._-;_-@_-</c:formatCode>
                <c:ptCount val="3"/>
                <c:pt idx="0">
                  <c:v>-159.46293711094847</c:v>
                </c:pt>
                <c:pt idx="1">
                  <c:v>-234.4200343590519</c:v>
                </c:pt>
                <c:pt idx="2" formatCode="0">
                  <c:v>-111.47102747999999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392298775153106"/>
          <c:y val="8.7497283600326381E-2"/>
          <c:w val="0.4524367891513561"/>
          <c:h val="0.82500492027110695"/>
        </c:manualLayout>
      </c:layout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rotY val="220"/>
      <c:perspective val="30"/>
    </c:view3D>
    <c:plotArea>
      <c:layout>
        <c:manualLayout>
          <c:layoutTarget val="inner"/>
          <c:xMode val="edge"/>
          <c:yMode val="edge"/>
          <c:x val="0.39274271533862704"/>
          <c:y val="0.11197724380311452"/>
          <c:w val="0.53787486936970264"/>
          <c:h val="0.84124945369526793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1.7331777779103649E-2"/>
                  <c:y val="0.18509659308872498"/>
                </c:manualLayout>
              </c:layout>
              <c:showVal val="1"/>
            </c:dLbl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</c:dLbl>
            <c:dLbl>
              <c:idx val="2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</c:dLbl>
            <c:dLbl>
              <c:idx val="3"/>
              <c:layout>
                <c:manualLayout>
                  <c:x val="-8.6492287936024981E-2"/>
                  <c:y val="-0.19560434393743417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Val val="1"/>
            </c:dLbl>
            <c:dLbl>
              <c:idx val="4"/>
              <c:layout>
                <c:manualLayout>
                  <c:x val="-4.8145382514426086E-2"/>
                  <c:y val="3.418986079781329E-2"/>
                </c:manualLayout>
              </c:layout>
              <c:showVal val="1"/>
            </c:dLbl>
            <c:dLbl>
              <c:idx val="5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</c:dLbl>
            <c:dLbl>
              <c:idx val="6"/>
              <c:layout>
                <c:manualLayout>
                  <c:x val="4.2066742271987312E-2"/>
                  <c:y val="4.8657185630342166E-2"/>
                </c:manualLayout>
              </c:layout>
              <c:showVal val="1"/>
            </c:dLbl>
            <c:dLbl>
              <c:idx val="7"/>
              <c:layout>
                <c:manualLayout>
                  <c:x val="3.365064008272238E-3"/>
                  <c:y val="0.10262888784644268"/>
                </c:manualLayout>
              </c:layout>
              <c:showVal val="1"/>
            </c:dLbl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cat>
            <c:strRef>
              <c:f>Сети!$W$65:$W$72</c:f>
              <c:strCache>
                <c:ptCount val="8"/>
                <c:pt idx="0">
                  <c:v>Тверская ТЭЦ-1</c:v>
                </c:pt>
                <c:pt idx="1">
                  <c:v>Тверская ТЭЦ-3</c:v>
                </c:pt>
                <c:pt idx="2">
                  <c:v>Тверская ТЭЦ-4</c:v>
                </c:pt>
                <c:pt idx="3">
                  <c:v>Собств. котельные (ВК-1, ВК-2, КЦ)</c:v>
                </c:pt>
                <c:pt idx="4">
                  <c:v>Аренд. котельные (ВНИИСВ, Перемерки)</c:v>
                </c:pt>
                <c:pt idx="5">
                  <c:v>Аренд. котельная "Южная" </c:v>
                </c:pt>
                <c:pt idx="6">
                  <c:v>Локальные котельные (12 шт.)</c:v>
                </c:pt>
                <c:pt idx="7">
                  <c:v>Покупная тепловая энергия </c:v>
                </c:pt>
              </c:strCache>
            </c:strRef>
          </c:cat>
          <c:val>
            <c:numRef>
              <c:f>Сети!$X$65:$X$72</c:f>
              <c:numCache>
                <c:formatCode>_-* #,##0_р_._-;\-* #,##0_р_._-;_-* "-"_р_._-;_-@_-</c:formatCode>
                <c:ptCount val="8"/>
                <c:pt idx="0">
                  <c:v>224.17986699999992</c:v>
                </c:pt>
                <c:pt idx="1">
                  <c:v>1300.0021406353846</c:v>
                </c:pt>
                <c:pt idx="2">
                  <c:v>1032.645513531746</c:v>
                </c:pt>
                <c:pt idx="3">
                  <c:v>341.18713218460397</c:v>
                </c:pt>
                <c:pt idx="4">
                  <c:v>71.631859213384018</c:v>
                </c:pt>
                <c:pt idx="5">
                  <c:v>406.52599999999927</c:v>
                </c:pt>
                <c:pt idx="6">
                  <c:v>132.96900000000011</c:v>
                </c:pt>
                <c:pt idx="7">
                  <c:v>57.752433597490274</c:v>
                </c:pt>
              </c:numCache>
            </c:numRef>
          </c:val>
        </c:ser>
      </c:pie3DChart>
    </c:plotArea>
    <c:legend>
      <c:legendPos val="l"/>
      <c:layout>
        <c:manualLayout>
          <c:xMode val="edge"/>
          <c:yMode val="edge"/>
          <c:x val="1.7486216409597868E-2"/>
          <c:y val="7.7021220666507809E-2"/>
          <c:w val="0.39162056838006026"/>
          <c:h val="0.91381154543599108"/>
        </c:manualLayout>
      </c:layout>
      <c:txPr>
        <a:bodyPr/>
        <a:lstStyle/>
        <a:p>
          <a:pPr>
            <a:defRPr sz="700"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otX val="30"/>
      <c:rotY val="22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cat>
            <c:strRef>
              <c:f>'2015'!$F$23:$F$25</c:f>
              <c:strCache>
                <c:ptCount val="3"/>
                <c:pt idx="0">
                  <c:v>Выпадающие доходы, связанные с превышением учтенного при установлении тарифов  полезного отпуска над фактическим</c:v>
                </c:pt>
                <c:pt idx="1">
                  <c:v>Сверхнормативные сетевые потери тепловой энергии, не оплаченные в тарифах</c:v>
                </c:pt>
                <c:pt idx="2">
                  <c:v>Сверхнормативные сетевые потери теплоносителя</c:v>
                </c:pt>
              </c:strCache>
            </c:strRef>
          </c:cat>
          <c:val>
            <c:numRef>
              <c:f>'2017ф'!$F$15:$F$17</c:f>
              <c:numCache>
                <c:formatCode>_-* #,##0_р_._-;\-* #,##0_р_._-;_-* "-"?_р_._-;_-@_-</c:formatCode>
                <c:ptCount val="3"/>
                <c:pt idx="0">
                  <c:v>-156.34644793872826</c:v>
                </c:pt>
                <c:pt idx="1">
                  <c:v>-246.13356396127199</c:v>
                </c:pt>
                <c:pt idx="2" formatCode="0">
                  <c:v>-100.54878076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6145209973753285"/>
          <c:y val="7.1690018221450227E-2"/>
          <c:w val="0.43021456692913385"/>
          <c:h val="0.85661943138857666"/>
        </c:manualLayout>
      </c:layout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30"/>
      <c:rotY val="260"/>
      <c:perspective val="30"/>
    </c:view3D>
    <c:plotArea>
      <c:layout>
        <c:manualLayout>
          <c:layoutTarget val="inner"/>
          <c:xMode val="edge"/>
          <c:yMode val="edge"/>
          <c:x val="0.57999310161323703"/>
          <c:y val="0.17641486184087427"/>
          <c:w val="0.42000689838676525"/>
          <c:h val="0.65597293007758672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1843; 70%</a:t>
                    </a:r>
                    <a:endParaRPr lang="en-US" dirty="0"/>
                  </a:p>
                </c:rich>
              </c:tx>
              <c:showVal val="1"/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372; 14%</a:t>
                    </a:r>
                    <a:endParaRPr lang="en-US" dirty="0"/>
                  </a:p>
                </c:rich>
              </c:tx>
              <c:showVal val="1"/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416; 16%</a:t>
                    </a:r>
                    <a:endParaRPr lang="en-US" dirty="0"/>
                  </a:p>
                </c:rich>
              </c:tx>
              <c:showVal val="1"/>
              <c:showPercent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  <c:showPercent val="1"/>
            <c:showLeaderLines val="1"/>
          </c:dLbls>
          <c:cat>
            <c:strRef>
              <c:f>Сети!$Z$115:$Z$117</c:f>
              <c:strCache>
                <c:ptCount val="3"/>
                <c:pt idx="0">
                  <c:v>Население</c:v>
                </c:pt>
                <c:pt idx="1">
                  <c:v>Бюджетные организации</c:v>
                </c:pt>
                <c:pt idx="2">
                  <c:v>Прочие потребители</c:v>
                </c:pt>
              </c:strCache>
            </c:strRef>
          </c:cat>
          <c:val>
            <c:numRef>
              <c:f>Сети!$Y$115:$Y$117</c:f>
              <c:numCache>
                <c:formatCode>0</c:formatCode>
                <c:ptCount val="3"/>
                <c:pt idx="0">
                  <c:v>1730.9445682006383</c:v>
                </c:pt>
                <c:pt idx="1">
                  <c:v>379.20070565843014</c:v>
                </c:pt>
                <c:pt idx="2">
                  <c:v>422.69893031894367</c:v>
                </c:pt>
              </c:numCache>
            </c:numRef>
          </c:val>
        </c:ser>
      </c:pie3DChart>
    </c:plotArea>
    <c:legend>
      <c:legendPos val="l"/>
      <c:layout>
        <c:manualLayout>
          <c:xMode val="edge"/>
          <c:yMode val="edge"/>
          <c:x val="0.43053817271589656"/>
          <c:y val="0.35288837846630211"/>
          <c:w val="0.16875845462996741"/>
          <c:h val="0.29422275017005123"/>
        </c:manualLayout>
      </c:layout>
      <c:txPr>
        <a:bodyPr/>
        <a:lstStyle/>
        <a:p>
          <a:pPr>
            <a:defRPr sz="800"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>
        <c:manualLayout>
          <c:xMode val="edge"/>
          <c:yMode val="edge"/>
          <c:x val="0.17982587799794689"/>
          <c:y val="1.3264356841925066E-2"/>
        </c:manualLayout>
      </c:layout>
      <c:txPr>
        <a:bodyPr/>
        <a:lstStyle/>
        <a:p>
          <a:pPr>
            <a:defRPr sz="1400"/>
          </a:pPr>
          <a:endParaRPr lang="ru-RU"/>
        </a:p>
      </c:txPr>
    </c:title>
    <c:view3D>
      <c:rotX val="30"/>
      <c:rotY val="210"/>
      <c:perspective val="30"/>
    </c:view3D>
    <c:plotArea>
      <c:layout>
        <c:manualLayout>
          <c:layoutTarget val="inner"/>
          <c:xMode val="edge"/>
          <c:yMode val="edge"/>
          <c:x val="1.0174938563474038E-3"/>
          <c:y val="6.6930325711920188E-2"/>
          <c:w val="0.60484203809386383"/>
          <c:h val="0.41140143017411418"/>
        </c:manualLayout>
      </c:layout>
      <c:pie3DChart>
        <c:varyColors val="1"/>
        <c:ser>
          <c:idx val="0"/>
          <c:order val="0"/>
          <c:tx>
            <c:strRef>
              <c:f>Лист1!$B$3</c:f>
              <c:strCache>
                <c:ptCount val="1"/>
                <c:pt idx="0">
                  <c:v>Производство электроэнергии</c:v>
                </c:pt>
              </c:strCache>
            </c:strRef>
          </c:tx>
          <c:explosion val="25"/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 dirty="0"/>
                      <a:t> </a:t>
                    </a:r>
                    <a:r>
                      <a:rPr lang="en-US"/>
                      <a:t>1 </a:t>
                    </a:r>
                    <a:r>
                      <a:rPr lang="ru-RU" smtClean="0"/>
                      <a:t>237</a:t>
                    </a:r>
                    <a:r>
                      <a:rPr lang="en-US" smtClean="0"/>
                      <a:t>  </a:t>
                    </a:r>
                    <a:endParaRPr lang="en-US" dirty="0"/>
                  </a:p>
                </c:rich>
              </c:tx>
              <c:spPr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 </a:t>
                    </a:r>
                    <a:r>
                      <a:rPr lang="en-US" smtClean="0"/>
                      <a:t>2</a:t>
                    </a:r>
                    <a:r>
                      <a:rPr lang="ru-RU" smtClean="0"/>
                      <a:t>40</a:t>
                    </a:r>
                    <a:r>
                      <a:rPr lang="en-US" smtClean="0"/>
                      <a:t>   </a:t>
                    </a:r>
                    <a:endParaRPr lang="en-US" dirty="0"/>
                  </a:p>
                </c:rich>
              </c:tx>
              <c:spPr/>
              <c:showVal val="1"/>
            </c:dLbl>
            <c:dLbl>
              <c:idx val="2"/>
              <c:layout>
                <c:manualLayout>
                  <c:x val="1.4182942809593405E-2"/>
                  <c:y val="6.2852064992015177E-2"/>
                </c:manualLayout>
              </c:layout>
              <c:showVal val="1"/>
            </c:dLbl>
            <c:dLbl>
              <c:idx val="3"/>
              <c:layout>
                <c:manualLayout>
                  <c:x val="-8.328051606681805E-3"/>
                  <c:y val="4.4163373193194293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6</a:t>
                    </a:r>
                    <a:r>
                      <a:rPr lang="en-US" dirty="0" smtClean="0"/>
                      <a:t>8   </a:t>
                    </a:r>
                    <a:endParaRPr lang="en-US" dirty="0"/>
                  </a:p>
                </c:rich>
              </c:tx>
              <c:showVal val="1"/>
            </c:dLbl>
            <c:dLbl>
              <c:idx val="4"/>
              <c:layout>
                <c:manualLayout>
                  <c:x val="-3.1963033097956221E-2"/>
                  <c:y val="2.7398317497787546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15</a:t>
                    </a:r>
                    <a:endParaRPr lang="en-US" dirty="0"/>
                  </a:p>
                </c:rich>
              </c:tx>
              <c:showVal val="1"/>
            </c:dLbl>
            <c:dLbl>
              <c:idx val="5"/>
              <c:layout>
                <c:manualLayout>
                  <c:x val="-6.3108435468317375E-2"/>
                  <c:y val="2.154751433713996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14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 </a:t>
                    </a:r>
                    <a:r>
                      <a:rPr lang="en-US" smtClean="0"/>
                      <a:t>1</a:t>
                    </a:r>
                    <a:r>
                      <a:rPr lang="ru-RU" smtClean="0"/>
                      <a:t>50</a:t>
                    </a:r>
                    <a:r>
                      <a:rPr lang="en-US" smtClean="0"/>
                      <a:t>   </a:t>
                    </a:r>
                    <a:endParaRPr lang="en-US" dirty="0"/>
                  </a:p>
                </c:rich>
              </c:tx>
              <c:spPr/>
              <c:showVal val="1"/>
            </c:dLbl>
            <c:dLbl>
              <c:idx val="7"/>
              <c:layout>
                <c:manualLayout>
                  <c:x val="5.1677158832861541E-3"/>
                  <c:y val="6.5223909394529324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en-US" dirty="0" smtClean="0"/>
                      <a:t>2</a:t>
                    </a:r>
                    <a:r>
                      <a:rPr lang="ru-RU" dirty="0" smtClean="0"/>
                      <a:t>4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8"/>
              <c:layout>
                <c:manualLayout>
                  <c:x val="-3.3066460322891678E-2"/>
                  <c:y val="1.105538198706284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7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9"/>
              <c:layout>
                <c:manualLayout>
                  <c:x val="-6.4531245139515372E-2"/>
                  <c:y val="2.1375948751348614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48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showVal val="1"/>
            <c:showLeaderLines val="1"/>
          </c:dLbls>
          <c:cat>
            <c:strRef>
              <c:f>Лист1!$A$4:$A$13</c:f>
              <c:strCache>
                <c:ptCount val="10"/>
                <c:pt idx="0">
                  <c:v>Топливо</c:v>
                </c:pt>
                <c:pt idx="1">
                  <c:v>Покупная энергия</c:v>
                </c:pt>
                <c:pt idx="2">
                  <c:v>Вода</c:v>
                </c:pt>
                <c:pt idx="3">
                  <c:v>Ремонты</c:v>
                </c:pt>
                <c:pt idx="4">
                  <c:v>Материалы</c:v>
                </c:pt>
                <c:pt idx="5">
                  <c:v>Услуги произв. характера</c:v>
                </c:pt>
                <c:pt idx="6">
                  <c:v>Оплата труда + ЕСН</c:v>
                </c:pt>
                <c:pt idx="7">
                  <c:v>Амортизация</c:v>
                </c:pt>
                <c:pt idx="8">
                  <c:v>Арендная плата </c:v>
                </c:pt>
                <c:pt idx="9">
                  <c:v>Прочие расходы</c:v>
                </c:pt>
              </c:strCache>
            </c:strRef>
          </c:cat>
          <c:val>
            <c:numRef>
              <c:f>Лист1!$J$4:$J$13</c:f>
              <c:numCache>
                <c:formatCode>_-* #,##0_р_._-;\-* #,##0_р_._-;_-* "-"_р_._-;_-@_-</c:formatCode>
                <c:ptCount val="10"/>
                <c:pt idx="0">
                  <c:v>1253.1410146799976</c:v>
                </c:pt>
                <c:pt idx="1">
                  <c:v>231.53639663000001</c:v>
                </c:pt>
                <c:pt idx="2">
                  <c:v>20.806452069999999</c:v>
                </c:pt>
                <c:pt idx="3">
                  <c:v>47.543176940000073</c:v>
                </c:pt>
                <c:pt idx="4">
                  <c:v>12.138569110000001</c:v>
                </c:pt>
                <c:pt idx="5">
                  <c:v>19.652506760000005</c:v>
                </c:pt>
                <c:pt idx="6">
                  <c:v>179.07435957313618</c:v>
                </c:pt>
                <c:pt idx="7">
                  <c:v>23.377706639999989</c:v>
                </c:pt>
                <c:pt idx="8">
                  <c:v>8.0733638599999988</c:v>
                </c:pt>
                <c:pt idx="9">
                  <c:v>55.558521986863809</c:v>
                </c:pt>
              </c:numCache>
            </c:numRef>
          </c:val>
        </c:ser>
      </c:pie3DChart>
    </c:plotArea>
    <c:legend>
      <c:legendPos val="b"/>
      <c:legendEntry>
        <c:idx val="0"/>
        <c:txPr>
          <a:bodyPr/>
          <a:lstStyle/>
          <a:p>
            <a:pPr rtl="0">
              <a:defRPr b="1">
                <a:solidFill>
                  <a:srgbClr val="FF0000"/>
                </a:solidFill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 rtl="0">
              <a:defRPr b="1">
                <a:solidFill>
                  <a:srgbClr val="FF0000"/>
                </a:solidFill>
              </a:defRPr>
            </a:pPr>
            <a:endParaRPr lang="ru-RU"/>
          </a:p>
        </c:txPr>
      </c:legendEntry>
      <c:legendEntry>
        <c:idx val="6"/>
        <c:txPr>
          <a:bodyPr/>
          <a:lstStyle/>
          <a:p>
            <a:pPr rtl="0">
              <a:defRPr b="1">
                <a:solidFill>
                  <a:srgbClr val="FF0000"/>
                </a:solidFill>
              </a:defRPr>
            </a:pPr>
            <a:endParaRPr lang="ru-RU"/>
          </a:p>
        </c:txPr>
      </c:legendEntry>
      <c:layout>
        <c:manualLayout>
          <c:xMode val="edge"/>
          <c:yMode val="edge"/>
          <c:x val="0.11049359193703938"/>
          <c:y val="0.53274139884831861"/>
          <c:w val="0.88765436899243999"/>
          <c:h val="9.2223839645056704E-2"/>
        </c:manualLayout>
      </c:layout>
      <c:txPr>
        <a:bodyPr/>
        <a:lstStyle/>
        <a:p>
          <a:pPr rtl="0">
            <a:defRPr/>
          </a:pPr>
          <a:endParaRPr lang="ru-RU"/>
        </a:p>
      </c:txPr>
    </c:legend>
    <c:plotVisOnly val="1"/>
  </c:chart>
  <c:spPr>
    <a:ln>
      <a:noFill/>
    </a:ln>
  </c:sp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>
        <c:manualLayout>
          <c:xMode val="edge"/>
          <c:yMode val="edge"/>
          <c:x val="0.27559940549599976"/>
          <c:y val="1.9656014585691453E-2"/>
        </c:manualLayout>
      </c:layout>
      <c:txPr>
        <a:bodyPr/>
        <a:lstStyle/>
        <a:p>
          <a:pPr>
            <a:defRPr sz="1400"/>
          </a:pPr>
          <a:endParaRPr lang="ru-RU"/>
        </a:p>
      </c:txPr>
    </c:title>
    <c:view3D>
      <c:rotX val="30"/>
      <c:rotY val="250"/>
      <c:perspective val="30"/>
    </c:view3D>
    <c:plotArea>
      <c:layout>
        <c:manualLayout>
          <c:layoutTarget val="inner"/>
          <c:xMode val="edge"/>
          <c:yMode val="edge"/>
          <c:x val="0.22543736249836277"/>
          <c:y val="7.3832840299266692E-2"/>
          <c:w val="0.72353720845135316"/>
          <c:h val="0.63641299917764438"/>
        </c:manualLayout>
      </c:layout>
      <c:pie3DChart>
        <c:varyColors val="1"/>
        <c:ser>
          <c:idx val="0"/>
          <c:order val="0"/>
          <c:tx>
            <c:strRef>
              <c:f>Лист1!$C$3</c:f>
              <c:strCache>
                <c:ptCount val="1"/>
                <c:pt idx="0">
                  <c:v>Производство и передача тепловой энергии</c:v>
                </c:pt>
              </c:strCache>
            </c:strRef>
          </c:tx>
          <c:explosion val="25"/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ru-RU" dirty="0" smtClean="0">
                        <a:solidFill>
                          <a:schemeClr val="bg1"/>
                        </a:solidFill>
                      </a:rPr>
                      <a:t>2 112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pPr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 </a:t>
                    </a:r>
                    <a:r>
                      <a:rPr lang="en-US" smtClean="0"/>
                      <a:t>2</a:t>
                    </a:r>
                    <a:r>
                      <a:rPr lang="ru-RU" smtClean="0"/>
                      <a:t>98</a:t>
                    </a:r>
                    <a:r>
                      <a:rPr lang="en-US" smtClean="0"/>
                      <a:t>   </a:t>
                    </a:r>
                    <a:endParaRPr lang="en-US" dirty="0"/>
                  </a:p>
                </c:rich>
              </c:tx>
              <c:spPr/>
              <c:showVal val="1"/>
            </c:dLbl>
            <c:dLbl>
              <c:idx val="2"/>
              <c:layout>
                <c:manualLayout>
                  <c:x val="3.2148571789972054E-2"/>
                  <c:y val="2.02405359643158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en-US" dirty="0" smtClean="0"/>
                      <a:t>2</a:t>
                    </a:r>
                    <a:r>
                      <a:rPr lang="ru-RU" dirty="0" smtClean="0"/>
                      <a:t>8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3"/>
              <c:layout>
                <c:manualLayout>
                  <c:x val="4.1039659199226614E-2"/>
                  <c:y val="0.1275355484956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219</a:t>
                    </a:r>
                    <a:r>
                      <a:rPr lang="en-US" dirty="0" smtClean="0"/>
                      <a:t>  </a:t>
                    </a:r>
                    <a:endParaRPr lang="en-US" dirty="0"/>
                  </a:p>
                </c:rich>
              </c:tx>
              <c:showVal val="1"/>
            </c:dLbl>
            <c:dLbl>
              <c:idx val="4"/>
              <c:layout>
                <c:manualLayout>
                  <c:x val="1.0066633237110423E-2"/>
                  <c:y val="8.687055611560012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47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5"/>
              <c:layout>
                <c:manualLayout>
                  <c:x val="-7.3131220043277739E-2"/>
                  <c:y val="6.364885793912103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26</a:t>
                    </a:r>
                    <a:r>
                      <a:rPr lang="en-US" dirty="0" smtClean="0"/>
                      <a:t>  </a:t>
                    </a:r>
                    <a:endParaRPr lang="en-US" dirty="0"/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 </a:t>
                    </a:r>
                    <a:r>
                      <a:rPr lang="ru-RU" smtClean="0"/>
                      <a:t>630</a:t>
                    </a:r>
                    <a:r>
                      <a:rPr lang="en-US" smtClean="0"/>
                      <a:t>   </a:t>
                    </a:r>
                    <a:endParaRPr lang="en-US" dirty="0"/>
                  </a:p>
                </c:rich>
              </c:tx>
              <c:spPr/>
              <c:showVal val="1"/>
            </c:dLbl>
            <c:dLbl>
              <c:idx val="7"/>
              <c:layout>
                <c:manualLayout>
                  <c:x val="-0.11959911637551349"/>
                  <c:y val="3.6392001807734253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en-US" dirty="0" smtClean="0"/>
                      <a:t>1</a:t>
                    </a:r>
                    <a:r>
                      <a:rPr lang="ru-RU" dirty="0" smtClean="0"/>
                      <a:t>97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8"/>
              <c:layout>
                <c:manualLayout>
                  <c:x val="-4.9584524825963143E-2"/>
                  <c:y val="-2.923870862563705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86</a:t>
                    </a:r>
                    <a:r>
                      <a:rPr lang="en-US" dirty="0" smtClean="0"/>
                      <a:t>   </a:t>
                    </a:r>
                    <a:endParaRPr lang="en-US" dirty="0"/>
                  </a:p>
                </c:rich>
              </c:tx>
              <c:showVal val="1"/>
            </c:dLbl>
            <c:dLbl>
              <c:idx val="9"/>
              <c:layout>
                <c:manualLayout>
                  <c:x val="-2.2280708887292756E-2"/>
                  <c:y val="-9.677130613958988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r>
                      <a:rPr lang="ru-RU" dirty="0" smtClean="0"/>
                      <a:t>15</a:t>
                    </a:r>
                    <a:r>
                      <a:rPr lang="en-US" dirty="0" smtClean="0"/>
                      <a:t>4   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showVal val="1"/>
            <c:showLeaderLines val="1"/>
          </c:dLbls>
          <c:cat>
            <c:strRef>
              <c:f>Лист1!$A$4:$A$13</c:f>
              <c:strCache>
                <c:ptCount val="10"/>
                <c:pt idx="0">
                  <c:v>Топливо</c:v>
                </c:pt>
                <c:pt idx="1">
                  <c:v>Покупная энергия</c:v>
                </c:pt>
                <c:pt idx="2">
                  <c:v>Вода</c:v>
                </c:pt>
                <c:pt idx="3">
                  <c:v>Ремонты</c:v>
                </c:pt>
                <c:pt idx="4">
                  <c:v>Материалы</c:v>
                </c:pt>
                <c:pt idx="5">
                  <c:v>Услуги произв. характера</c:v>
                </c:pt>
                <c:pt idx="6">
                  <c:v>Оплата труда + ЕСН</c:v>
                </c:pt>
                <c:pt idx="7">
                  <c:v>Амортизация</c:v>
                </c:pt>
                <c:pt idx="8">
                  <c:v>Арендная плата </c:v>
                </c:pt>
                <c:pt idx="9">
                  <c:v>Прочие расходы</c:v>
                </c:pt>
              </c:strCache>
            </c:strRef>
          </c:cat>
          <c:val>
            <c:numRef>
              <c:f>Лист1!$K$4:$K$13</c:f>
              <c:numCache>
                <c:formatCode>_-* #,##0_р_._-;\-* #,##0_р_._-;_-* "-"_р_._-;_-@_-</c:formatCode>
                <c:ptCount val="10"/>
                <c:pt idx="0">
                  <c:v>1864.1847480299966</c:v>
                </c:pt>
                <c:pt idx="1">
                  <c:v>280.42078630999993</c:v>
                </c:pt>
                <c:pt idx="2">
                  <c:v>23.159239199999988</c:v>
                </c:pt>
                <c:pt idx="3">
                  <c:v>126.3044452</c:v>
                </c:pt>
                <c:pt idx="4">
                  <c:v>34.323880059999944</c:v>
                </c:pt>
                <c:pt idx="5">
                  <c:v>53.677259340000113</c:v>
                </c:pt>
                <c:pt idx="6">
                  <c:v>593.69291764686375</c:v>
                </c:pt>
                <c:pt idx="7">
                  <c:v>148.50184986000028</c:v>
                </c:pt>
                <c:pt idx="8">
                  <c:v>150.95869403</c:v>
                </c:pt>
                <c:pt idx="9">
                  <c:v>84.27434673313607</c:v>
                </c:pt>
              </c:numCache>
            </c:numRef>
          </c:val>
        </c:ser>
      </c:pie3DChart>
    </c:plotArea>
    <c:plotVisOnly val="1"/>
  </c:chart>
  <c:spPr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otX val="30"/>
      <c:rotY val="16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Val val="1"/>
            <c:showLeaderLines val="1"/>
          </c:dLbls>
          <c:cat>
            <c:strRef>
              <c:f>ГОД!$E$73:$G$73</c:f>
              <c:strCache>
                <c:ptCount val="3"/>
                <c:pt idx="0">
                  <c:v>Электроэнергия</c:v>
                </c:pt>
                <c:pt idx="1">
                  <c:v>Тепловая энергия, теплоноситель</c:v>
                </c:pt>
                <c:pt idx="2">
                  <c:v>Прочие виды деятельности</c:v>
                </c:pt>
              </c:strCache>
            </c:strRef>
          </c:cat>
          <c:val>
            <c:numRef>
              <c:f>ГОД!$E$75:$G$75</c:f>
              <c:numCache>
                <c:formatCode>#,##0_ ;[Red]\-#,##0\ </c:formatCode>
                <c:ptCount val="3"/>
                <c:pt idx="0">
                  <c:v>1591019.2885800002</c:v>
                </c:pt>
                <c:pt idx="1">
                  <c:v>3519635.0325300004</c:v>
                </c:pt>
                <c:pt idx="2">
                  <c:v>85635.634910000023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 rtl="0">
            <a:defRPr/>
          </a:pPr>
          <a:endParaRPr lang="ru-RU"/>
        </a:p>
      </c:txPr>
    </c:legend>
    <c:plotVisOnly val="1"/>
  </c:chart>
  <c:spPr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stacked"/>
        <c:ser>
          <c:idx val="0"/>
          <c:order val="0"/>
          <c:tx>
            <c:strRef>
              <c:f>ГОД!$E$73</c:f>
              <c:strCache>
                <c:ptCount val="1"/>
                <c:pt idx="0">
                  <c:v>Электроэнергия</c:v>
                </c:pt>
              </c:strCache>
            </c:strRef>
          </c:tx>
          <c:dLbls>
            <c:dLbl>
              <c:idx val="2"/>
              <c:layout>
                <c:manualLayout>
                  <c:x val="-5.5555555555554508E-3"/>
                  <c:y val="5.9101929887427129E-2"/>
                </c:manualLayout>
              </c:layout>
              <c:showVal val="1"/>
            </c:dLbl>
            <c:showVal val="1"/>
          </c:dLbls>
          <c:cat>
            <c:strRef>
              <c:f>ГОД!$B$74:$B$76</c:f>
              <c:strCache>
                <c:ptCount val="3"/>
                <c:pt idx="0">
                  <c:v>Себестоимость</c:v>
                </c:pt>
                <c:pt idx="1">
                  <c:v>Выручка</c:v>
                </c:pt>
                <c:pt idx="2">
                  <c:v>Валовая прибыль (убыток)</c:v>
                </c:pt>
              </c:strCache>
            </c:strRef>
          </c:cat>
          <c:val>
            <c:numRef>
              <c:f>ГОД!$E$74:$E$76</c:f>
              <c:numCache>
                <c:formatCode>#,##0_ ;[Red]\-#,##0\ </c:formatCode>
                <c:ptCount val="3"/>
                <c:pt idx="0">
                  <c:v>1855929.5626700001</c:v>
                </c:pt>
                <c:pt idx="1">
                  <c:v>1591019.2885800002</c:v>
                </c:pt>
                <c:pt idx="2">
                  <c:v>-264910.27409000002</c:v>
                </c:pt>
              </c:numCache>
            </c:numRef>
          </c:val>
        </c:ser>
        <c:ser>
          <c:idx val="1"/>
          <c:order val="1"/>
          <c:tx>
            <c:strRef>
              <c:f>ГОД!$F$73</c:f>
              <c:strCache>
                <c:ptCount val="1"/>
                <c:pt idx="0">
                  <c:v>Тепловая энергия, теплоноситель</c:v>
                </c:pt>
              </c:strCache>
            </c:strRef>
          </c:tx>
          <c:dLbls>
            <c:dLbl>
              <c:idx val="2"/>
              <c:layout>
                <c:manualLayout>
                  <c:x val="-5.5555555555554508E-3"/>
                  <c:y val="-4.6436898219030832E-2"/>
                </c:manualLayout>
              </c:layout>
              <c:showVal val="1"/>
            </c:dLbl>
            <c:showVal val="1"/>
          </c:dLbls>
          <c:cat>
            <c:strRef>
              <c:f>ГОД!$B$74:$B$76</c:f>
              <c:strCache>
                <c:ptCount val="3"/>
                <c:pt idx="0">
                  <c:v>Себестоимость</c:v>
                </c:pt>
                <c:pt idx="1">
                  <c:v>Выручка</c:v>
                </c:pt>
                <c:pt idx="2">
                  <c:v>Валовая прибыль (убыток)</c:v>
                </c:pt>
              </c:strCache>
            </c:strRef>
          </c:cat>
          <c:val>
            <c:numRef>
              <c:f>ГОД!$F$74:$F$76</c:f>
              <c:numCache>
                <c:formatCode>#,##0_ ;[Red]\-#,##0\ </c:formatCode>
                <c:ptCount val="3"/>
                <c:pt idx="0">
                  <c:v>4022663.8251900007</c:v>
                </c:pt>
                <c:pt idx="1">
                  <c:v>3519635.0325300004</c:v>
                </c:pt>
                <c:pt idx="2">
                  <c:v>-503028.79266000027</c:v>
                </c:pt>
              </c:numCache>
            </c:numRef>
          </c:val>
        </c:ser>
        <c:ser>
          <c:idx val="2"/>
          <c:order val="2"/>
          <c:tx>
            <c:strRef>
              <c:f>ГОД!$G$73</c:f>
              <c:strCache>
                <c:ptCount val="1"/>
                <c:pt idx="0">
                  <c:v>Прочие виды деятельности</c:v>
                </c:pt>
              </c:strCache>
            </c:strRef>
          </c:tx>
          <c:dLbls>
            <c:dLbl>
              <c:idx val="2"/>
              <c:layout>
                <c:manualLayout>
                  <c:x val="0"/>
                  <c:y val="-9.2874461251671231E-2"/>
                </c:manualLayout>
              </c:layout>
              <c:showVal val="1"/>
            </c:dLbl>
            <c:showVal val="1"/>
          </c:dLbls>
          <c:cat>
            <c:strRef>
              <c:f>ГОД!$B$74:$B$76</c:f>
              <c:strCache>
                <c:ptCount val="3"/>
                <c:pt idx="0">
                  <c:v>Себестоимость</c:v>
                </c:pt>
                <c:pt idx="1">
                  <c:v>Выручка</c:v>
                </c:pt>
                <c:pt idx="2">
                  <c:v>Валовая прибыль (убыток)</c:v>
                </c:pt>
              </c:strCache>
            </c:strRef>
          </c:cat>
          <c:val>
            <c:numRef>
              <c:f>ГОД!$G$74:$G$76</c:f>
              <c:numCache>
                <c:formatCode>#,##0_ ;[Red]\-#,##0\ </c:formatCode>
                <c:ptCount val="3"/>
                <c:pt idx="0">
                  <c:v>52311.955789999585</c:v>
                </c:pt>
                <c:pt idx="1">
                  <c:v>85635.634910000023</c:v>
                </c:pt>
                <c:pt idx="2">
                  <c:v>33323.679120000437</c:v>
                </c:pt>
              </c:numCache>
            </c:numRef>
          </c:val>
        </c:ser>
        <c:overlap val="100"/>
        <c:axId val="103355520"/>
        <c:axId val="103357056"/>
      </c:barChart>
      <c:catAx>
        <c:axId val="103355520"/>
        <c:scaling>
          <c:orientation val="minMax"/>
        </c:scaling>
        <c:axPos val="b"/>
        <c:tickLblPos val="high"/>
        <c:crossAx val="103357056"/>
        <c:crosses val="autoZero"/>
        <c:auto val="1"/>
        <c:lblAlgn val="ctr"/>
        <c:lblOffset val="100"/>
      </c:catAx>
      <c:valAx>
        <c:axId val="103357056"/>
        <c:scaling>
          <c:orientation val="minMax"/>
        </c:scaling>
        <c:axPos val="l"/>
        <c:majorGridlines/>
        <c:numFmt formatCode="#,##0_ ;[Red]\-#,##0\ " sourceLinked="1"/>
        <c:tickLblPos val="nextTo"/>
        <c:crossAx val="10335552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0.28504</cdr:x>
      <cdr:y>0.63063</cdr:y>
    </cdr:from>
    <cdr:to>
      <cdr:x>0.51215</cdr:x>
      <cdr:y>0.86351</cdr:y>
    </cdr:to>
    <cdr:sp macro="" textlink="">
      <cdr:nvSpPr>
        <cdr:cNvPr id="4" name="TextBox 39"/>
        <cdr:cNvSpPr txBox="1"/>
      </cdr:nvSpPr>
      <cdr:spPr>
        <a:xfrm xmlns:a="http://schemas.openxmlformats.org/drawingml/2006/main">
          <a:off x="1714531" y="1000125"/>
          <a:ext cx="136608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dirty="0" smtClean="0"/>
            <a:t>13</a:t>
          </a:r>
          <a:r>
            <a:rPr lang="ru-RU" dirty="0" smtClean="0"/>
            <a:t>% </a:t>
          </a:r>
          <a:r>
            <a:rPr lang="ru-RU" sz="800" dirty="0" smtClean="0"/>
            <a:t>от отпуска в сеть</a:t>
          </a:r>
          <a:endParaRPr lang="ru-RU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0.13889</cdr:x>
      <cdr:y>0.88007</cdr:y>
    </cdr:from>
    <cdr:to>
      <cdr:x>0.75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28760" y="5598344"/>
          <a:ext cx="6286545" cy="6619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0.57639</cdr:x>
      <cdr:y>0.93867</cdr:y>
    </cdr:from>
    <cdr:to>
      <cdr:x>0.97917</cdr:x>
      <cdr:y>1</cdr:y>
    </cdr:to>
    <cdr:sp macro="" textlink="">
      <cdr:nvSpPr>
        <cdr:cNvPr id="3" name="TextBox 10"/>
        <cdr:cNvSpPr txBox="1"/>
      </cdr:nvSpPr>
      <cdr:spPr>
        <a:xfrm xmlns:a="http://schemas.openxmlformats.org/drawingml/2006/main">
          <a:off x="5929354" y="5214974"/>
          <a:ext cx="414340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just"/>
          <a:r>
            <a:rPr lang="ru-RU" sz="800" dirty="0" smtClean="0"/>
            <a:t>* После  заключения договора аренды котельных МУП «Сахарово» затраты на покупную энергию снизились с 298 млн. руб. (8%) до 189 млн. руб. (5% от себестоимости).</a:t>
          </a:r>
          <a:endParaRPr lang="ru-RU" sz="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0.38149</cdr:x>
      <cdr:y>0.28258</cdr:y>
    </cdr:from>
    <cdr:to>
      <cdr:x>0.42435</cdr:x>
      <cdr:y>0.31829</cdr:y>
    </cdr:to>
    <cdr:sp macro="" textlink="">
      <cdr:nvSpPr>
        <cdr:cNvPr id="2" name="Стрелка вниз 1"/>
        <cdr:cNvSpPr/>
      </cdr:nvSpPr>
      <cdr:spPr>
        <a:xfrm xmlns:a="http://schemas.openxmlformats.org/drawingml/2006/main">
          <a:off x="1907704" y="565234"/>
          <a:ext cx="214314" cy="71438"/>
        </a:xfrm>
        <a:prstGeom xmlns:a="http://schemas.openxmlformats.org/drawingml/2006/main" prst="downArrow">
          <a:avLst/>
        </a:prstGeom>
        <a:solidFill xmlns:a="http://schemas.openxmlformats.org/drawingml/2006/main">
          <a:srgbClr val="4F81BD"/>
        </a:solidFill>
        <a:ln xmlns:a="http://schemas.openxmlformats.org/drawingml/2006/main" w="25400" cap="flat" cmpd="sng" algn="ctr">
          <a:solidFill>
            <a:srgbClr val="4F81BD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endParaRPr lang="ru-RU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0.07058</cdr:x>
      <cdr:y>0.05128</cdr:y>
    </cdr:from>
    <cdr:to>
      <cdr:x>0.22117</cdr:x>
      <cdr:y>0.37948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596" y="1428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b="1" dirty="0" smtClean="0"/>
            <a:t>Индексы роста основных экономических показателей на рынке электроэнергии</a:t>
          </a:r>
          <a:endParaRPr lang="ru-RU" sz="1100" b="1" dirty="0"/>
        </a:p>
      </cdr:txBody>
    </cdr:sp>
  </cdr:relSizeAnchor>
  <cdr:relSizeAnchor xmlns:cdr="http://schemas.openxmlformats.org/drawingml/2006/chartDrawing">
    <cdr:from>
      <cdr:x>0.64706</cdr:x>
      <cdr:y>0.51282</cdr:y>
    </cdr:from>
    <cdr:to>
      <cdr:x>0.79764</cdr:x>
      <cdr:y>0.84102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929058" y="14287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dirty="0" smtClean="0"/>
            <a:t>Рост доходов тверских ТЭЦ</a:t>
          </a:r>
          <a:endParaRPr lang="ru-RU" sz="1100" dirty="0"/>
        </a:p>
      </cdr:txBody>
    </cdr:sp>
  </cdr:relSizeAnchor>
  <cdr:relSizeAnchor xmlns:cdr="http://schemas.openxmlformats.org/drawingml/2006/chartDrawing">
    <cdr:from>
      <cdr:x>0.5647</cdr:x>
      <cdr:y>0.51282</cdr:y>
    </cdr:from>
    <cdr:to>
      <cdr:x>0.65882</cdr:x>
      <cdr:y>0.58974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>
          <a:off x="3428992" y="1428760"/>
          <a:ext cx="571504" cy="214314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0.65882</cdr:x>
      <cdr:y>0.58974</cdr:y>
    </cdr:from>
    <cdr:to>
      <cdr:x>0.92941</cdr:x>
      <cdr:y>0.59031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>
          <a:off x="4000496" y="1643074"/>
          <a:ext cx="1643074" cy="1588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0.185</cdr:x>
      <cdr:y>0.21818</cdr:y>
    </cdr:from>
    <cdr:to>
      <cdr:x>0.285</cdr:x>
      <cdr:y>0.44907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91680" y="864096"/>
          <a:ext cx="914400" cy="914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2800" b="1" i="1" dirty="0" smtClean="0">
              <a:solidFill>
                <a:srgbClr val="FF0000"/>
              </a:solidFill>
            </a:rPr>
            <a:t>86%</a:t>
          </a:r>
          <a:r>
            <a:rPr lang="ru-RU" sz="1600" i="1" dirty="0" smtClean="0">
              <a:solidFill>
                <a:srgbClr val="FF0000"/>
              </a:solidFill>
            </a:rPr>
            <a:t> </a:t>
          </a:r>
          <a:r>
            <a:rPr lang="ru-RU" sz="1600" i="1" dirty="0" smtClean="0"/>
            <a:t>инвестиций приходятся на реконструкцию тепловых сетей</a:t>
          </a:r>
          <a:endParaRPr lang="ru-RU" sz="1600" i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0.22438</cdr:x>
      <cdr:y>0.12632</cdr:y>
    </cdr:from>
    <cdr:to>
      <cdr:x>0.32438</cdr:x>
      <cdr:y>0.50529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51731" y="504043"/>
          <a:ext cx="914400" cy="15121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600" i="1" dirty="0" smtClean="0"/>
            <a:t>Инвестиционные вложения имеют 2 основных источника: </a:t>
          </a:r>
        </a:p>
        <a:p xmlns:a="http://schemas.openxmlformats.org/drawingml/2006/main">
          <a:r>
            <a:rPr lang="ru-RU" sz="1600" i="1" dirty="0" smtClean="0"/>
            <a:t>амортизация (</a:t>
          </a:r>
          <a:r>
            <a:rPr lang="ru-RU" sz="2800" b="1" i="1" dirty="0" smtClean="0">
              <a:solidFill>
                <a:srgbClr val="FF0000"/>
              </a:solidFill>
            </a:rPr>
            <a:t>42%</a:t>
          </a:r>
          <a:r>
            <a:rPr lang="ru-RU" sz="1600" i="1" dirty="0" smtClean="0"/>
            <a:t> вложений) </a:t>
          </a:r>
          <a:endParaRPr lang="en-US" sz="1600" i="1" dirty="0" smtClean="0"/>
        </a:p>
        <a:p xmlns:a="http://schemas.openxmlformats.org/drawingml/2006/main">
          <a:r>
            <a:rPr lang="ru-RU" sz="1600" i="1" dirty="0" smtClean="0"/>
            <a:t>и прибыль в тарифах на тепловую энергию (</a:t>
          </a:r>
          <a:r>
            <a:rPr lang="ru-RU" sz="2400" b="1" i="1" dirty="0" smtClean="0">
              <a:solidFill>
                <a:srgbClr val="FF0000"/>
              </a:solidFill>
            </a:rPr>
            <a:t>31%</a:t>
          </a:r>
          <a:r>
            <a:rPr lang="ru-RU" sz="1600" i="1" dirty="0" smtClean="0"/>
            <a:t>)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0.42913</cdr:x>
      <cdr:y>0</cdr:y>
    </cdr:from>
    <cdr:to>
      <cdr:x>0.52913</cdr:x>
      <cdr:y>0.23645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23928" y="0"/>
          <a:ext cx="914400" cy="9143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ru-RU" sz="1600" i="1" dirty="0" smtClean="0"/>
            <a:t>простой срок окупаемости инвестиций – </a:t>
          </a:r>
          <a:r>
            <a:rPr lang="ru-RU" sz="2800" b="1" dirty="0" smtClean="0">
              <a:solidFill>
                <a:srgbClr val="FF0000"/>
              </a:solidFill>
            </a:rPr>
            <a:t>3 года</a:t>
          </a:r>
          <a:endParaRPr lang="ru-RU" sz="1600" b="1" dirty="0">
            <a:solidFill>
              <a:srgbClr val="FF0000"/>
            </a:solidFill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0.07476</cdr:x>
      <cdr:y>0.03774</cdr:y>
    </cdr:from>
    <cdr:to>
      <cdr:x>0.48152</cdr:x>
      <cdr:y>0.11032</cdr:y>
    </cdr:to>
    <cdr:sp macro="" textlink="">
      <cdr:nvSpPr>
        <cdr:cNvPr id="2" name="TextBox 31"/>
        <cdr:cNvSpPr txBox="1"/>
      </cdr:nvSpPr>
      <cdr:spPr>
        <a:xfrm xmlns:a="http://schemas.openxmlformats.org/drawingml/2006/main">
          <a:off x="683568" y="144016"/>
          <a:ext cx="371941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ru-RU" sz="1200" i="1" dirty="0" smtClean="0"/>
            <a:t>Динамика валовой прибыли по видам деятельности</a:t>
          </a:r>
          <a:endParaRPr lang="ru-RU" sz="1200" i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539" cy="497284"/>
          </a:xfrm>
          <a:prstGeom prst="rect">
            <a:avLst/>
          </a:prstGeom>
        </p:spPr>
        <p:txBody>
          <a:bodyPr vert="horz" lIns="92354" tIns="46177" rIns="92354" bIns="4617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9435" y="1"/>
            <a:ext cx="2952539" cy="497284"/>
          </a:xfrm>
          <a:prstGeom prst="rect">
            <a:avLst/>
          </a:prstGeom>
        </p:spPr>
        <p:txBody>
          <a:bodyPr vert="horz" lIns="92354" tIns="46177" rIns="92354" bIns="46177" rtlCol="0"/>
          <a:lstStyle>
            <a:lvl1pPr algn="r">
              <a:defRPr sz="1200"/>
            </a:lvl1pPr>
          </a:lstStyle>
          <a:p>
            <a:fld id="{D64E85A7-3289-41E8-A8A4-833CB07DA7F1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54" tIns="46177" rIns="92354" bIns="4617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356" y="4724202"/>
            <a:ext cx="5450840" cy="4475560"/>
          </a:xfrm>
          <a:prstGeom prst="rect">
            <a:avLst/>
          </a:prstGeom>
        </p:spPr>
        <p:txBody>
          <a:bodyPr vert="horz" lIns="92354" tIns="46177" rIns="92354" bIns="46177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2539" cy="497284"/>
          </a:xfrm>
          <a:prstGeom prst="rect">
            <a:avLst/>
          </a:prstGeom>
        </p:spPr>
        <p:txBody>
          <a:bodyPr vert="horz" lIns="92354" tIns="46177" rIns="92354" bIns="4617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9435" y="9446678"/>
            <a:ext cx="2952539" cy="497284"/>
          </a:xfrm>
          <a:prstGeom prst="rect">
            <a:avLst/>
          </a:prstGeom>
        </p:spPr>
        <p:txBody>
          <a:bodyPr vert="horz" lIns="92354" tIns="46177" rIns="92354" bIns="46177" rtlCol="0" anchor="b"/>
          <a:lstStyle>
            <a:lvl1pPr algn="r">
              <a:defRPr sz="1200"/>
            </a:lvl1pPr>
          </a:lstStyle>
          <a:p>
            <a:fld id="{95CB696A-25AA-4C05-911D-07B51D8DE3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764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34093-354A-45A0-B5FA-C9897AD4940B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B60B83-7153-4F1F-BEA6-D83277D853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ECAD-951C-42F7-930B-5FB9828DAA8D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5908-5DF4-4625-AF8C-FCD7F0100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b="1" i="1" dirty="0" smtClean="0">
                <a:solidFill>
                  <a:schemeClr val="bg1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     </a:t>
            </a: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0" y="0"/>
            <a:ext cx="2598732" cy="1939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25464" y="2173284"/>
            <a:ext cx="7786743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Инвестиционная программа</a:t>
            </a:r>
          </a:p>
          <a:p>
            <a:pPr algn="ctr">
              <a:spcBef>
                <a:spcPts val="1200"/>
              </a:spcBef>
            </a:pPr>
            <a:r>
              <a:rPr lang="ru-RU" sz="4400" i="1" cap="none" spc="1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ООО «Тверская генерация»</a:t>
            </a:r>
            <a:endParaRPr lang="ru-RU" sz="4400" i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714744" y="6000768"/>
            <a:ext cx="1655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Сентябрь 2018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Долгосрочная инвестиционная программа 2019 – 2023 по объектам вложений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251520" y="1124744"/>
          <a:ext cx="8640961" cy="1440160"/>
        </p:xfrm>
        <a:graphic>
          <a:graphicData uri="http://schemas.openxmlformats.org/drawingml/2006/table">
            <a:tbl>
              <a:tblPr/>
              <a:tblGrid>
                <a:gridCol w="1353883"/>
                <a:gridCol w="1214513"/>
                <a:gridCol w="1214513"/>
                <a:gridCol w="1214513"/>
                <a:gridCol w="1214513"/>
                <a:gridCol w="1214513"/>
                <a:gridCol w="1214513"/>
              </a:tblGrid>
              <a:tr h="1868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Подразделение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Тверская ТЭЦ-1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89 268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10 279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14 924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27 430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27 532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9 103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Тверская ТЭЦ-3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79 345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19 099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49 657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8 589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Тверская ТЭЦ-4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310 541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49 452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34 446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77 457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33 815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115 371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Котельные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241 301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16 434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79 513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48 973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91 975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Тепловые сети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4 480 267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883 324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824 254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950 036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904 127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918 526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9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ООО "Тверская генерация"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89 268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10 279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14 924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27 430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27 532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9 103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740352" y="905103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тыс. руб. без НДС</a:t>
            </a:r>
            <a:endParaRPr lang="ru-RU" sz="1000" dirty="0"/>
          </a:p>
        </p:txBody>
      </p:sp>
      <p:graphicFrame>
        <p:nvGraphicFramePr>
          <p:cNvPr id="29" name="Диаграмма 28"/>
          <p:cNvGraphicFramePr/>
          <p:nvPr/>
        </p:nvGraphicFramePr>
        <p:xfrm>
          <a:off x="0" y="256490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Долгосрочная инвестиционная программа 2019 – 2023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по источникам финансирования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740352" y="905103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тыс. руб. без НДС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980728"/>
          <a:ext cx="8640960" cy="1371600"/>
        </p:xfrm>
        <a:graphic>
          <a:graphicData uri="http://schemas.openxmlformats.org/drawingml/2006/table">
            <a:tbl>
              <a:tblPr/>
              <a:tblGrid>
                <a:gridCol w="1728192"/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Амортизация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2 210 243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275 192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322 001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427 036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535 891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650 123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Прибыль, направленная на инвестиции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1 601 261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330 994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339 453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353 365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333 745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243 703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Плата за подключение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410 177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65 530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77 631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82 118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91 473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93 426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Привлеченные средства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531 403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239 370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138 437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153 596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Прочие источники финансирования (бюджет)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447 637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67 502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125 272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96 371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98 340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60 153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ООО "Тверская генерация"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5 200 722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978 588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1 002 794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1 112 485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1 059 449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1 047 406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0" y="2492896"/>
          <a:ext cx="9144000" cy="3990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Долгосрочная инвестиционная программа 2019 – 2023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: экономический эффект и окупаемость вложений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740352" y="905103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тыс. руб. без НДС</a:t>
            </a:r>
            <a:endParaRPr lang="ru-RU" sz="1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51521" y="1196752"/>
          <a:ext cx="8640958" cy="1236970"/>
        </p:xfrm>
        <a:graphic>
          <a:graphicData uri="http://schemas.openxmlformats.org/drawingml/2006/table">
            <a:tbl>
              <a:tblPr/>
              <a:tblGrid>
                <a:gridCol w="2650622"/>
                <a:gridCol w="685683"/>
                <a:gridCol w="685683"/>
                <a:gridCol w="685683"/>
                <a:gridCol w="685683"/>
                <a:gridCol w="764142"/>
                <a:gridCol w="764142"/>
                <a:gridCol w="859660"/>
                <a:gridCol w="859660"/>
              </a:tblGrid>
              <a:tr h="29196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Показатели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Годы реализации инвестиционной программы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latin typeface="Arial"/>
                        </a:rPr>
                        <a:t>Годы окупаемости инвестиционной программы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4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latin typeface="Arial"/>
                        </a:rPr>
                        <a:t>Эффект от реализации мероприятий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196 157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407 975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latin typeface="Arial"/>
                        </a:rPr>
                        <a:t>685 305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latin typeface="Arial"/>
                        </a:rPr>
                        <a:t>961 342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1 147 342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1 294 151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1 320 416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Затраты (объем инвестиций)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978 588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1 002 794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1 112 485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1 059 449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1 047 406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Чистый доход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-978 588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-806 637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-704 510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-374 144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-86 064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1 147 342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latin typeface="Arial"/>
                        </a:rPr>
                        <a:t>1 294 151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latin typeface="Arial"/>
                        </a:rPr>
                        <a:t>1 320 416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latin typeface="Arial"/>
                        </a:rPr>
                        <a:t>Чистый доход, нарастающим итогом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-978 588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-1 785 225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-2 489 735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-2 863 878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-2 949 942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-1 802 601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-508 449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811 967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0" y="2636912"/>
          <a:ext cx="9144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Балансы тепловой энергии и теплоносителя до и после реализации мероприятий по сокращению потерь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928670"/>
            <a:ext cx="85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ДО РЕАЛИЗАЦИИ:</a:t>
            </a:r>
          </a:p>
          <a:p>
            <a:pPr algn="ctr"/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186300"/>
            <a:ext cx="19442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>
                <a:latin typeface="Arial" pitchFamily="34" charset="0"/>
                <a:cs typeface="Arial" pitchFamily="34" charset="0"/>
              </a:rPr>
              <a:t>Тепловая энергия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52120" y="1216768"/>
            <a:ext cx="12218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latin typeface="Arial" pitchFamily="34" charset="0"/>
                <a:cs typeface="Arial" pitchFamily="34" charset="0"/>
              </a:rPr>
              <a:t>Теплоноситель</a:t>
            </a:r>
            <a:endParaRPr lang="ru-RU" sz="105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Диаграмма 2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22613892"/>
              </p:ext>
            </p:extLst>
          </p:nvPr>
        </p:nvGraphicFramePr>
        <p:xfrm>
          <a:off x="559448" y="1432521"/>
          <a:ext cx="4228576" cy="178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Диаграмма 2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85744831"/>
              </p:ext>
            </p:extLst>
          </p:nvPr>
        </p:nvGraphicFramePr>
        <p:xfrm>
          <a:off x="4572000" y="1462989"/>
          <a:ext cx="4499821" cy="171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3528" y="4221088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ПОСЛЕ РЕАЛИЗАЦИИ:</a:t>
            </a:r>
          </a:p>
          <a:p>
            <a:pPr algn="ctr"/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2" name="Диаграмма 3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59936416"/>
              </p:ext>
            </p:extLst>
          </p:nvPr>
        </p:nvGraphicFramePr>
        <p:xfrm>
          <a:off x="323528" y="4725144"/>
          <a:ext cx="4253985" cy="1872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Диаграмма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85044857"/>
              </p:ext>
            </p:extLst>
          </p:nvPr>
        </p:nvGraphicFramePr>
        <p:xfrm>
          <a:off x="4879574" y="4437112"/>
          <a:ext cx="4264426" cy="25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827584" y="4581128"/>
            <a:ext cx="19442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>
                <a:latin typeface="Arial" pitchFamily="34" charset="0"/>
                <a:cs typeface="Arial" pitchFamily="34" charset="0"/>
              </a:rPr>
              <a:t>Тепловая энергия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5868144" y="4581128"/>
            <a:ext cx="12218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latin typeface="Arial" pitchFamily="34" charset="0"/>
                <a:cs typeface="Arial" pitchFamily="34" charset="0"/>
              </a:rPr>
              <a:t>Теплоноситель</a:t>
            </a:r>
            <a:endParaRPr lang="ru-RU" sz="105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709" y="1772816"/>
            <a:ext cx="860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95847" y="1642011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5847" y="2276872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57%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4381" y="2276872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67%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5478" y="1642011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48249" y="2015262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0192" y="5085184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34%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5589240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66%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7584" y="5589240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88%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63688" y="5085184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12%</a:t>
            </a:r>
            <a:endParaRPr lang="ru-RU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8" y="3068960"/>
            <a:ext cx="8572560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100" b="1" i="1" dirty="0" smtClean="0">
                <a:latin typeface="Arial" pitchFamily="34" charset="0"/>
                <a:cs typeface="Arial" pitchFamily="34" charset="0"/>
              </a:rPr>
              <a:t>Сверхнормативные потери </a:t>
            </a:r>
            <a:r>
              <a:rPr lang="ru-RU" sz="1100" dirty="0" smtClean="0">
                <a:latin typeface="Arial" pitchFamily="34" charset="0"/>
                <a:cs typeface="Arial" pitchFamily="34" charset="0"/>
              </a:rPr>
              <a:t>тепловой энергии (теплоносителя) вызваны изношенным состоянием тепловых сетей (разрывы, нарушение целостности теплоизоляции), подтоплениями, коммерческими потерями (несанкционированный водоразбор, </a:t>
            </a:r>
            <a:r>
              <a:rPr lang="ru-RU" sz="1100" dirty="0" err="1" smtClean="0">
                <a:latin typeface="Arial" pitchFamily="34" charset="0"/>
                <a:cs typeface="Arial" pitchFamily="34" charset="0"/>
              </a:rPr>
              <a:t>перетопы</a:t>
            </a:r>
            <a:r>
              <a:rPr lang="ru-RU" sz="1100" dirty="0" smtClean="0">
                <a:latin typeface="Arial" pitchFamily="34" charset="0"/>
                <a:cs typeface="Arial" pitchFamily="34" charset="0"/>
              </a:rPr>
              <a:t> потребителей, отсутствие приборов учета).</a:t>
            </a:r>
          </a:p>
          <a:p>
            <a:pPr algn="just"/>
            <a:r>
              <a:rPr lang="ru-RU" sz="1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1100" dirty="0" smtClean="0">
                <a:latin typeface="Arial" pitchFamily="34" charset="0"/>
                <a:cs typeface="Arial" pitchFamily="34" charset="0"/>
              </a:rPr>
            </a:br>
            <a:r>
              <a:rPr lang="ru-RU" sz="1100" b="1" i="1" dirty="0" smtClean="0">
                <a:latin typeface="Arial" pitchFamily="34" charset="0"/>
                <a:cs typeface="Arial" pitchFamily="34" charset="0"/>
              </a:rPr>
              <a:t>Нормативные потери </a:t>
            </a:r>
            <a:r>
              <a:rPr lang="ru-RU" sz="1100" dirty="0" smtClean="0">
                <a:latin typeface="Arial" pitchFamily="34" charset="0"/>
                <a:cs typeface="Arial" pitchFamily="34" charset="0"/>
              </a:rPr>
              <a:t>– неизбежные потери в трубопроводах при передаче тепловой энергии от источника до конечного потребителя, состоят из нормируемых потерь через тепловую изоляцию (около 88%) и потерь с утечками сетевой воды через неплотности в арматуре и трубопроводах (около 12%). Нормативные потери ежегодно утверждаются Министерством Строительства и ЖКХ Тверской области. 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58" y="4500570"/>
            <a:ext cx="85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ПОСЛЕ РЕАЛИЗАЦИИ:</a:t>
            </a:r>
          </a:p>
          <a:p>
            <a:pPr algn="ctr"/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"/>
            <a:ext cx="1403648" cy="104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832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Эффективность установки приборов учета тепловой энергии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2" name="Группа 21"/>
          <p:cNvGrpSpPr/>
          <p:nvPr/>
        </p:nvGrpSpPr>
        <p:grpSpPr>
          <a:xfrm>
            <a:off x="2456360" y="2000240"/>
            <a:ext cx="4258780" cy="2928958"/>
            <a:chOff x="3143240" y="2285992"/>
            <a:chExt cx="4258780" cy="2928958"/>
          </a:xfrm>
        </p:grpSpPr>
        <p:sp>
          <p:nvSpPr>
            <p:cNvPr id="14" name="Овал 13"/>
            <p:cNvSpPr/>
            <p:nvPr/>
          </p:nvSpPr>
          <p:spPr>
            <a:xfrm>
              <a:off x="3143240" y="2285992"/>
              <a:ext cx="4214842" cy="292895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7554" y="2571744"/>
              <a:ext cx="38576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Установка приборов учета  - </a:t>
              </a:r>
            </a:p>
            <a:p>
              <a:pPr algn="ctr"/>
              <a:r>
                <a:rPr lang="ru-RU" dirty="0" smtClean="0"/>
                <a:t>это шаг к устранению основных причин убытков от продажи тепловой энергии: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7244" y="3714752"/>
              <a:ext cx="157163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 smtClean="0"/>
                <a:t>млн. руб. от сверхнормативных потерь т/энергии в сетях в 2017 г.</a:t>
              </a:r>
              <a:endParaRPr lang="ru-RU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44632" y="385762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 smtClean="0"/>
                <a:t>млн. руб.  от завышения полезного отпуска в 2017 г.</a:t>
              </a:r>
              <a:endParaRPr lang="ru-RU" sz="900" dirty="0"/>
            </a:p>
          </p:txBody>
        </p:sp>
      </p:grpSp>
      <p:grpSp>
        <p:nvGrpSpPr>
          <p:cNvPr id="3" name="Группа 36"/>
          <p:cNvGrpSpPr/>
          <p:nvPr/>
        </p:nvGrpSpPr>
        <p:grpSpPr>
          <a:xfrm>
            <a:off x="177219" y="1202171"/>
            <a:ext cx="1785950" cy="1491987"/>
            <a:chOff x="71406" y="1071546"/>
            <a:chExt cx="1785950" cy="1491987"/>
          </a:xfrm>
        </p:grpSpPr>
        <p:sp>
          <p:nvSpPr>
            <p:cNvPr id="26" name="Шестиугольник 25"/>
            <p:cNvSpPr/>
            <p:nvPr/>
          </p:nvSpPr>
          <p:spPr>
            <a:xfrm>
              <a:off x="71406" y="1071546"/>
              <a:ext cx="1785950" cy="128588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469" y="1116983"/>
              <a:ext cx="171451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Стимулирование рационального использования ресурсов потребителями</a:t>
              </a:r>
            </a:p>
            <a:p>
              <a:endParaRPr lang="ru-RU" dirty="0"/>
            </a:p>
          </p:txBody>
        </p:sp>
      </p:grpSp>
      <p:grpSp>
        <p:nvGrpSpPr>
          <p:cNvPr id="4" name="Группа 38"/>
          <p:cNvGrpSpPr/>
          <p:nvPr/>
        </p:nvGrpSpPr>
        <p:grpSpPr>
          <a:xfrm>
            <a:off x="7097142" y="1159422"/>
            <a:ext cx="1928826" cy="1334009"/>
            <a:chOff x="6994017" y="1023421"/>
            <a:chExt cx="1928826" cy="1334009"/>
          </a:xfrm>
        </p:grpSpPr>
        <p:sp>
          <p:nvSpPr>
            <p:cNvPr id="31" name="Шестиугольник 30"/>
            <p:cNvSpPr/>
            <p:nvPr/>
          </p:nvSpPr>
          <p:spPr>
            <a:xfrm>
              <a:off x="7072330" y="1071546"/>
              <a:ext cx="1785950" cy="128588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94017" y="1023421"/>
              <a:ext cx="19288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Получение объективной информации о фактическом балансе тепловой энергии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35"/>
          <p:cNvGrpSpPr/>
          <p:nvPr/>
        </p:nvGrpSpPr>
        <p:grpSpPr>
          <a:xfrm>
            <a:off x="142844" y="4429132"/>
            <a:ext cx="1857356" cy="1285884"/>
            <a:chOff x="171875" y="2928934"/>
            <a:chExt cx="1857356" cy="1285884"/>
          </a:xfrm>
        </p:grpSpPr>
        <p:sp>
          <p:nvSpPr>
            <p:cNvPr id="30" name="Шестиугольник 29"/>
            <p:cNvSpPr/>
            <p:nvPr/>
          </p:nvSpPr>
          <p:spPr>
            <a:xfrm>
              <a:off x="214282" y="2928934"/>
              <a:ext cx="1785950" cy="128588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875" y="2972872"/>
              <a:ext cx="185735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Снижение коммерческих </a:t>
              </a:r>
            </a:p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потерь (неучтенного потребления </a:t>
              </a:r>
            </a:p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тепла)</a:t>
              </a:r>
            </a:p>
          </p:txBody>
        </p:sp>
      </p:grpSp>
      <p:grpSp>
        <p:nvGrpSpPr>
          <p:cNvPr id="9" name="Группа 37"/>
          <p:cNvGrpSpPr/>
          <p:nvPr/>
        </p:nvGrpSpPr>
        <p:grpSpPr>
          <a:xfrm>
            <a:off x="7024173" y="4429132"/>
            <a:ext cx="2071702" cy="1285884"/>
            <a:chOff x="7146456" y="2928934"/>
            <a:chExt cx="2071702" cy="1285884"/>
          </a:xfrm>
        </p:grpSpPr>
        <p:sp>
          <p:nvSpPr>
            <p:cNvPr id="33" name="Шестиугольник 32"/>
            <p:cNvSpPr/>
            <p:nvPr/>
          </p:nvSpPr>
          <p:spPr>
            <a:xfrm>
              <a:off x="7286644" y="2928934"/>
              <a:ext cx="1785950" cy="128588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46456" y="2972872"/>
              <a:ext cx="207170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Включение </a:t>
              </a:r>
            </a:p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в тариф сверхнормативных потерь тепловой энергии*</a:t>
              </a:r>
            </a:p>
          </p:txBody>
        </p:sp>
      </p:grpSp>
      <p:sp>
        <p:nvSpPr>
          <p:cNvPr id="40" name="Штриховая стрелка вправо 39"/>
          <p:cNvSpPr/>
          <p:nvPr/>
        </p:nvSpPr>
        <p:spPr>
          <a:xfrm>
            <a:off x="1822981" y="2038802"/>
            <a:ext cx="854568" cy="859944"/>
          </a:xfrm>
          <a:prstGeom prst="stripedRightArrow">
            <a:avLst/>
          </a:prstGeom>
          <a:scene3d>
            <a:camera prst="orthographicFront">
              <a:rot lat="0" lon="0" rev="858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Штриховая стрелка вправо 40"/>
          <p:cNvSpPr/>
          <p:nvPr/>
        </p:nvSpPr>
        <p:spPr>
          <a:xfrm>
            <a:off x="6473326" y="4011566"/>
            <a:ext cx="854568" cy="859944"/>
          </a:xfrm>
          <a:prstGeom prst="stripedRightArrow">
            <a:avLst/>
          </a:prstGeom>
          <a:scene3d>
            <a:camera prst="orthographicFront">
              <a:rot lat="0" lon="0" rev="19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Штриховая стрелка вправо 41"/>
          <p:cNvSpPr/>
          <p:nvPr/>
        </p:nvSpPr>
        <p:spPr>
          <a:xfrm>
            <a:off x="1805044" y="4018441"/>
            <a:ext cx="854568" cy="859944"/>
          </a:xfrm>
          <a:prstGeom prst="stripedRightArrow">
            <a:avLst/>
          </a:prstGeom>
          <a:scene3d>
            <a:camera prst="orthographicFront">
              <a:rot lat="0" lon="0" rev="1296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Штриховая стрелка вправо 42"/>
          <p:cNvSpPr/>
          <p:nvPr/>
        </p:nvSpPr>
        <p:spPr>
          <a:xfrm>
            <a:off x="6461075" y="2034615"/>
            <a:ext cx="854568" cy="859944"/>
          </a:xfrm>
          <a:prstGeom prst="stripedRightArrow">
            <a:avLst/>
          </a:prstGeom>
          <a:scene3d>
            <a:camera prst="orthographicFront">
              <a:rot lat="0" lon="0" rev="228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0" y="5752079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* </a:t>
            </a:r>
            <a:r>
              <a:rPr lang="en-US" sz="1400" dirty="0" smtClean="0"/>
              <a:t>В </a:t>
            </a:r>
            <a:r>
              <a:rPr lang="en-US" sz="1400" dirty="0" err="1" smtClean="0"/>
              <a:t>случае</a:t>
            </a:r>
            <a:r>
              <a:rPr lang="en-US" sz="1400" dirty="0" smtClean="0"/>
              <a:t> </a:t>
            </a:r>
            <a:r>
              <a:rPr lang="en-US" sz="1400" dirty="0" err="1" smtClean="0"/>
              <a:t>если</a:t>
            </a:r>
            <a:r>
              <a:rPr lang="en-US" sz="1400" dirty="0" smtClean="0"/>
              <a:t> </a:t>
            </a:r>
            <a:r>
              <a:rPr lang="en-US" sz="1400" dirty="0" err="1" smtClean="0"/>
              <a:t>более</a:t>
            </a:r>
            <a:r>
              <a:rPr lang="en-US" sz="1400" dirty="0" smtClean="0"/>
              <a:t> 75</a:t>
            </a:r>
            <a:r>
              <a:rPr lang="ru-RU" sz="1400" dirty="0" smtClean="0"/>
              <a:t>% </a:t>
            </a:r>
            <a:r>
              <a:rPr lang="en-US" sz="1400" dirty="0" err="1" smtClean="0"/>
              <a:t>отпуска</a:t>
            </a:r>
            <a:r>
              <a:rPr lang="en-US" sz="1400" dirty="0" smtClean="0"/>
              <a:t> </a:t>
            </a:r>
            <a:r>
              <a:rPr lang="en-US" sz="1400" dirty="0" err="1" smtClean="0"/>
              <a:t>тепловой</a:t>
            </a:r>
            <a:r>
              <a:rPr lang="en-US" sz="1400" dirty="0" smtClean="0"/>
              <a:t> </a:t>
            </a:r>
            <a:r>
              <a:rPr lang="en-US" sz="1400" dirty="0" err="1" smtClean="0"/>
              <a:t>энергии</a:t>
            </a:r>
            <a:r>
              <a:rPr lang="en-US" sz="1400" dirty="0" smtClean="0"/>
              <a:t> </a:t>
            </a:r>
            <a:r>
              <a:rPr lang="en-US" sz="1400" dirty="0" err="1" smtClean="0"/>
              <a:t>определя</a:t>
            </a:r>
            <a:r>
              <a:rPr lang="ru-RU" sz="1400" dirty="0" err="1" smtClean="0"/>
              <a:t>ется</a:t>
            </a:r>
            <a:r>
              <a:rPr lang="en-US" sz="1400" dirty="0" smtClean="0"/>
              <a:t> </a:t>
            </a:r>
            <a:r>
              <a:rPr lang="en-US" sz="1400" dirty="0" err="1" smtClean="0"/>
              <a:t>по</a:t>
            </a:r>
            <a:r>
              <a:rPr lang="en-US" sz="1400" dirty="0" smtClean="0"/>
              <a:t> </a:t>
            </a:r>
            <a:r>
              <a:rPr lang="en-US" sz="1400" dirty="0" err="1" smtClean="0"/>
              <a:t>показаниям</a:t>
            </a:r>
            <a:r>
              <a:rPr lang="en-US" sz="1400" dirty="0" smtClean="0"/>
              <a:t> </a:t>
            </a:r>
            <a:r>
              <a:rPr lang="en-US" sz="1400" dirty="0" err="1" smtClean="0"/>
              <a:t>приборов</a:t>
            </a:r>
            <a:r>
              <a:rPr lang="en-US" sz="1400" dirty="0" smtClean="0"/>
              <a:t> </a:t>
            </a:r>
            <a:r>
              <a:rPr lang="en-US" sz="1400" dirty="0" err="1" smtClean="0"/>
              <a:t>учета</a:t>
            </a:r>
            <a:r>
              <a:rPr lang="en-US" sz="1400" dirty="0" smtClean="0"/>
              <a:t>, </a:t>
            </a:r>
            <a:r>
              <a:rPr lang="ru-RU" sz="1400" dirty="0" smtClean="0"/>
              <a:t>в тариф </a:t>
            </a:r>
            <a:r>
              <a:rPr lang="en-US" sz="1400" dirty="0" err="1" smtClean="0"/>
              <a:t>включаются</a:t>
            </a:r>
            <a:r>
              <a:rPr lang="en-US" sz="1400" dirty="0" smtClean="0"/>
              <a:t> </a:t>
            </a:r>
            <a:r>
              <a:rPr lang="en-US" sz="1400" dirty="0" err="1" smtClean="0"/>
              <a:t>расходы</a:t>
            </a:r>
            <a:r>
              <a:rPr lang="en-US" sz="1400" dirty="0" smtClean="0"/>
              <a:t> </a:t>
            </a:r>
            <a:r>
              <a:rPr lang="en-US" sz="1400" dirty="0" err="1" smtClean="0"/>
              <a:t>на</a:t>
            </a:r>
            <a:r>
              <a:rPr lang="en-US" sz="1400" dirty="0" smtClean="0"/>
              <a:t> </a:t>
            </a:r>
            <a:r>
              <a:rPr lang="en-US" sz="1400" dirty="0" err="1" smtClean="0"/>
              <a:t>оплату</a:t>
            </a:r>
            <a:r>
              <a:rPr lang="en-US" sz="1400" dirty="0" smtClean="0"/>
              <a:t> </a:t>
            </a:r>
            <a:r>
              <a:rPr lang="en-US" sz="1400" dirty="0" err="1" smtClean="0"/>
              <a:t>фактического</a:t>
            </a:r>
            <a:r>
              <a:rPr lang="en-US" sz="1400" dirty="0" smtClean="0"/>
              <a:t> </a:t>
            </a:r>
            <a:r>
              <a:rPr lang="en-US" sz="1400" dirty="0" err="1" smtClean="0"/>
              <a:t>объема</a:t>
            </a:r>
            <a:r>
              <a:rPr lang="en-US" sz="1400" dirty="0" smtClean="0"/>
              <a:t> </a:t>
            </a:r>
            <a:r>
              <a:rPr lang="en-US" sz="1400" dirty="0" err="1" smtClean="0"/>
              <a:t>потерь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 smtClean="0"/>
              <a:t>при условии </a:t>
            </a:r>
            <a:r>
              <a:rPr lang="en-US" sz="1400" dirty="0" err="1" smtClean="0"/>
              <a:t>снижения</a:t>
            </a:r>
            <a:r>
              <a:rPr lang="en-US" sz="1400" dirty="0" smtClean="0"/>
              <a:t> </a:t>
            </a:r>
            <a:r>
              <a:rPr lang="en-US" sz="1400" dirty="0" err="1" smtClean="0"/>
              <a:t>объема</a:t>
            </a:r>
            <a:r>
              <a:rPr lang="en-US" sz="1400" dirty="0" smtClean="0"/>
              <a:t> </a:t>
            </a:r>
            <a:r>
              <a:rPr lang="en-US" sz="1400" dirty="0" err="1" smtClean="0"/>
              <a:t>потерь</a:t>
            </a:r>
            <a:r>
              <a:rPr lang="en-US" sz="1400" dirty="0" smtClean="0"/>
              <a:t> </a:t>
            </a:r>
            <a:r>
              <a:rPr lang="en-US" sz="1400" dirty="0" err="1" smtClean="0"/>
              <a:t>тепловой</a:t>
            </a:r>
            <a:r>
              <a:rPr lang="en-US" sz="1400" dirty="0" smtClean="0"/>
              <a:t> </a:t>
            </a:r>
            <a:r>
              <a:rPr lang="en-US" sz="1400" dirty="0" err="1" smtClean="0"/>
              <a:t>энергии</a:t>
            </a:r>
            <a:r>
              <a:rPr lang="en-US" sz="1400" dirty="0" smtClean="0"/>
              <a:t> </a:t>
            </a:r>
            <a:r>
              <a:rPr lang="en-US" sz="1400" dirty="0" err="1" smtClean="0"/>
              <a:t>до</a:t>
            </a:r>
            <a:r>
              <a:rPr lang="en-US" sz="1400" dirty="0" smtClean="0"/>
              <a:t> </a:t>
            </a:r>
            <a:r>
              <a:rPr lang="ru-RU" sz="1400" dirty="0" smtClean="0"/>
              <a:t>нормативного </a:t>
            </a:r>
            <a:r>
              <a:rPr lang="en-US" sz="1400" dirty="0" err="1" smtClean="0"/>
              <a:t>уровня</a:t>
            </a:r>
            <a:r>
              <a:rPr lang="en-US" sz="1400" dirty="0" smtClean="0"/>
              <a:t> </a:t>
            </a:r>
            <a:r>
              <a:rPr lang="ru-RU" sz="1400" dirty="0" smtClean="0"/>
              <a:t>в рамках выполнения </a:t>
            </a:r>
            <a:r>
              <a:rPr lang="en-US" sz="1400" b="1" dirty="0" err="1" smtClean="0">
                <a:solidFill>
                  <a:srgbClr val="FF0000"/>
                </a:solidFill>
              </a:rPr>
              <a:t>инвестиционной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программ</a:t>
            </a:r>
            <a:r>
              <a:rPr lang="ru-RU" sz="1400" b="1" dirty="0" err="1" smtClean="0">
                <a:solidFill>
                  <a:srgbClr val="FF0000"/>
                </a:solidFill>
              </a:rPr>
              <a:t>ы</a:t>
            </a:r>
            <a:r>
              <a:rPr lang="en-US" sz="1400" dirty="0" smtClean="0"/>
              <a:t>.</a:t>
            </a:r>
            <a:endParaRPr lang="ru-RU" sz="1400" dirty="0"/>
          </a:p>
        </p:txBody>
      </p:sp>
      <p:graphicFrame>
        <p:nvGraphicFramePr>
          <p:cNvPr id="29" name="Диаграмма 28"/>
          <p:cNvGraphicFramePr/>
          <p:nvPr/>
        </p:nvGraphicFramePr>
        <p:xfrm>
          <a:off x="2643174" y="3571876"/>
          <a:ext cx="3357586" cy="174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72406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14282" y="928671"/>
          <a:ext cx="8715436" cy="2956560"/>
        </p:xfrm>
        <a:graphic>
          <a:graphicData uri="http://schemas.openxmlformats.org/drawingml/2006/table">
            <a:tbl>
              <a:tblPr/>
              <a:tblGrid>
                <a:gridCol w="4357718"/>
                <a:gridCol w="4357718"/>
              </a:tblGrid>
              <a:tr h="1763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ТЭЦ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Котельная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49"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 smtClean="0"/>
                        <a:t>Продажа электроэнергии и</a:t>
                      </a:r>
                      <a:r>
                        <a:rPr lang="ru-RU" sz="1200" baseline="0" dirty="0" smtClean="0"/>
                        <a:t> мощности на </a:t>
                      </a:r>
                      <a:r>
                        <a:rPr lang="ru-RU" sz="1200" b="1" baseline="0" dirty="0" smtClean="0">
                          <a:solidFill>
                            <a:srgbClr val="C00000"/>
                          </a:solidFill>
                        </a:rPr>
                        <a:t>розничном</a:t>
                      </a:r>
                      <a:r>
                        <a:rPr lang="ru-RU" sz="1200" baseline="0" dirty="0" smtClean="0"/>
                        <a:t> рынке. Прогнозная ставка за мощность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равна 95% от нерегулируемой конечной цены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мощности – 391 тыс. руб. / МВт мес. в 2021 г. (рост к цене ОРЭМ </a:t>
                      </a:r>
                      <a:r>
                        <a:rPr lang="ru-RU" sz="12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283%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Уход с рынка электроэнергии и мощности.</a:t>
                      </a:r>
                      <a:endParaRPr lang="ru-RU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70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Генерация электроэнергии на производственные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нужды ТЭЦ-1 и ВК-2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собственными силами: 11 млн. кВт ч в год себестоимостью 27 млн. руб. (в ценах 2021 г.)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Покупка электроэнергии на производственные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нужды котельной на розничном рынке:  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 млн. кВт ч в год стоимостью 76 млн. руб. (рост затрат на </a:t>
                      </a:r>
                      <a:r>
                        <a:rPr lang="ru-RU" sz="1200" b="1" i="0" u="none" strike="noStrike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49 млн. руб.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4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Компенсация потерь электроэнергии (на 80-90% транзитной энергии ОАО «МРСК Центра»)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в пристанционных сетях и трансформаторах: 3,3 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млн. кВт ч в год стоимостью 8 млн. руб., которые входят в </a:t>
                      </a:r>
                      <a:r>
                        <a:rPr lang="ru-RU" sz="1200" b="0" i="0" u="none" strike="noStrike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убыток от производства электроэнергии 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ТЭЦ-1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На 100%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изношенные п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ристанционные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трансформаторы передаются на баланс </a:t>
                      </a:r>
                      <a:r>
                        <a:rPr lang="ru-RU" sz="1200" b="0" i="0" u="none" strike="noStrik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электросетевой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организации г. Твери, которая принимает обязательства по их содержанию, обслуживанию и последующей реконструкции (замене).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6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Раздельный учет затрат на производство электрической и тепловой энергии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Затраты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полностью относятся на производство тепловой энергии (рост на 13 млн. руб.)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Стоимость </a:t>
                      </a:r>
                      <a:r>
                        <a:rPr lang="ru-RU" sz="12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инвестпроекта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котельной от </a:t>
                      </a:r>
                      <a:r>
                        <a:rPr lang="ru-RU" sz="1400" b="1" i="0" u="none" strike="noStrike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280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4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млн. руб.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(2 котла по 30 Гкал/ч) до</a:t>
                      </a:r>
                      <a:r>
                        <a:rPr lang="ru-RU" sz="12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420 млн. руб. (3 котла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по 30 Гкал/ч)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7176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15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821434" y="0"/>
            <a:ext cx="7322566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Реконструкция Тверской ТЭЦ-1: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ТЭЦ или котельная?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7620" y="4214818"/>
            <a:ext cx="52863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/>
              <a:t>Переоборудование ТЭЦ-1 в котельную позволит перейти от убытка в </a:t>
            </a:r>
            <a:br>
              <a:rPr lang="ru-RU" sz="1300" dirty="0" smtClean="0"/>
            </a:br>
            <a:r>
              <a:rPr lang="ru-RU" sz="1400" b="1" dirty="0" smtClean="0"/>
              <a:t>(</a:t>
            </a:r>
            <a:r>
              <a:rPr lang="ru-RU" sz="1400" b="1" dirty="0" smtClean="0">
                <a:solidFill>
                  <a:srgbClr val="C00000"/>
                </a:solidFill>
              </a:rPr>
              <a:t>-58</a:t>
            </a:r>
            <a:r>
              <a:rPr lang="ru-RU" sz="1300" dirty="0" smtClean="0"/>
              <a:t>) млн. руб. к прибыли в </a:t>
            </a:r>
            <a:r>
              <a:rPr lang="ru-RU" sz="1400" b="1" dirty="0" smtClean="0">
                <a:solidFill>
                  <a:srgbClr val="C00000"/>
                </a:solidFill>
              </a:rPr>
              <a:t>45</a:t>
            </a:r>
            <a:r>
              <a:rPr lang="ru-RU" sz="1300" dirty="0" smtClean="0"/>
              <a:t> </a:t>
            </a:r>
            <a:r>
              <a:rPr lang="ru-RU" sz="1300" dirty="0" smtClean="0">
                <a:solidFill>
                  <a:srgbClr val="C00000"/>
                </a:solidFill>
              </a:rPr>
              <a:t>млн. руб. </a:t>
            </a:r>
          </a:p>
          <a:p>
            <a:pPr algn="just"/>
            <a:r>
              <a:rPr lang="ru-RU" sz="1300" dirty="0" smtClean="0"/>
              <a:t>Необходимо учитывать проблему станционного электрооборудования, являющегося частью схемы энергоснабжения города. При переоборудовании в котельную пристанционные трансформаторы будут списаны с баланса ООО «Тверская генерация», которое перестанет нести обязательства по обеспечению транзита электроэнергии в городском «кольце» 35 кВ.</a:t>
            </a:r>
            <a:endParaRPr lang="ru-RU" sz="13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3125" y="6072206"/>
            <a:ext cx="8929718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85720" y="6000768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solidFill>
                  <a:srgbClr val="C00000"/>
                </a:solidFill>
              </a:rPr>
              <a:t>Полный отказ от реконструкции ТЭЦ-1 приведет к выводу станции из работы по техническим причинам (истечению паркового ресурса основного генерирующего оборудования) в ближайшие 3-5 лет.</a:t>
            </a:r>
            <a:endParaRPr lang="ru-RU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Диаграмма 14"/>
          <p:cNvGraphicFramePr/>
          <p:nvPr/>
        </p:nvGraphicFramePr>
        <p:xfrm>
          <a:off x="179512" y="4149080"/>
          <a:ext cx="3528392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2310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prstClr val="white"/>
                </a:solidFill>
                <a:ea typeface="Ebrima" panose="02000000000000000000" pitchFamily="2" charset="0"/>
                <a:cs typeface="Times New Roman" pitchFamily="18" charset="0"/>
              </a:rPr>
              <a:t>Экономическая модель развития: производство электрической энергии </a:t>
            </a:r>
            <a:endParaRPr lang="ru-RU" sz="2400" b="1" dirty="0">
              <a:solidFill>
                <a:prstClr val="white"/>
              </a:solidFill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prstClr val="white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1F353A10-44E0-48FF-A132-844B6E956495}" type="slidenum">
              <a:rPr lang="ru-RU" sz="1200" b="1">
                <a:solidFill>
                  <a:prstClr val="white"/>
                </a:solidFill>
                <a:cs typeface="Arial" pitchFamily="34" charset="0"/>
              </a:rPr>
              <a:pPr algn="r">
                <a:defRPr/>
              </a:pPr>
              <a:t>16</a:t>
            </a:fld>
            <a:endParaRPr lang="ru-RU" sz="1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454" y="908050"/>
            <a:ext cx="2167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dirty="0" smtClean="0">
                <a:solidFill>
                  <a:prstClr val="black"/>
                </a:solidFill>
              </a:rPr>
              <a:t>     млн. руб. без НДС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157" y="3023685"/>
            <a:ext cx="7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00" dirty="0" smtClean="0">
                <a:solidFill>
                  <a:prstClr val="black"/>
                </a:solidFill>
              </a:rPr>
              <a:t>   </a:t>
            </a:r>
            <a:r>
              <a:rPr lang="ru-RU" sz="800" dirty="0" smtClean="0">
                <a:solidFill>
                  <a:prstClr val="black"/>
                </a:solidFill>
              </a:rPr>
              <a:t>тыс. руб. </a:t>
            </a:r>
          </a:p>
          <a:p>
            <a:pPr algn="r"/>
            <a:r>
              <a:rPr lang="ru-RU" sz="800" dirty="0" smtClean="0">
                <a:solidFill>
                  <a:prstClr val="black"/>
                </a:solidFill>
              </a:rPr>
              <a:t>без НДС</a:t>
            </a:r>
            <a:endParaRPr lang="ru-RU" sz="800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71406" y="1142985"/>
          <a:ext cx="8965093" cy="1928820"/>
        </p:xfrm>
        <a:graphic>
          <a:graphicData uri="http://schemas.openxmlformats.org/drawingml/2006/table">
            <a:tbl>
              <a:tblPr/>
              <a:tblGrid>
                <a:gridCol w="1504115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  <a:gridCol w="532927"/>
              </a:tblGrid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2018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2019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2020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2021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2022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2023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2024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2025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2026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2027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2028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2029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2030 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+mn-lt"/>
                          <a:cs typeface="Arial" pitchFamily="34" charset="0"/>
                        </a:rPr>
                        <a:t>Себестоимость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1 766 913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2 012 823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2 034 958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2 047 560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2 075 801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2 096 302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2 154 080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2 225 527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2 285 763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2 346 654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2 413 741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2 483 028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2 554 547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2 628 383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59 194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61 250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51 354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41 047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42 340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43 882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42 593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43 982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44 959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45 988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47 346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48 751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50 207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51 715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1 077 348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1 253 353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1 288 111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1 327 155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1 369 817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1 407 485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1 451 450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1 497 924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1 540 536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1 583 200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1 627 745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1 673 632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1 720 903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1 769 601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630 370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698 221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695 493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679 358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663 643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644 936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660 037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683 620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700 268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717 465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738 650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760 645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783 437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807 067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+mn-lt"/>
                          <a:cs typeface="Arial" pitchFamily="34" charset="0"/>
                        </a:rPr>
                        <a:t>Выручка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1 466 679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1 642 852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1 660 435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1 678 421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1 696 824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1 695 191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1 719 515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1 743 906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1 763 696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1 783 964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1 804 728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1 826 004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1 847 811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1 870 169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39 254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41 835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42 606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43 396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44 206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44 128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45 186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46 249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47 125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48 023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48 945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49 892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50 863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51 860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920 875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1 073 195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1 085 676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1 098 426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1 111 451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1 111 739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1 128 521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1 145 360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1 159 311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1 173 578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1 188 171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1 203 101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1 218 381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1 234 022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506 550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527 821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532 153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536 600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541 167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539 324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545 808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552 297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557 260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562 363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567 611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573 011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578 567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584 286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+mn-lt"/>
                          <a:cs typeface="Arial" pitchFamily="34" charset="0"/>
                        </a:rPr>
                        <a:t>Финансовый результат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-300 233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-369 972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-374 523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-369 139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-378 977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-401 111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-434 565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-481 621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-522 068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-562 689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-609 013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-657 024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-706 735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 Cyr"/>
                        </a:rPr>
                        <a:t>-758 214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-19 940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-19 415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-8 748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2 349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2 593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2 166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2 035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-156 473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-180 158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-202 435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-228 730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-258 366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-295 746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-322 929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-352 564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-381 225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-409 622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-439 574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-470 531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-502 522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-535 579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+mn-lt"/>
                          <a:cs typeface="Arial" pitchFamily="34" charset="0"/>
                        </a:rPr>
                        <a:t>Тверская ТЭЦ-4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-123 820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-170 399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-163 340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-142 758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-122 476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-105 612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-114 229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-131 323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-143 008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-155 102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-171 039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-187 635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-204 870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-222 781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5857892"/>
            <a:ext cx="914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При существующих ценах на Оптовом рынке производство электроэнергии остается убыточным.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Решение – реализация инвестиционного механизма ДПМ-«штрих»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Диаграмма 12"/>
          <p:cNvGraphicFramePr/>
          <p:nvPr/>
        </p:nvGraphicFramePr>
        <p:xfrm>
          <a:off x="0" y="3212976"/>
          <a:ext cx="9058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6788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Прогноз изменения цен и тарифов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980728"/>
          <a:ext cx="8712968" cy="1219200"/>
        </p:xfrm>
        <a:graphic>
          <a:graphicData uri="http://schemas.openxmlformats.org/drawingml/2006/table">
            <a:tbl>
              <a:tblPr/>
              <a:tblGrid>
                <a:gridCol w="2027772"/>
                <a:gridCol w="544561"/>
                <a:gridCol w="508734"/>
                <a:gridCol w="544561"/>
                <a:gridCol w="508734"/>
                <a:gridCol w="508734"/>
                <a:gridCol w="508734"/>
                <a:gridCol w="508734"/>
                <a:gridCol w="508734"/>
                <a:gridCol w="508734"/>
                <a:gridCol w="508734"/>
                <a:gridCol w="508734"/>
                <a:gridCol w="508734"/>
                <a:gridCol w="508734"/>
              </a:tblGrid>
              <a:tr h="383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Темп роста тарифа </a:t>
                      </a:r>
                      <a:r>
                        <a:rPr lang="ru-RU" sz="1000" b="0" i="1" u="none" strike="noStrike" dirty="0">
                          <a:latin typeface="Arial"/>
                        </a:rPr>
                        <a:t>на тепловую энергию для </a:t>
                      </a:r>
                      <a:r>
                        <a:rPr lang="ru-RU" sz="1000" b="0" i="1" u="none" strike="noStrike" dirty="0" smtClean="0">
                          <a:latin typeface="Arial"/>
                        </a:rPr>
                        <a:t>населения, 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Темп роста тарифа на тепловую энергию для прочих потребителей, 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105,6%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110,0%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110,0%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106,0%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611560" y="4221088"/>
          <a:ext cx="7776864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Диаграмма 28"/>
          <p:cNvGraphicFramePr/>
          <p:nvPr/>
        </p:nvGraphicFramePr>
        <p:xfrm>
          <a:off x="683568" y="2204864"/>
          <a:ext cx="7686675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72200" y="522920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(нарастающим итогом)</a:t>
            </a:r>
            <a:endParaRPr lang="ru-RU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20272" y="256490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(год к году)</a:t>
            </a:r>
            <a:endParaRPr lang="ru-RU" sz="12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Экономические показатели в условиях реализации инвестиционной программы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9512" y="980728"/>
          <a:ext cx="8784975" cy="1706880"/>
        </p:xfrm>
        <a:graphic>
          <a:graphicData uri="http://schemas.openxmlformats.org/drawingml/2006/table">
            <a:tbl>
              <a:tblPr/>
              <a:tblGrid>
                <a:gridCol w="1864722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492751"/>
                <a:gridCol w="514490"/>
              </a:tblGrid>
              <a:tr h="754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Себестоимость электроэнергии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1 766 913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2 012 823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2 035 123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2 048 595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2 077 394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2 096 979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2 154 019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2 225 466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2 285 704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2 346 595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2 413 682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2 482 970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2 554 489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2 628 325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Выручка от продажи электроэнергии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1 466 679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1 642 852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1 660 435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1 678 421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1 696 824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1 695 191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1 719 515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1 743 906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1 763 696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1 783 964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1 804 728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1 826 004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1 847 811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1 870 169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Прибыль / убыток по электроэнергии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-300 233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-369 972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-374 688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-370 174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-380 570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-401 788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-434 504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-481 560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-522 008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-562 631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-608 955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-656 966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-706 677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-758 156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Себестоимость тепловой энергии и теплоносителя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4 221 737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4 581 213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4 733 805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4 882 899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5 055 091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5 226 435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5 412 699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5 585 426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5 874 891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6 175 687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6 451 378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6 741 523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7 043 068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7 360 068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Выручка от продажи тепловой энергии и теплоносителя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3 726 885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4 112 418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4 576 802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5 056 797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5 558 333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6 104 584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6 722 508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7 264 068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7 738 920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8 243 158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8 662 111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8 930 973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9 207 148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9 490 825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Прибыль / убыток по  тепловой энергии и теплоносителю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-494 852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-468 795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-157 003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173 898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503 241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878 149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1 309 809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1 678 642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1 864 029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2 067 471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2 210 734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2 189 450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2 164 079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2 130 757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Валовая прибыль,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-795 085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-838 766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-531 691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-196 276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122 671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476 361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875 305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1 197 082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1 342 021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1 504 840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1 601 779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1 532 483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1 457 402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1 372 601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Диаграмма 14"/>
          <p:cNvGraphicFramePr/>
          <p:nvPr/>
        </p:nvGraphicFramePr>
        <p:xfrm>
          <a:off x="0" y="2708920"/>
          <a:ext cx="914400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Финансовые показатели в условиях реализации инвестиционной программы. Денежный поток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51520" y="2060848"/>
          <a:ext cx="8784975" cy="2952329"/>
        </p:xfrm>
        <a:graphic>
          <a:graphicData uri="http://schemas.openxmlformats.org/drawingml/2006/table">
            <a:tbl>
              <a:tblPr/>
              <a:tblGrid>
                <a:gridCol w="1663035"/>
                <a:gridCol w="539112"/>
                <a:gridCol w="503643"/>
                <a:gridCol w="539112"/>
                <a:gridCol w="503643"/>
                <a:gridCol w="503643"/>
                <a:gridCol w="503643"/>
                <a:gridCol w="503643"/>
                <a:gridCol w="503643"/>
                <a:gridCol w="503643"/>
                <a:gridCol w="503643"/>
                <a:gridCol w="503643"/>
                <a:gridCol w="502818"/>
                <a:gridCol w="504468"/>
                <a:gridCol w="503643"/>
              </a:tblGrid>
              <a:tr h="295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 2017 (факт)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 2018 (база)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019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020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021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Поступления по операционной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6 842 821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7 592 144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7 811 635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8 013 533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8 251 128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5 009 289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5 567 227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6 041 499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6 554 663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7 101 035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7 677 487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8 343 033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8 940 047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9 431 973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Выплаты по операционной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5 569 779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6 145 438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6 288 974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6 420 865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6 559 639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6 690 860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6 856 674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7 028 907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7 297 606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7 592 534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7 859 407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8 135 834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8 419 031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8 712 333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6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Налог на прибыль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30 668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119 090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218 826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299 271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335 505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376 210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400 445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383 121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364 350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343 150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Выплаты по инвестиционной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753 505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720 161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767 441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832 750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782 246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611 912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713 449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793 612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859 880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935 233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1 017 907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1 107 663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6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Чистый денежный поток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-560 490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-578 211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-1 000 980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-586 362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-256 713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34 786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485 287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999 958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1 085 412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1 191 298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1 270 700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1 223 431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1 171 244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1 112 234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Чистый денежный поток, накопленным итогом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-3 710 300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-4 288 511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-5 289 491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-5 875 853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-6 132 567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-6 097 780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-5 612 493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-4 612 536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-3 527 123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-2 335 825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-1 065 125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158 305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1 329 550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2 441 783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85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Необходимые внешние вложения исходя из 100% текущей оплаты </a:t>
                      </a:r>
                      <a:r>
                        <a:rPr lang="ru-RU" sz="800" b="0" i="1" u="none" strike="noStrike" dirty="0" smtClean="0">
                          <a:latin typeface="Arial"/>
                        </a:rPr>
                        <a:t>газа</a:t>
                      </a:r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1 000 980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586 362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256 713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Необходимые бюджетные вложения (субсидия на разницу между льготным и экономически обоснованным тарифом для населения)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59 195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230 189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431 409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609 270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817 515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1 060 086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1 241 041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1 333 977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1 433 072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1 511 356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1 462 573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1 406 387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1 342 301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Блок-схема: перфолента 19"/>
          <p:cNvSpPr/>
          <p:nvPr/>
        </p:nvSpPr>
        <p:spPr>
          <a:xfrm>
            <a:off x="179512" y="5352591"/>
            <a:ext cx="3672408" cy="1080120"/>
          </a:xfrm>
          <a:prstGeom prst="flowChartPunchedTap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>
                <a:solidFill>
                  <a:srgbClr val="0070C0"/>
                </a:solidFill>
              </a:rPr>
              <a:t>срок выхода на безубыточность (100% оплату текущих платежей):</a:t>
            </a:r>
            <a:r>
              <a:rPr lang="ru-RU" sz="1400" i="1" dirty="0" smtClean="0">
                <a:solidFill>
                  <a:srgbClr val="0070C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4 года</a:t>
            </a:r>
            <a:endParaRPr lang="ru-RU" dirty="0"/>
          </a:p>
        </p:txBody>
      </p:sp>
      <p:sp>
        <p:nvSpPr>
          <p:cNvPr id="21" name="Блок-схема: перфолента 20"/>
          <p:cNvSpPr/>
          <p:nvPr/>
        </p:nvSpPr>
        <p:spPr>
          <a:xfrm>
            <a:off x="5292080" y="980728"/>
            <a:ext cx="3672408" cy="864096"/>
          </a:xfrm>
          <a:prstGeom prst="flowChartPunchedTap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>
                <a:solidFill>
                  <a:srgbClr val="0070C0"/>
                </a:solidFill>
              </a:rPr>
              <a:t>срок полного погашения задолженности</a:t>
            </a:r>
            <a:r>
              <a:rPr lang="ru-RU" sz="1400" i="1" dirty="0" smtClean="0">
                <a:solidFill>
                  <a:srgbClr val="0070C0"/>
                </a:solidFill>
              </a:rPr>
              <a:t>: </a:t>
            </a:r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10 лет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3" cstate="print">
            <a:lum bright="6000"/>
          </a:blip>
          <a:srcRect/>
          <a:stretch>
            <a:fillRect/>
          </a:stretch>
        </p:blipFill>
        <p:spPr bwMode="auto">
          <a:xfrm>
            <a:off x="785813" y="1500188"/>
            <a:ext cx="6770687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 txBox="1">
            <a:spLocks noGrp="1"/>
          </p:cNvSpPr>
          <p:nvPr/>
        </p:nvSpPr>
        <p:spPr>
          <a:xfrm>
            <a:off x="6975475" y="644842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3E489F-71D4-464A-BB36-D95B91A9CBC8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92076" y="4005492"/>
            <a:ext cx="2089150" cy="40011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000" b="1" dirty="0">
                <a:solidFill>
                  <a:srgbClr val="003399"/>
                </a:solidFill>
              </a:rPr>
              <a:t>Водогрейная котельная №1</a:t>
            </a:r>
          </a:p>
          <a:p>
            <a:pPr algn="ctr">
              <a:defRPr/>
            </a:pPr>
            <a:r>
              <a:rPr lang="ru-RU" sz="1000" b="1" dirty="0" smtClean="0"/>
              <a:t>Тепловая мощность  </a:t>
            </a:r>
            <a:r>
              <a:rPr lang="ru-RU" sz="1000" b="1" dirty="0">
                <a:solidFill>
                  <a:srgbClr val="FF0000"/>
                </a:solidFill>
              </a:rPr>
              <a:t>100</a:t>
            </a:r>
            <a:r>
              <a:rPr lang="ru-RU" sz="1000" b="1" dirty="0"/>
              <a:t> Гкал/ч</a:t>
            </a:r>
            <a:endParaRPr lang="ru-RU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50" name="Line 21"/>
          <p:cNvSpPr>
            <a:spLocks noChangeShapeType="1"/>
          </p:cNvSpPr>
          <p:nvPr/>
        </p:nvSpPr>
        <p:spPr bwMode="auto">
          <a:xfrm flipH="1" flipV="1">
            <a:off x="2214562" y="4185783"/>
            <a:ext cx="428612" cy="45719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1" name="Oval 24"/>
          <p:cNvSpPr>
            <a:spLocks noChangeArrowheads="1"/>
          </p:cNvSpPr>
          <p:nvPr/>
        </p:nvSpPr>
        <p:spPr bwMode="auto">
          <a:xfrm>
            <a:off x="2714612" y="414338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Oval 25"/>
          <p:cNvSpPr>
            <a:spLocks noChangeArrowheads="1"/>
          </p:cNvSpPr>
          <p:nvPr/>
        </p:nvSpPr>
        <p:spPr bwMode="auto">
          <a:xfrm>
            <a:off x="3635375" y="39338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8" name="Text Box 26"/>
          <p:cNvSpPr txBox="1">
            <a:spLocks noChangeArrowheads="1"/>
          </p:cNvSpPr>
          <p:nvPr/>
        </p:nvSpPr>
        <p:spPr bwMode="auto">
          <a:xfrm>
            <a:off x="747263" y="5314271"/>
            <a:ext cx="2087562" cy="40011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000" b="1" dirty="0">
                <a:solidFill>
                  <a:srgbClr val="003399"/>
                </a:solidFill>
              </a:rPr>
              <a:t>Водогрейная котельная №2</a:t>
            </a:r>
          </a:p>
          <a:p>
            <a:pPr algn="ctr">
              <a:defRPr/>
            </a:pPr>
            <a:r>
              <a:rPr lang="ru-RU" sz="1000" b="1" dirty="0" smtClean="0"/>
              <a:t>Тепловая мощность </a:t>
            </a:r>
            <a:r>
              <a:rPr lang="ru-RU" sz="1000" b="1" dirty="0" smtClean="0">
                <a:solidFill>
                  <a:srgbClr val="FF0000"/>
                </a:solidFill>
              </a:rPr>
              <a:t>60 </a:t>
            </a:r>
            <a:r>
              <a:rPr lang="ru-RU" sz="1000" b="1" dirty="0" smtClean="0"/>
              <a:t>Гкал/ч</a:t>
            </a:r>
            <a:endParaRPr lang="ru-RU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54" name="Line 27"/>
          <p:cNvSpPr>
            <a:spLocks noChangeShapeType="1"/>
          </p:cNvSpPr>
          <p:nvPr/>
        </p:nvSpPr>
        <p:spPr bwMode="auto">
          <a:xfrm flipH="1">
            <a:off x="2321137" y="4157436"/>
            <a:ext cx="1303353" cy="1165238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5" name="Oval 28"/>
          <p:cNvSpPr>
            <a:spLocks noChangeArrowheads="1"/>
          </p:cNvSpPr>
          <p:nvPr/>
        </p:nvSpPr>
        <p:spPr bwMode="auto">
          <a:xfrm>
            <a:off x="3822700" y="4038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Line 29"/>
          <p:cNvSpPr>
            <a:spLocks noChangeShapeType="1"/>
          </p:cNvSpPr>
          <p:nvPr/>
        </p:nvSpPr>
        <p:spPr bwMode="auto">
          <a:xfrm>
            <a:off x="4065813" y="4264479"/>
            <a:ext cx="500062" cy="500072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157" name="Picture 30" descr="Тверская ТЭЦ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4857750"/>
            <a:ext cx="1500187" cy="1571646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158" name="Oval 31"/>
          <p:cNvSpPr>
            <a:spLocks noChangeArrowheads="1"/>
          </p:cNvSpPr>
          <p:nvPr/>
        </p:nvSpPr>
        <p:spPr bwMode="auto">
          <a:xfrm>
            <a:off x="5643563" y="43576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Line 32"/>
          <p:cNvSpPr>
            <a:spLocks noChangeShapeType="1"/>
          </p:cNvSpPr>
          <p:nvPr/>
        </p:nvSpPr>
        <p:spPr bwMode="auto">
          <a:xfrm flipH="1">
            <a:off x="5857875" y="3643313"/>
            <a:ext cx="1577975" cy="773112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160" name="Picture 33" descr="Тверская ТЭЦ-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13" y="2357438"/>
            <a:ext cx="2349500" cy="1447800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161" name="Oval 40"/>
          <p:cNvSpPr>
            <a:spLocks noChangeArrowheads="1"/>
          </p:cNvSpPr>
          <p:nvPr/>
        </p:nvSpPr>
        <p:spPr bwMode="auto">
          <a:xfrm>
            <a:off x="4500563" y="1714500"/>
            <a:ext cx="217487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6162" name="Picture 41" descr="Тверская ТЭЦ-3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5" y="2357438"/>
            <a:ext cx="2500313" cy="1428750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163" name="Line 42"/>
          <p:cNvSpPr>
            <a:spLocks noChangeShapeType="1"/>
          </p:cNvSpPr>
          <p:nvPr/>
        </p:nvSpPr>
        <p:spPr bwMode="auto">
          <a:xfrm flipH="1">
            <a:off x="2928938" y="1857375"/>
            <a:ext cx="1571625" cy="642938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4" name="Text Box 44"/>
          <p:cNvSpPr txBox="1">
            <a:spLocks noChangeArrowheads="1"/>
          </p:cNvSpPr>
          <p:nvPr/>
        </p:nvSpPr>
        <p:spPr bwMode="auto">
          <a:xfrm>
            <a:off x="428625" y="1774821"/>
            <a:ext cx="2500313" cy="553998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 b="1" dirty="0">
                <a:solidFill>
                  <a:srgbClr val="003399"/>
                </a:solidFill>
              </a:rPr>
              <a:t>Тверская ТЭЦ-3</a:t>
            </a:r>
          </a:p>
          <a:p>
            <a:pPr algn="ctr"/>
            <a:r>
              <a:rPr lang="ru-RU" sz="1000" b="1" dirty="0" smtClean="0"/>
              <a:t>Электрическая мощность </a:t>
            </a:r>
            <a:r>
              <a:rPr lang="ru-RU" sz="1000" b="1" dirty="0">
                <a:solidFill>
                  <a:srgbClr val="FF0000"/>
                </a:solidFill>
              </a:rPr>
              <a:t>170</a:t>
            </a:r>
            <a:r>
              <a:rPr lang="ru-RU" sz="1000" b="1" dirty="0"/>
              <a:t> МВт, </a:t>
            </a:r>
          </a:p>
          <a:p>
            <a:pPr algn="ctr"/>
            <a:r>
              <a:rPr lang="ru-RU" sz="1000" b="1" dirty="0" smtClean="0"/>
              <a:t>Тепловая мощность </a:t>
            </a:r>
            <a:r>
              <a:rPr lang="ru-RU" sz="1000" b="1" dirty="0" smtClean="0">
                <a:solidFill>
                  <a:srgbClr val="FF0000"/>
                </a:solidFill>
              </a:rPr>
              <a:t>694</a:t>
            </a:r>
            <a:r>
              <a:rPr lang="ru-RU" sz="1000" b="1" dirty="0" smtClean="0"/>
              <a:t> </a:t>
            </a:r>
            <a:r>
              <a:rPr lang="ru-RU" sz="1000" b="1" dirty="0"/>
              <a:t>Гкал/ч</a:t>
            </a:r>
            <a:endParaRPr lang="ru-RU" sz="1050" b="1" dirty="0"/>
          </a:p>
        </p:txBody>
      </p:sp>
      <p:sp>
        <p:nvSpPr>
          <p:cNvPr id="6165" name="Oval 25"/>
          <p:cNvSpPr>
            <a:spLocks noChangeArrowheads="1"/>
          </p:cNvSpPr>
          <p:nvPr/>
        </p:nvSpPr>
        <p:spPr bwMode="auto">
          <a:xfrm>
            <a:off x="4140200" y="3429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28" name="Text Box 16"/>
          <p:cNvSpPr txBox="1">
            <a:spLocks noChangeArrowheads="1"/>
          </p:cNvSpPr>
          <p:nvPr/>
        </p:nvSpPr>
        <p:spPr bwMode="auto">
          <a:xfrm>
            <a:off x="3190652" y="2723015"/>
            <a:ext cx="2000250" cy="40011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000" b="1" dirty="0" smtClean="0">
                <a:solidFill>
                  <a:srgbClr val="003399"/>
                </a:solidFill>
              </a:rPr>
              <a:t>Котельный цех</a:t>
            </a:r>
            <a:endParaRPr lang="ru-RU" sz="1000" b="1" dirty="0">
              <a:solidFill>
                <a:srgbClr val="003399"/>
              </a:solidFill>
            </a:endParaRPr>
          </a:p>
          <a:p>
            <a:pPr algn="ctr">
              <a:defRPr/>
            </a:pPr>
            <a:r>
              <a:rPr lang="ru-RU" sz="1000" b="1" dirty="0" smtClean="0"/>
              <a:t>Тепловая мощность </a:t>
            </a:r>
            <a:r>
              <a:rPr lang="ru-RU" sz="1000" b="1" dirty="0">
                <a:solidFill>
                  <a:srgbClr val="FF0000"/>
                </a:solidFill>
              </a:rPr>
              <a:t>87</a:t>
            </a:r>
            <a:r>
              <a:rPr lang="ru-RU" sz="1000" b="1" dirty="0"/>
              <a:t> Гкал/ч</a:t>
            </a:r>
            <a:endParaRPr lang="ru-RU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67" name="Line 21"/>
          <p:cNvSpPr>
            <a:spLocks noChangeShapeType="1"/>
          </p:cNvSpPr>
          <p:nvPr/>
        </p:nvSpPr>
        <p:spPr bwMode="auto">
          <a:xfrm flipH="1" flipV="1">
            <a:off x="4195763" y="3143250"/>
            <a:ext cx="44450" cy="285750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" name="Номер слайда 1"/>
          <p:cNvSpPr txBox="1">
            <a:spLocks noGrp="1"/>
          </p:cNvSpPr>
          <p:nvPr/>
        </p:nvSpPr>
        <p:spPr>
          <a:xfrm>
            <a:off x="8786813" y="6429375"/>
            <a:ext cx="295275" cy="4286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B5FDD6-503C-48FC-934E-A0CBA559B0CF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6500813" y="1775954"/>
            <a:ext cx="2357437" cy="553998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000" b="1" dirty="0">
                <a:solidFill>
                  <a:srgbClr val="003399"/>
                </a:solidFill>
              </a:rPr>
              <a:t>Тверская ТЭЦ-4</a:t>
            </a:r>
          </a:p>
          <a:p>
            <a:pPr algn="ctr">
              <a:defRPr/>
            </a:pPr>
            <a:r>
              <a:rPr lang="ru-RU" sz="1000" b="1" dirty="0" smtClean="0"/>
              <a:t>Электрическая мощность </a:t>
            </a:r>
            <a:r>
              <a:rPr lang="ru-RU" sz="1000" b="1" dirty="0" smtClean="0">
                <a:solidFill>
                  <a:srgbClr val="FF0000"/>
                </a:solidFill>
              </a:rPr>
              <a:t>88</a:t>
            </a:r>
            <a:r>
              <a:rPr lang="ru-RU" sz="1000" b="1" dirty="0" smtClean="0"/>
              <a:t> </a:t>
            </a:r>
            <a:r>
              <a:rPr lang="ru-RU" sz="1000" b="1" dirty="0"/>
              <a:t>МВт, </a:t>
            </a:r>
          </a:p>
          <a:p>
            <a:pPr algn="ctr">
              <a:defRPr/>
            </a:pPr>
            <a:r>
              <a:rPr lang="ru-RU" sz="1000" b="1" dirty="0" smtClean="0"/>
              <a:t>Тепловая мощность </a:t>
            </a:r>
            <a:r>
              <a:rPr lang="ru-RU" sz="1000" b="1" dirty="0" smtClean="0">
                <a:solidFill>
                  <a:srgbClr val="FF0000"/>
                </a:solidFill>
              </a:rPr>
              <a:t>620</a:t>
            </a:r>
            <a:r>
              <a:rPr lang="ru-RU" sz="1000" b="1" dirty="0" smtClean="0"/>
              <a:t> </a:t>
            </a:r>
            <a:r>
              <a:rPr lang="ru-RU" sz="1000" b="1" dirty="0"/>
              <a:t>Гкал/ч</a:t>
            </a:r>
            <a:endParaRPr lang="ru-RU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4601028" y="4857750"/>
            <a:ext cx="1113980" cy="1577355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000" b="1" dirty="0">
                <a:solidFill>
                  <a:srgbClr val="003399"/>
                </a:solidFill>
              </a:rPr>
              <a:t>Тверская ТЭЦ-1</a:t>
            </a:r>
          </a:p>
          <a:p>
            <a:pPr algn="ctr">
              <a:spcBef>
                <a:spcPct val="50000"/>
              </a:spcBef>
              <a:defRPr/>
            </a:pP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ru-RU" sz="1000" b="1" dirty="0" smtClean="0"/>
              <a:t>Электрическая </a:t>
            </a:r>
            <a:r>
              <a:rPr lang="ru-RU" sz="1000" b="1" dirty="0"/>
              <a:t>мощность </a:t>
            </a:r>
            <a:endParaRPr lang="ru-RU" sz="1000" b="1" dirty="0" smtClean="0"/>
          </a:p>
          <a:p>
            <a:pPr algn="ctr">
              <a:defRPr/>
            </a:pPr>
            <a:r>
              <a:rPr lang="ru-RU" sz="1000" b="1" dirty="0" smtClean="0">
                <a:solidFill>
                  <a:srgbClr val="FF0000"/>
                </a:solidFill>
              </a:rPr>
              <a:t>11 </a:t>
            </a:r>
            <a:r>
              <a:rPr lang="ru-RU" sz="1000" b="1" dirty="0" smtClean="0"/>
              <a:t>МВт</a:t>
            </a:r>
          </a:p>
          <a:p>
            <a:pPr algn="ctr">
              <a:defRPr/>
            </a:pPr>
            <a:r>
              <a:rPr lang="ru-RU" sz="1000" b="1" dirty="0" smtClean="0"/>
              <a:t> </a:t>
            </a:r>
            <a:endParaRPr lang="ru-RU" sz="1000" b="1" dirty="0"/>
          </a:p>
          <a:p>
            <a:pPr algn="ctr">
              <a:defRPr/>
            </a:pPr>
            <a:r>
              <a:rPr lang="ru-RU" sz="1000" b="1" dirty="0" smtClean="0"/>
              <a:t>Тепловая </a:t>
            </a:r>
            <a:endParaRPr lang="ru-RU" sz="1000" b="1" dirty="0"/>
          </a:p>
          <a:p>
            <a:pPr algn="ctr">
              <a:defRPr/>
            </a:pPr>
            <a:r>
              <a:rPr lang="ru-RU" sz="1000" b="1" dirty="0"/>
              <a:t>мощность </a:t>
            </a:r>
            <a:endParaRPr lang="ru-RU" sz="1000" b="1" dirty="0" smtClean="0"/>
          </a:p>
          <a:p>
            <a:pPr algn="ctr">
              <a:defRPr/>
            </a:pPr>
            <a:r>
              <a:rPr lang="ru-RU" sz="1000" b="1" dirty="0" smtClean="0">
                <a:solidFill>
                  <a:srgbClr val="FF0000"/>
                </a:solidFill>
              </a:rPr>
              <a:t>141</a:t>
            </a:r>
            <a:r>
              <a:rPr lang="ru-RU" sz="1000" b="1" dirty="0" smtClean="0"/>
              <a:t> </a:t>
            </a:r>
            <a:r>
              <a:rPr lang="ru-RU" sz="1000" b="1" dirty="0"/>
              <a:t>Гкал/ч</a:t>
            </a:r>
            <a:endParaRPr lang="ru-RU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b="1" i="1" dirty="0">
                <a:solidFill>
                  <a:schemeClr val="bg1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    </a:t>
            </a:r>
          </a:p>
        </p:txBody>
      </p:sp>
      <p:sp>
        <p:nvSpPr>
          <p:cNvPr id="42" name="Номер слайда 1"/>
          <p:cNvSpPr txBox="1">
            <a:spLocks noGrp="1"/>
          </p:cNvSpPr>
          <p:nvPr/>
        </p:nvSpPr>
        <p:spPr>
          <a:xfrm>
            <a:off x="8786813" y="6500813"/>
            <a:ext cx="295275" cy="3571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150783-33EE-4D31-B000-941575866051}" type="slidenum">
              <a:rPr lang="ru-RU" sz="1200" b="1">
                <a:solidFill>
                  <a:srgbClr val="003399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 b="1" dirty="0">
              <a:solidFill>
                <a:srgbClr val="003399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Активы ООО «Тверская генерация»: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Собственные </a:t>
            </a:r>
            <a:r>
              <a:rPr lang="ru-RU" sz="2400" b="1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энергоисточники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 и тепловые сети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grpSp>
        <p:nvGrpSpPr>
          <p:cNvPr id="3" name="Группа 42"/>
          <p:cNvGrpSpPr/>
          <p:nvPr/>
        </p:nvGrpSpPr>
        <p:grpSpPr>
          <a:xfrm>
            <a:off x="213150" y="993983"/>
            <a:ext cx="4500594" cy="564646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48" name="Нашивка 47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9" name="Нашивка 4"/>
            <p:cNvSpPr/>
            <p:nvPr/>
          </p:nvSpPr>
          <p:spPr>
            <a:xfrm>
              <a:off x="341312" y="340807"/>
              <a:ext cx="4232047" cy="493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Установленная мощность источников: 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srgbClr val="0070C0"/>
                  </a:solidFill>
                  <a:latin typeface="+mj-lt"/>
                </a:rPr>
                <a:t>N</a:t>
              </a:r>
              <a:r>
                <a:rPr lang="ru-RU" sz="1200" dirty="0" err="1" smtClean="0">
                  <a:solidFill>
                    <a:srgbClr val="0070C0"/>
                  </a:solidFill>
                  <a:latin typeface="+mj-lt"/>
                </a:rPr>
                <a:t>эл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= </a:t>
              </a:r>
              <a:r>
                <a:rPr lang="ru-RU" sz="1200" b="1" dirty="0" smtClean="0">
                  <a:solidFill>
                    <a:srgbClr val="0070C0"/>
                  </a:solidFill>
                  <a:latin typeface="+mj-lt"/>
                </a:rPr>
                <a:t>269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МВт  </a:t>
              </a:r>
              <a:r>
                <a:rPr lang="en-US" sz="1200" dirty="0" smtClean="0">
                  <a:solidFill>
                    <a:srgbClr val="0070C0"/>
                  </a:solidFill>
                  <a:latin typeface="+mj-lt"/>
                </a:rPr>
                <a:t>N</a:t>
              </a:r>
              <a:r>
                <a:rPr lang="ru-RU" sz="1200" dirty="0" err="1" smtClean="0">
                  <a:solidFill>
                    <a:srgbClr val="0070C0"/>
                  </a:solidFill>
                  <a:latin typeface="+mj-lt"/>
                </a:rPr>
                <a:t>тепл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= </a:t>
              </a:r>
              <a:r>
                <a:rPr lang="ru-RU" sz="1200" b="1" dirty="0" smtClean="0">
                  <a:solidFill>
                    <a:srgbClr val="0070C0"/>
                  </a:solidFill>
                  <a:latin typeface="+mj-lt"/>
                </a:rPr>
                <a:t>1702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Гкал/час</a:t>
              </a:r>
              <a:endParaRPr lang="ru-RU" sz="1200" kern="1200" dirty="0">
                <a:latin typeface="+mj-lt"/>
              </a:endParaRPr>
            </a:p>
          </p:txBody>
        </p:sp>
      </p:grpSp>
      <p:grpSp>
        <p:nvGrpSpPr>
          <p:cNvPr id="4" name="Группа 43"/>
          <p:cNvGrpSpPr/>
          <p:nvPr/>
        </p:nvGrpSpPr>
        <p:grpSpPr>
          <a:xfrm>
            <a:off x="4572000" y="978337"/>
            <a:ext cx="4342485" cy="571504"/>
            <a:chOff x="4727506" y="273884"/>
            <a:chExt cx="4094150" cy="705349"/>
          </a:xfrm>
        </p:grpSpPr>
        <p:sp>
          <p:nvSpPr>
            <p:cNvPr id="46" name="Нашивка 45"/>
            <p:cNvSpPr/>
            <p:nvPr/>
          </p:nvSpPr>
          <p:spPr>
            <a:xfrm>
              <a:off x="4727506" y="273884"/>
              <a:ext cx="4094150" cy="705349"/>
            </a:xfrm>
            <a:prstGeom prst="chevron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accent1">
                    <a:lumMod val="20000"/>
                    <a:lumOff val="80000"/>
                  </a:schemeClr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Нашивка 6"/>
            <p:cNvSpPr/>
            <p:nvPr/>
          </p:nvSpPr>
          <p:spPr>
            <a:xfrm>
              <a:off x="5080181" y="273884"/>
              <a:ext cx="3388801" cy="7053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i="0" u="none" strike="noStrike" kern="1200" dirty="0" smtClean="0">
                  <a:solidFill>
                    <a:srgbClr val="C00000"/>
                  </a:solidFill>
                  <a:latin typeface="+mj-lt"/>
                </a:rPr>
                <a:t>Протяженность </a:t>
              </a:r>
              <a:r>
                <a:rPr lang="ru-RU" sz="1200" dirty="0" smtClean="0">
                  <a:solidFill>
                    <a:srgbClr val="C00000"/>
                  </a:solidFill>
                  <a:latin typeface="+mj-lt"/>
                </a:rPr>
                <a:t>магистральных </a:t>
              </a:r>
              <a:r>
                <a:rPr lang="ru-RU" sz="1200" i="0" u="none" strike="noStrike" kern="1200" dirty="0" smtClean="0">
                  <a:solidFill>
                    <a:srgbClr val="C00000"/>
                  </a:solidFill>
                  <a:latin typeface="+mj-lt"/>
                </a:rPr>
                <a:t>тепловых сетей </a:t>
              </a:r>
              <a:r>
                <a:rPr lang="ru-RU" sz="1200" dirty="0" smtClean="0">
                  <a:solidFill>
                    <a:srgbClr val="C00000"/>
                  </a:solidFill>
                  <a:latin typeface="+mj-lt"/>
                </a:rPr>
                <a:t>–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>
                  <a:solidFill>
                    <a:srgbClr val="C00000"/>
                  </a:solidFill>
                  <a:latin typeface="+mj-lt"/>
                </a:rPr>
                <a:t>86</a:t>
              </a:r>
              <a:r>
                <a:rPr lang="ru-RU" sz="1200" dirty="0" smtClean="0">
                  <a:solidFill>
                    <a:srgbClr val="C00000"/>
                  </a:solidFill>
                  <a:latin typeface="+mj-lt"/>
                </a:rPr>
                <a:t> км</a:t>
              </a:r>
              <a:endParaRPr lang="ru-RU" sz="1200" kern="1200" dirty="0" smtClean="0">
                <a:latin typeface="+mj-lt"/>
              </a:endParaRPr>
            </a:p>
          </p:txBody>
        </p:sp>
      </p:grpSp>
      <p:sp>
        <p:nvSpPr>
          <p:cNvPr id="50" name="Oval 31"/>
          <p:cNvSpPr>
            <a:spLocks noChangeArrowheads="1"/>
          </p:cNvSpPr>
          <p:nvPr/>
        </p:nvSpPr>
        <p:spPr bwMode="auto">
          <a:xfrm>
            <a:off x="6929454" y="592933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Динамика оплаты задолженности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504" y="980728"/>
          <a:ext cx="8856987" cy="1097280"/>
        </p:xfrm>
        <a:graphic>
          <a:graphicData uri="http://schemas.openxmlformats.org/drawingml/2006/table">
            <a:tbl>
              <a:tblPr/>
              <a:tblGrid>
                <a:gridCol w="1840326"/>
                <a:gridCol w="487719"/>
                <a:gridCol w="494223"/>
                <a:gridCol w="461708"/>
                <a:gridCol w="494223"/>
                <a:gridCol w="461708"/>
                <a:gridCol w="461708"/>
                <a:gridCol w="461708"/>
                <a:gridCol w="461708"/>
                <a:gridCol w="461708"/>
                <a:gridCol w="461708"/>
                <a:gridCol w="461708"/>
                <a:gridCol w="461708"/>
                <a:gridCol w="461708"/>
                <a:gridCol w="461708"/>
                <a:gridCol w="461708"/>
              </a:tblGrid>
              <a:tr h="1080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Ед. изм.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0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прогнозный уровень текущих платежей за газ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algn="just" fontAlgn="b"/>
                      <a:r>
                        <a:rPr lang="ru-RU" sz="800" b="0" i="1" u="none" strike="noStrike" dirty="0">
                          <a:latin typeface="Arial"/>
                        </a:rPr>
                        <a:t>уровень платежей за газ с учетом накопленной задолженности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Необходимые внешние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вложения в период реализации инвестпрограммы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исходя из 100% текущей оплаты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газа</a:t>
                      </a:r>
                      <a:endParaRPr lang="ru-RU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latin typeface="Arial"/>
                        </a:rPr>
                        <a:t>тыс. руб.</a:t>
                      </a:r>
                      <a:endParaRPr lang="ru-RU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1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000 980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586 362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256 713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251520" y="2500312"/>
          <a:ext cx="8712968" cy="308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Динамика оплаты задолженности</a:t>
            </a:r>
          </a:p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 с учетом заемных средств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1" name="Диаграмма 10"/>
          <p:cNvGraphicFramePr/>
          <p:nvPr/>
        </p:nvGraphicFramePr>
        <p:xfrm>
          <a:off x="467544" y="2852936"/>
          <a:ext cx="8451106" cy="269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39556" y="1124744"/>
          <a:ext cx="8352925" cy="1341120"/>
        </p:xfrm>
        <a:graphic>
          <a:graphicData uri="http://schemas.openxmlformats.org/drawingml/2006/table">
            <a:tbl>
              <a:tblPr/>
              <a:tblGrid>
                <a:gridCol w="1526470"/>
                <a:gridCol w="455097"/>
                <a:gridCol w="455097"/>
                <a:gridCol w="455097"/>
                <a:gridCol w="492611"/>
                <a:gridCol w="417583"/>
                <a:gridCol w="455097"/>
                <a:gridCol w="455097"/>
                <a:gridCol w="455097"/>
                <a:gridCol w="455097"/>
                <a:gridCol w="498333"/>
                <a:gridCol w="411861"/>
                <a:gridCol w="455097"/>
                <a:gridCol w="455097"/>
                <a:gridCol w="455097"/>
                <a:gridCol w="455097"/>
              </a:tblGrid>
              <a:tr h="155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Ед. изм.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87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Прогнозный уровень текущих платежей за газ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87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Уровень платежей за газ с учетом накопленной задолженности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22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Заемные средства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тыс. руб.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1 177 624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897 654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582 112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236 990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22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Возврат заемных </a:t>
                      </a:r>
                      <a:r>
                        <a:rPr lang="ru-RU" sz="8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средств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тыс. руб.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129 471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802 119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1 241 022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721 768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71670" y="0"/>
            <a:ext cx="7072330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Расчеты с ООО «Газпром  </a:t>
            </a:r>
            <a:r>
              <a:rPr lang="ru-RU" sz="2400" b="1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межрегионгаз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 Тверь»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за поставленный природный газ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338" y="1000108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latin typeface="Arial" pitchFamily="34" charset="0"/>
                <a:cs typeface="Arial" pitchFamily="34" charset="0"/>
              </a:rPr>
              <a:t>тыс.руб</a:t>
            </a:r>
            <a:r>
              <a:rPr lang="ru-RU" sz="900" dirty="0" smtClean="0"/>
              <a:t>.</a:t>
            </a:r>
            <a:endParaRPr lang="ru-RU" sz="9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500035" y="1285860"/>
          <a:ext cx="8072496" cy="1120442"/>
        </p:xfrm>
        <a:graphic>
          <a:graphicData uri="http://schemas.openxmlformats.org/drawingml/2006/table">
            <a:tbl>
              <a:tblPr/>
              <a:tblGrid>
                <a:gridCol w="1345416"/>
                <a:gridCol w="1345416"/>
                <a:gridCol w="1345416"/>
                <a:gridCol w="1345416"/>
                <a:gridCol w="1345416"/>
                <a:gridCol w="1345416"/>
              </a:tblGrid>
              <a:tr h="3462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 </a:t>
                      </a:r>
                      <a:r>
                        <a:rPr lang="ru-RU" sz="1000" b="0" i="1" u="none" strike="noStrike" dirty="0" smtClean="0">
                          <a:latin typeface="Arial"/>
                        </a:rPr>
                        <a:t>Период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Задолженность на начало периода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Начислено за период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latin typeface="Arial"/>
                        </a:rPr>
                        <a:t>Оплачено за период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latin typeface="Arial"/>
                        </a:rPr>
                        <a:t>Задолженность на конец периода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latin typeface="Arial"/>
                        </a:rPr>
                        <a:t>Процент оплаты за период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2014 </a:t>
                      </a:r>
                      <a:r>
                        <a:rPr lang="ru-RU" sz="1000" b="0" i="0" u="none" strike="noStrike" dirty="0">
                          <a:latin typeface="Arial"/>
                        </a:rPr>
                        <a:t>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1 593 551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962 565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630 986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60%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5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2015 </a:t>
                      </a:r>
                      <a:r>
                        <a:rPr lang="ru-RU" sz="1000" b="0" i="0" u="none" strike="noStrike" dirty="0">
                          <a:latin typeface="Arial"/>
                        </a:rPr>
                        <a:t>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630 986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3 </a:t>
                      </a:r>
                      <a:r>
                        <a:rPr lang="ru-RU" sz="1000" b="0" i="0" u="none" strike="noStrike" dirty="0">
                          <a:latin typeface="Arial"/>
                        </a:rPr>
                        <a:t>384 168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1 564 099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2 451 055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46%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2016 </a:t>
                      </a:r>
                      <a:r>
                        <a:rPr lang="ru-RU" sz="1000" b="0" i="0" u="none" strike="noStrike" dirty="0">
                          <a:latin typeface="Arial"/>
                        </a:rPr>
                        <a:t>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latin typeface="Arial"/>
                        </a:rPr>
                        <a:t>2 451 055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3 678 478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3 514 299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latin typeface="Arial"/>
                        </a:rPr>
                        <a:t>2 615 234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96%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2017 год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dirty="0" smtClean="0">
                          <a:latin typeface="Arial"/>
                        </a:rPr>
                        <a:t>2 615 234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3 348 489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2 319 371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3 644 352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69%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Январь – июль 2018 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dirty="0" smtClean="0">
                          <a:latin typeface="Arial"/>
                        </a:rPr>
                        <a:t>3 644 352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1 884 332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1 603 550 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3 925 134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latin typeface="Arial"/>
                        </a:rPr>
                        <a:t>85%</a:t>
                      </a:r>
                      <a:endParaRPr lang="ru-RU" sz="1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282" y="5500702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связи с убыточностью основных видов деятельности ООО «Тверская генерация» не имеет возможности своевременно оплачивать потребляемые энергоресурсы – в первую очередь, природный газ.</a:t>
            </a:r>
            <a:endParaRPr lang="ru-RU" dirty="0"/>
          </a:p>
        </p:txBody>
      </p:sp>
      <p:graphicFrame>
        <p:nvGraphicFramePr>
          <p:cNvPr id="13" name="Диаграмма 12"/>
          <p:cNvGraphicFramePr/>
          <p:nvPr/>
        </p:nvGraphicFramePr>
        <p:xfrm>
          <a:off x="0" y="2492896"/>
          <a:ext cx="4572000" cy="29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ма 13"/>
          <p:cNvGraphicFramePr/>
          <p:nvPr/>
        </p:nvGraphicFramePr>
        <p:xfrm>
          <a:off x="4572000" y="2780928"/>
          <a:ext cx="4572000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7088" y="2547488"/>
            <a:ext cx="1826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Уровень платежей за газ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xmlns="" val="72500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Перспективные тепловые нагрузки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согласно Схеме теплоснабжения</a:t>
            </a:r>
            <a:endParaRPr lang="ru-RU" sz="2400" b="1" dirty="0" smtClean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2" name="Группа 11"/>
          <p:cNvGrpSpPr/>
          <p:nvPr/>
        </p:nvGrpSpPr>
        <p:grpSpPr>
          <a:xfrm>
            <a:off x="71406" y="1000108"/>
            <a:ext cx="3357586" cy="1428759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18" name="Нашивка 17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Нашивка 4"/>
            <p:cNvSpPr/>
            <p:nvPr/>
          </p:nvSpPr>
          <p:spPr>
            <a:xfrm>
              <a:off x="949460" y="311260"/>
              <a:ext cx="2938636" cy="6360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dirty="0" smtClean="0">
                  <a:solidFill>
                    <a:srgbClr val="0070C0"/>
                  </a:solidFill>
                  <a:latin typeface="+mj-lt"/>
                </a:rPr>
                <a:t>Установленная            мощность источников  в 2017 г.: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dirty="0" smtClean="0">
                  <a:solidFill>
                    <a:srgbClr val="0070C0"/>
                  </a:solidFill>
                  <a:latin typeface="+mj-lt"/>
                </a:rPr>
                <a:t>3 ТЭЦ, </a:t>
              </a:r>
              <a:r>
                <a:rPr lang="ru-RU" sz="1100" b="1" dirty="0" smtClean="0">
                  <a:solidFill>
                    <a:srgbClr val="0070C0"/>
                  </a:solidFill>
                </a:rPr>
                <a:t>1 515 Гкал/ч, (в горячей воде – 1349 Гкал/ч)</a:t>
              </a:r>
              <a:endParaRPr lang="ru-RU" sz="1100" b="1" dirty="0" smtClean="0">
                <a:solidFill>
                  <a:srgbClr val="0070C0"/>
                </a:solidFill>
                <a:latin typeface="+mj-lt"/>
              </a:endParaRP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dirty="0" smtClean="0">
                  <a:solidFill>
                    <a:srgbClr val="0070C0"/>
                  </a:solidFill>
                  <a:latin typeface="+mj-lt"/>
                </a:rPr>
                <a:t>17 котельных, 579 Гкал/час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kern="1200" dirty="0" smtClean="0">
                  <a:solidFill>
                    <a:srgbClr val="0070C0"/>
                  </a:solidFill>
                  <a:latin typeface="+mj-lt"/>
                </a:rPr>
                <a:t>Сторонние </a:t>
              </a:r>
              <a:r>
                <a:rPr lang="ru-RU" sz="1100" b="1" kern="1200" dirty="0" err="1" smtClean="0">
                  <a:solidFill>
                    <a:srgbClr val="0070C0"/>
                  </a:solidFill>
                  <a:latin typeface="+mj-lt"/>
                </a:rPr>
                <a:t>теплоисточники</a:t>
              </a:r>
              <a:r>
                <a:rPr lang="ru-RU" sz="1100" b="1" kern="1200" dirty="0" smtClean="0">
                  <a:solidFill>
                    <a:srgbClr val="0070C0"/>
                  </a:solidFill>
                  <a:latin typeface="+mj-lt"/>
                </a:rPr>
                <a:t>,  72</a:t>
              </a:r>
              <a:r>
                <a:rPr lang="ru-RU" sz="1100" b="1" dirty="0" smtClean="0">
                  <a:solidFill>
                    <a:srgbClr val="0070C0"/>
                  </a:solidFill>
                </a:rPr>
                <a:t> Гкал/час</a:t>
              </a:r>
              <a:endParaRPr lang="ru-RU" sz="1100" b="1" kern="1200" dirty="0">
                <a:latin typeface="+mj-lt"/>
              </a:endParaRPr>
            </a:p>
          </p:txBody>
        </p:sp>
      </p:grpSp>
      <p:grpSp>
        <p:nvGrpSpPr>
          <p:cNvPr id="3" name="Группа 19"/>
          <p:cNvGrpSpPr/>
          <p:nvPr/>
        </p:nvGrpSpPr>
        <p:grpSpPr>
          <a:xfrm>
            <a:off x="2928926" y="1000108"/>
            <a:ext cx="3143272" cy="1428760"/>
            <a:chOff x="4727506" y="273884"/>
            <a:chExt cx="4094150" cy="705349"/>
          </a:xfrm>
        </p:grpSpPr>
        <p:sp>
          <p:nvSpPr>
            <p:cNvPr id="21" name="Нашивка 20"/>
            <p:cNvSpPr/>
            <p:nvPr/>
          </p:nvSpPr>
          <p:spPr>
            <a:xfrm>
              <a:off x="4727506" y="273884"/>
              <a:ext cx="4094150" cy="705349"/>
            </a:xfrm>
            <a:prstGeom prst="chevron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accent1">
                    <a:lumMod val="20000"/>
                    <a:lumOff val="80000"/>
                  </a:schemeClr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Нашивка 6"/>
            <p:cNvSpPr/>
            <p:nvPr/>
          </p:nvSpPr>
          <p:spPr>
            <a:xfrm>
              <a:off x="5080181" y="273884"/>
              <a:ext cx="3388801" cy="7053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dirty="0"/>
            </a:p>
          </p:txBody>
        </p:sp>
      </p:grpSp>
      <p:graphicFrame>
        <p:nvGraphicFramePr>
          <p:cNvPr id="20" name="Диаграмма 19"/>
          <p:cNvGraphicFramePr/>
          <p:nvPr/>
        </p:nvGraphicFramePr>
        <p:xfrm>
          <a:off x="357158" y="2428868"/>
          <a:ext cx="8358214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Диаграмма 27"/>
          <p:cNvGraphicFramePr/>
          <p:nvPr/>
        </p:nvGraphicFramePr>
        <p:xfrm>
          <a:off x="0" y="4572008"/>
          <a:ext cx="5857884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19866" y="1000108"/>
            <a:ext cx="2071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</a:rPr>
              <a:t>Оптимизация тепловых мощностей: вывод неиспользуемой паровой мощности ТЭЦ-1, ТЭЦ-4; закрытие котельной «Лазурная» с подключением потребителей к котельной ВНИИСВ</a:t>
            </a:r>
            <a:endParaRPr lang="ru-RU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4" name="Группа 11"/>
          <p:cNvGrpSpPr/>
          <p:nvPr/>
        </p:nvGrpSpPr>
        <p:grpSpPr>
          <a:xfrm>
            <a:off x="5654632" y="989046"/>
            <a:ext cx="3357586" cy="1428759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35" name="Нашивка 34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Нашивка 4"/>
            <p:cNvSpPr/>
            <p:nvPr/>
          </p:nvSpPr>
          <p:spPr>
            <a:xfrm>
              <a:off x="949460" y="311260"/>
              <a:ext cx="2938636" cy="6360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dirty="0" smtClean="0">
                  <a:solidFill>
                    <a:srgbClr val="0070C0"/>
                  </a:solidFill>
                  <a:latin typeface="+mj-lt"/>
                </a:rPr>
                <a:t>Установленная            мощность источников  к 2030 г.: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dirty="0" smtClean="0">
                  <a:solidFill>
                    <a:srgbClr val="0070C0"/>
                  </a:solidFill>
                  <a:latin typeface="+mj-lt"/>
                </a:rPr>
                <a:t>3 ТЭЦ, </a:t>
              </a:r>
              <a:r>
                <a:rPr lang="ru-RU" sz="1100" b="1" dirty="0" smtClean="0">
                  <a:solidFill>
                    <a:srgbClr val="0070C0"/>
                  </a:solidFill>
                </a:rPr>
                <a:t>1 372 Гкал/ч, (в горячей воде – 1293 Гкал/ч)</a:t>
              </a:r>
              <a:endParaRPr lang="ru-RU" sz="1100" b="1" dirty="0" smtClean="0">
                <a:solidFill>
                  <a:srgbClr val="0070C0"/>
                </a:solidFill>
                <a:latin typeface="+mj-lt"/>
              </a:endParaRP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dirty="0" smtClean="0">
                  <a:solidFill>
                    <a:srgbClr val="0070C0"/>
                  </a:solidFill>
                  <a:latin typeface="+mj-lt"/>
                </a:rPr>
                <a:t>17 котельных, 584 Гкал/час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100" b="1" kern="1200" dirty="0" smtClean="0">
                  <a:solidFill>
                    <a:srgbClr val="0070C0"/>
                  </a:solidFill>
                  <a:latin typeface="+mj-lt"/>
                </a:rPr>
                <a:t>Сторонние </a:t>
              </a:r>
              <a:r>
                <a:rPr lang="ru-RU" sz="1100" b="1" kern="1200" dirty="0" err="1" smtClean="0">
                  <a:solidFill>
                    <a:srgbClr val="0070C0"/>
                  </a:solidFill>
                  <a:latin typeface="+mj-lt"/>
                </a:rPr>
                <a:t>теплоисточники</a:t>
              </a:r>
              <a:r>
                <a:rPr lang="ru-RU" sz="1100" b="1" kern="1200" dirty="0" smtClean="0">
                  <a:solidFill>
                    <a:srgbClr val="0070C0"/>
                  </a:solidFill>
                  <a:latin typeface="+mj-lt"/>
                </a:rPr>
                <a:t>,  25</a:t>
              </a:r>
              <a:r>
                <a:rPr lang="ru-RU" sz="1100" b="1" dirty="0" smtClean="0">
                  <a:solidFill>
                    <a:srgbClr val="0070C0"/>
                  </a:solidFill>
                </a:rPr>
                <a:t> Гкал/час</a:t>
              </a:r>
              <a:endParaRPr lang="ru-RU" sz="1100" b="1" kern="1200" dirty="0">
                <a:latin typeface="+mj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28596" y="4500570"/>
            <a:ext cx="4397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/>
              <a:t>Перспективные тепловые нагрузки согласно Схеме теплоснабжения</a:t>
            </a:r>
            <a:endParaRPr lang="ru-RU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286256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Гкал/ч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86446" y="4857760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К 2030 году к системе централизованного теплоснабжения планируется подключить новых потребителей тепловой мощностью </a:t>
            </a:r>
            <a:r>
              <a:rPr lang="ru-RU" sz="1400" b="1" dirty="0" smtClean="0">
                <a:solidFill>
                  <a:srgbClr val="C00000"/>
                </a:solidFill>
              </a:rPr>
              <a:t>266 Гкал/ч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2500306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Гкал/ч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6352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Диаграмма 26"/>
          <p:cNvGraphicFramePr/>
          <p:nvPr/>
        </p:nvGraphicFramePr>
        <p:xfrm>
          <a:off x="107504" y="4149080"/>
          <a:ext cx="8784976" cy="238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Сравнение фактических и тарифных показателей за 2015 год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971600" y="1052738"/>
          <a:ext cx="7200798" cy="3109340"/>
        </p:xfrm>
        <a:graphic>
          <a:graphicData uri="http://schemas.openxmlformats.org/drawingml/2006/table">
            <a:tbl>
              <a:tblPr/>
              <a:tblGrid>
                <a:gridCol w="3372418"/>
                <a:gridCol w="1225942"/>
                <a:gridCol w="1225942"/>
                <a:gridCol w="1376496"/>
              </a:tblGrid>
              <a:tr h="3165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Статья затрат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Утверждено в тарифах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Факт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Отклонение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Топливо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1 771,0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1 582,0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-189,1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Электрическая, тепловая энергия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354,7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270,1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-84,6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Вода, теплоноситель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Услуги и материалы на производство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142,6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Ремонт основных средств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349,3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-183,8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Оплата труда, включая соц.отчисления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623,7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376,8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-247,0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Арендная плата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42,6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Амортизация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Налоги и сборы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Прочие затраты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96,2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Прибыль, включая налог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Выпадающие доходы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Необходимая валовая выручка,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3 458,6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3 024,4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-434,2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Полезный отпуск, тыс. Гкал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2 626,6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2 072,1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-554,5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8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Средний 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тариф (себестоимость по факту), 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руб./Гкал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1 316,75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1 459,58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142,83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9512" y="414908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Факторы, определяющие убыточность теплоснабжения для ООО «Тверская генерация».</a:t>
            </a:r>
          </a:p>
          <a:p>
            <a:pPr algn="ctr"/>
            <a:r>
              <a:rPr lang="ru-RU" sz="1200" b="1" dirty="0" smtClean="0"/>
              <a:t>Убыток по факту 2015 года – 390 млн. руб.</a:t>
            </a:r>
          </a:p>
          <a:p>
            <a:pPr algn="just"/>
            <a:endParaRPr lang="ru-RU" sz="1200" b="1" dirty="0"/>
          </a:p>
        </p:txBody>
      </p:sp>
      <p:pic>
        <p:nvPicPr>
          <p:cNvPr id="2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1370673" cy="100010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8244408" y="9807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млн. руб.</a:t>
            </a:r>
            <a:endParaRPr lang="ru-RU" sz="1100" dirty="0"/>
          </a:p>
        </p:txBody>
      </p:sp>
      <p:sp>
        <p:nvSpPr>
          <p:cNvPr id="31" name="Равнобедренный треугольник 30"/>
          <p:cNvSpPr/>
          <p:nvPr/>
        </p:nvSpPr>
        <p:spPr>
          <a:xfrm>
            <a:off x="8210288" y="1950952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8214056" y="2506544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/>
          <p:cNvSpPr/>
          <p:nvPr/>
        </p:nvSpPr>
        <p:spPr>
          <a:xfrm>
            <a:off x="8216328" y="2693064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>
            <a:off x="8218600" y="2886408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авнобедренный треугольник 41"/>
          <p:cNvSpPr/>
          <p:nvPr/>
        </p:nvSpPr>
        <p:spPr>
          <a:xfrm>
            <a:off x="8214048" y="3066104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Выноска 1 44"/>
          <p:cNvSpPr/>
          <p:nvPr/>
        </p:nvSpPr>
        <p:spPr>
          <a:xfrm>
            <a:off x="7956376" y="4221088"/>
            <a:ext cx="1115616" cy="432048"/>
          </a:xfrm>
          <a:prstGeom prst="borderCallout1">
            <a:avLst>
              <a:gd name="adj1" fmla="val 18750"/>
              <a:gd name="adj2" fmla="val -8333"/>
              <a:gd name="adj3" fmla="val -12275"/>
              <a:gd name="adj4" fmla="val -35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C00000"/>
                </a:solidFill>
              </a:rPr>
              <a:t>Себестоимость выше тарифа</a:t>
            </a:r>
            <a:endParaRPr lang="ru-RU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52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Сравнение фактических и тарифных показателей за 2016 год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971600" y="980728"/>
          <a:ext cx="7200798" cy="3181350"/>
        </p:xfrm>
        <a:graphic>
          <a:graphicData uri="http://schemas.openxmlformats.org/drawingml/2006/table">
            <a:tbl>
              <a:tblPr/>
              <a:tblGrid>
                <a:gridCol w="3372418"/>
                <a:gridCol w="1225942"/>
                <a:gridCol w="1225942"/>
                <a:gridCol w="1376496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Статья затрат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Утверждено в тарифах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Факт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Отклонение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Топливо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1 893,0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1 864,2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Электрическая, тепловая энергия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371,6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280,4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-91,2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Вода, теплоноситель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Услуги и материалы на производство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375,7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305,5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Ремонт основных средств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390,1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-321,4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Оплата труда, включая соц.отчисления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323,1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-173,5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Арендная плата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83,8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Амортизация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Налоги и сборы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23,9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Прочие затраты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41,2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Прибыль, включая налог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-109,2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Выпадающие доходы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-65,6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Необходимая валовая выручка,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3 735,4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3 359,5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-375,9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Полезный отпуск, тыс. Гкал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2 698,7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2 148,3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-550,4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Средний 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тариф 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(себестоимость по факту)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руб./Гкал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1 384,16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1 563,78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179,62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9512" y="414908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Факторы, определяющие убыточность теплоснабжения для ООО «Тверская генерация».</a:t>
            </a:r>
          </a:p>
          <a:p>
            <a:pPr algn="ctr"/>
            <a:r>
              <a:rPr lang="ru-RU" sz="1200" b="1" dirty="0" smtClean="0"/>
              <a:t>Убыток по факту 2016 года – 505 млн. руб.</a:t>
            </a:r>
          </a:p>
          <a:p>
            <a:pPr algn="just"/>
            <a:endParaRPr lang="ru-RU" sz="1200" b="1" dirty="0"/>
          </a:p>
        </p:txBody>
      </p:sp>
      <p:pic>
        <p:nvPicPr>
          <p:cNvPr id="2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70673" cy="100010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8244408" y="9807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млн. руб.</a:t>
            </a:r>
            <a:endParaRPr lang="ru-RU" sz="1100" dirty="0"/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0" y="4581128"/>
          <a:ext cx="9144000" cy="19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Равнобедренный треугольник 12"/>
          <p:cNvSpPr/>
          <p:nvPr/>
        </p:nvSpPr>
        <p:spPr>
          <a:xfrm>
            <a:off x="8217112" y="1903184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8217112" y="2472424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8210288" y="2661152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8217112" y="3041664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 1 16"/>
          <p:cNvSpPr/>
          <p:nvPr/>
        </p:nvSpPr>
        <p:spPr>
          <a:xfrm>
            <a:off x="7956376" y="4221088"/>
            <a:ext cx="1115616" cy="432048"/>
          </a:xfrm>
          <a:prstGeom prst="borderCallout1">
            <a:avLst>
              <a:gd name="adj1" fmla="val 18750"/>
              <a:gd name="adj2" fmla="val -8333"/>
              <a:gd name="adj3" fmla="val -12275"/>
              <a:gd name="adj4" fmla="val -35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C00000"/>
                </a:solidFill>
              </a:rPr>
              <a:t>Себестоимость выше тарифа</a:t>
            </a:r>
            <a:endParaRPr lang="ru-RU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52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Сравнение фактических и тарифных показателей за 2017 год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971600" y="980728"/>
          <a:ext cx="7200798" cy="3181350"/>
        </p:xfrm>
        <a:graphic>
          <a:graphicData uri="http://schemas.openxmlformats.org/drawingml/2006/table">
            <a:tbl>
              <a:tblPr/>
              <a:tblGrid>
                <a:gridCol w="3372418"/>
                <a:gridCol w="1225942"/>
                <a:gridCol w="1225942"/>
                <a:gridCol w="1376496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Статья затрат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Утверждено в тарифах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Факт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Отклонение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Топливо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1 907,4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2 111,7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204,3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Электрическая, тепловая энергия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394,2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298,4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-95,8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Вода, теплоноситель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Услуги и материалы на производство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Ремонт основных средств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411,9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-192,7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Оплата труда, включая соц.отчисления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572,0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629,9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57,9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Арендная плата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59,3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Амортизация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52,0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Налоги и сборы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5,6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Прочие затраты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79,3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Прибыль, включая налог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Выпадающие доходы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Необходимая валовая выручка,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3 719,7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3 798,2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Полезный отпуск, тыс. Гкал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2 603,7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2 381,5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-222,2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Средний 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тариф 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(себестоимость по факту)</a:t>
                      </a:r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руб./Гкал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1 428,63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1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1 594,91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166,28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9512" y="414908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Факторы, определяющие убыточность теплоснабжения для ООО «Тверская генерация».</a:t>
            </a:r>
          </a:p>
          <a:p>
            <a:pPr algn="ctr"/>
            <a:r>
              <a:rPr lang="ru-RU" sz="1200" b="1" dirty="0" smtClean="0"/>
              <a:t>Убыток по факту 2017 года – 503 млн. руб.</a:t>
            </a:r>
          </a:p>
          <a:p>
            <a:pPr algn="just"/>
            <a:endParaRPr lang="ru-RU" sz="1200" b="1" dirty="0"/>
          </a:p>
        </p:txBody>
      </p:sp>
      <p:pic>
        <p:nvPicPr>
          <p:cNvPr id="2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70673" cy="100010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8244408" y="9807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млн. руб.</a:t>
            </a:r>
            <a:endParaRPr lang="ru-RU" sz="1100" dirty="0"/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0" y="4581128"/>
          <a:ext cx="9144000" cy="1879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Выноска 1 10"/>
          <p:cNvSpPr/>
          <p:nvPr/>
        </p:nvSpPr>
        <p:spPr>
          <a:xfrm>
            <a:off x="7956376" y="4221088"/>
            <a:ext cx="1115616" cy="432048"/>
          </a:xfrm>
          <a:prstGeom prst="borderCallout1">
            <a:avLst>
              <a:gd name="adj1" fmla="val 18750"/>
              <a:gd name="adj2" fmla="val -8333"/>
              <a:gd name="adj3" fmla="val -12275"/>
              <a:gd name="adj4" fmla="val -35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C00000"/>
                </a:solidFill>
              </a:rPr>
              <a:t>Себестоимость выше тарифа</a:t>
            </a:r>
            <a:endParaRPr lang="ru-RU" sz="1000" b="1" dirty="0">
              <a:solidFill>
                <a:srgbClr val="C00000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8220168" y="2276872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8217112" y="2475480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8217112" y="2664208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8210288" y="2859760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8210288" y="3048488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8214056" y="1327120"/>
            <a:ext cx="288032" cy="144016"/>
          </a:xfrm>
          <a:prstGeom prst="triangle">
            <a:avLst/>
          </a:prstGeom>
          <a:solidFill>
            <a:srgbClr val="9F49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352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0" y="0"/>
            <a:ext cx="2598732" cy="1939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25463" y="1844824"/>
            <a:ext cx="7786743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3600" i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algn="ctr"/>
            <a:r>
              <a:rPr lang="ru-RU" sz="4400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Доклад окончен.</a:t>
            </a:r>
          </a:p>
          <a:p>
            <a:pPr algn="ctr">
              <a:spcBef>
                <a:spcPts val="1200"/>
              </a:spcBef>
            </a:pPr>
            <a:r>
              <a:rPr lang="ru-RU" sz="4400" i="1" cap="none" spc="1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Спасибо за внимание!</a:t>
            </a:r>
            <a:endParaRPr lang="ru-RU" sz="4400" i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Активы ООО «Тверская генерация»: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арендованные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ea typeface="Ebrima" panose="02000000000000000000" pitchFamily="2" charset="0"/>
                <a:cs typeface="Times New Roman" pitchFamily="18" charset="0"/>
              </a:rPr>
              <a:t>котельные и тепловые сети</a:t>
            </a:r>
            <a:endParaRPr lang="ru-RU" sz="2400" b="1" dirty="0" smtClean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>
            <a:off x="214282" y="4214818"/>
            <a:ext cx="2357454" cy="2214578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Октябрь 2016 года:</a:t>
            </a:r>
          </a:p>
          <a:p>
            <a:pPr algn="ctr"/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Передача в аренду ООО «Тверская генерация» котельных ВНИИСВ и Перемерки</a:t>
            </a:r>
          </a:p>
          <a:p>
            <a:pPr algn="ctr"/>
            <a:endParaRPr lang="ru-RU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ru-RU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ru-R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3428992" y="4214818"/>
            <a:ext cx="2286016" cy="2214578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Июнь 2017 года:</a:t>
            </a:r>
          </a:p>
          <a:p>
            <a:pPr algn="ctr"/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Передача в аренду ООО «Тверская генерация» крупной городской котельной Южная и 12 малых локальных котельных</a:t>
            </a:r>
          </a:p>
          <a:p>
            <a:pPr algn="ctr"/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endParaRPr lang="ru-RU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5652120" y="5085184"/>
            <a:ext cx="1000132" cy="285752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1"/>
          <p:cNvGrpSpPr/>
          <p:nvPr/>
        </p:nvGrpSpPr>
        <p:grpSpPr>
          <a:xfrm>
            <a:off x="213150" y="993983"/>
            <a:ext cx="4500594" cy="564646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18" name="Нашивка 17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Нашивка 4"/>
            <p:cNvSpPr/>
            <p:nvPr/>
          </p:nvSpPr>
          <p:spPr>
            <a:xfrm>
              <a:off x="341312" y="340807"/>
              <a:ext cx="4232047" cy="493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Установленная мощность источников: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>
                  <a:solidFill>
                    <a:srgbClr val="0070C0"/>
                  </a:solidFill>
                  <a:latin typeface="+mj-lt"/>
                </a:rPr>
                <a:t>15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котельных, </a:t>
              </a:r>
              <a:r>
                <a:rPr lang="en-US" sz="1200" dirty="0" smtClean="0">
                  <a:solidFill>
                    <a:srgbClr val="0070C0"/>
                  </a:solidFill>
                  <a:latin typeface="+mj-lt"/>
                </a:rPr>
                <a:t>N</a:t>
              </a:r>
              <a:r>
                <a:rPr lang="ru-RU" sz="1200" dirty="0" err="1" smtClean="0">
                  <a:solidFill>
                    <a:srgbClr val="0070C0"/>
                  </a:solidFill>
                  <a:latin typeface="+mj-lt"/>
                </a:rPr>
                <a:t>тепл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= </a:t>
              </a:r>
              <a:r>
                <a:rPr lang="ru-RU" sz="1200" b="1" dirty="0" smtClean="0">
                  <a:solidFill>
                    <a:srgbClr val="0070C0"/>
                  </a:solidFill>
                  <a:latin typeface="+mj-lt"/>
                </a:rPr>
                <a:t>399</a:t>
              </a:r>
              <a:r>
                <a:rPr lang="ru-RU" sz="1200" dirty="0" smtClean="0">
                  <a:solidFill>
                    <a:srgbClr val="0070C0"/>
                  </a:solidFill>
                  <a:latin typeface="+mj-lt"/>
                </a:rPr>
                <a:t> Гкал/час</a:t>
              </a:r>
              <a:endParaRPr lang="ru-RU" sz="1200" kern="1200" dirty="0">
                <a:latin typeface="+mj-lt"/>
              </a:endParaRPr>
            </a:p>
          </p:txBody>
        </p:sp>
      </p:grpSp>
      <p:grpSp>
        <p:nvGrpSpPr>
          <p:cNvPr id="3" name="Группа 19"/>
          <p:cNvGrpSpPr/>
          <p:nvPr/>
        </p:nvGrpSpPr>
        <p:grpSpPr>
          <a:xfrm>
            <a:off x="4572000" y="978337"/>
            <a:ext cx="4342485" cy="571504"/>
            <a:chOff x="4727506" y="273884"/>
            <a:chExt cx="4094150" cy="705349"/>
          </a:xfrm>
        </p:grpSpPr>
        <p:sp>
          <p:nvSpPr>
            <p:cNvPr id="21" name="Нашивка 20"/>
            <p:cNvSpPr/>
            <p:nvPr/>
          </p:nvSpPr>
          <p:spPr>
            <a:xfrm>
              <a:off x="4727506" y="273884"/>
              <a:ext cx="4094150" cy="705349"/>
            </a:xfrm>
            <a:prstGeom prst="chevron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accent1">
                    <a:lumMod val="20000"/>
                    <a:lumOff val="80000"/>
                  </a:schemeClr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Нашивка 6"/>
            <p:cNvSpPr/>
            <p:nvPr/>
          </p:nvSpPr>
          <p:spPr>
            <a:xfrm>
              <a:off x="5080181" y="273884"/>
              <a:ext cx="3388801" cy="7053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i="0" u="none" strike="noStrike" kern="1200" dirty="0" smtClean="0">
                  <a:solidFill>
                    <a:srgbClr val="C00000"/>
                  </a:solidFill>
                  <a:latin typeface="+mj-lt"/>
                </a:rPr>
                <a:t>Протяженность тепловых сетей: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dirty="0" smtClean="0">
                  <a:solidFill>
                    <a:srgbClr val="C00000"/>
                  </a:solidFill>
                  <a:latin typeface="+mj-lt"/>
                </a:rPr>
                <a:t>разводящие – </a:t>
              </a:r>
              <a:r>
                <a:rPr lang="ru-RU" sz="1200" b="1" dirty="0" smtClean="0">
                  <a:solidFill>
                    <a:srgbClr val="C00000"/>
                  </a:solidFill>
                  <a:latin typeface="+mj-lt"/>
                </a:rPr>
                <a:t>396 </a:t>
              </a:r>
              <a:r>
                <a:rPr lang="ru-RU" sz="1200" dirty="0" smtClean="0">
                  <a:solidFill>
                    <a:srgbClr val="C00000"/>
                  </a:solidFill>
                  <a:latin typeface="+mj-lt"/>
                </a:rPr>
                <a:t>км</a:t>
              </a:r>
              <a:endParaRPr lang="ru-RU" sz="1200" kern="1200" dirty="0" smtClean="0">
                <a:latin typeface="+mj-lt"/>
              </a:endParaRPr>
            </a:p>
          </p:txBody>
        </p:sp>
      </p:grpSp>
      <p:sp>
        <p:nvSpPr>
          <p:cNvPr id="26" name="Прямоугольник с двумя скругленными противолежащими углами 25"/>
          <p:cNvSpPr/>
          <p:nvPr/>
        </p:nvSpPr>
        <p:spPr>
          <a:xfrm>
            <a:off x="6572264" y="4214818"/>
            <a:ext cx="2286016" cy="221457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ООО «Тверская генерация» - 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единая теплоснабжающая организация (ЕТО) </a:t>
            </a:r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города Твери, обеспечивающая более 90% потребности городских потребителей в тепловой энергии</a:t>
            </a:r>
            <a:endParaRPr lang="ru-RU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Плюс 26"/>
          <p:cNvSpPr/>
          <p:nvPr/>
        </p:nvSpPr>
        <p:spPr>
          <a:xfrm>
            <a:off x="2699792" y="4941168"/>
            <a:ext cx="642942" cy="785818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9" name="Диаграмма 28"/>
          <p:cNvGraphicFramePr/>
          <p:nvPr/>
        </p:nvGraphicFramePr>
        <p:xfrm>
          <a:off x="0" y="1556792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Диаграмма 30"/>
          <p:cNvGraphicFramePr/>
          <p:nvPr/>
        </p:nvGraphicFramePr>
        <p:xfrm>
          <a:off x="3419872" y="1916832"/>
          <a:ext cx="2914651" cy="198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55576" y="1700808"/>
            <a:ext cx="362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</a:t>
            </a:r>
            <a:r>
              <a:rPr lang="ru-RU" sz="1200" b="1" dirty="0" smtClean="0"/>
              <a:t>епловая мощность, Гкал/ч</a:t>
            </a:r>
            <a:endParaRPr lang="ru-R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1412776"/>
            <a:ext cx="3625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dirty="0" smtClean="0"/>
              <a:t>Отпуск с коллекторов, Гкал 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352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9"/>
          <p:cNvGrpSpPr/>
          <p:nvPr/>
        </p:nvGrpSpPr>
        <p:grpSpPr>
          <a:xfrm>
            <a:off x="2000232" y="2786058"/>
            <a:ext cx="7072362" cy="1785950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21" name="Нашивка 20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35000">
                  <a:schemeClr val="accen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Нашивка 4"/>
            <p:cNvSpPr/>
            <p:nvPr/>
          </p:nvSpPr>
          <p:spPr>
            <a:xfrm>
              <a:off x="341312" y="340807"/>
              <a:ext cx="4232047" cy="493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/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33" name="Диаграмма 32"/>
          <p:cNvGraphicFramePr/>
          <p:nvPr/>
        </p:nvGraphicFramePr>
        <p:xfrm>
          <a:off x="2928926" y="3000372"/>
          <a:ext cx="6015053" cy="158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43042" y="0"/>
            <a:ext cx="7500958" cy="90805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Тепловая энергия: баланс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по энергоисточникам и видам деятельности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b="1" i="1" dirty="0">
                <a:solidFill>
                  <a:schemeClr val="bg1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    </a:t>
            </a:r>
          </a:p>
        </p:txBody>
      </p:sp>
      <p:grpSp>
        <p:nvGrpSpPr>
          <p:cNvPr id="3" name="Группа 16"/>
          <p:cNvGrpSpPr/>
          <p:nvPr/>
        </p:nvGrpSpPr>
        <p:grpSpPr>
          <a:xfrm>
            <a:off x="2000232" y="1000107"/>
            <a:ext cx="7072362" cy="1714513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18" name="Нашивка 17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gradFill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accen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 scaled="1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Нашивка 4"/>
            <p:cNvSpPr/>
            <p:nvPr/>
          </p:nvSpPr>
          <p:spPr>
            <a:xfrm>
              <a:off x="341312" y="340807"/>
              <a:ext cx="4232047" cy="493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/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3" name="Пятиугольник 22"/>
          <p:cNvSpPr/>
          <p:nvPr/>
        </p:nvSpPr>
        <p:spPr>
          <a:xfrm>
            <a:off x="214282" y="1000108"/>
            <a:ext cx="2286016" cy="17145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ПРОИЗВОДСТВО НА ЭНЕРГОИСТОЧНИКАХ</a:t>
            </a:r>
            <a:endParaRPr lang="ru-RU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Пятиугольник 23"/>
          <p:cNvSpPr/>
          <p:nvPr/>
        </p:nvSpPr>
        <p:spPr>
          <a:xfrm>
            <a:off x="214282" y="2786058"/>
            <a:ext cx="2286016" cy="178595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ПЕРЕДАЧА ПО ТЕПЛОВЫМ СЕТЯМ</a:t>
            </a:r>
            <a:endParaRPr lang="ru-R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Пятиугольник 24"/>
          <p:cNvSpPr/>
          <p:nvPr/>
        </p:nvSpPr>
        <p:spPr>
          <a:xfrm>
            <a:off x="214282" y="4643446"/>
            <a:ext cx="2286016" cy="178595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СБЫТ КОНЕЧНЫМ ПОТРЕБИТЕЛЯМ</a:t>
            </a:r>
            <a:endParaRPr lang="ru-R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488" y="1071546"/>
            <a:ext cx="1571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Отпуск в сеть от собственных и арендованных источников</a:t>
            </a:r>
          </a:p>
          <a:p>
            <a:endParaRPr lang="ru-RU" sz="1200" dirty="0" smtClean="0"/>
          </a:p>
          <a:p>
            <a:r>
              <a:rPr lang="ru-RU" sz="1200" dirty="0" smtClean="0"/>
              <a:t>Покупка от сторонних источников</a:t>
            </a:r>
            <a:endParaRPr lang="ru-RU" sz="1200" dirty="0"/>
          </a:p>
        </p:txBody>
      </p:sp>
      <p:graphicFrame>
        <p:nvGraphicFramePr>
          <p:cNvPr id="28" name="Диаграмма 27"/>
          <p:cNvGraphicFramePr/>
          <p:nvPr/>
        </p:nvGraphicFramePr>
        <p:xfrm>
          <a:off x="4429124" y="857232"/>
          <a:ext cx="4357718" cy="187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Группа 28"/>
          <p:cNvGrpSpPr/>
          <p:nvPr/>
        </p:nvGrpSpPr>
        <p:grpSpPr>
          <a:xfrm>
            <a:off x="1996013" y="4643446"/>
            <a:ext cx="7072362" cy="1785950"/>
            <a:chOff x="4899" y="276227"/>
            <a:chExt cx="4932710" cy="700663"/>
          </a:xfrm>
          <a:scene3d>
            <a:camera prst="orthographicFront"/>
            <a:lightRig rig="flat" dir="t"/>
          </a:scene3d>
        </p:grpSpPr>
        <p:sp>
          <p:nvSpPr>
            <p:cNvPr id="30" name="Нашивка 29"/>
            <p:cNvSpPr/>
            <p:nvPr/>
          </p:nvSpPr>
          <p:spPr>
            <a:xfrm>
              <a:off x="4899" y="276227"/>
              <a:ext cx="4932710" cy="700663"/>
            </a:xfrm>
            <a:prstGeom prst="chevron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Нашивка 4"/>
            <p:cNvSpPr/>
            <p:nvPr/>
          </p:nvSpPr>
          <p:spPr>
            <a:xfrm>
              <a:off x="341312" y="340807"/>
              <a:ext cx="4232047" cy="493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7620" rIns="0" bIns="7620" numCol="1" spcCol="1270" anchor="ctr" anchorCtr="0">
              <a:noAutofit/>
            </a:bodyPr>
            <a:lstStyle/>
            <a:p>
              <a:pPr algn="ctr"/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86050" y="2786058"/>
            <a:ext cx="1714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Нормативные потери т/энергии в сетях (</a:t>
            </a:r>
            <a:r>
              <a:rPr lang="ru-RU" sz="1200" i="1" dirty="0" smtClean="0"/>
              <a:t>компенсируются в тарифах</a:t>
            </a:r>
            <a:r>
              <a:rPr lang="ru-RU" sz="1200" dirty="0" smtClean="0"/>
              <a:t>)</a:t>
            </a:r>
          </a:p>
          <a:p>
            <a:endParaRPr lang="ru-RU" sz="1200" dirty="0" smtClean="0"/>
          </a:p>
          <a:p>
            <a:r>
              <a:rPr lang="ru-RU" sz="1200" dirty="0" smtClean="0"/>
              <a:t>Сверхнормативные потери т/энергии в сетях (</a:t>
            </a:r>
            <a:r>
              <a:rPr lang="ru-RU" sz="1200" i="1" dirty="0" smtClean="0">
                <a:solidFill>
                  <a:srgbClr val="FF0000"/>
                </a:solidFill>
              </a:rPr>
              <a:t>составляют убыток организации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7488" y="5000636"/>
            <a:ext cx="1143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Полезный отпуск собственным потребителям по категориям</a:t>
            </a:r>
            <a:endParaRPr lang="ru-RU" sz="1200" dirty="0"/>
          </a:p>
        </p:txBody>
      </p:sp>
      <p:graphicFrame>
        <p:nvGraphicFramePr>
          <p:cNvPr id="35" name="Диаграмма 34"/>
          <p:cNvGraphicFramePr/>
          <p:nvPr/>
        </p:nvGraphicFramePr>
        <p:xfrm>
          <a:off x="1214414" y="4500570"/>
          <a:ext cx="7610475" cy="20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643834" y="100010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тыс. Гкал </a:t>
            </a:r>
            <a:endParaRPr lang="ru-RU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72396" y="278605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тыс. Гкал </a:t>
            </a:r>
            <a:endParaRPr lang="ru-RU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2396" y="4643446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тыс. Гкал </a:t>
            </a:r>
            <a:endParaRPr lang="ru-RU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29289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20% </a:t>
            </a:r>
            <a:r>
              <a:rPr lang="ru-RU" sz="800" dirty="0" smtClean="0"/>
              <a:t>от отпуска в сеть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5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428728" y="0"/>
            <a:ext cx="7715272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Фактическая себестоимость продукции:</a:t>
            </a:r>
          </a:p>
          <a:p>
            <a:pPr algn="just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электрическая, тепловая энергия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-1143040" y="928670"/>
          <a:ext cx="10287040" cy="5519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/>
        </p:nvGraphicFramePr>
        <p:xfrm>
          <a:off x="3609975" y="928670"/>
          <a:ext cx="5534025" cy="387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44" y="4643446"/>
            <a:ext cx="4143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себестоимости электроэнергии основную часть составляют топливо (</a:t>
            </a:r>
            <a:r>
              <a:rPr lang="ru-RU" sz="1400" b="1" dirty="0" smtClean="0">
                <a:solidFill>
                  <a:srgbClr val="C00000"/>
                </a:solidFill>
              </a:rPr>
              <a:t>67%</a:t>
            </a:r>
            <a:r>
              <a:rPr lang="ru-RU" sz="1400" dirty="0" smtClean="0"/>
              <a:t>), э/энергия, покупаемая на ОРЭМ для собственных нужд* (</a:t>
            </a:r>
            <a:r>
              <a:rPr lang="ru-RU" sz="1400" b="1" dirty="0" smtClean="0">
                <a:solidFill>
                  <a:srgbClr val="C00000"/>
                </a:solidFill>
              </a:rPr>
              <a:t>13%</a:t>
            </a:r>
            <a:r>
              <a:rPr lang="ru-RU" sz="1400" dirty="0" smtClean="0"/>
              <a:t>), фонд оплаты труда с отчислениями на социальные нужды (</a:t>
            </a:r>
            <a:r>
              <a:rPr lang="ru-RU" sz="1400" b="1" dirty="0" smtClean="0">
                <a:solidFill>
                  <a:srgbClr val="C00000"/>
                </a:solidFill>
              </a:rPr>
              <a:t>8%</a:t>
            </a:r>
            <a:r>
              <a:rPr lang="ru-RU" sz="1400" dirty="0" smtClean="0"/>
              <a:t>).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643446"/>
            <a:ext cx="4143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себестоимости тепловой энергии основными являются затраты на топливо (</a:t>
            </a:r>
            <a:r>
              <a:rPr lang="ru-RU" sz="1400" b="1" dirty="0" smtClean="0">
                <a:solidFill>
                  <a:srgbClr val="C00000"/>
                </a:solidFill>
              </a:rPr>
              <a:t>56%</a:t>
            </a:r>
            <a:r>
              <a:rPr lang="ru-RU" sz="1400" dirty="0" smtClean="0"/>
              <a:t>), покупную электрическую и тепловую энергию* (</a:t>
            </a:r>
            <a:r>
              <a:rPr lang="ru-RU" sz="1400" b="1" dirty="0" smtClean="0">
                <a:solidFill>
                  <a:srgbClr val="C00000"/>
                </a:solidFill>
              </a:rPr>
              <a:t>8%</a:t>
            </a:r>
            <a:r>
              <a:rPr lang="ru-RU" sz="1400" dirty="0" smtClean="0"/>
              <a:t>), фонд оплаты труда с отчислениями (</a:t>
            </a:r>
            <a:r>
              <a:rPr lang="ru-RU" sz="1400" b="1" dirty="0" smtClean="0">
                <a:solidFill>
                  <a:srgbClr val="C00000"/>
                </a:solidFill>
              </a:rPr>
              <a:t>17%</a:t>
            </a:r>
            <a:r>
              <a:rPr lang="ru-RU" sz="1400" dirty="0" smtClean="0"/>
              <a:t>), ремонты (6%) и амортизация (5%).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6000768"/>
            <a:ext cx="41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800" dirty="0" smtClean="0"/>
              <a:t>* С 2011 г. генерирующие компании продают на ОРЭМ всю выработанную электроэнергию и покупают по цене ОРЭМ электроэнергию для собственных нужд станций (фактически – энергию, произведенную и потребленную самой станцией).</a:t>
            </a:r>
            <a:endParaRPr lang="ru-RU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1357298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млн. руб.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1196752"/>
            <a:ext cx="9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факт 2017 г.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Финансовые результаты хозяйственной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деятельности в 2017 году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285720" y="4357694"/>
          <a:ext cx="8572562" cy="1288522"/>
        </p:xfrm>
        <a:graphic>
          <a:graphicData uri="http://schemas.openxmlformats.org/drawingml/2006/table">
            <a:tbl>
              <a:tblPr/>
              <a:tblGrid>
                <a:gridCol w="3071834"/>
                <a:gridCol w="1375182"/>
                <a:gridCol w="1375182"/>
                <a:gridCol w="1375182"/>
                <a:gridCol w="1375182"/>
              </a:tblGrid>
              <a:tr h="21754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 </a:t>
                      </a:r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Наименование показателя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2017 </a:t>
                      </a:r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г., </a:t>
                      </a:r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фактический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Всего</a:t>
                      </a:r>
                      <a:endParaRPr lang="ru-RU" sz="11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Э/энергия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Т/энергия, теплоноситель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Прочие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Себестоимость, 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      </a:t>
                      </a:r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 5 931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1 856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4 023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52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41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Выручка, 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    </a:t>
                      </a:r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   5 196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1 591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3 520</a:t>
                      </a:r>
                      <a:endParaRPr lang="ru-RU" sz="14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86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Валовая </a:t>
                      </a:r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latin typeface="+mn-lt"/>
                        </a:rPr>
                        <a:t>прибыль (убыток), </a:t>
                      </a:r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     - 735   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- 265  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-503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ru-RU" sz="14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58621" y="1142984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млн. руб.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1052736"/>
            <a:ext cx="2199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/>
              <a:t>Выручка по видам деятельности</a:t>
            </a:r>
            <a:endParaRPr lang="ru-RU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5715016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Деятельность ООО «Тверская генерация» при сегодняшнем состоянии генерирующего оборудования и тепловых сетей имеет </a:t>
            </a:r>
            <a:r>
              <a:rPr lang="ru-RU" sz="1600" b="1" dirty="0" smtClean="0"/>
              <a:t>планово убыточный характер</a:t>
            </a:r>
            <a:r>
              <a:rPr lang="ru-RU" sz="1600" dirty="0" smtClean="0"/>
              <a:t>. Основной убыток приносит производство электроэнергии и передача тепловой энергии по сетям теплоснабжения.</a:t>
            </a:r>
            <a:endParaRPr lang="ru-RU" sz="1600" dirty="0"/>
          </a:p>
        </p:txBody>
      </p:sp>
      <p:graphicFrame>
        <p:nvGraphicFramePr>
          <p:cNvPr id="12" name="Диаграмма 11"/>
          <p:cNvGraphicFramePr/>
          <p:nvPr/>
        </p:nvGraphicFramePr>
        <p:xfrm>
          <a:off x="107504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ма 13"/>
          <p:cNvGraphicFramePr/>
          <p:nvPr/>
        </p:nvGraphicFramePr>
        <p:xfrm>
          <a:off x="4572000" y="1268760"/>
          <a:ext cx="4572000" cy="300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20072" y="1052736"/>
            <a:ext cx="39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Ключевые финансовые показатели по видам деятельности</a:t>
            </a:r>
            <a:endParaRPr lang="ru-RU"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Диаграмма 25"/>
          <p:cNvGraphicFramePr/>
          <p:nvPr/>
        </p:nvGraphicFramePr>
        <p:xfrm>
          <a:off x="4714876" y="2071678"/>
          <a:ext cx="464347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Диаграмма 22"/>
          <p:cNvGraphicFramePr/>
          <p:nvPr>
            <p:extLst>
              <p:ext uri="{D42A27DB-BD31-4B8C-83A1-F6EECF244321}">
                <p14:modId xmlns="" xmlns:p14="http://schemas.microsoft.com/office/powerpoint/2010/main" val="3244012578"/>
              </p:ext>
            </p:extLst>
          </p:nvPr>
        </p:nvGraphicFramePr>
        <p:xfrm>
          <a:off x="0" y="2071678"/>
          <a:ext cx="5000628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71670" y="0"/>
            <a:ext cx="7072330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i="1" dirty="0" smtClean="0">
                <a:solidFill>
                  <a:prstClr val="white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Основные причины убытков по электрической энергии (мощности)</a:t>
            </a:r>
            <a:endParaRPr lang="ru-RU" sz="2400" b="1" i="1" dirty="0">
              <a:solidFill>
                <a:prstClr val="white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prstClr val="white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1F353A10-44E0-48FF-A132-844B6E956495}" type="slidenum">
              <a:rPr lang="ru-RU" sz="1200" b="1">
                <a:solidFill>
                  <a:prstClr val="white"/>
                </a:solidFill>
                <a:cs typeface="Arial" pitchFamily="34" charset="0"/>
              </a:rPr>
              <a:pPr algn="r">
                <a:defRPr/>
              </a:pPr>
              <a:t>7</a:t>
            </a:fld>
            <a:endParaRPr lang="ru-RU" sz="1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prstClr val="white"/>
                </a:solidFill>
                <a:ea typeface="Ebrima" panose="02000000000000000000" pitchFamily="2" charset="0"/>
                <a:cs typeface="Times New Roman" pitchFamily="18" charset="0"/>
              </a:rPr>
              <a:t>Причины убытков на рынке электрической энергии и мощности</a:t>
            </a:r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>
            <a:off x="357158" y="1000109"/>
            <a:ext cx="8286808" cy="214313"/>
          </a:xfrm>
          <a:prstGeom prst="round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1F497D">
                    <a:lumMod val="75000"/>
                  </a:srgbClr>
                </a:solidFill>
              </a:rPr>
              <a:t>Высокая себестоимость производства электрической энергии и мощности на устаревшем оборудовании</a:t>
            </a:r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1571604" y="1285860"/>
            <a:ext cx="1285884" cy="207170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6286512" y="1285860"/>
            <a:ext cx="1285884" cy="207170"/>
          </a:xfrm>
          <a:prstGeom prst="down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85786" y="1571612"/>
            <a:ext cx="2928958" cy="4738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з</a:t>
            </a:r>
            <a:r>
              <a:rPr lang="ru-RU" sz="1200" dirty="0" smtClean="0">
                <a:solidFill>
                  <a:schemeClr val="bg1"/>
                </a:solidFill>
              </a:rPr>
              <a:t>атраты на топливо выше выручки за электроэнергию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57818" y="1571612"/>
            <a:ext cx="321471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цена  на мощность недостаточна для покрытия затрат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2071678"/>
            <a:ext cx="2856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>
                <a:solidFill>
                  <a:srgbClr val="0070C0"/>
                </a:solidFill>
              </a:rPr>
              <a:t>Выручка и затраты по электроэнергии</a:t>
            </a:r>
            <a:endParaRPr lang="ru-RU" sz="1200" i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6380" y="2071678"/>
            <a:ext cx="353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>
                <a:solidFill>
                  <a:srgbClr val="0070C0"/>
                </a:solidFill>
              </a:rPr>
              <a:t>Выручка и затраты по электрической мощности</a:t>
            </a:r>
            <a:endParaRPr lang="ru-RU" sz="1200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9917" y="2408243"/>
            <a:ext cx="6887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-</a:t>
            </a:r>
            <a:r>
              <a:rPr lang="ru-RU" sz="1100" b="1" dirty="0" smtClean="0">
                <a:solidFill>
                  <a:srgbClr val="C00000"/>
                </a:solidFill>
              </a:rPr>
              <a:t>190</a:t>
            </a:r>
            <a:endParaRPr lang="ru-RU" sz="11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4576" y="3014122"/>
            <a:ext cx="6887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u-RU" sz="1100" b="1" dirty="0" smtClean="0">
                <a:solidFill>
                  <a:srgbClr val="C00000"/>
                </a:solidFill>
              </a:rPr>
              <a:t>-74</a:t>
            </a:r>
            <a:endParaRPr lang="ru-RU" sz="11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6319" y="3020997"/>
            <a:ext cx="6887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u-RU" sz="1100" b="1" dirty="0" smtClean="0">
                <a:solidFill>
                  <a:srgbClr val="C00000"/>
                </a:solidFill>
              </a:rPr>
              <a:t>-75</a:t>
            </a:r>
            <a:endParaRPr lang="ru-RU" sz="11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847" y="2442618"/>
            <a:ext cx="6887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-</a:t>
            </a:r>
            <a:r>
              <a:rPr lang="ru-RU" sz="1100" b="1" dirty="0" smtClean="0">
                <a:solidFill>
                  <a:srgbClr val="C00000"/>
                </a:solidFill>
              </a:rPr>
              <a:t>190</a:t>
            </a:r>
            <a:endParaRPr lang="ru-RU" sz="1100" b="1" dirty="0">
              <a:solidFill>
                <a:srgbClr val="C00000"/>
              </a:solidFill>
            </a:endParaRPr>
          </a:p>
        </p:txBody>
      </p:sp>
      <p:graphicFrame>
        <p:nvGraphicFramePr>
          <p:cNvPr id="28" name="Диаграмма 27"/>
          <p:cNvGraphicFramePr/>
          <p:nvPr/>
        </p:nvGraphicFramePr>
        <p:xfrm>
          <a:off x="0" y="3714752"/>
          <a:ext cx="6072198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Стрелка вниз 28"/>
          <p:cNvSpPr/>
          <p:nvPr/>
        </p:nvSpPr>
        <p:spPr>
          <a:xfrm>
            <a:off x="785786" y="2670682"/>
            <a:ext cx="214314" cy="7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30"/>
          <p:cNvSpPr/>
          <p:nvPr/>
        </p:nvSpPr>
        <p:spPr>
          <a:xfrm>
            <a:off x="6765953" y="3223629"/>
            <a:ext cx="214314" cy="7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низ 31"/>
          <p:cNvSpPr/>
          <p:nvPr/>
        </p:nvSpPr>
        <p:spPr>
          <a:xfrm>
            <a:off x="5715008" y="3237379"/>
            <a:ext cx="214314" cy="7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1"/>
          <p:cNvSpPr txBox="1"/>
          <p:nvPr/>
        </p:nvSpPr>
        <p:spPr>
          <a:xfrm>
            <a:off x="642910" y="4429132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Рост расходов тверских ТЭЦ</a:t>
            </a:r>
            <a:endParaRPr lang="ru-RU" sz="1100" dirty="0"/>
          </a:p>
        </p:txBody>
      </p:sp>
      <p:sp>
        <p:nvSpPr>
          <p:cNvPr id="34" name="Прямая соединительная линия 33"/>
          <p:cNvSpPr/>
          <p:nvPr/>
        </p:nvSpPr>
        <p:spPr>
          <a:xfrm>
            <a:off x="741848" y="4643446"/>
            <a:ext cx="164307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5" name="Прямая соединительная линия 34"/>
          <p:cNvSpPr/>
          <p:nvPr/>
        </p:nvSpPr>
        <p:spPr>
          <a:xfrm>
            <a:off x="2357422" y="4643446"/>
            <a:ext cx="571504" cy="2143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6" name="Прямая соединительная линия 35"/>
          <p:cNvSpPr/>
          <p:nvPr/>
        </p:nvSpPr>
        <p:spPr>
          <a:xfrm>
            <a:off x="2372670" y="4646134"/>
            <a:ext cx="413379" cy="4259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6072197" y="3786190"/>
            <a:ext cx="30718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Тверские ТЭЦ не участвуют в ДПМ, и цены продажи э/энергии на Оптовом рынке для них растут на величину значительно меньшую, чем утвержденный индекс-дефлятор. К 2030 г. прогнозный рост потребительских цен составит </a:t>
            </a:r>
            <a:r>
              <a:rPr lang="ru-RU" sz="1400" b="1" dirty="0" smtClean="0">
                <a:solidFill>
                  <a:srgbClr val="C00000"/>
                </a:solidFill>
              </a:rPr>
              <a:t>164%</a:t>
            </a:r>
            <a:r>
              <a:rPr lang="ru-RU" sz="1400" dirty="0" smtClean="0"/>
              <a:t> к 2016г., цен на газ – </a:t>
            </a:r>
            <a:r>
              <a:rPr lang="ru-RU" sz="1400" b="1" dirty="0" smtClean="0">
                <a:solidFill>
                  <a:srgbClr val="C00000"/>
                </a:solidFill>
              </a:rPr>
              <a:t>151%</a:t>
            </a:r>
            <a:r>
              <a:rPr lang="ru-RU" sz="1400" dirty="0" smtClean="0"/>
              <a:t>; рост цен на э/энергию без учета ДПМ в 2030 г.  - лишь </a:t>
            </a:r>
            <a:r>
              <a:rPr lang="ru-RU" sz="1400" b="1" dirty="0" smtClean="0">
                <a:solidFill>
                  <a:srgbClr val="0070C0"/>
                </a:solidFill>
              </a:rPr>
              <a:t>130%</a:t>
            </a:r>
            <a:r>
              <a:rPr lang="ru-RU" sz="1400" dirty="0" smtClean="0"/>
              <a:t> к 2016 г.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72198" y="6072206"/>
            <a:ext cx="307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800" dirty="0" smtClean="0"/>
              <a:t>Договор предоставления мощности – механизм финансирования строительства новых генерирующих мощностей, действовавший в 2011-2015 г.г.</a:t>
            </a:r>
            <a:endParaRPr lang="ru-RU" sz="800" dirty="0"/>
          </a:p>
        </p:txBody>
      </p:sp>
    </p:spTree>
    <p:extLst>
      <p:ext uri="{BB962C8B-B14F-4D97-AF65-F5344CB8AC3E}">
        <p14:creationId xmlns="" xmlns:p14="http://schemas.microsoft.com/office/powerpoint/2010/main" val="23675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="" xmlns:p14="http://schemas.microsoft.com/office/powerpoint/2010/main" val="4255100498"/>
              </p:ext>
            </p:extLst>
          </p:nvPr>
        </p:nvGraphicFramePr>
        <p:xfrm>
          <a:off x="-1000164" y="4143380"/>
          <a:ext cx="10144164" cy="242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Причины убытков на рынке тепловой энергии и теплоносителя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pSp>
        <p:nvGrpSpPr>
          <p:cNvPr id="2" name="Группа 31"/>
          <p:cNvGrpSpPr/>
          <p:nvPr/>
        </p:nvGrpSpPr>
        <p:grpSpPr>
          <a:xfrm>
            <a:off x="0" y="1000108"/>
            <a:ext cx="9144000" cy="2571768"/>
            <a:chOff x="0" y="1000108"/>
            <a:chExt cx="9144000" cy="2571768"/>
          </a:xfrm>
        </p:grpSpPr>
        <p:sp>
          <p:nvSpPr>
            <p:cNvPr id="11" name="TextBox 10"/>
            <p:cNvSpPr txBox="1"/>
            <p:nvPr/>
          </p:nvSpPr>
          <p:spPr>
            <a:xfrm>
              <a:off x="0" y="1000108"/>
              <a:ext cx="91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rgbClr val="0070C0"/>
                  </a:solidFill>
                </a:rPr>
                <a:t>Убыточность продажи тепловой энергии вызвана следующими факторами: </a:t>
              </a:r>
            </a:p>
          </p:txBody>
        </p:sp>
        <p:sp>
          <p:nvSpPr>
            <p:cNvPr id="22" name="Прямоугольник с двумя скругленными противолежащими углами 21"/>
            <p:cNvSpPr/>
            <p:nvPr/>
          </p:nvSpPr>
          <p:spPr>
            <a:xfrm>
              <a:off x="642910" y="1357298"/>
              <a:ext cx="3214710" cy="857256"/>
            </a:xfrm>
            <a:prstGeom prst="round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завышение полезного отпуска</a:t>
              </a:r>
            </a:p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при утверждении тарифов на тепло</a:t>
              </a:r>
              <a:endParaRPr lang="ru-RU" dirty="0"/>
            </a:p>
          </p:txBody>
        </p:sp>
        <p:sp>
          <p:nvSpPr>
            <p:cNvPr id="23" name="Прямоугольник с двумя скругленными противолежащими углами 22"/>
            <p:cNvSpPr/>
            <p:nvPr/>
          </p:nvSpPr>
          <p:spPr>
            <a:xfrm>
              <a:off x="5286380" y="1357298"/>
              <a:ext cx="3214710" cy="857256"/>
            </a:xfrm>
            <a:prstGeom prst="round2Diag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</a:rPr>
                <a:t>сверхнормативные потери тепловой энергии и теплоносителя в сетях</a:t>
              </a:r>
            </a:p>
          </p:txBody>
        </p:sp>
        <p:sp>
          <p:nvSpPr>
            <p:cNvPr id="24" name="Стрелка вниз 23"/>
            <p:cNvSpPr/>
            <p:nvPr/>
          </p:nvSpPr>
          <p:spPr>
            <a:xfrm>
              <a:off x="1571604" y="2428868"/>
              <a:ext cx="1285884" cy="214314"/>
            </a:xfrm>
            <a:prstGeom prst="downArrow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Стрелка вниз 24"/>
            <p:cNvSpPr/>
            <p:nvPr/>
          </p:nvSpPr>
          <p:spPr>
            <a:xfrm>
              <a:off x="6286512" y="2357430"/>
              <a:ext cx="1285884" cy="214314"/>
            </a:xfrm>
            <a:prstGeom prst="downArrow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785786" y="2786058"/>
              <a:ext cx="2928958" cy="785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недостаточность тепловых тарифов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>
              <a:off x="5429256" y="2786058"/>
              <a:ext cx="2928958" cy="785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Перерасход топлива, не оплаченный в тарифах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385762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0070C0"/>
                </a:solidFill>
              </a:rPr>
              <a:t>Структура убытков предшествующих периодов</a:t>
            </a:r>
          </a:p>
        </p:txBody>
      </p:sp>
      <p:graphicFrame>
        <p:nvGraphicFramePr>
          <p:cNvPr id="18" name="Диаграмма 17"/>
          <p:cNvGraphicFramePr/>
          <p:nvPr>
            <p:extLst>
              <p:ext uri="{D42A27DB-BD31-4B8C-83A1-F6EECF244321}">
                <p14:modId xmlns="" xmlns:p14="http://schemas.microsoft.com/office/powerpoint/2010/main" val="3769574038"/>
              </p:ext>
            </p:extLst>
          </p:nvPr>
        </p:nvGraphicFramePr>
        <p:xfrm>
          <a:off x="2500298" y="4286256"/>
          <a:ext cx="4000528" cy="224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/>
          <p:cNvGraphicFramePr/>
          <p:nvPr/>
        </p:nvGraphicFramePr>
        <p:xfrm>
          <a:off x="-219075" y="3071810"/>
          <a:ext cx="9363075" cy="30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7176" name="Номер слайда 1"/>
          <p:cNvSpPr txBox="1">
            <a:spLocks noGrp="1"/>
          </p:cNvSpPr>
          <p:nvPr/>
        </p:nvSpPr>
        <p:spPr bwMode="auto">
          <a:xfrm>
            <a:off x="8643938" y="6597352"/>
            <a:ext cx="43815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9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 bwMode="auto">
          <a:xfrm>
            <a:off x="1619672" y="0"/>
            <a:ext cx="7524328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Техническое состояние оборудования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источников на 2018 год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0" y="928670"/>
          <a:ext cx="4572000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/>
          <p:cNvGraphicFramePr/>
          <p:nvPr/>
        </p:nvGraphicFramePr>
        <p:xfrm>
          <a:off x="4572000" y="928670"/>
          <a:ext cx="4572000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0" y="3071810"/>
          <a:ext cx="4572000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5429264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Износ генерирующего оборудования станций и котельных в настоящее время </a:t>
            </a:r>
            <a:r>
              <a:rPr lang="ru-RU" sz="1400" b="1" dirty="0" smtClean="0">
                <a:solidFill>
                  <a:srgbClr val="C00000"/>
                </a:solidFill>
              </a:rPr>
              <a:t>достиг критического уровня </a:t>
            </a:r>
            <a:r>
              <a:rPr lang="ru-RU" sz="1400" dirty="0" smtClean="0"/>
              <a:t>– есть значительный риск крупных технологических аварий. Срок действия запрета Минэнерго России на вывод из эксплуатации Тверской ТЭЦ-1, ТЭЦ-4 истек в 2016 г. Согласно Правилам вывода энергоисточников из эксплуатации, по истечении срока действия запрета ООО «Тверская генерация» может </a:t>
            </a:r>
            <a:r>
              <a:rPr lang="ru-RU" sz="1400" b="1" dirty="0" smtClean="0">
                <a:solidFill>
                  <a:srgbClr val="C00000"/>
                </a:solidFill>
              </a:rPr>
              <a:t>остановить работу станций</a:t>
            </a:r>
            <a:r>
              <a:rPr lang="ru-RU" sz="1400" dirty="0" smtClean="0"/>
              <a:t>, предварительно (за 8 месяцев) уведомив Администрацию Тверской области.</a:t>
            </a: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151001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4384</Words>
  <Application>Microsoft Office PowerPoint</Application>
  <PresentationFormat>Экран (4:3)</PresentationFormat>
  <Paragraphs>1392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>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cherepanovaa</dc:creator>
  <cp:lastModifiedBy>cherepanov</cp:lastModifiedBy>
  <cp:revision>652</cp:revision>
  <cp:lastPrinted>2017-04-18T07:51:02Z</cp:lastPrinted>
  <dcterms:created xsi:type="dcterms:W3CDTF">2016-11-25T06:01:42Z</dcterms:created>
  <dcterms:modified xsi:type="dcterms:W3CDTF">2018-09-21T13:41:14Z</dcterms:modified>
</cp:coreProperties>
</file>