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5" r:id="rId6"/>
    <p:sldId id="268" r:id="rId7"/>
    <p:sldId id="269" r:id="rId8"/>
    <p:sldId id="267" r:id="rId9"/>
    <p:sldId id="264" r:id="rId10"/>
    <p:sldId id="261" r:id="rId11"/>
    <p:sldId id="266" r:id="rId12"/>
    <p:sldId id="270" r:id="rId13"/>
    <p:sldId id="263" r:id="rId14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81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0" y="0"/>
            <a:ext cx="9144000" cy="40466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 b="1" dirty="0">
              <a:solidFill>
                <a:schemeClr val="bg1"/>
              </a:solidFill>
              <a:latin typeface="Arial Narrow" panose="020B060602020203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0" y="6500834"/>
            <a:ext cx="9144000" cy="35716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b="1" i="1" dirty="0">
                <a:solidFill>
                  <a:schemeClr val="bg1"/>
                </a:solidFill>
                <a:latin typeface="Arial Narrow" pitchFamily="34" charset="0"/>
                <a:ea typeface="Ebrima" pitchFamily="2" charset="0"/>
                <a:cs typeface="Ebrima" pitchFamily="2" charset="0"/>
              </a:rPr>
              <a:t>     </a:t>
            </a:r>
            <a:r>
              <a:rPr lang="ru-RU" b="1" i="1" dirty="0" smtClean="0">
                <a:solidFill>
                  <a:schemeClr val="bg1"/>
                </a:solidFill>
                <a:latin typeface="Arial Narrow" pitchFamily="34" charset="0"/>
                <a:ea typeface="Ebrima" pitchFamily="2" charset="0"/>
                <a:cs typeface="Ebrima" pitchFamily="2" charset="0"/>
              </a:rPr>
              <a:t> январь 2018</a:t>
            </a:r>
            <a:endParaRPr lang="ru-RU" b="1" i="1" dirty="0">
              <a:solidFill>
                <a:schemeClr val="bg1"/>
              </a:solidFill>
              <a:latin typeface="Arial Narrow" pitchFamily="34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11560" y="2636912"/>
            <a:ext cx="7786743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8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ООО «ТВЕРСКАЯ ГЕНЕРАЦИЯ»</a:t>
            </a:r>
            <a:endParaRPr lang="ru-RU" sz="3200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в </a:t>
            </a:r>
            <a:r>
              <a:rPr lang="ru-RU" sz="3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проекте «</a:t>
            </a:r>
            <a:r>
              <a:rPr lang="ru-RU" sz="3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ДПМ – штрих»</a:t>
            </a:r>
            <a:endParaRPr lang="ru-RU" sz="28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+mn-lt"/>
            </a:endParaRPr>
          </a:p>
        </p:txBody>
      </p:sp>
      <p:pic>
        <p:nvPicPr>
          <p:cNvPr id="5130" name="Picture 2" descr="D:\Щербакова\Бланки\Бланки ТГ\Значек ТГ цветной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836712"/>
            <a:ext cx="2500313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кругленный прямоугольник 8"/>
          <p:cNvSpPr/>
          <p:nvPr/>
        </p:nvSpPr>
        <p:spPr>
          <a:xfrm>
            <a:off x="3419872" y="1700808"/>
            <a:ext cx="2177385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/>
            <a:r>
              <a:rPr lang="ru-RU" sz="16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Турбина</a:t>
            </a:r>
          </a:p>
          <a:p>
            <a:pPr marL="342900" indent="-342900" algn="ctr"/>
            <a:r>
              <a:rPr lang="ru-RU" sz="16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ТА №4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2123728" y="0"/>
            <a:ext cx="7020272" cy="9087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 smtClean="0">
                <a:solidFill>
                  <a:schemeClr val="bg1"/>
                </a:solidFill>
                <a:latin typeface="Times New Roman" pitchFamily="18" charset="0"/>
                <a:ea typeface="Ebrima" panose="02000000000000000000" pitchFamily="2" charset="0"/>
                <a:cs typeface="Times New Roman" pitchFamily="18" charset="0"/>
              </a:rPr>
              <a:t>ТЭЦ-4 в рамках критериев</a:t>
            </a:r>
            <a:endParaRPr lang="ru-RU" sz="2800" b="1" dirty="0">
              <a:solidFill>
                <a:schemeClr val="bg1"/>
              </a:solidFill>
              <a:latin typeface="Times New Roman" pitchFamily="18" charset="0"/>
              <a:ea typeface="Ebrima" panose="02000000000000000000" pitchFamily="2" charset="0"/>
              <a:cs typeface="Times New Roman" pitchFamily="18" charset="0"/>
            </a:endParaRPr>
          </a:p>
        </p:txBody>
      </p:sp>
      <p:pic>
        <p:nvPicPr>
          <p:cNvPr id="5130" name="Picture 2" descr="D:\Щербакова\Бланки\Бланки ТГ\Значек ТГ цветной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2123727" cy="1412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0" y="6500834"/>
            <a:ext cx="9144000" cy="35716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b="1" i="1" dirty="0">
                <a:solidFill>
                  <a:schemeClr val="bg1"/>
                </a:solidFill>
                <a:latin typeface="Arial Narrow" pitchFamily="34" charset="0"/>
                <a:ea typeface="Ebrima" pitchFamily="2" charset="0"/>
                <a:cs typeface="Ebrima" pitchFamily="2" charset="0"/>
              </a:rPr>
              <a:t>     </a:t>
            </a:r>
            <a:r>
              <a:rPr lang="ru-RU" b="1" i="1" dirty="0" smtClean="0">
                <a:solidFill>
                  <a:schemeClr val="bg1"/>
                </a:solidFill>
                <a:latin typeface="Arial Narrow" pitchFamily="34" charset="0"/>
                <a:ea typeface="Ebrima" pitchFamily="2" charset="0"/>
                <a:cs typeface="Ebrima" pitchFamily="2" charset="0"/>
              </a:rPr>
              <a:t> </a:t>
            </a:r>
            <a:endParaRPr lang="ru-RU" b="1" i="1" dirty="0">
              <a:solidFill>
                <a:schemeClr val="bg1"/>
              </a:solidFill>
              <a:latin typeface="Arial Narrow" pitchFamily="34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7" name="Номер слайда 1"/>
          <p:cNvSpPr txBox="1">
            <a:spLocks noGrp="1"/>
          </p:cNvSpPr>
          <p:nvPr/>
        </p:nvSpPr>
        <p:spPr bwMode="auto">
          <a:xfrm>
            <a:off x="8643938" y="6429375"/>
            <a:ext cx="4381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3744755-200D-4751-84AE-60507C0F5047}" type="slidenum">
              <a:rPr lang="ru-RU" sz="1200" b="1">
                <a:solidFill>
                  <a:schemeClr val="bg1"/>
                </a:solidFill>
                <a:latin typeface="Calibri" pitchFamily="34" charset="0"/>
                <a:cs typeface="Arial" charset="0"/>
              </a:rPr>
              <a:pPr algn="r"/>
              <a:t>10</a:t>
            </a:fld>
            <a:endParaRPr lang="ru-RU" sz="1200" b="1" dirty="0">
              <a:solidFill>
                <a:schemeClr val="bg1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390202" y="1700808"/>
            <a:ext cx="2286254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b="1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Котлоагрегат</a:t>
            </a:r>
            <a:endParaRPr lang="ru-RU" sz="1600" dirty="0" smtClean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/>
            <a:r>
              <a:rPr lang="ru-RU" sz="16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КА № 13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467544" y="1700808"/>
            <a:ext cx="2177385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/>
            <a:r>
              <a:rPr lang="ru-RU" sz="16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Генератор</a:t>
            </a:r>
          </a:p>
          <a:p>
            <a:pPr marL="342900" indent="-342900" algn="ctr"/>
            <a:r>
              <a:rPr lang="ru-RU" sz="16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ТГ№4</a:t>
            </a:r>
            <a:endParaRPr lang="ru-RU" sz="1600" dirty="0">
              <a:solidFill>
                <a:srgbClr val="0033CC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67544" y="5733256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Это оборудование ТЭЦ-4 может участвовать в конкурсе</a:t>
            </a:r>
            <a:endParaRPr lang="ru-RU" sz="2400" b="1" dirty="0">
              <a:solidFill>
                <a:srgbClr val="0033CC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780928"/>
            <a:ext cx="3816424" cy="2728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2780928"/>
            <a:ext cx="4104456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>
            <a:spLocks noChangeArrowheads="1"/>
          </p:cNvSpPr>
          <p:nvPr/>
        </p:nvSpPr>
        <p:spPr bwMode="auto">
          <a:xfrm>
            <a:off x="611188" y="2844647"/>
            <a:ext cx="79422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2400" b="1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2195736" y="0"/>
            <a:ext cx="6948264" cy="98072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Варианты технического перевооружения и  модернизации</a:t>
            </a:r>
            <a:endParaRPr lang="ru-RU" sz="2800" b="1" dirty="0">
              <a:solidFill>
                <a:schemeClr val="bg1"/>
              </a:solidFill>
              <a:latin typeface="Times New Roman" pitchFamily="18" charset="0"/>
              <a:ea typeface="Ebrima" panose="02000000000000000000" pitchFamily="2" charset="0"/>
              <a:cs typeface="Times New Roman" pitchFamily="18" charset="0"/>
            </a:endParaRPr>
          </a:p>
        </p:txBody>
      </p:sp>
      <p:pic>
        <p:nvPicPr>
          <p:cNvPr id="5130" name="Picture 2" descr="D:\Щербакова\Бланки\Бланки ТГ\Значек ТГ цветной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23728" cy="1583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555776" y="3195553"/>
            <a:ext cx="6264696" cy="11695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u-RU" sz="1400" b="1" dirty="0" smtClean="0">
                <a:latin typeface="Times New Roman" pitchFamily="18" charset="0"/>
                <a:ea typeface="Ebrima" panose="02000000000000000000" pitchFamily="2" charset="0"/>
                <a:cs typeface="Times New Roman" pitchFamily="18" charset="0"/>
              </a:rPr>
              <a:t>Техническое перевооружение  ТА №1, ТГ№1 и КА №1 (Варианты)</a:t>
            </a:r>
          </a:p>
          <a:p>
            <a:pPr>
              <a:buFont typeface="Wingdings" pitchFamily="2" charset="2"/>
              <a:buChar char="Ø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Установка паросилового оборудования на параметры 130 атм.: с турбиной Тп-115/125-130-2М (с выводом из эксплуатации ПТ-60) и энергетического котла</a:t>
            </a:r>
          </a:p>
          <a:p>
            <a:pPr>
              <a:buFont typeface="Wingdings" pitchFamily="2" charset="2"/>
              <a:buChar char="Ø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Установка газовой турбины ГТЭ-160 с котлом утилизатором  + новая турбина Т-63</a:t>
            </a:r>
            <a:endParaRPr lang="ru-RU" sz="1400" dirty="0" smtClean="0">
              <a:latin typeface="Times New Roman" pitchFamily="18" charset="0"/>
              <a:ea typeface="Ebrima" panose="02000000000000000000" pitchFamily="2" charset="0"/>
              <a:cs typeface="Times New Roman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0" y="6500834"/>
            <a:ext cx="9144000" cy="35716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b="1" i="1" dirty="0">
                <a:solidFill>
                  <a:schemeClr val="bg1"/>
                </a:solidFill>
                <a:latin typeface="Arial Narrow" pitchFamily="34" charset="0"/>
                <a:ea typeface="Ebrima" pitchFamily="2" charset="0"/>
                <a:cs typeface="Ebrima" pitchFamily="2" charset="0"/>
              </a:rPr>
              <a:t>     </a:t>
            </a:r>
            <a:r>
              <a:rPr lang="ru-RU" b="1" i="1" dirty="0" smtClean="0">
                <a:solidFill>
                  <a:schemeClr val="bg1"/>
                </a:solidFill>
                <a:latin typeface="Arial Narrow" pitchFamily="34" charset="0"/>
                <a:ea typeface="Ebrima" pitchFamily="2" charset="0"/>
                <a:cs typeface="Ebrima" pitchFamily="2" charset="0"/>
              </a:rPr>
              <a:t> </a:t>
            </a:r>
            <a:endParaRPr lang="ru-RU" b="1" i="1" dirty="0">
              <a:solidFill>
                <a:schemeClr val="bg1"/>
              </a:solidFill>
              <a:latin typeface="Arial Narrow" pitchFamily="34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475656" y="5949280"/>
            <a:ext cx="67687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Стоимость реализации при победе в конкурсном отборе одного из объектов – около 5 млрд.руб.  </a:t>
            </a:r>
            <a:endParaRPr lang="ru-RU" sz="1600" b="1" dirty="0">
              <a:solidFill>
                <a:srgbClr val="0033CC"/>
              </a:solidFill>
            </a:endParaRPr>
          </a:p>
        </p:txBody>
      </p:sp>
      <p:pic>
        <p:nvPicPr>
          <p:cNvPr id="2050" name="Picture 2" descr="https://tverweek.com/wp-content/uploads/2015/05/Tverskaya-generatsiya_TETS-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140968"/>
            <a:ext cx="1950507" cy="1296144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>
          <a:xfrm>
            <a:off x="323528" y="3068960"/>
            <a:ext cx="925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b="1" dirty="0" smtClean="0">
                <a:solidFill>
                  <a:srgbClr val="0033CC"/>
                </a:solidFill>
                <a:latin typeface="Times New Roman" pitchFamily="18" charset="0"/>
                <a:ea typeface="Ebrima" panose="02000000000000000000" pitchFamily="2" charset="0"/>
                <a:cs typeface="Times New Roman" pitchFamily="18" charset="0"/>
              </a:rPr>
              <a:t>ТЭЦ-3 </a:t>
            </a:r>
          </a:p>
        </p:txBody>
      </p:sp>
      <p:sp>
        <p:nvSpPr>
          <p:cNvPr id="2052" name="AutoShape 4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4" name="AutoShape 6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6" name="AutoShape 8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8" name="AutoShape 10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7" y="4661268"/>
            <a:ext cx="2016224" cy="1280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2555776" y="4589260"/>
            <a:ext cx="6264696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u-RU" sz="1400" b="1" dirty="0" smtClean="0">
                <a:latin typeface="Times New Roman" pitchFamily="18" charset="0"/>
                <a:ea typeface="Ebrima" panose="02000000000000000000" pitchFamily="2" charset="0"/>
                <a:cs typeface="Times New Roman" pitchFamily="18" charset="0"/>
              </a:rPr>
              <a:t>Техническое перевооружение  ТА №4, ТГ№4 и КА №13 (Варианты)</a:t>
            </a:r>
          </a:p>
          <a:p>
            <a:pPr algn="just">
              <a:buFont typeface="Wingdings" pitchFamily="2" charset="2"/>
              <a:buChar char="Ø"/>
            </a:pPr>
            <a:r>
              <a:rPr lang="ru-RU" sz="1400" b="1" dirty="0" smtClean="0">
                <a:latin typeface="Times New Roman" pitchFamily="18" charset="0"/>
                <a:ea typeface="Ebrima" panose="02000000000000000000" pitchFamily="2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ea typeface="Ebrima" panose="02000000000000000000" pitchFamily="2" charset="0"/>
                <a:cs typeface="Times New Roman" pitchFamily="18" charset="0"/>
              </a:rPr>
              <a:t>Установка блока парогазовой установки ПГУ-65, в составе двух газотурбинных установок ГТУ-25 МВт с двумя котлами-утилизаторами и паровой турбины 20МВт </a:t>
            </a:r>
          </a:p>
          <a:p>
            <a:pPr algn="just">
              <a:buFont typeface="Wingdings" pitchFamily="2" charset="2"/>
              <a:buChar char="Ø"/>
            </a:pPr>
            <a:r>
              <a:rPr lang="ru-RU" sz="1400" dirty="0" smtClean="0">
                <a:latin typeface="Times New Roman" pitchFamily="18" charset="0"/>
                <a:ea typeface="Ebrima" panose="02000000000000000000" pitchFamily="2" charset="0"/>
                <a:cs typeface="Times New Roman" pitchFamily="18" charset="0"/>
              </a:rPr>
              <a:t> Установка нового блока на параметры 130 атм.: котёл БКЗ-320-130 + турбоагрегат Т-60/65-13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55776" y="1628800"/>
            <a:ext cx="6264696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u-RU" sz="1400" b="1" dirty="0" smtClean="0">
                <a:latin typeface="Times New Roman" pitchFamily="18" charset="0"/>
                <a:ea typeface="Ebrima" panose="02000000000000000000" pitchFamily="2" charset="0"/>
                <a:cs typeface="Times New Roman" pitchFamily="18" charset="0"/>
              </a:rPr>
              <a:t>Техническое перевооружение  ТА №4, ТГ№4 и КА №3 и №4</a:t>
            </a:r>
          </a:p>
          <a:p>
            <a:pPr>
              <a:buFont typeface="Wingdings" pitchFamily="2" charset="2"/>
              <a:buChar char="Ø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Установка </a:t>
            </a:r>
            <a:r>
              <a:rPr lang="ru-RU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газотурбинной установки двух ГТУ-12ПГ-2, </a:t>
            </a:r>
            <a:r>
              <a:rPr lang="ru-RU" sz="1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котела-утилизатора</a:t>
            </a:r>
            <a:r>
              <a:rPr lang="ru-RU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КУ  и два водогрейных котла КВГМ-30;  демонтаж котлов станционные №5 и №6.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vasilievdv\Desktop\ddb55c0101b1de312434b2fd465daf45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1628799"/>
            <a:ext cx="1944216" cy="1296777"/>
          </a:xfrm>
          <a:prstGeom prst="rect">
            <a:avLst/>
          </a:prstGeom>
          <a:noFill/>
        </p:spPr>
      </p:pic>
      <p:sp>
        <p:nvSpPr>
          <p:cNvPr id="11" name="Прямоугольник 10"/>
          <p:cNvSpPr/>
          <p:nvPr/>
        </p:nvSpPr>
        <p:spPr>
          <a:xfrm>
            <a:off x="323528" y="4581128"/>
            <a:ext cx="867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rgbClr val="0033CC"/>
                </a:solidFill>
                <a:latin typeface="Times New Roman" pitchFamily="18" charset="0"/>
                <a:ea typeface="Ebrima" panose="02000000000000000000" pitchFamily="2" charset="0"/>
                <a:cs typeface="Times New Roman" pitchFamily="18" charset="0"/>
              </a:rPr>
              <a:t>ТЭЦ-4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323528" y="1556792"/>
            <a:ext cx="925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b="1" dirty="0" smtClean="0">
                <a:solidFill>
                  <a:srgbClr val="0033CC"/>
                </a:solidFill>
                <a:latin typeface="Times New Roman" pitchFamily="18" charset="0"/>
                <a:ea typeface="Ebrima" panose="02000000000000000000" pitchFamily="2" charset="0"/>
                <a:cs typeface="Times New Roman" pitchFamily="18" charset="0"/>
              </a:rPr>
              <a:t>ТЭЦ-1 </a:t>
            </a:r>
          </a:p>
        </p:txBody>
      </p:sp>
      <p:sp>
        <p:nvSpPr>
          <p:cNvPr id="29" name="Номер слайда 1"/>
          <p:cNvSpPr txBox="1">
            <a:spLocks noGrp="1"/>
          </p:cNvSpPr>
          <p:nvPr/>
        </p:nvSpPr>
        <p:spPr bwMode="auto">
          <a:xfrm>
            <a:off x="8643938" y="6429375"/>
            <a:ext cx="4381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3744755-200D-4751-84AE-60507C0F5047}" type="slidenum">
              <a:rPr lang="ru-RU" sz="1200" b="1">
                <a:solidFill>
                  <a:schemeClr val="bg1"/>
                </a:solidFill>
                <a:latin typeface="Calibri" pitchFamily="34" charset="0"/>
                <a:cs typeface="Arial" charset="0"/>
              </a:rPr>
              <a:pPr algn="r"/>
              <a:t>11</a:t>
            </a:fld>
            <a:endParaRPr lang="ru-RU" sz="1200" b="1" dirty="0">
              <a:solidFill>
                <a:schemeClr val="bg1"/>
              </a:solidFill>
              <a:latin typeface="Calibri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>
            <a:spLocks noChangeArrowheads="1"/>
          </p:cNvSpPr>
          <p:nvPr/>
        </p:nvSpPr>
        <p:spPr bwMode="auto">
          <a:xfrm>
            <a:off x="611188" y="2844647"/>
            <a:ext cx="79422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2400" b="1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2195736" y="0"/>
            <a:ext cx="6948264" cy="98072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Варианты технического перевооружения и  модернизации</a:t>
            </a:r>
            <a:endParaRPr lang="ru-RU" sz="2800" b="1" dirty="0">
              <a:solidFill>
                <a:schemeClr val="bg1"/>
              </a:solidFill>
              <a:latin typeface="Times New Roman" pitchFamily="18" charset="0"/>
              <a:ea typeface="Ebrima" panose="02000000000000000000" pitchFamily="2" charset="0"/>
              <a:cs typeface="Times New Roman" pitchFamily="18" charset="0"/>
            </a:endParaRPr>
          </a:p>
        </p:txBody>
      </p:sp>
      <p:pic>
        <p:nvPicPr>
          <p:cNvPr id="5130" name="Picture 2" descr="D:\Щербакова\Бланки\Бланки ТГ\Значек ТГ цветной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23728" cy="1583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0" y="6500834"/>
            <a:ext cx="9144000" cy="35716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b="1" i="1" dirty="0">
                <a:solidFill>
                  <a:schemeClr val="bg1"/>
                </a:solidFill>
                <a:latin typeface="Arial Narrow" pitchFamily="34" charset="0"/>
                <a:ea typeface="Ebrima" pitchFamily="2" charset="0"/>
                <a:cs typeface="Ebrima" pitchFamily="2" charset="0"/>
              </a:rPr>
              <a:t>     </a:t>
            </a:r>
            <a:r>
              <a:rPr lang="ru-RU" b="1" i="1" dirty="0" smtClean="0">
                <a:solidFill>
                  <a:schemeClr val="bg1"/>
                </a:solidFill>
                <a:latin typeface="Arial Narrow" pitchFamily="34" charset="0"/>
                <a:ea typeface="Ebrima" pitchFamily="2" charset="0"/>
                <a:cs typeface="Ebrima" pitchFamily="2" charset="0"/>
              </a:rPr>
              <a:t> </a:t>
            </a:r>
            <a:endParaRPr lang="ru-RU" b="1" i="1" dirty="0">
              <a:solidFill>
                <a:schemeClr val="bg1"/>
              </a:solidFill>
              <a:latin typeface="Arial Narrow" pitchFamily="34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5536" y="1556792"/>
            <a:ext cx="849694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Оборудование не попадающее под критерии, но необходимое к модернизации и невозможное к выводу  по причине надёжного теплоснабжения г.Твери:  </a:t>
            </a:r>
          </a:p>
          <a:p>
            <a:endParaRPr lang="ru-RU" sz="1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ТЭЦ-1: </a:t>
            </a:r>
          </a:p>
          <a:p>
            <a:pPr>
              <a:buFont typeface="Arial" pitchFamily="34" charset="0"/>
              <a:buChar char="•"/>
            </a:pP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 КА №1, год ввода в эксплуатацию 1929;</a:t>
            </a:r>
          </a:p>
          <a:p>
            <a:pPr>
              <a:buFont typeface="Arial" pitchFamily="34" charset="0"/>
              <a:buChar char="•"/>
            </a:pP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 КА №2, год ввода в эксплуатацию 1937;</a:t>
            </a:r>
          </a:p>
          <a:p>
            <a:pPr>
              <a:buFont typeface="Arial" pitchFamily="34" charset="0"/>
              <a:buChar char="•"/>
            </a:pP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 КА №5, год ввода в эксплуатацию 1971;</a:t>
            </a:r>
          </a:p>
          <a:p>
            <a:pPr>
              <a:buFont typeface="Arial" pitchFamily="34" charset="0"/>
              <a:buChar char="•"/>
            </a:pP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 КА №6, год ввода в эксплуатацию 1974.</a:t>
            </a:r>
          </a:p>
          <a:p>
            <a:endParaRPr lang="ru-RU" sz="1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ТЭЦ-4: </a:t>
            </a:r>
          </a:p>
          <a:p>
            <a:pPr>
              <a:buFont typeface="Arial" pitchFamily="34" charset="0"/>
              <a:buChar char="•"/>
            </a:pP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 КА №11, год ввода в эксплуатацию 1957;</a:t>
            </a:r>
          </a:p>
          <a:p>
            <a:pPr>
              <a:buFont typeface="Arial" pitchFamily="34" charset="0"/>
              <a:buChar char="•"/>
            </a:pP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 КА №12, год ввода в эксплуатацию 1959;</a:t>
            </a:r>
          </a:p>
          <a:p>
            <a:pPr>
              <a:buFont typeface="Arial" pitchFamily="34" charset="0"/>
              <a:buChar char="•"/>
            </a:pP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 ТА №3, год ввода в эксплуатацию 1972;</a:t>
            </a:r>
          </a:p>
          <a:p>
            <a:pPr>
              <a:buFont typeface="Arial" pitchFamily="34" charset="0"/>
              <a:buChar char="•"/>
            </a:pP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 ТГ №3. год ввода в эксплуатацию 1972.</a:t>
            </a:r>
          </a:p>
        </p:txBody>
      </p:sp>
      <p:sp>
        <p:nvSpPr>
          <p:cNvPr id="2052" name="AutoShape 4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4" name="AutoShape 6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6" name="AutoShape 8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8" name="AutoShape 10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9" name="Номер слайда 1"/>
          <p:cNvSpPr txBox="1">
            <a:spLocks noGrp="1"/>
          </p:cNvSpPr>
          <p:nvPr/>
        </p:nvSpPr>
        <p:spPr bwMode="auto">
          <a:xfrm>
            <a:off x="8643938" y="6429375"/>
            <a:ext cx="4381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3744755-200D-4751-84AE-60507C0F5047}" type="slidenum">
              <a:rPr lang="ru-RU" sz="1200" b="1">
                <a:solidFill>
                  <a:schemeClr val="bg1"/>
                </a:solidFill>
                <a:latin typeface="Calibri" pitchFamily="34" charset="0"/>
                <a:cs typeface="Arial" charset="0"/>
              </a:rPr>
              <a:pPr algn="r"/>
              <a:t>12</a:t>
            </a:fld>
            <a:endParaRPr lang="ru-RU" sz="1200" b="1" dirty="0">
              <a:solidFill>
                <a:schemeClr val="bg1"/>
              </a:solidFill>
              <a:latin typeface="Calibri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>
            <a:spLocks noChangeArrowheads="1"/>
          </p:cNvSpPr>
          <p:nvPr/>
        </p:nvSpPr>
        <p:spPr bwMode="auto">
          <a:xfrm>
            <a:off x="611188" y="1773238"/>
            <a:ext cx="79422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2400" b="1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2267744" y="0"/>
            <a:ext cx="6876256" cy="76470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 smtClean="0">
                <a:solidFill>
                  <a:schemeClr val="bg1"/>
                </a:solidFill>
                <a:latin typeface="Times New Roman" pitchFamily="18" charset="0"/>
                <a:ea typeface="Ebrima" panose="02000000000000000000" pitchFamily="2" charset="0"/>
                <a:cs typeface="Times New Roman" pitchFamily="18" charset="0"/>
              </a:rPr>
              <a:t>Получаемые эффекты</a:t>
            </a:r>
            <a:endParaRPr lang="ru-RU" sz="2800" b="1" dirty="0">
              <a:solidFill>
                <a:schemeClr val="bg1"/>
              </a:solidFill>
              <a:latin typeface="Times New Roman" pitchFamily="18" charset="0"/>
              <a:ea typeface="Ebrima" panose="02000000000000000000" pitchFamily="2" charset="0"/>
              <a:cs typeface="Times New Roman" pitchFamily="18" charset="0"/>
            </a:endParaRPr>
          </a:p>
        </p:txBody>
      </p:sp>
      <p:pic>
        <p:nvPicPr>
          <p:cNvPr id="5130" name="Picture 2" descr="D:\Щербакова\Бланки\Бланки ТГ\Значек ТГ цветной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267744" cy="169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67544" y="1700808"/>
            <a:ext cx="8208912" cy="432426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6000" algn="just">
              <a:lnSpc>
                <a:spcPts val="3000"/>
              </a:lnSpc>
            </a:pPr>
            <a:r>
              <a:rPr lang="ru-RU" sz="2000" dirty="0" smtClean="0"/>
              <a:t>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результате выполнения мероприятий по техническому перевооружению электрических станций в рамках проекта «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ДПМ-штрих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» будет достигнуто:</a:t>
            </a:r>
          </a:p>
          <a:p>
            <a:pPr marL="36000" algn="just">
              <a:lnSpc>
                <a:spcPts val="3000"/>
              </a:lnSpc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повышение надёжности электроснабжения и теплоснабжения потребителей (в т.ч. населения) города Твери</a:t>
            </a:r>
          </a:p>
          <a:p>
            <a:pPr marL="36000" algn="just">
              <a:lnSpc>
                <a:spcPts val="3000"/>
              </a:lnSpc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экономия топлива (природного газа) на </a:t>
            </a: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единицу продукции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6000" algn="just">
              <a:lnSpc>
                <a:spcPts val="3000"/>
              </a:lnSpc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повышение эффективности работы оборудования, снижение затрат на ремонт оборудования,  производство электрической и тепловой энергии</a:t>
            </a:r>
          </a:p>
          <a:p>
            <a:pPr marL="36000" algn="just">
              <a:lnSpc>
                <a:spcPts val="3000"/>
              </a:lnSpc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повышение конкурентоспособности Тверских ТЭЦ при отборе на оптовом рынке электроэнергии (мощности), увеличение выручки от работы на ОРЭМ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0" y="6500834"/>
            <a:ext cx="9144000" cy="35716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b="1" i="1" dirty="0">
                <a:solidFill>
                  <a:schemeClr val="bg1"/>
                </a:solidFill>
                <a:latin typeface="Arial Narrow" pitchFamily="34" charset="0"/>
                <a:ea typeface="Ebrima" pitchFamily="2" charset="0"/>
                <a:cs typeface="Ebrima" pitchFamily="2" charset="0"/>
              </a:rPr>
              <a:t>     </a:t>
            </a:r>
            <a:r>
              <a:rPr lang="ru-RU" b="1" i="1" dirty="0" smtClean="0">
                <a:solidFill>
                  <a:schemeClr val="bg1"/>
                </a:solidFill>
                <a:latin typeface="Arial Narrow" pitchFamily="34" charset="0"/>
                <a:ea typeface="Ebrima" pitchFamily="2" charset="0"/>
                <a:cs typeface="Ebrima" pitchFamily="2" charset="0"/>
              </a:rPr>
              <a:t> </a:t>
            </a:r>
            <a:endParaRPr lang="ru-RU" b="1" i="1" dirty="0">
              <a:solidFill>
                <a:schemeClr val="bg1"/>
              </a:solidFill>
              <a:latin typeface="Arial Narrow" pitchFamily="34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7" name="Номер слайда 1"/>
          <p:cNvSpPr txBox="1">
            <a:spLocks noGrp="1"/>
          </p:cNvSpPr>
          <p:nvPr/>
        </p:nvSpPr>
        <p:spPr bwMode="auto">
          <a:xfrm>
            <a:off x="8643938" y="6429375"/>
            <a:ext cx="4381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3744755-200D-4751-84AE-60507C0F5047}" type="slidenum">
              <a:rPr lang="ru-RU" sz="1200" b="1">
                <a:solidFill>
                  <a:schemeClr val="bg1"/>
                </a:solidFill>
                <a:latin typeface="Calibri" pitchFamily="34" charset="0"/>
                <a:cs typeface="Arial" charset="0"/>
              </a:rPr>
              <a:pPr algn="r"/>
              <a:t>13</a:t>
            </a:fld>
            <a:endParaRPr lang="ru-RU" sz="1200" b="1" dirty="0">
              <a:solidFill>
                <a:schemeClr val="bg1"/>
              </a:solidFill>
              <a:latin typeface="Calibri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>
            <a:spLocks noChangeArrowheads="1"/>
          </p:cNvSpPr>
          <p:nvPr/>
        </p:nvSpPr>
        <p:spPr bwMode="auto">
          <a:xfrm>
            <a:off x="611188" y="1773238"/>
            <a:ext cx="79422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2400" b="1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2267744" y="0"/>
            <a:ext cx="6876256" cy="76470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 smtClean="0">
                <a:solidFill>
                  <a:schemeClr val="bg1"/>
                </a:solidFill>
                <a:latin typeface="Times New Roman" pitchFamily="18" charset="0"/>
                <a:ea typeface="Ebrima" panose="02000000000000000000" pitchFamily="2" charset="0"/>
                <a:cs typeface="Times New Roman" pitchFamily="18" charset="0"/>
              </a:rPr>
              <a:t>Поручение Президента РФ</a:t>
            </a:r>
            <a:endParaRPr lang="ru-RU" sz="2800" b="1" dirty="0">
              <a:solidFill>
                <a:schemeClr val="bg1"/>
              </a:solidFill>
              <a:latin typeface="Times New Roman" pitchFamily="18" charset="0"/>
              <a:ea typeface="Ebrima" panose="02000000000000000000" pitchFamily="2" charset="0"/>
              <a:cs typeface="Times New Roman" pitchFamily="18" charset="0"/>
            </a:endParaRPr>
          </a:p>
        </p:txBody>
      </p:sp>
      <p:pic>
        <p:nvPicPr>
          <p:cNvPr id="5130" name="Picture 2" descr="D:\Щербакова\Бланки\Бланки ТГ\Значек ТГ цветной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267744" cy="169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67544" y="1916832"/>
            <a:ext cx="8208912" cy="391107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6000" algn="just">
              <a:lnSpc>
                <a:spcPts val="3000"/>
              </a:lnSpc>
            </a:pPr>
            <a:r>
              <a:rPr lang="ru-RU" sz="2000" dirty="0" smtClean="0"/>
              <a:t>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 итогам совещания по вопросам развития электроэнергетики                 14 ноября 2017 года (Пр-2530), которое состоялось с участием Президента РФ, Правительству Российской Федерации с учётом предложений Минэнерго России, касающихся формирования механизмов привлечения инвестиций в модернизацию объектов генерации тепловой электроэнергетики,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поручено разработать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совместно с органами исполнительной власти субъектов Российской Федерации и ведущими деловыми объединениями предпринимателей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механизмы привлечения инвестиций в модернизацию объектов генерации тепловой электроэнергетики.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0" y="6500834"/>
            <a:ext cx="9144000" cy="35716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b="1" i="1" dirty="0">
                <a:solidFill>
                  <a:schemeClr val="bg1"/>
                </a:solidFill>
                <a:latin typeface="Arial Narrow" pitchFamily="34" charset="0"/>
                <a:ea typeface="Ebrima" pitchFamily="2" charset="0"/>
                <a:cs typeface="Ebrima" pitchFamily="2" charset="0"/>
              </a:rPr>
              <a:t>     </a:t>
            </a:r>
            <a:r>
              <a:rPr lang="ru-RU" b="1" i="1" dirty="0" smtClean="0">
                <a:solidFill>
                  <a:schemeClr val="bg1"/>
                </a:solidFill>
                <a:latin typeface="Arial Narrow" pitchFamily="34" charset="0"/>
                <a:ea typeface="Ebrima" pitchFamily="2" charset="0"/>
                <a:cs typeface="Ebrima" pitchFamily="2" charset="0"/>
              </a:rPr>
              <a:t> </a:t>
            </a:r>
            <a:endParaRPr lang="ru-RU" b="1" i="1" dirty="0">
              <a:solidFill>
                <a:schemeClr val="bg1"/>
              </a:solidFill>
              <a:latin typeface="Arial Narrow" pitchFamily="34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7" name="Номер слайда 1"/>
          <p:cNvSpPr txBox="1">
            <a:spLocks noGrp="1"/>
          </p:cNvSpPr>
          <p:nvPr/>
        </p:nvSpPr>
        <p:spPr bwMode="auto">
          <a:xfrm>
            <a:off x="8643938" y="6429375"/>
            <a:ext cx="4381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3744755-200D-4751-84AE-60507C0F5047}" type="slidenum">
              <a:rPr lang="ru-RU" sz="1200" b="1">
                <a:solidFill>
                  <a:schemeClr val="bg1"/>
                </a:solidFill>
                <a:latin typeface="Calibri" pitchFamily="34" charset="0"/>
                <a:cs typeface="Arial" charset="0"/>
              </a:rPr>
              <a:pPr algn="r"/>
              <a:t>2</a:t>
            </a:fld>
            <a:endParaRPr lang="ru-RU" sz="1200" b="1" dirty="0">
              <a:solidFill>
                <a:schemeClr val="bg1"/>
              </a:solidFill>
              <a:latin typeface="Calibri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>
            <a:spLocks noChangeArrowheads="1"/>
          </p:cNvSpPr>
          <p:nvPr/>
        </p:nvSpPr>
        <p:spPr bwMode="auto">
          <a:xfrm>
            <a:off x="611188" y="1773238"/>
            <a:ext cx="79422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2400" b="1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2195736" y="0"/>
            <a:ext cx="6948264" cy="76470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b="1" dirty="0" smtClean="0"/>
              <a:t> 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Механизм привлечения инвестиций</a:t>
            </a:r>
            <a:endParaRPr lang="ru-RU" sz="2800" b="1" dirty="0">
              <a:solidFill>
                <a:schemeClr val="bg1"/>
              </a:solidFill>
              <a:latin typeface="Times New Roman" pitchFamily="18" charset="0"/>
              <a:ea typeface="Ebrima" panose="02000000000000000000" pitchFamily="2" charset="0"/>
              <a:cs typeface="Times New Roman" pitchFamily="18" charset="0"/>
            </a:endParaRPr>
          </a:p>
        </p:txBody>
      </p:sp>
      <p:pic>
        <p:nvPicPr>
          <p:cNvPr id="5130" name="Picture 2" descr="D:\Щербакова\Бланки\Бланки ТГ\Значек ТГ цветной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2195736" cy="163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39552" y="1700808"/>
            <a:ext cx="8208912" cy="36830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Конкурсный отбор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проектов реконструкции (технического перевооружения, модернизации) тепловых электрических станций в ЕЭС России. </a:t>
            </a:r>
          </a:p>
          <a:p>
            <a:pPr algn="just">
              <a:lnSpc>
                <a:spcPts val="2800"/>
              </a:lnSpc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2800"/>
              </a:lnSpc>
            </a:pPr>
            <a:r>
              <a:rPr lang="ru-RU" sz="20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Обязательства собственника по итогам конкурса: </a:t>
            </a:r>
          </a:p>
          <a:p>
            <a:pPr algn="just">
              <a:lnSpc>
                <a:spcPts val="2800"/>
              </a:lnSpc>
              <a:buFont typeface="Wingdings" pitchFamily="2" charset="2"/>
              <a:buChar char="Ø"/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провести заявленные мероприятия</a:t>
            </a:r>
          </a:p>
          <a:p>
            <a:pPr algn="just">
              <a:lnSpc>
                <a:spcPts val="2800"/>
              </a:lnSpc>
              <a:buFont typeface="Wingdings" pitchFamily="2" charset="2"/>
              <a:buChar char="Ø"/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поставлять мощность 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в течение не менее 15-20 лет</a:t>
            </a:r>
          </a:p>
          <a:p>
            <a:pPr algn="just">
              <a:lnSpc>
                <a:spcPts val="2800"/>
              </a:lnSpc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2800"/>
              </a:lnSpc>
            </a:pPr>
            <a:r>
              <a:rPr lang="ru-RU" sz="20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Предмет конкурса: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минимизация затрат на реализацию проекта реконструкции (технического перевооружения, модернизации).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0" y="6500834"/>
            <a:ext cx="9144000" cy="35716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b="1" i="1" dirty="0">
                <a:solidFill>
                  <a:schemeClr val="bg1"/>
                </a:solidFill>
                <a:latin typeface="Arial Narrow" pitchFamily="34" charset="0"/>
                <a:ea typeface="Ebrima" pitchFamily="2" charset="0"/>
                <a:cs typeface="Ebrima" pitchFamily="2" charset="0"/>
              </a:rPr>
              <a:t>     </a:t>
            </a:r>
            <a:r>
              <a:rPr lang="ru-RU" b="1" i="1" dirty="0" smtClean="0">
                <a:solidFill>
                  <a:schemeClr val="bg1"/>
                </a:solidFill>
                <a:latin typeface="Arial Narrow" pitchFamily="34" charset="0"/>
                <a:ea typeface="Ebrima" pitchFamily="2" charset="0"/>
                <a:cs typeface="Ebrima" pitchFamily="2" charset="0"/>
              </a:rPr>
              <a:t> </a:t>
            </a:r>
            <a:endParaRPr lang="ru-RU" b="1" i="1" dirty="0">
              <a:solidFill>
                <a:schemeClr val="bg1"/>
              </a:solidFill>
              <a:latin typeface="Arial Narrow" pitchFamily="34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7" name="Номер слайда 1"/>
          <p:cNvSpPr txBox="1">
            <a:spLocks noGrp="1"/>
          </p:cNvSpPr>
          <p:nvPr/>
        </p:nvSpPr>
        <p:spPr bwMode="auto">
          <a:xfrm>
            <a:off x="8643938" y="6429375"/>
            <a:ext cx="4381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3744755-200D-4751-84AE-60507C0F5047}" type="slidenum">
              <a:rPr lang="ru-RU" sz="1200" b="1">
                <a:solidFill>
                  <a:schemeClr val="bg1"/>
                </a:solidFill>
                <a:latin typeface="Calibri" pitchFamily="34" charset="0"/>
                <a:cs typeface="Arial" charset="0"/>
              </a:rPr>
              <a:pPr algn="r"/>
              <a:t>3</a:t>
            </a:fld>
            <a:endParaRPr lang="ru-RU" sz="1200" b="1" dirty="0">
              <a:solidFill>
                <a:schemeClr val="bg1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39552" y="5550331"/>
            <a:ext cx="8136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ООО «Тверская генерация» планирует участвовать в конкурсном отборе</a:t>
            </a:r>
            <a:endParaRPr lang="ru-RU" sz="2400" b="1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>
            <a:spLocks noChangeArrowheads="1"/>
          </p:cNvSpPr>
          <p:nvPr/>
        </p:nvSpPr>
        <p:spPr bwMode="auto">
          <a:xfrm>
            <a:off x="611188" y="1773238"/>
            <a:ext cx="79422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2400" b="1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2267744" y="0"/>
            <a:ext cx="6876256" cy="83671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Критерии отбора оборудования</a:t>
            </a:r>
            <a:endParaRPr lang="ru-RU" sz="2800" b="1" dirty="0">
              <a:solidFill>
                <a:schemeClr val="bg1"/>
              </a:solidFill>
              <a:latin typeface="Times New Roman" pitchFamily="18" charset="0"/>
              <a:ea typeface="Ebrima" panose="02000000000000000000" pitchFamily="2" charset="0"/>
              <a:cs typeface="Times New Roman" pitchFamily="18" charset="0"/>
            </a:endParaRPr>
          </a:p>
        </p:txBody>
      </p:sp>
      <p:pic>
        <p:nvPicPr>
          <p:cNvPr id="5130" name="Picture 2" descr="D:\Щербакова\Бланки\Бланки ТГ\Значек ТГ цветной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2195735" cy="163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67544" y="1772816"/>
            <a:ext cx="8208912" cy="33624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Только оборудование тепловых (конденсационных и теплофикационных) электростанций (ТЭС) в ЕЭС России, соответствующие следующим критериям: </a:t>
            </a:r>
          </a:p>
          <a:p>
            <a:pPr algn="just">
              <a:lnSpc>
                <a:spcPts val="2100"/>
              </a:lnSpc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2100"/>
              </a:lnSpc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1. Турбины неблочных ТЭС : </a:t>
            </a:r>
          </a:p>
          <a:p>
            <a:pPr algn="just">
              <a:lnSpc>
                <a:spcPts val="2100"/>
              </a:lnSpc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наработка с начала эксплуатации составила  200 000 часов; </a:t>
            </a:r>
          </a:p>
          <a:p>
            <a:pPr algn="just">
              <a:lnSpc>
                <a:spcPts val="2100"/>
              </a:lnSpc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коэффициент  включенности  за 2 года, предшествующих дате проведения отбора, превышает 60%.</a:t>
            </a:r>
          </a:p>
          <a:p>
            <a:pPr algn="just">
              <a:lnSpc>
                <a:spcPts val="2100"/>
              </a:lnSpc>
              <a:buFont typeface="Wingdings" pitchFamily="2" charset="2"/>
              <a:buChar char="Ø"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2100"/>
              </a:lnSpc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2. Иное оборудование ТЭЦ (котлоагрегат, генератор): </a:t>
            </a:r>
          </a:p>
          <a:p>
            <a:pPr algn="just">
              <a:lnSpc>
                <a:spcPts val="2100"/>
              </a:lnSpc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год ввода в эксплуатацию – ранее 1978 года. </a:t>
            </a:r>
          </a:p>
          <a:p>
            <a:pPr algn="just"/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0" y="6500834"/>
            <a:ext cx="9144000" cy="35716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b="1" i="1" dirty="0">
                <a:solidFill>
                  <a:schemeClr val="bg1"/>
                </a:solidFill>
                <a:latin typeface="Arial Narrow" pitchFamily="34" charset="0"/>
                <a:ea typeface="Ebrima" pitchFamily="2" charset="0"/>
                <a:cs typeface="Ebrima" pitchFamily="2" charset="0"/>
              </a:rPr>
              <a:t>     </a:t>
            </a:r>
            <a:r>
              <a:rPr lang="ru-RU" b="1" i="1" dirty="0" smtClean="0">
                <a:solidFill>
                  <a:schemeClr val="bg1"/>
                </a:solidFill>
                <a:latin typeface="Arial Narrow" pitchFamily="34" charset="0"/>
                <a:ea typeface="Ebrima" pitchFamily="2" charset="0"/>
                <a:cs typeface="Ebrima" pitchFamily="2" charset="0"/>
              </a:rPr>
              <a:t> </a:t>
            </a:r>
            <a:endParaRPr lang="ru-RU" b="1" i="1" dirty="0">
              <a:solidFill>
                <a:schemeClr val="bg1"/>
              </a:solidFill>
              <a:latin typeface="Arial Narrow" pitchFamily="34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7" name="Номер слайда 1"/>
          <p:cNvSpPr txBox="1">
            <a:spLocks noGrp="1"/>
          </p:cNvSpPr>
          <p:nvPr/>
        </p:nvSpPr>
        <p:spPr bwMode="auto">
          <a:xfrm>
            <a:off x="8643938" y="6429375"/>
            <a:ext cx="4381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3744755-200D-4751-84AE-60507C0F5047}" type="slidenum">
              <a:rPr lang="ru-RU" sz="1200" b="1">
                <a:solidFill>
                  <a:schemeClr val="bg1"/>
                </a:solidFill>
                <a:latin typeface="Calibri" pitchFamily="34" charset="0"/>
                <a:cs typeface="Arial" charset="0"/>
              </a:rPr>
              <a:pPr algn="r"/>
              <a:t>4</a:t>
            </a:fld>
            <a:endParaRPr lang="ru-RU" sz="1200" b="1" dirty="0">
              <a:solidFill>
                <a:schemeClr val="bg1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67544" y="5373216"/>
            <a:ext cx="8136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Часть оборудования ООО «Тверская генерация» удовлетворяет критериям отбора</a:t>
            </a:r>
            <a:endParaRPr lang="ru-RU" sz="2400" b="1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>
            <a:spLocks noChangeArrowheads="1"/>
          </p:cNvSpPr>
          <p:nvPr/>
        </p:nvSpPr>
        <p:spPr bwMode="auto">
          <a:xfrm>
            <a:off x="611188" y="1773238"/>
            <a:ext cx="79422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2400" b="1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2267744" y="-1"/>
            <a:ext cx="6876256" cy="147619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Дополнительные критерии отбора оборудования неучтенные в предложениях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Минэнерго России </a:t>
            </a:r>
          </a:p>
        </p:txBody>
      </p:sp>
      <p:pic>
        <p:nvPicPr>
          <p:cNvPr id="5130" name="Picture 2" descr="D:\Щербакова\Бланки\Бланки ТГ\Значек ТГ цветной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2195735" cy="163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67544" y="1772816"/>
            <a:ext cx="8208912" cy="22467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Критерии отбора, предложенные Минэнерго России, необходимо дополнить следующим критерием:</a:t>
            </a:r>
          </a:p>
          <a:p>
            <a:pPr algn="just">
              <a:lnSpc>
                <a:spcPts val="2100"/>
              </a:lnSpc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2100"/>
              </a:lnSpc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1. Турбины неблочных ТЭС : </a:t>
            </a:r>
          </a:p>
          <a:p>
            <a:pPr algn="just">
              <a:lnSpc>
                <a:spcPts val="2100"/>
              </a:lnSpc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Невозможность вывода турбоагрегата из эксплуатации по условиям теплоснабжения.</a:t>
            </a:r>
          </a:p>
          <a:p>
            <a:pPr algn="just">
              <a:lnSpc>
                <a:spcPts val="2100"/>
              </a:lnSpc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Расчет КИУМ, коэффициента включенности производить за отопительный период.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0" y="6500834"/>
            <a:ext cx="9144000" cy="35716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b="1" i="1" dirty="0">
                <a:solidFill>
                  <a:schemeClr val="bg1"/>
                </a:solidFill>
                <a:latin typeface="Arial Narrow" pitchFamily="34" charset="0"/>
                <a:ea typeface="Ebrima" pitchFamily="2" charset="0"/>
                <a:cs typeface="Ebrima" pitchFamily="2" charset="0"/>
              </a:rPr>
              <a:t>     </a:t>
            </a:r>
            <a:r>
              <a:rPr lang="ru-RU" b="1" i="1" dirty="0" smtClean="0">
                <a:solidFill>
                  <a:schemeClr val="bg1"/>
                </a:solidFill>
                <a:latin typeface="Arial Narrow" pitchFamily="34" charset="0"/>
                <a:ea typeface="Ebrima" pitchFamily="2" charset="0"/>
                <a:cs typeface="Ebrima" pitchFamily="2" charset="0"/>
              </a:rPr>
              <a:t> </a:t>
            </a:r>
            <a:endParaRPr lang="ru-RU" b="1" i="1" dirty="0">
              <a:solidFill>
                <a:schemeClr val="bg1"/>
              </a:solidFill>
              <a:latin typeface="Arial Narrow" pitchFamily="34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7" name="Номер слайда 1"/>
          <p:cNvSpPr txBox="1">
            <a:spLocks noGrp="1"/>
          </p:cNvSpPr>
          <p:nvPr/>
        </p:nvSpPr>
        <p:spPr bwMode="auto">
          <a:xfrm>
            <a:off x="8643938" y="6429375"/>
            <a:ext cx="4381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3744755-200D-4751-84AE-60507C0F5047}" type="slidenum">
              <a:rPr lang="ru-RU" sz="1200" b="1">
                <a:solidFill>
                  <a:schemeClr val="bg1"/>
                </a:solidFill>
                <a:latin typeface="Calibri" pitchFamily="34" charset="0"/>
                <a:cs typeface="Arial" charset="0"/>
              </a:rPr>
              <a:pPr algn="r"/>
              <a:t>5</a:t>
            </a:fld>
            <a:endParaRPr lang="ru-RU" sz="1200" b="1" dirty="0">
              <a:solidFill>
                <a:schemeClr val="bg1"/>
              </a:solidFill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71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2267744" y="-1"/>
            <a:ext cx="6876256" cy="105273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Соотношение оборудования к критериям отбора участия в ДПМ, озвученным Минэнерго РФ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30" name="Picture 2" descr="D:\Щербакова\Бланки\Бланки ТГ\Значек ТГ цветной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2195735" cy="14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0" y="6500834"/>
            <a:ext cx="9144000" cy="35716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b="1" i="1" dirty="0">
                <a:solidFill>
                  <a:schemeClr val="bg1"/>
                </a:solidFill>
                <a:latin typeface="Arial Narrow" pitchFamily="34" charset="0"/>
                <a:ea typeface="Ebrima" pitchFamily="2" charset="0"/>
                <a:cs typeface="Ebrima" pitchFamily="2" charset="0"/>
              </a:rPr>
              <a:t>     </a:t>
            </a:r>
            <a:r>
              <a:rPr lang="ru-RU" b="1" i="1" dirty="0" smtClean="0">
                <a:solidFill>
                  <a:schemeClr val="bg1"/>
                </a:solidFill>
                <a:latin typeface="Arial Narrow" pitchFamily="34" charset="0"/>
                <a:ea typeface="Ebrima" pitchFamily="2" charset="0"/>
                <a:cs typeface="Ebrima" pitchFamily="2" charset="0"/>
              </a:rPr>
              <a:t> </a:t>
            </a:r>
            <a:endParaRPr lang="ru-RU" b="1" i="1" dirty="0">
              <a:solidFill>
                <a:schemeClr val="bg1"/>
              </a:solidFill>
              <a:latin typeface="Arial Narrow" pitchFamily="34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7" name="Номер слайда 1"/>
          <p:cNvSpPr txBox="1">
            <a:spLocks noGrp="1"/>
          </p:cNvSpPr>
          <p:nvPr/>
        </p:nvSpPr>
        <p:spPr bwMode="auto">
          <a:xfrm>
            <a:off x="8643938" y="6429375"/>
            <a:ext cx="4381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3744755-200D-4751-84AE-60507C0F5047}" type="slidenum">
              <a:rPr lang="ru-RU" sz="1200" b="1">
                <a:solidFill>
                  <a:schemeClr val="bg1"/>
                </a:solidFill>
                <a:latin typeface="Calibri" pitchFamily="34" charset="0"/>
                <a:cs typeface="Arial" charset="0"/>
              </a:rPr>
              <a:pPr algn="r"/>
              <a:t>6</a:t>
            </a:fld>
            <a:endParaRPr lang="ru-RU" sz="1200" b="1" dirty="0">
              <a:solidFill>
                <a:schemeClr val="bg1"/>
              </a:solidFill>
              <a:latin typeface="Calibri" pitchFamily="34" charset="0"/>
              <a:cs typeface="Arial" charset="0"/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179512" y="1484784"/>
          <a:ext cx="7344812" cy="1564605"/>
        </p:xfrm>
        <a:graphic>
          <a:graphicData uri="http://schemas.openxmlformats.org/drawingml/2006/table">
            <a:tbl>
              <a:tblPr/>
              <a:tblGrid>
                <a:gridCol w="2291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7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7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7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7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17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17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17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615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Критерии</a:t>
                      </a:r>
                    </a:p>
                  </a:txBody>
                  <a:tcPr marL="7012" marR="7012" marT="70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Турбоагрегат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Генератор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Котлы энергетические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62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87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Р-11-35/5 КТЗ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Т2-12-2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ЛМЗ </a:t>
                      </a:r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верт.-водотр</a:t>
                      </a: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.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ЦЭМ верт.-водотр.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ЛМЗ верт.-водотр.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ЛМЗ верт.-водотр.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ЦЭМ верт.-водотр.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ЦЭМ верт.-водотр.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68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наработка с начала эксплуатации составила  </a:t>
                      </a:r>
                      <a:r>
                        <a:rPr lang="ru-RU" sz="8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более 200 </a:t>
                      </a:r>
                      <a:r>
                        <a:rPr lang="ru-RU" sz="8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000 часов</a:t>
                      </a:r>
                    </a:p>
                  </a:txBody>
                  <a:tcPr marL="7012" marR="7012" marT="70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461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коэффициент  включенности, за 2 года, предшествующих дате проведения отбора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012" marR="7012" marT="70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029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год ввода в эксплуатацию – ранее 1978 года</a:t>
                      </a:r>
                    </a:p>
                  </a:txBody>
                  <a:tcPr marL="7012" marR="7012" marT="70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" name="Таблица 13"/>
          <p:cNvGraphicFramePr>
            <a:graphicFrameLocks noGrp="1"/>
          </p:cNvGraphicFramePr>
          <p:nvPr/>
        </p:nvGraphicFramePr>
        <p:xfrm>
          <a:off x="179512" y="3212976"/>
          <a:ext cx="7344819" cy="1379828"/>
        </p:xfrm>
        <a:graphic>
          <a:graphicData uri="http://schemas.openxmlformats.org/drawingml/2006/table">
            <a:tbl>
              <a:tblPr/>
              <a:tblGrid>
                <a:gridCol w="229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1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17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17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4725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Критерии</a:t>
                      </a:r>
                    </a:p>
                  </a:txBody>
                  <a:tcPr marL="7012" marR="7012" marT="70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Турбоагрегат</a:t>
                      </a:r>
                    </a:p>
                  </a:txBody>
                  <a:tcPr marL="7012" marR="7012" marT="70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Генератор</a:t>
                      </a:r>
                    </a:p>
                  </a:txBody>
                  <a:tcPr marL="7012" marR="7012" marT="70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Котлы энергетические</a:t>
                      </a:r>
                    </a:p>
                  </a:txBody>
                  <a:tcPr marL="7012" marR="7012" marT="70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25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7012" marR="7012" marT="70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9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ПТ-60-130/13</a:t>
                      </a:r>
                    </a:p>
                  </a:txBody>
                  <a:tcPr marL="7012" marR="7012" marT="70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Т-100/120-130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ТВФ-63-2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ТВФ-120-2 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БКЗ-210-140-7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БКЗ-210-140-7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БКЗ-210-140-7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БКЗ-210-140-7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46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наработка с начала эксплуатации составила  </a:t>
                      </a:r>
                      <a:r>
                        <a:rPr lang="ru-RU" sz="8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более 200 </a:t>
                      </a:r>
                      <a:r>
                        <a:rPr lang="ru-RU" sz="8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000 часов</a:t>
                      </a:r>
                    </a:p>
                  </a:txBody>
                  <a:tcPr marL="7012" marR="7012" marT="70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647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коэффициент  </a:t>
                      </a:r>
                      <a:r>
                        <a:rPr lang="ru-RU" sz="8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включенности за </a:t>
                      </a:r>
                      <a:r>
                        <a:rPr lang="ru-RU" sz="8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 года, предшествующих дате проведения </a:t>
                      </a:r>
                      <a:r>
                        <a:rPr lang="ru-RU" sz="8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отбора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012" marR="7012" marT="70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503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год ввода в эксплуатацию – ранее 1978 года</a:t>
                      </a:r>
                    </a:p>
                  </a:txBody>
                  <a:tcPr marL="7012" marR="7012" marT="70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Таблица 14"/>
          <p:cNvGraphicFramePr>
            <a:graphicFrameLocks noGrp="1"/>
          </p:cNvGraphicFramePr>
          <p:nvPr/>
        </p:nvGraphicFramePr>
        <p:xfrm>
          <a:off x="179512" y="4797152"/>
          <a:ext cx="8856990" cy="1612728"/>
        </p:xfrm>
        <a:graphic>
          <a:graphicData uri="http://schemas.openxmlformats.org/drawingml/2006/table">
            <a:tbl>
              <a:tblPr/>
              <a:tblGrid>
                <a:gridCol w="1825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94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94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94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94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943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943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943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2654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Критерии</a:t>
                      </a:r>
                    </a:p>
                  </a:txBody>
                  <a:tcPr marL="4628" marR="4628" marT="46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Турбоагрегат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Генератор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Котлы энергетические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54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13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14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38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4АЛ/6.3Р16-1.7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ПР-24(25)-90/10/0,9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ПТ-25-90/10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ПТ-25/30-90/10/1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ПР-10(12)-90/15/7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ТГ 4АЛ/6,3Р16/1,7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ТВС-30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ТВ2-30-2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ТФП-25-2/6,3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Т-12-2 У3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БКЗ 220-100Ф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БКЗ 160 -100ГМ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БКЗ 160 -100ГМ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ТП-170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ТП-170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388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коэффициент  включенности за 2 года, предшествующих дате проведения отбора превышает 60%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628" marR="4628" marT="46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388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коэффициент  включенности  за 2 года, предшествующих дате проведения отбора</a:t>
                      </a:r>
                    </a:p>
                  </a:txBody>
                  <a:tcPr marL="4628" marR="4628" marT="4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468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год ввода в эксплуатацию – ранее 1978 года</a:t>
                      </a:r>
                    </a:p>
                  </a:txBody>
                  <a:tcPr marL="4628" marR="4628" marT="4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107504" y="1412776"/>
            <a:ext cx="925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b="1" dirty="0" smtClean="0">
                <a:solidFill>
                  <a:srgbClr val="0033CC"/>
                </a:solidFill>
                <a:latin typeface="Times New Roman" pitchFamily="18" charset="0"/>
                <a:ea typeface="Ebrima" panose="02000000000000000000" pitchFamily="2" charset="0"/>
                <a:cs typeface="Times New Roman" pitchFamily="18" charset="0"/>
              </a:rPr>
              <a:t>ТЭЦ-1 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07504" y="3140968"/>
            <a:ext cx="925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b="1" dirty="0" smtClean="0">
                <a:solidFill>
                  <a:srgbClr val="0033CC"/>
                </a:solidFill>
                <a:latin typeface="Times New Roman" pitchFamily="18" charset="0"/>
                <a:ea typeface="Ebrima" panose="02000000000000000000" pitchFamily="2" charset="0"/>
                <a:cs typeface="Times New Roman" pitchFamily="18" charset="0"/>
              </a:rPr>
              <a:t>ТЭЦ-3 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107504" y="4725144"/>
            <a:ext cx="925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b="1" dirty="0" smtClean="0">
                <a:solidFill>
                  <a:srgbClr val="0033CC"/>
                </a:solidFill>
                <a:latin typeface="Times New Roman" pitchFamily="18" charset="0"/>
                <a:ea typeface="Ebrima" panose="02000000000000000000" pitchFamily="2" charset="0"/>
                <a:cs typeface="Times New Roman" pitchFamily="18" charset="0"/>
              </a:rPr>
              <a:t>ТЭЦ-4 </a:t>
            </a:r>
          </a:p>
        </p:txBody>
      </p:sp>
    </p:spTree>
    <p:extLst>
      <p:ext uri="{BB962C8B-B14F-4D97-AF65-F5344CB8AC3E}">
        <p14:creationId xmlns:p14="http://schemas.microsoft.com/office/powerpoint/2010/main" val="281771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2267744" y="-1"/>
            <a:ext cx="6876256" cy="105273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Соотношение оборудования к критериям отбора участия в ДПМ, дополненные Обществом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30" name="Picture 2" descr="D:\Щербакова\Бланки\Бланки ТГ\Значек ТГ цветной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2195735" cy="14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0" y="6500834"/>
            <a:ext cx="9144000" cy="35716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b="1" i="1" dirty="0">
                <a:solidFill>
                  <a:schemeClr val="bg1"/>
                </a:solidFill>
                <a:latin typeface="Arial Narrow" pitchFamily="34" charset="0"/>
                <a:ea typeface="Ebrima" pitchFamily="2" charset="0"/>
                <a:cs typeface="Ebrima" pitchFamily="2" charset="0"/>
              </a:rPr>
              <a:t>     </a:t>
            </a:r>
            <a:r>
              <a:rPr lang="ru-RU" b="1" i="1" dirty="0" smtClean="0">
                <a:solidFill>
                  <a:schemeClr val="bg1"/>
                </a:solidFill>
                <a:latin typeface="Arial Narrow" pitchFamily="34" charset="0"/>
                <a:ea typeface="Ebrima" pitchFamily="2" charset="0"/>
                <a:cs typeface="Ebrima" pitchFamily="2" charset="0"/>
              </a:rPr>
              <a:t> </a:t>
            </a:r>
            <a:endParaRPr lang="ru-RU" b="1" i="1" dirty="0">
              <a:solidFill>
                <a:schemeClr val="bg1"/>
              </a:solidFill>
              <a:latin typeface="Arial Narrow" pitchFamily="34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7" name="Номер слайда 1"/>
          <p:cNvSpPr txBox="1">
            <a:spLocks noGrp="1"/>
          </p:cNvSpPr>
          <p:nvPr/>
        </p:nvSpPr>
        <p:spPr bwMode="auto">
          <a:xfrm>
            <a:off x="8643938" y="6429375"/>
            <a:ext cx="4381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3744755-200D-4751-84AE-60507C0F5047}" type="slidenum">
              <a:rPr lang="ru-RU" sz="1200" b="1">
                <a:solidFill>
                  <a:schemeClr val="bg1"/>
                </a:solidFill>
                <a:latin typeface="Calibri" pitchFamily="34" charset="0"/>
                <a:cs typeface="Arial" charset="0"/>
              </a:rPr>
              <a:pPr algn="r"/>
              <a:t>7</a:t>
            </a:fld>
            <a:endParaRPr lang="ru-RU" sz="1200" b="1" dirty="0">
              <a:solidFill>
                <a:schemeClr val="bg1"/>
              </a:solidFill>
              <a:latin typeface="Calibri" pitchFamily="34" charset="0"/>
              <a:cs typeface="Arial" charset="0"/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179512" y="1412775"/>
          <a:ext cx="7344812" cy="1656185"/>
        </p:xfrm>
        <a:graphic>
          <a:graphicData uri="http://schemas.openxmlformats.org/drawingml/2006/table">
            <a:tbl>
              <a:tblPr/>
              <a:tblGrid>
                <a:gridCol w="2291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7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7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7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7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17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17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17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3647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Критерии</a:t>
                      </a:r>
                    </a:p>
                  </a:txBody>
                  <a:tcPr marL="7012" marR="7012" marT="70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Турбоагрегат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Генератор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Котлы энергетические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6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68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Р-11-35/5 КТЗ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Т2-12-2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ЛМЗ </a:t>
                      </a:r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верт.-водотр</a:t>
                      </a: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.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ЦЭМ верт.-водотр.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ЛМЗ верт.-водотр.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ЛМЗ верт.-водотр.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ЦЭМ верт.-водотр.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ЦЭМ верт.-водотр.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76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наработка с начала эксплуатации составила  </a:t>
                      </a:r>
                      <a:r>
                        <a:rPr lang="ru-RU" sz="8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более 200 </a:t>
                      </a:r>
                      <a:r>
                        <a:rPr lang="ru-RU" sz="8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000 часов</a:t>
                      </a:r>
                    </a:p>
                  </a:txBody>
                  <a:tcPr marL="7012" marR="7012" marT="70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384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коэффициент  включенности за 2 года, предшествующих дате проведения отбора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012" marR="7012" marT="70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303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год ввода в эксплуатацию – ранее 1978 года</a:t>
                      </a:r>
                    </a:p>
                  </a:txBody>
                  <a:tcPr marL="7012" marR="7012" marT="70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" name="Таблица 13"/>
          <p:cNvGraphicFramePr>
            <a:graphicFrameLocks noGrp="1"/>
          </p:cNvGraphicFramePr>
          <p:nvPr/>
        </p:nvGraphicFramePr>
        <p:xfrm>
          <a:off x="179512" y="3212976"/>
          <a:ext cx="7344819" cy="1379828"/>
        </p:xfrm>
        <a:graphic>
          <a:graphicData uri="http://schemas.openxmlformats.org/drawingml/2006/table">
            <a:tbl>
              <a:tblPr/>
              <a:tblGrid>
                <a:gridCol w="229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1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17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17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4725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Критерии</a:t>
                      </a:r>
                    </a:p>
                  </a:txBody>
                  <a:tcPr marL="7012" marR="7012" marT="70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Турбоагрегат</a:t>
                      </a:r>
                    </a:p>
                  </a:txBody>
                  <a:tcPr marL="7012" marR="7012" marT="70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Генератор</a:t>
                      </a:r>
                    </a:p>
                  </a:txBody>
                  <a:tcPr marL="7012" marR="7012" marT="70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Котлы энергетические</a:t>
                      </a:r>
                    </a:p>
                  </a:txBody>
                  <a:tcPr marL="7012" marR="7012" marT="70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25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7012" marR="7012" marT="70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9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ПТ-60-130/13</a:t>
                      </a:r>
                    </a:p>
                  </a:txBody>
                  <a:tcPr marL="7012" marR="7012" marT="70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Т-100/120-130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ТВФ-63-2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ТВФ-120-2 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БКЗ-210-140-7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БКЗ-210-140-7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БКЗ-210-140-7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БКЗ-210-140-7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46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наработка с начала эксплуатации составила  </a:t>
                      </a:r>
                      <a:r>
                        <a:rPr lang="ru-RU" sz="8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более 200 </a:t>
                      </a:r>
                      <a:r>
                        <a:rPr lang="ru-RU" sz="8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000 часов</a:t>
                      </a:r>
                    </a:p>
                  </a:txBody>
                  <a:tcPr marL="7012" marR="7012" marT="70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012" marR="7012" marT="70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647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коэффициент  </a:t>
                      </a:r>
                      <a:r>
                        <a:rPr lang="ru-RU" sz="8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включенности за </a:t>
                      </a:r>
                      <a:r>
                        <a:rPr lang="ru-RU" sz="8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 года, предшествующих дате проведения </a:t>
                      </a:r>
                      <a:r>
                        <a:rPr lang="ru-RU" sz="8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отбора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012" marR="7012" marT="70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503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год ввода в эксплуатацию – ранее 1978 года</a:t>
                      </a:r>
                    </a:p>
                  </a:txBody>
                  <a:tcPr marL="7012" marR="7012" marT="70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7012" marR="7012" marT="7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Таблица 14"/>
          <p:cNvGraphicFramePr>
            <a:graphicFrameLocks noGrp="1"/>
          </p:cNvGraphicFramePr>
          <p:nvPr/>
        </p:nvGraphicFramePr>
        <p:xfrm>
          <a:off x="179512" y="4725144"/>
          <a:ext cx="8856990" cy="1612728"/>
        </p:xfrm>
        <a:graphic>
          <a:graphicData uri="http://schemas.openxmlformats.org/drawingml/2006/table">
            <a:tbl>
              <a:tblPr/>
              <a:tblGrid>
                <a:gridCol w="1825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94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94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94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94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943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943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943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2654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Критерии</a:t>
                      </a:r>
                    </a:p>
                  </a:txBody>
                  <a:tcPr marL="4628" marR="4628" marT="46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Турбоагрегат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Генератор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Котлы энергетические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54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13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14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38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4АЛ/6.3Р16-1.7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ПР-24(25)-90/10/0,9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ПТ-25-90/10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ПТ-25/30-90/10/1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ПР-10(12)-90/15/7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ТГ 4АЛ/6,3Р16/1,7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ТВС-30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ТВ2-30-2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ТФП-25-2/6,3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Т-12-2 У3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БКЗ 220-100Ф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БКЗ 160 -100ГМ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БКЗ 160 -100ГМ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ТП-170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ТП-170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38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наработка с начала эксплуатации составила  более 200 000 часов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628" marR="4628" marT="46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388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коэффициент  включенности  за 2 года, предшествующих дате проведения отбора</a:t>
                      </a:r>
                    </a:p>
                  </a:txBody>
                  <a:tcPr marL="4628" marR="4628" marT="4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468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год ввода в эксплуатацию – ранее 1978 года</a:t>
                      </a:r>
                    </a:p>
                  </a:txBody>
                  <a:tcPr marL="4628" marR="4628" marT="46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107504" y="1331476"/>
            <a:ext cx="925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b="1" dirty="0" smtClean="0">
                <a:solidFill>
                  <a:srgbClr val="0033CC"/>
                </a:solidFill>
                <a:latin typeface="Times New Roman" pitchFamily="18" charset="0"/>
                <a:ea typeface="Ebrima" panose="02000000000000000000" pitchFamily="2" charset="0"/>
                <a:cs typeface="Times New Roman" pitchFamily="18" charset="0"/>
              </a:rPr>
              <a:t>ТЭЦ-1 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07504" y="3140968"/>
            <a:ext cx="925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b="1" dirty="0" smtClean="0">
                <a:solidFill>
                  <a:srgbClr val="0033CC"/>
                </a:solidFill>
                <a:latin typeface="Times New Roman" pitchFamily="18" charset="0"/>
                <a:ea typeface="Ebrima" panose="02000000000000000000" pitchFamily="2" charset="0"/>
                <a:cs typeface="Times New Roman" pitchFamily="18" charset="0"/>
              </a:rPr>
              <a:t>ТЭЦ-3 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107504" y="4653136"/>
            <a:ext cx="925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b="1" dirty="0" smtClean="0">
                <a:solidFill>
                  <a:srgbClr val="0033CC"/>
                </a:solidFill>
                <a:latin typeface="Times New Roman" pitchFamily="18" charset="0"/>
                <a:ea typeface="Ebrima" panose="02000000000000000000" pitchFamily="2" charset="0"/>
                <a:cs typeface="Times New Roman" pitchFamily="18" charset="0"/>
              </a:rPr>
              <a:t>ТЭЦ-4 </a:t>
            </a:r>
          </a:p>
        </p:txBody>
      </p:sp>
    </p:spTree>
    <p:extLst>
      <p:ext uri="{BB962C8B-B14F-4D97-AF65-F5344CB8AC3E}">
        <p14:creationId xmlns:p14="http://schemas.microsoft.com/office/powerpoint/2010/main" val="281771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кругленный прямоугольник 8"/>
          <p:cNvSpPr/>
          <p:nvPr/>
        </p:nvSpPr>
        <p:spPr>
          <a:xfrm>
            <a:off x="3419872" y="1700808"/>
            <a:ext cx="2177385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/>
            <a:r>
              <a:rPr lang="ru-RU" sz="16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Турбина</a:t>
            </a:r>
          </a:p>
          <a:p>
            <a:pPr marL="342900" indent="-342900" algn="ctr"/>
            <a:r>
              <a:rPr lang="ru-RU" sz="16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ТА №4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2123728" y="0"/>
            <a:ext cx="7020272" cy="9087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 smtClean="0">
                <a:solidFill>
                  <a:schemeClr val="bg1"/>
                </a:solidFill>
                <a:latin typeface="Times New Roman" pitchFamily="18" charset="0"/>
                <a:ea typeface="Ebrima" panose="02000000000000000000" pitchFamily="2" charset="0"/>
                <a:cs typeface="Times New Roman" pitchFamily="18" charset="0"/>
              </a:rPr>
              <a:t>ТЭЦ-1 в рамках критериев</a:t>
            </a:r>
            <a:endParaRPr lang="ru-RU" sz="2800" b="1" dirty="0">
              <a:solidFill>
                <a:schemeClr val="bg1"/>
              </a:solidFill>
              <a:latin typeface="Times New Roman" pitchFamily="18" charset="0"/>
              <a:ea typeface="Ebrima" panose="02000000000000000000" pitchFamily="2" charset="0"/>
              <a:cs typeface="Times New Roman" pitchFamily="18" charset="0"/>
            </a:endParaRPr>
          </a:p>
        </p:txBody>
      </p:sp>
      <p:pic>
        <p:nvPicPr>
          <p:cNvPr id="5130" name="Picture 2" descr="D:\Щербакова\Бланки\Бланки ТГ\Значек ТГ цветной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2123727" cy="1412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0" y="6500834"/>
            <a:ext cx="9144000" cy="35716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b="1" i="1" dirty="0">
                <a:solidFill>
                  <a:schemeClr val="bg1"/>
                </a:solidFill>
                <a:latin typeface="Arial Narrow" pitchFamily="34" charset="0"/>
                <a:ea typeface="Ebrima" pitchFamily="2" charset="0"/>
                <a:cs typeface="Ebrima" pitchFamily="2" charset="0"/>
              </a:rPr>
              <a:t>     </a:t>
            </a:r>
            <a:r>
              <a:rPr lang="ru-RU" b="1" i="1" dirty="0" smtClean="0">
                <a:solidFill>
                  <a:schemeClr val="bg1"/>
                </a:solidFill>
                <a:latin typeface="Arial Narrow" pitchFamily="34" charset="0"/>
                <a:ea typeface="Ebrima" pitchFamily="2" charset="0"/>
                <a:cs typeface="Ebrima" pitchFamily="2" charset="0"/>
              </a:rPr>
              <a:t> </a:t>
            </a:r>
            <a:endParaRPr lang="ru-RU" b="1" i="1" dirty="0">
              <a:solidFill>
                <a:schemeClr val="bg1"/>
              </a:solidFill>
              <a:latin typeface="Arial Narrow" pitchFamily="34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372200" y="1700808"/>
            <a:ext cx="2286254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b="1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Котлоагрегат</a:t>
            </a:r>
            <a:endParaRPr lang="ru-RU" sz="1600" dirty="0" smtClean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/>
            <a:r>
              <a:rPr lang="ru-RU" sz="16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КА № 3, КА № 4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467544" y="1700808"/>
            <a:ext cx="2177385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/>
            <a:r>
              <a:rPr lang="ru-RU" sz="16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Генератор</a:t>
            </a:r>
          </a:p>
          <a:p>
            <a:pPr marL="342900" indent="-342900" algn="ctr"/>
            <a:r>
              <a:rPr lang="ru-RU" sz="16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ТГ№4</a:t>
            </a:r>
            <a:endParaRPr lang="ru-RU" sz="1600" dirty="0">
              <a:solidFill>
                <a:srgbClr val="0033CC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67544" y="5733256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Это оборудование ТЭЦ-1 может участвовать в конкурсе</a:t>
            </a:r>
            <a:endParaRPr lang="ru-RU" sz="2400" b="1" dirty="0">
              <a:solidFill>
                <a:srgbClr val="0033CC"/>
              </a:solidFill>
            </a:endParaRPr>
          </a:p>
        </p:txBody>
      </p:sp>
      <p:sp>
        <p:nvSpPr>
          <p:cNvPr id="23" name="Номер слайда 1"/>
          <p:cNvSpPr txBox="1">
            <a:spLocks noGrp="1"/>
          </p:cNvSpPr>
          <p:nvPr/>
        </p:nvSpPr>
        <p:spPr bwMode="auto">
          <a:xfrm>
            <a:off x="8643938" y="6429375"/>
            <a:ext cx="4381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3744755-200D-4751-84AE-60507C0F5047}" type="slidenum">
              <a:rPr lang="ru-RU" sz="1200" b="1">
                <a:solidFill>
                  <a:schemeClr val="bg1"/>
                </a:solidFill>
                <a:latin typeface="Calibri" pitchFamily="34" charset="0"/>
                <a:cs typeface="Arial" charset="0"/>
              </a:rPr>
              <a:pPr algn="r"/>
              <a:t>8</a:t>
            </a:fld>
            <a:endParaRPr lang="ru-RU" sz="1200" b="1" dirty="0">
              <a:solidFill>
                <a:schemeClr val="bg1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2049" name="Picture 1" descr="C:\Users\vasilievdv\Desktop\IMG_2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780928"/>
            <a:ext cx="3744416" cy="2880320"/>
          </a:xfrm>
          <a:prstGeom prst="rect">
            <a:avLst/>
          </a:prstGeom>
          <a:noFill/>
        </p:spPr>
      </p:pic>
      <p:pic>
        <p:nvPicPr>
          <p:cNvPr id="2050" name="Picture 2" descr="C:\Users\vasilievdv\Desktop\IMG_2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2798930"/>
            <a:ext cx="3816424" cy="28623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6466" y="2780928"/>
            <a:ext cx="3993526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Скругленный прямоугольник 8"/>
          <p:cNvSpPr/>
          <p:nvPr/>
        </p:nvSpPr>
        <p:spPr>
          <a:xfrm>
            <a:off x="3491880" y="1628800"/>
            <a:ext cx="2242535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/>
            <a:r>
              <a:rPr lang="ru-RU" sz="16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Турбины</a:t>
            </a:r>
          </a:p>
          <a:p>
            <a:pPr marL="342900" indent="-342900" algn="ctr"/>
            <a:r>
              <a:rPr lang="ru-RU" sz="16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ТА №1 и ТА№2</a:t>
            </a:r>
          </a:p>
        </p:txBody>
      </p:sp>
      <p:sp>
        <p:nvSpPr>
          <p:cNvPr id="5122" name="Text Box 4"/>
          <p:cNvSpPr txBox="1">
            <a:spLocks noChangeArrowheads="1"/>
          </p:cNvSpPr>
          <p:nvPr/>
        </p:nvSpPr>
        <p:spPr bwMode="auto">
          <a:xfrm>
            <a:off x="611188" y="1773238"/>
            <a:ext cx="79422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2400" b="1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2123728" y="0"/>
            <a:ext cx="7020272" cy="9087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 smtClean="0">
                <a:solidFill>
                  <a:schemeClr val="bg1"/>
                </a:solidFill>
                <a:latin typeface="Times New Roman" pitchFamily="18" charset="0"/>
                <a:ea typeface="Ebrima" panose="02000000000000000000" pitchFamily="2" charset="0"/>
                <a:cs typeface="Times New Roman" pitchFamily="18" charset="0"/>
              </a:rPr>
              <a:t>ТЭЦ-3 в рамках критериев</a:t>
            </a:r>
            <a:endParaRPr lang="ru-RU" sz="2800" b="1" dirty="0">
              <a:solidFill>
                <a:schemeClr val="bg1"/>
              </a:solidFill>
              <a:latin typeface="Times New Roman" pitchFamily="18" charset="0"/>
              <a:ea typeface="Ebrima" panose="02000000000000000000" pitchFamily="2" charset="0"/>
              <a:cs typeface="Times New Roman" pitchFamily="18" charset="0"/>
            </a:endParaRPr>
          </a:p>
        </p:txBody>
      </p:sp>
      <p:pic>
        <p:nvPicPr>
          <p:cNvPr id="5130" name="Picture 2" descr="D:\Щербакова\Бланки\Бланки ТГ\Значек ТГ цветной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2123727" cy="1412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0" y="6500834"/>
            <a:ext cx="9144000" cy="35716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b="1" i="1" dirty="0">
                <a:solidFill>
                  <a:schemeClr val="bg1"/>
                </a:solidFill>
                <a:latin typeface="Arial Narrow" pitchFamily="34" charset="0"/>
                <a:ea typeface="Ebrima" pitchFamily="2" charset="0"/>
                <a:cs typeface="Ebrima" pitchFamily="2" charset="0"/>
              </a:rPr>
              <a:t>     </a:t>
            </a:r>
            <a:r>
              <a:rPr lang="ru-RU" b="1" i="1" dirty="0" smtClean="0">
                <a:solidFill>
                  <a:schemeClr val="bg1"/>
                </a:solidFill>
                <a:latin typeface="Arial Narrow" pitchFamily="34" charset="0"/>
                <a:ea typeface="Ebrima" pitchFamily="2" charset="0"/>
                <a:cs typeface="Ebrima" pitchFamily="2" charset="0"/>
              </a:rPr>
              <a:t> </a:t>
            </a:r>
            <a:endParaRPr lang="ru-RU" b="1" i="1" dirty="0">
              <a:solidFill>
                <a:schemeClr val="bg1"/>
              </a:solidFill>
              <a:latin typeface="Arial Narrow" pitchFamily="34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7" name="Номер слайда 1"/>
          <p:cNvSpPr txBox="1">
            <a:spLocks noGrp="1"/>
          </p:cNvSpPr>
          <p:nvPr/>
        </p:nvSpPr>
        <p:spPr bwMode="auto">
          <a:xfrm>
            <a:off x="8643938" y="6429375"/>
            <a:ext cx="4381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3744755-200D-4751-84AE-60507C0F5047}" type="slidenum">
              <a:rPr lang="ru-RU" sz="1200" b="1">
                <a:solidFill>
                  <a:schemeClr val="bg1"/>
                </a:solidFill>
                <a:latin typeface="Calibri" pitchFamily="34" charset="0"/>
                <a:cs typeface="Arial" charset="0"/>
              </a:rPr>
              <a:pPr algn="r"/>
              <a:t>9</a:t>
            </a:fld>
            <a:endParaRPr lang="ru-RU" sz="1200" b="1" dirty="0">
              <a:solidFill>
                <a:schemeClr val="bg1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465810" y="1628800"/>
            <a:ext cx="2354662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b="1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Котлоагрегаты</a:t>
            </a:r>
            <a:r>
              <a:rPr lang="ru-RU" sz="16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ru-RU" sz="16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КА №1, КА №2, КА №3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39552" y="1628800"/>
            <a:ext cx="2242535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/>
            <a:r>
              <a:rPr lang="ru-RU" sz="16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Генераторы</a:t>
            </a:r>
          </a:p>
          <a:p>
            <a:pPr marL="342900" indent="-342900" algn="ctr"/>
            <a:r>
              <a:rPr lang="ru-RU" sz="16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ТГ№1 и ТГ№2</a:t>
            </a:r>
          </a:p>
        </p:txBody>
      </p:sp>
      <p:pic>
        <p:nvPicPr>
          <p:cNvPr id="2051" name="Picture 3" descr="C:\Users\shcherbakova\Desktop\ка-1 суп кор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2780928"/>
            <a:ext cx="3956650" cy="2592288"/>
          </a:xfrm>
          <a:prstGeom prst="rect">
            <a:avLst/>
          </a:prstGeom>
          <a:noFill/>
        </p:spPr>
      </p:pic>
      <p:sp>
        <p:nvSpPr>
          <p:cNvPr id="14" name="Прямоугольник 13"/>
          <p:cNvSpPr/>
          <p:nvPr/>
        </p:nvSpPr>
        <p:spPr>
          <a:xfrm>
            <a:off x="539552" y="5733256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Это оборудование ТЭЦ-3 может участвовать в конкурсе</a:t>
            </a:r>
            <a:endParaRPr lang="ru-RU" sz="2400" b="1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1241</TotalTime>
  <Words>1377</Words>
  <Application>Microsoft Office PowerPoint</Application>
  <PresentationFormat>Экран (4:3)</PresentationFormat>
  <Paragraphs>471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Arial Narrow</vt:lpstr>
      <vt:lpstr>Calibri</vt:lpstr>
      <vt:lpstr>Ebrima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Васильев Дмитрий Владимирович</dc:creator>
  <cp:lastModifiedBy>Жарлицына Татьяна Леонидовна</cp:lastModifiedBy>
  <cp:revision>65</cp:revision>
  <cp:lastPrinted>2018-02-13T12:40:00Z</cp:lastPrinted>
  <dcterms:created xsi:type="dcterms:W3CDTF">2018-01-29T14:53:40Z</dcterms:created>
  <dcterms:modified xsi:type="dcterms:W3CDTF">2018-09-20T07:13:08Z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_NewReviewCycle">
    <vt:lpwstr/>
  </property>
</Properties>
</file>