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zhevitskii\Documents\&#1058;&#1074;&#1077;&#1088;&#1089;&#1082;&#1072;&#1103;%20&#1043;&#1077;&#1085;&#1077;&#1088;&#1072;&#1094;&#1080;&#1103;\&#1041;&#1080;&#1079;&#1085;&#1077;&#1089;-&#1087;&#1083;&#1072;&#1085;\&#1052;&#1086;&#1076;&#1077;&#1083;&#1080;\2018-08-16%20&#1048;&#1085;&#1074;&#1077;&#1089;&#1090;&#1084;&#1086;&#1076;&#1077;&#1083;&#1100;_&#1058;&#1043;_2018%20-%2010%20&#1083;&#1077;&#1090;%20&#1089;%20&#1079;&#1072;&#1081;&#1084;&#1086;&#1084;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09016899356911E-2"/>
          <c:y val="6.2971385493742274E-2"/>
          <c:w val="0.90832744407000043"/>
          <c:h val="0.6434083739143176"/>
        </c:manualLayout>
      </c:layout>
      <c:lineChart>
        <c:grouping val="standard"/>
        <c:varyColors val="0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Ден.поток!$C$125:$O$125</c:f>
              <c:numCache>
                <c:formatCode>0.0%</c:formatCode>
                <c:ptCount val="13"/>
                <c:pt idx="0">
                  <c:v>1.0215433879843958</c:v>
                </c:pt>
                <c:pt idx="1">
                  <c:v>1.0624051235037744</c:v>
                </c:pt>
                <c:pt idx="2">
                  <c:v>1.104901328443924</c:v>
                </c:pt>
                <c:pt idx="3">
                  <c:v>1.1490973815816816</c:v>
                </c:pt>
                <c:pt idx="4">
                  <c:v>1.1950612768449478</c:v>
                </c:pt>
                <c:pt idx="5">
                  <c:v>1.2428637279187462</c:v>
                </c:pt>
                <c:pt idx="6">
                  <c:v>1.2925782770354952</c:v>
                </c:pt>
                <c:pt idx="7">
                  <c:v>1.3442814081169161</c:v>
                </c:pt>
                <c:pt idx="8">
                  <c:v>1.3980526644415945</c:v>
                </c:pt>
                <c:pt idx="9">
                  <c:v>1.4539747710192554</c:v>
                </c:pt>
                <c:pt idx="10">
                  <c:v>1.5121337618600275</c:v>
                </c:pt>
                <c:pt idx="11">
                  <c:v>1.5726191123344273</c:v>
                </c:pt>
                <c:pt idx="12">
                  <c:v>1.6355238768278051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D-4231-8F05-9FCFB909C398}"/>
            </c:ext>
          </c:extLst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ln w="50800">
              <a:solidFill>
                <a:srgbClr val="FF6969"/>
              </a:solidFill>
            </a:ln>
          </c:spPr>
          <c:marker>
            <c:spPr>
              <a:solidFill>
                <a:srgbClr val="FF6969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Ден.поток!$C$126:$O$126</c:f>
              <c:numCache>
                <c:formatCode>0.0%</c:formatCode>
                <c:ptCount val="13"/>
                <c:pt idx="0">
                  <c:v>1.0555502710666733</c:v>
                </c:pt>
                <c:pt idx="1">
                  <c:v>1.1611052981733401</c:v>
                </c:pt>
                <c:pt idx="2">
                  <c:v>1.2772158279906749</c:v>
                </c:pt>
                <c:pt idx="3">
                  <c:v>1.3793930942299284</c:v>
                </c:pt>
                <c:pt idx="4">
                  <c:v>1.4897445417683235</c:v>
                </c:pt>
                <c:pt idx="5">
                  <c:v>1.6089241051097896</c:v>
                </c:pt>
                <c:pt idx="6">
                  <c:v>1.7054595514163777</c:v>
                </c:pt>
                <c:pt idx="7">
                  <c:v>1.7736779334730335</c:v>
                </c:pt>
                <c:pt idx="8">
                  <c:v>1.8446250508119535</c:v>
                </c:pt>
                <c:pt idx="9">
                  <c:v>1.918410052844431</c:v>
                </c:pt>
                <c:pt idx="10">
                  <c:v>1.9567782539013199</c:v>
                </c:pt>
                <c:pt idx="11">
                  <c:v>1.9959138189793462</c:v>
                </c:pt>
                <c:pt idx="12">
                  <c:v>2.0358320953589337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D-4231-8F05-9FCFB909C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804032"/>
        <c:axId val="115805184"/>
      </c:lineChart>
      <c:catAx>
        <c:axId val="1158040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15805184"/>
        <c:crosses val="autoZero"/>
        <c:auto val="1"/>
        <c:lblAlgn val="ctr"/>
        <c:lblOffset val="100"/>
        <c:noMultiLvlLbl val="0"/>
      </c:catAx>
      <c:valAx>
        <c:axId val="11580518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58040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Ден.поток!$C$119:$O$119</c:f>
              <c:numCache>
                <c:formatCode>0%</c:formatCode>
                <c:ptCount val="13"/>
                <c:pt idx="0">
                  <c:v>1.0215433879843958</c:v>
                </c:pt>
                <c:pt idx="1">
                  <c:v>1.04</c:v>
                </c:pt>
                <c:pt idx="2">
                  <c:v>1.04</c:v>
                </c:pt>
                <c:pt idx="3">
                  <c:v>1.04</c:v>
                </c:pt>
                <c:pt idx="4">
                  <c:v>1.04</c:v>
                </c:pt>
                <c:pt idx="5">
                  <c:v>1.04</c:v>
                </c:pt>
                <c:pt idx="6">
                  <c:v>1.04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1.04</c:v>
                </c:pt>
                <c:pt idx="11">
                  <c:v>1.04</c:v>
                </c:pt>
                <c:pt idx="12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5-43A6-9C9B-A0C903B52F90}"/>
            </c:ext>
          </c:extLst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invertIfNegative val="0"/>
          <c:dLbls>
            <c:dLbl>
              <c:idx val="7"/>
              <c:layout>
                <c:manualLayout>
                  <c:x val="-3.3044196612969862E-3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4C5-43A6-9C9B-A0C903B52F90}"/>
                </c:ext>
              </c:extLst>
            </c:dLbl>
            <c:dLbl>
              <c:idx val="8"/>
              <c:layout>
                <c:manualLayout>
                  <c:x val="0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4C5-43A6-9C9B-A0C903B52F90}"/>
                </c:ext>
              </c:extLst>
            </c:dLbl>
            <c:dLbl>
              <c:idx val="9"/>
              <c:layout>
                <c:manualLayout>
                  <c:x val="-4.9566294919454841E-3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4C5-43A6-9C9B-A0C903B52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Ден.поток!$C$123:$O$123</c:f>
              <c:numCache>
                <c:formatCode>0%</c:formatCode>
                <c:ptCount val="13"/>
                <c:pt idx="0">
                  <c:v>1.0555502710666733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1.08</c:v>
                </c:pt>
                <c:pt idx="4">
                  <c:v>1.08</c:v>
                </c:pt>
                <c:pt idx="5">
                  <c:v>1.08</c:v>
                </c:pt>
                <c:pt idx="6">
                  <c:v>1.06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1.02</c:v>
                </c:pt>
                <c:pt idx="11">
                  <c:v>1.02</c:v>
                </c:pt>
                <c:pt idx="12">
                  <c:v>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C5-43A6-9C9B-A0C903B52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axId val="115847168"/>
        <c:axId val="115848704"/>
      </c:barChart>
      <c:catAx>
        <c:axId val="115847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5848704"/>
        <c:crosses val="autoZero"/>
        <c:auto val="1"/>
        <c:lblAlgn val="ctr"/>
        <c:lblOffset val="100"/>
        <c:noMultiLvlLbl val="0"/>
      </c:catAx>
      <c:valAx>
        <c:axId val="115848704"/>
        <c:scaling>
          <c:orientation val="minMax"/>
          <c:min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58471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057221324155833E-2"/>
          <c:y val="1.2796049270804286E-2"/>
          <c:w val="0.91284815261689611"/>
          <c:h val="0.92304460909097863"/>
        </c:manualLayout>
      </c:layout>
      <c:lineChart>
        <c:grouping val="standard"/>
        <c:varyColors val="0"/>
        <c:ser>
          <c:idx val="3"/>
          <c:order val="0"/>
          <c:tx>
            <c:strRef>
              <c:f>СВОД!$A$58</c:f>
              <c:strCache>
                <c:ptCount val="1"/>
                <c:pt idx="0">
                  <c:v>EBITDAsum</c:v>
                </c:pt>
              </c:strCache>
            </c:strRef>
          </c:tx>
          <c:spPr>
            <a:ln w="50800">
              <a:solidFill>
                <a:srgbClr val="FFC000"/>
              </a:solidFill>
              <a:prstDash val="sysDash"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СВОД!$B$58:$O$58</c:f>
            </c:numRef>
          </c:val>
          <c:smooth val="1"/>
          <c:extLst>
            <c:ext xmlns:c16="http://schemas.microsoft.com/office/drawing/2014/chart" uri="{C3380CC4-5D6E-409C-BE32-E72D297353CC}">
              <c16:uniqueId val="{00000000-80F7-4FAA-B640-118EF4CBC095}"/>
            </c:ext>
          </c:extLst>
        </c:ser>
        <c:ser>
          <c:idx val="1"/>
          <c:order val="1"/>
          <c:tx>
            <c:strRef>
              <c:f>СВОД!$A$46</c:f>
              <c:strCache>
                <c:ptCount val="1"/>
                <c:pt idx="0">
                  <c:v>EBITDAee</c:v>
                </c:pt>
              </c:strCache>
            </c:strRef>
          </c:tx>
          <c:spPr>
            <a:ln w="50800">
              <a:solidFill>
                <a:srgbClr val="0070C0"/>
              </a:solidFill>
              <a:prstDash val="sysDash"/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СВОД!$B$46:$O$46</c:f>
            </c:numRef>
          </c:val>
          <c:smooth val="1"/>
          <c:extLst>
            <c:ext xmlns:c16="http://schemas.microsoft.com/office/drawing/2014/chart" uri="{C3380CC4-5D6E-409C-BE32-E72D297353CC}">
              <c16:uniqueId val="{00000001-80F7-4FAA-B640-118EF4CBC095}"/>
            </c:ext>
          </c:extLst>
        </c:ser>
        <c:ser>
          <c:idx val="2"/>
          <c:order val="2"/>
          <c:tx>
            <c:strRef>
              <c:f>СВОД!$A$51</c:f>
              <c:strCache>
                <c:ptCount val="1"/>
                <c:pt idx="0">
                  <c:v>EBITDAte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СВОД!$B$51:$O$51</c:f>
            </c:numRef>
          </c:val>
          <c:smooth val="1"/>
          <c:extLst>
            <c:ext xmlns:c16="http://schemas.microsoft.com/office/drawing/2014/chart" uri="{C3380CC4-5D6E-409C-BE32-E72D297353CC}">
              <c16:uniqueId val="{00000002-80F7-4FAA-B640-118EF4CBC095}"/>
            </c:ext>
          </c:extLst>
        </c:ser>
        <c:ser>
          <c:idx val="0"/>
          <c:order val="3"/>
          <c:tx>
            <c:v>Валовая прибыль</c:v>
          </c:tx>
          <c:spPr>
            <a:ln w="63500">
              <a:solidFill>
                <a:srgbClr val="FFC000"/>
              </a:solidFill>
              <a:prstDash val="solid"/>
            </a:ln>
          </c:spPr>
          <c:marker>
            <c:spPr>
              <a:solidFill>
                <a:srgbClr val="FFC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СВОД!$B$39:$O$39</c:f>
              <c:numCache>
                <c:formatCode>_-* #,##0_р_._-;\-* #,##0_р_._-;_-* "-"_р_._-;_-@_-</c:formatCode>
                <c:ptCount val="14"/>
                <c:pt idx="0">
                  <c:v>-795085.34586699202</c:v>
                </c:pt>
                <c:pt idx="1">
                  <c:v>-838766.25149479043</c:v>
                </c:pt>
                <c:pt idx="2">
                  <c:v>-532013.47998132906</c:v>
                </c:pt>
                <c:pt idx="3">
                  <c:v>-198682.49703560467</c:v>
                </c:pt>
                <c:pt idx="4">
                  <c:v>116801.52704329567</c:v>
                </c:pt>
                <c:pt idx="5">
                  <c:v>467429.21398542466</c:v>
                </c:pt>
                <c:pt idx="6">
                  <c:v>863508.31389468373</c:v>
                </c:pt>
                <c:pt idx="7">
                  <c:v>1181050.2373575806</c:v>
                </c:pt>
                <c:pt idx="8">
                  <c:v>1322829.8250202709</c:v>
                </c:pt>
                <c:pt idx="9">
                  <c:v>1484581.2380608139</c:v>
                </c:pt>
                <c:pt idx="10">
                  <c:v>1580081.7557568238</c:v>
                </c:pt>
                <c:pt idx="11">
                  <c:v>1509137.2325061478</c:v>
                </c:pt>
                <c:pt idx="12">
                  <c:v>1432281.083809295</c:v>
                </c:pt>
                <c:pt idx="13">
                  <c:v>1345550.9254347363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0F7-4FAA-B640-118EF4CBC095}"/>
            </c:ext>
          </c:extLst>
        </c:ser>
        <c:ser>
          <c:idx val="8"/>
          <c:order val="4"/>
          <c:tx>
            <c:v>Валовая прибыль ЭЭ</c:v>
          </c:tx>
          <c:spPr>
            <a:ln w="63500">
              <a:solidFill>
                <a:srgbClr val="0070C0"/>
              </a:solidFill>
              <a:prstDash val="solid"/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СВОД!$B$13:$O$13</c:f>
              <c:numCache>
                <c:formatCode>_-* #,##0_р_._-;\-* #,##0_р_._-;_-* "-"_р_._-;_-@_-</c:formatCode>
                <c:ptCount val="14"/>
                <c:pt idx="0">
                  <c:v>-300233.44251121796</c:v>
                </c:pt>
                <c:pt idx="1">
                  <c:v>-369971.65174318774</c:v>
                </c:pt>
                <c:pt idx="2">
                  <c:v>-374688.209904199</c:v>
                </c:pt>
                <c:pt idx="3">
                  <c:v>-370174.31105610594</c:v>
                </c:pt>
                <c:pt idx="4">
                  <c:v>-380569.9494933926</c:v>
                </c:pt>
                <c:pt idx="5">
                  <c:v>-401788.0432928169</c:v>
                </c:pt>
                <c:pt idx="6">
                  <c:v>-434504.3732158888</c:v>
                </c:pt>
                <c:pt idx="7">
                  <c:v>-481559.82782427419</c:v>
                </c:pt>
                <c:pt idx="8">
                  <c:v>-522007.93361616723</c:v>
                </c:pt>
                <c:pt idx="9">
                  <c:v>-562631.11703349487</c:v>
                </c:pt>
                <c:pt idx="10">
                  <c:v>-608954.84582328296</c:v>
                </c:pt>
                <c:pt idx="11">
                  <c:v>-656966.39509378234</c:v>
                </c:pt>
                <c:pt idx="12">
                  <c:v>-706677.49204770382</c:v>
                </c:pt>
                <c:pt idx="13">
                  <c:v>-758155.99852864956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0F7-4FAA-B640-118EF4CBC095}"/>
            </c:ext>
          </c:extLst>
        </c:ser>
        <c:ser>
          <c:idx val="9"/>
          <c:order val="5"/>
          <c:tx>
            <c:v>Валовая прибыль ТЭ</c:v>
          </c:tx>
          <c:spPr>
            <a:ln w="63500"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СВОД!$B$32:$O$32</c:f>
              <c:numCache>
                <c:formatCode>_-* #,##0_р_._-;\-* #,##0_р_._-;_-* "-"_р_._-;_-@_-</c:formatCode>
                <c:ptCount val="14"/>
                <c:pt idx="0">
                  <c:v>-494851.90335577371</c:v>
                </c:pt>
                <c:pt idx="1">
                  <c:v>-468794.59975160233</c:v>
                </c:pt>
                <c:pt idx="2">
                  <c:v>-157325.27007713015</c:v>
                </c:pt>
                <c:pt idx="3">
                  <c:v>171491.81402050145</c:v>
                </c:pt>
                <c:pt idx="4">
                  <c:v>497371.47653668816</c:v>
                </c:pt>
                <c:pt idx="5">
                  <c:v>869217.25727824122</c:v>
                </c:pt>
                <c:pt idx="6">
                  <c:v>1298012.6871105731</c:v>
                </c:pt>
                <c:pt idx="7">
                  <c:v>1662610.0651818549</c:v>
                </c:pt>
                <c:pt idx="8">
                  <c:v>1844837.7586364376</c:v>
                </c:pt>
                <c:pt idx="9">
                  <c:v>2047212.355094308</c:v>
                </c:pt>
                <c:pt idx="10">
                  <c:v>2189036.6015801085</c:v>
                </c:pt>
                <c:pt idx="11">
                  <c:v>2166103.6275999309</c:v>
                </c:pt>
                <c:pt idx="12">
                  <c:v>2138958.5758569967</c:v>
                </c:pt>
                <c:pt idx="13">
                  <c:v>2103706.9239633852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80F7-4FAA-B640-118EF4CBC095}"/>
            </c:ext>
          </c:extLst>
        </c:ser>
        <c:ser>
          <c:idx val="4"/>
          <c:order val="6"/>
          <c:tx>
            <c:strRef>
              <c:f>СВОД!$A$59</c:f>
              <c:strCache>
                <c:ptCount val="1"/>
                <c:pt idx="0">
                  <c:v>Инвестиции</c:v>
                </c:pt>
              </c:strCache>
            </c:strRef>
          </c:tx>
          <c:spPr>
            <a:ln w="50800"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СВОД!$B$59:$O$59</c:f>
              <c:numCache>
                <c:formatCode>General</c:formatCode>
                <c:ptCount val="14"/>
                <c:pt idx="2" formatCode="_-* #,##0_р_._-;\-* #,##0_р_._-;_-* &quot;-&quot;_р_._-;_-@_-">
                  <c:v>-1090576.57941897</c:v>
                </c:pt>
                <c:pt idx="3" formatCode="_-* #,##0_р_._-;\-* #,##0_р_._-;_-* &quot;-&quot;_р_._-;_-@_-">
                  <c:v>-1042180.5596707484</c:v>
                </c:pt>
                <c:pt idx="4" formatCode="_-* #,##0_р_._-;\-* #,##0_р_._-;_-* &quot;-&quot;_р_._-;_-@_-">
                  <c:v>-1003806.986491802</c:v>
                </c:pt>
                <c:pt idx="5" formatCode="_-* #,##0_р_._-;\-* #,##0_р_._-;_-* &quot;-&quot;_р_._-;_-@_-">
                  <c:v>-1030884.507551837</c:v>
                </c:pt>
                <c:pt idx="6" formatCode="_-* #,##0_р_._-;\-* #,##0_р_._-;_-* &quot;-&quot;_р_._-;_-@_-">
                  <c:v>-1033273.0621602314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80F7-4FAA-B640-118EF4CBC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49504"/>
        <c:axId val="140151040"/>
      </c:lineChart>
      <c:catAx>
        <c:axId val="140149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0151040"/>
        <c:crosses val="autoZero"/>
        <c:auto val="1"/>
        <c:lblAlgn val="ctr"/>
        <c:lblOffset val="100"/>
        <c:noMultiLvlLbl val="0"/>
      </c:catAx>
      <c:valAx>
        <c:axId val="140151040"/>
        <c:scaling>
          <c:orientation val="minMax"/>
        </c:scaling>
        <c:delete val="0"/>
        <c:axPos val="l"/>
        <c:majorGridlines/>
        <c:numFmt formatCode="_-* #,##0_р_._-;\-* #,##0_р_._-;_-* &quot;-&quot;_р_._-;_-@_-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40149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0842629046369213E-2"/>
          <c:y val="0.88818616589770871"/>
          <c:w val="0.81965783595592545"/>
          <c:h val="5.079833896862616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Ден.поток!$A$232</c:f>
              <c:strCache>
                <c:ptCount val="1"/>
                <c:pt idx="0">
                  <c:v>прогнозный уровень текущих платежей за газ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Ден.поток!$C$232:$P$232</c:f>
              <c:numCache>
                <c:formatCode>0%</c:formatCode>
                <c:ptCount val="14"/>
                <c:pt idx="0">
                  <c:v>0.83222189211513753</c:v>
                </c:pt>
                <c:pt idx="1">
                  <c:v>0.84521899953409563</c:v>
                </c:pt>
                <c:pt idx="2">
                  <c:v>0.74249991738152921</c:v>
                </c:pt>
                <c:pt idx="3">
                  <c:v>0.85100797145857365</c:v>
                </c:pt>
                <c:pt idx="4">
                  <c:v>0.93582435972625611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8-4378-A7EA-7FC805696AFF}"/>
            </c:ext>
          </c:extLst>
        </c:ser>
        <c:ser>
          <c:idx val="0"/>
          <c:order val="1"/>
          <c:tx>
            <c:strRef>
              <c:f>Ден.поток!$A$233</c:f>
              <c:strCache>
                <c:ptCount val="1"/>
                <c:pt idx="0">
                  <c:v>уровень платежей за газ с учетом накопленной задолженности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Ден.поток!$C$233:$P$233</c:f>
              <c:numCache>
                <c:formatCode>0%</c:formatCode>
                <c:ptCount val="14"/>
                <c:pt idx="0">
                  <c:v>-0.11064723578036841</c:v>
                </c:pt>
                <c:pt idx="1">
                  <c:v>-0.14798973258774475</c:v>
                </c:pt>
                <c:pt idx="2">
                  <c:v>-0.36071065385960954</c:v>
                </c:pt>
                <c:pt idx="3">
                  <c:v>-0.49302774824022133</c:v>
                </c:pt>
                <c:pt idx="4">
                  <c:v>-0.53307716453072762</c:v>
                </c:pt>
                <c:pt idx="5">
                  <c:v>-0.50186355557707352</c:v>
                </c:pt>
                <c:pt idx="6">
                  <c:v>-0.35096293600217582</c:v>
                </c:pt>
                <c:pt idx="7">
                  <c:v>-8.3578141475781256E-2</c:v>
                </c:pt>
                <c:pt idx="8">
                  <c:v>0.20692707159467599</c:v>
                </c:pt>
                <c:pt idx="9">
                  <c:v>0.49720679356010833</c:v>
                </c:pt>
                <c:pt idx="10">
                  <c:v>0.77866830607032078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D8-4378-A7EA-7FC80569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axId val="140558720"/>
        <c:axId val="140560256"/>
      </c:barChart>
      <c:catAx>
        <c:axId val="140558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0560256"/>
        <c:crosses val="autoZero"/>
        <c:auto val="1"/>
        <c:lblAlgn val="ctr"/>
        <c:lblOffset val="100"/>
        <c:noMultiLvlLbl val="0"/>
      </c:catAx>
      <c:valAx>
        <c:axId val="1405602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405587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23140830275755E-2"/>
          <c:y val="5.7421809969080299E-2"/>
          <c:w val="0.95074102190444865"/>
          <c:h val="0.80887871682924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Ден.поток!$A$38:$B$38</c:f>
              <c:strCache>
                <c:ptCount val="1"/>
                <c:pt idx="0">
                  <c:v>(справочно) прогнозный уровень текущих платежей за газ %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Ден.поток!$C$2:$Y$2</c:f>
              <c:strCache>
                <c:ptCount val="14"/>
                <c:pt idx="0">
                  <c:v> 2017 (факт) </c:v>
                </c:pt>
                <c:pt idx="1">
                  <c:v> 2018 (база) 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 2 022   </c:v>
                </c:pt>
                <c:pt idx="6">
                  <c:v> 2 023   </c:v>
                </c:pt>
                <c:pt idx="7">
                  <c:v> 2 024   </c:v>
                </c:pt>
                <c:pt idx="8">
                  <c:v> 2 025   </c:v>
                </c:pt>
                <c:pt idx="9">
                  <c:v> 2 026   </c:v>
                </c:pt>
                <c:pt idx="10">
                  <c:v> 2 027   </c:v>
                </c:pt>
                <c:pt idx="11">
                  <c:v> 2 028   </c:v>
                </c:pt>
                <c:pt idx="12">
                  <c:v> 2 029   </c:v>
                </c:pt>
                <c:pt idx="13">
                  <c:v> 2 030   </c:v>
                </c:pt>
              </c:strCache>
            </c:strRef>
          </c:cat>
          <c:val>
            <c:numRef>
              <c:f>Ден.поток!$C$38:$Y$38</c:f>
              <c:numCache>
                <c:formatCode>0%</c:formatCode>
                <c:ptCount val="14"/>
                <c:pt idx="0">
                  <c:v>0.83222189211513709</c:v>
                </c:pt>
                <c:pt idx="1">
                  <c:v>0.84521899953409541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9-4792-A3BA-3B3A8EDD9FA4}"/>
            </c:ext>
          </c:extLst>
        </c:ser>
        <c:ser>
          <c:idx val="1"/>
          <c:order val="1"/>
          <c:tx>
            <c:strRef>
              <c:f>Ден.поток!$A$39:$B$39</c:f>
              <c:strCache>
                <c:ptCount val="1"/>
                <c:pt idx="0">
                  <c:v>(справочно) то же, с учетом вновь накопленной задолженности %</c:v>
                </c:pt>
              </c:strCache>
            </c:strRef>
          </c:tx>
          <c:spPr>
            <a:solidFill>
              <a:srgbClr val="FF6969"/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Ден.поток!$C$2:$Y$2</c:f>
              <c:strCache>
                <c:ptCount val="14"/>
                <c:pt idx="0">
                  <c:v> 2017 (факт) </c:v>
                </c:pt>
                <c:pt idx="1">
                  <c:v> 2018 (база) 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 2 022   </c:v>
                </c:pt>
                <c:pt idx="6">
                  <c:v> 2 023   </c:v>
                </c:pt>
                <c:pt idx="7">
                  <c:v> 2 024   </c:v>
                </c:pt>
                <c:pt idx="8">
                  <c:v> 2 025   </c:v>
                </c:pt>
                <c:pt idx="9">
                  <c:v> 2 026   </c:v>
                </c:pt>
                <c:pt idx="10">
                  <c:v> 2 027   </c:v>
                </c:pt>
                <c:pt idx="11">
                  <c:v> 2 028   </c:v>
                </c:pt>
                <c:pt idx="12">
                  <c:v> 2 029   </c:v>
                </c:pt>
                <c:pt idx="13">
                  <c:v> 2 030   </c:v>
                </c:pt>
              </c:strCache>
            </c:strRef>
          </c:cat>
          <c:val>
            <c:numRef>
              <c:f>Ден.поток!$C$39:$Y$39</c:f>
              <c:numCache>
                <c:formatCode>0%</c:formatCode>
                <c:ptCount val="14"/>
                <c:pt idx="0">
                  <c:v>-0.11064723578036841</c:v>
                </c:pt>
                <c:pt idx="1">
                  <c:v>-0.14798973258774462</c:v>
                </c:pt>
                <c:pt idx="2">
                  <c:v>-0.10321057124113794</c:v>
                </c:pt>
                <c:pt idx="3">
                  <c:v>-8.9691191798651967E-2</c:v>
                </c:pt>
                <c:pt idx="4">
                  <c:v>-7.2082588209815834E-2</c:v>
                </c:pt>
                <c:pt idx="5">
                  <c:v>-5.6246315713497905E-2</c:v>
                </c:pt>
                <c:pt idx="6">
                  <c:v>-8.2012373233818214E-3</c:v>
                </c:pt>
                <c:pt idx="7">
                  <c:v>3.9525923661741798E-2</c:v>
                </c:pt>
                <c:pt idx="8">
                  <c:v>0.10318415643437732</c:v>
                </c:pt>
                <c:pt idx="9">
                  <c:v>0.36747391131376728</c:v>
                </c:pt>
                <c:pt idx="10">
                  <c:v>0.8074599153409604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9-4792-A3BA-3B3A8EDD9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40294400"/>
        <c:axId val="140300288"/>
      </c:barChart>
      <c:catAx>
        <c:axId val="140294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0300288"/>
        <c:crosses val="autoZero"/>
        <c:auto val="1"/>
        <c:lblAlgn val="ctr"/>
        <c:lblOffset val="100"/>
        <c:noMultiLvlLbl val="0"/>
      </c:catAx>
      <c:valAx>
        <c:axId val="140300288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402944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524502641783652E-2"/>
          <c:y val="0.8823837258954309"/>
          <c:w val="0.97361354404420608"/>
          <c:h val="0.1002626949288607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0.07476</cdr:x>
      <cdr:y>0.03774</cdr:y>
    </cdr:from>
    <cdr:to>
      <cdr:x>0.48152</cdr:x>
      <cdr:y>0.11032</cdr:y>
    </cdr:to>
    <cdr:sp macro="" textlink="">
      <cdr:nvSpPr>
        <cdr:cNvPr id="2" name="TextBox 31"/>
        <cdr:cNvSpPr txBox="1"/>
      </cdr:nvSpPr>
      <cdr:spPr>
        <a:xfrm xmlns:a="http://schemas.openxmlformats.org/drawingml/2006/main">
          <a:off x="683568" y="144016"/>
          <a:ext cx="371941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ru-RU" sz="1200" i="1" dirty="0" smtClean="0"/>
            <a:t>Динамика валовой прибыли по видам деятельности</a:t>
          </a:r>
          <a:endParaRPr lang="ru-RU" sz="1200" i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60B83-7153-4F1F-BEA6-D83277D8532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33F3-188D-4B4C-B6DD-68E23F5F9016}" type="datetimeFigureOut">
              <a:rPr lang="ru-RU" smtClean="0"/>
              <a:pPr/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082E-8222-4B8B-8C5C-D8D57A1D028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b="1" i="1" dirty="0" smtClean="0">
                <a:solidFill>
                  <a:schemeClr val="bg1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 </a:t>
            </a: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0" y="0"/>
            <a:ext cx="2598732" cy="1939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25464" y="2173284"/>
            <a:ext cx="7786743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Инвестиционная модель</a:t>
            </a:r>
          </a:p>
          <a:p>
            <a:pPr algn="ctr">
              <a:spcBef>
                <a:spcPts val="1200"/>
              </a:spcBef>
            </a:pPr>
            <a:r>
              <a:rPr lang="ru-RU" sz="4400" i="1" cap="none" spc="1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ООО «Тверская генерация»</a:t>
            </a:r>
          </a:p>
          <a:p>
            <a:pPr algn="ctr">
              <a:spcBef>
                <a:spcPts val="1200"/>
              </a:spcBef>
            </a:pP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предложения по реструктуризации задолженности за природный газ</a:t>
            </a:r>
            <a:endParaRPr lang="ru-RU" sz="3200" i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5536" y="6488668"/>
            <a:ext cx="1655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Август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Прогноз изменения цен и тарифов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980728"/>
          <a:ext cx="8712968" cy="1219200"/>
        </p:xfrm>
        <a:graphic>
          <a:graphicData uri="http://schemas.openxmlformats.org/drawingml/2006/table">
            <a:tbl>
              <a:tblPr/>
              <a:tblGrid>
                <a:gridCol w="202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3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</a:t>
                      </a:r>
                      <a:r>
                        <a:rPr lang="ru-RU" sz="1000" b="0" i="1" u="none" strike="noStrike" dirty="0">
                          <a:latin typeface="Arial"/>
                        </a:rPr>
                        <a:t>на тепловую энергию для </a:t>
                      </a:r>
                      <a:r>
                        <a:rPr lang="ru-RU" sz="1000" b="0" i="1" u="none" strike="noStrike" dirty="0" smtClean="0">
                          <a:latin typeface="Arial"/>
                        </a:rPr>
                        <a:t>населения,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на тепловую энергию для прочих потребителей,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105,6%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106,0%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611560" y="4221088"/>
          <a:ext cx="7776864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Диаграмма 28"/>
          <p:cNvGraphicFramePr/>
          <p:nvPr/>
        </p:nvGraphicFramePr>
        <p:xfrm>
          <a:off x="683568" y="2204864"/>
          <a:ext cx="7686675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72200" y="522920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(нарастающим итогом)</a:t>
            </a:r>
            <a:endParaRPr lang="ru-RU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20272" y="256490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(год к году)</a:t>
            </a:r>
            <a:endParaRPr lang="ru-RU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Экономические показатели в условиях реализации инвестиционной программы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980728"/>
          <a:ext cx="8784975" cy="1706880"/>
        </p:xfrm>
        <a:graphic>
          <a:graphicData uri="http://schemas.openxmlformats.org/drawingml/2006/table">
            <a:tbl>
              <a:tblPr/>
              <a:tblGrid>
                <a:gridCol w="186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4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54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Себестоимость электроэнергии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1 766 913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2 012 823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2 035 123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2 048 595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2 077 394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2 096 979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2 154 019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2 225 466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2 285 704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2 346 595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2 413 682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2 482 970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2 554 489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2 628 325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Выручка от продажи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1 466 679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1 642 852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1 660 435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1 678 421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1 696 824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1 695 191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1 719 515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1 743 906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1 763 696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1 783 964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1 804 728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1 826 004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1 847 811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1 870 169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Прибыль / убыток по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-300 233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-369 972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-374 688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-370 174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-380 570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-401 788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-434 504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-481 560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-522 008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-562 631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-608 955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-656 966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-706 677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-758 156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Себестоимость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4 221 737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4 581 213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4 733 805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4 882 899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5 055 091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5 226 435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5 412 699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5 585 426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5 874 891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6 175 687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6 451 378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6 741 523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7 043 068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7 360 068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Выручка от продажи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3 726 885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4 112 418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4 576 802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5 056 797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5 558 333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6 104 584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6 722 508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7 264 068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7 738 920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8 243 158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8 662 111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8 930 973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9 207 148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9 490 825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Прибыль / убыток по  тепловой энергии и теплоносителю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-494 852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-468 795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-157 003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173 898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503 241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878 149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1 309 809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1 678 642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1 864 029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2 067 471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2 210 734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2 189 450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2 164 079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2 130 757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Валовая прибыль,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-795 085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-838 766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-531 691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-196 276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122 671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476 361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875 305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1 197 082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1 342 021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1 504 840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1 601 779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1 532 483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1 457 402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1 372 601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/>
          <p:cNvGraphicFramePr/>
          <p:nvPr/>
        </p:nvGraphicFramePr>
        <p:xfrm>
          <a:off x="0" y="2708920"/>
          <a:ext cx="91440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Финансовые показатели в условиях реализации инвестиционной программы. Денежный поток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51520" y="2060848"/>
          <a:ext cx="8784975" cy="2952329"/>
        </p:xfrm>
        <a:graphic>
          <a:graphicData uri="http://schemas.openxmlformats.org/drawingml/2006/table">
            <a:tbl>
              <a:tblPr/>
              <a:tblGrid>
                <a:gridCol w="166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5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2017 (факт)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2018 (база)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019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Поступления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6 842 821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7 592 144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7 811 635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8 013 533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8 251 128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5 009 289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5 567 227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6 041 499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6 554 663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7 101 035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7 677 487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8 343 033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8 940 047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9 431 973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Выплаты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5 569 779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6 145 438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6 288 974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6 420 865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6 559 639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6 690 860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6 856 674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7 028 907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7 297 606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7 592 534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7 859 407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8 135 834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8 419 031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8 712 333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Налог на прибыль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30 668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119 090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218 826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299 271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335 505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376 210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400 445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383 121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364 350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343 150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Выплаты по инвестиционной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753 505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720 161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767 441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832 750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782 246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611 912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713 449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793 612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859 880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935 233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1 017 907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1 107 663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Чистый денежный поток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-560 490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-578 211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34 786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485 287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999 958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1 085 412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1 191 298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1 270 700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1 223 431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1 171 244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1 112 234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Чистый денежный поток, накопленным итогом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-3 710 300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-4 288 511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-5 289 491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-5 875 853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-6 132 567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-6 097 780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-5 612 493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-4 612 536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-3 527 123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-2 335 825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-1 065 125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158 305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1 329 550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2 441 783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5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внешние вложения исходя из 100% текущей оплаты </a:t>
                      </a:r>
                      <a:r>
                        <a:rPr lang="ru-RU" sz="800" b="0" i="1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бюджетные вложения (субсидия на разницу между льготным и экономически обоснованным тарифом для населения)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59 195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230 189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431 409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609 270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817 515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1 060 086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1 241 041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1 333 977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1 433 072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1 511 356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1 462 573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1 406 387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1 342 301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Блок-схема: перфолента 19"/>
          <p:cNvSpPr/>
          <p:nvPr/>
        </p:nvSpPr>
        <p:spPr>
          <a:xfrm>
            <a:off x="179512" y="5352591"/>
            <a:ext cx="3672408" cy="1080120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выхода на безубыточность (100% оплату текущих платежей):</a:t>
            </a:r>
            <a:r>
              <a:rPr lang="ru-RU" sz="1400" i="1" dirty="0" smtClean="0">
                <a:solidFill>
                  <a:srgbClr val="0070C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4 года</a:t>
            </a:r>
            <a:endParaRPr lang="ru-RU" dirty="0"/>
          </a:p>
        </p:txBody>
      </p:sp>
      <p:sp>
        <p:nvSpPr>
          <p:cNvPr id="21" name="Блок-схема: перфолента 20"/>
          <p:cNvSpPr/>
          <p:nvPr/>
        </p:nvSpPr>
        <p:spPr>
          <a:xfrm>
            <a:off x="5292080" y="980728"/>
            <a:ext cx="3672408" cy="864096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полного погашения задолженности</a:t>
            </a:r>
            <a:r>
              <a:rPr lang="ru-RU" sz="1400" i="1" dirty="0" smtClean="0">
                <a:solidFill>
                  <a:srgbClr val="0070C0"/>
                </a:solidFill>
              </a:rPr>
              <a:t>: </a:t>
            </a: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10 лет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Динамика оплаты задолженности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504" y="980728"/>
          <a:ext cx="8856987" cy="1097280"/>
        </p:xfrm>
        <a:graphic>
          <a:graphicData uri="http://schemas.openxmlformats.org/drawingml/2006/table">
            <a:tbl>
              <a:tblPr/>
              <a:tblGrid>
                <a:gridCol w="184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Ед. изм.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прогнозный уровень текущих платежей за газ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algn="just" fontAlgn="b"/>
                      <a:r>
                        <a:rPr lang="ru-RU" sz="800" b="0" i="1" u="none" strike="noStrike" dirty="0">
                          <a:latin typeface="Arial"/>
                        </a:rPr>
                        <a:t>уровень платежей за газ с учетом накопленной задолженности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Необходимые внешние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вложения в период реализации инвестпрограммы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исходя из 100% текущей оплаты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latin typeface="Arial"/>
                        </a:rPr>
                        <a:t>тыс. руб.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1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000 980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586 362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256 713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251520" y="2500312"/>
          <a:ext cx="8712968" cy="308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6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Основные положения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340768"/>
            <a:ext cx="8467477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Рассрочка накопленной задолженности за природный газ на сумму 4 257 млн.руб.  в течение 10 лет по графику с предоставлением 3-х летних «каникул»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Рост тарифа для прочих потребителей  - не более 10% ежегодно в 3-х летнем периоде</a:t>
            </a:r>
            <a:endParaRPr lang="en-US" sz="1400" b="1" i="1" dirty="0" smtClean="0">
              <a:solidFill>
                <a:srgbClr val="0070C0"/>
              </a:solidFill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Рост тарифа для населения – 4% в год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Инвестиционная программа в течение 5 лет на сумму 6 136,85 млн.руб.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Для обеспечения 100% текущих платежей за газ в первые 3 года необходимо дополнительное финансирование на 1 845  млн.руб.</a:t>
            </a:r>
          </a:p>
          <a:p>
            <a:pPr marL="228600" indent="-228600">
              <a:spcBef>
                <a:spcPts val="600"/>
              </a:spcBef>
            </a:pPr>
            <a:r>
              <a:rPr lang="ru-RU" sz="1400" b="1" i="1" dirty="0" smtClean="0">
                <a:solidFill>
                  <a:srgbClr val="0070C0"/>
                </a:solidFill>
              </a:rPr>
              <a:t>	Либо установить гарантированный размер оплаты за природный газ на уровне:</a:t>
            </a:r>
          </a:p>
          <a:p>
            <a:r>
              <a:rPr lang="ru-RU" sz="1400" b="1" i="1" dirty="0" smtClean="0">
                <a:solidFill>
                  <a:srgbClr val="0070C0"/>
                </a:solidFill>
              </a:rPr>
              <a:t>	 - в 2019 году – в размере 75%;</a:t>
            </a:r>
          </a:p>
          <a:p>
            <a:r>
              <a:rPr lang="ru-RU" sz="1400" b="1" i="1" dirty="0" smtClean="0">
                <a:solidFill>
                  <a:srgbClr val="0070C0"/>
                </a:solidFill>
              </a:rPr>
              <a:t>	- в 2020 году – в размере 85%;</a:t>
            </a:r>
          </a:p>
          <a:p>
            <a:r>
              <a:rPr lang="ru-RU" sz="1400" b="1" i="1" dirty="0" smtClean="0">
                <a:solidFill>
                  <a:srgbClr val="0070C0"/>
                </a:solidFill>
              </a:rPr>
              <a:t>	- в 2021 году – в размере 95</a:t>
            </a:r>
            <a:r>
              <a:rPr lang="en-US" sz="1400" b="1" i="1" dirty="0" smtClean="0">
                <a:solidFill>
                  <a:srgbClr val="0070C0"/>
                </a:solidFill>
              </a:rPr>
              <a:t>%</a:t>
            </a:r>
            <a:r>
              <a:rPr lang="ru-RU" sz="1400" b="1" i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ru-RU" sz="1400" b="1" i="1" dirty="0" smtClean="0">
                <a:solidFill>
                  <a:srgbClr val="0070C0"/>
                </a:solidFill>
              </a:rPr>
              <a:t>	- с 2022 года – оплата потребленного газа в размере 100% и осуществление платежей в счет оплаты накопленной задолженности.</a:t>
            </a:r>
          </a:p>
          <a:p>
            <a:pPr marL="228600" indent="-228600">
              <a:spcBef>
                <a:spcPts val="600"/>
              </a:spcBef>
            </a:pPr>
            <a:endParaRPr lang="ru-RU" sz="1400" b="1" i="1" dirty="0" smtClean="0">
              <a:solidFill>
                <a:srgbClr val="0070C0"/>
              </a:solidFill>
            </a:endParaRPr>
          </a:p>
          <a:p>
            <a:pPr marL="228600" indent="-228600">
              <a:spcBef>
                <a:spcPts val="600"/>
              </a:spcBef>
            </a:pPr>
            <a:r>
              <a:rPr lang="ru-RU" sz="1600" b="1" dirty="0" smtClean="0">
                <a:solidFill>
                  <a:srgbClr val="0070C0"/>
                </a:solidFill>
              </a:rPr>
              <a:t>Срок выхода на безубыточность (возможность оплаты </a:t>
            </a:r>
            <a:r>
              <a:rPr lang="ru-RU" sz="1600" b="1" dirty="0">
                <a:solidFill>
                  <a:srgbClr val="0070C0"/>
                </a:solidFill>
              </a:rPr>
              <a:t>из своих средств 100</a:t>
            </a:r>
            <a:r>
              <a:rPr lang="ru-RU" sz="1600" b="1" dirty="0" smtClean="0">
                <a:solidFill>
                  <a:srgbClr val="0070C0"/>
                </a:solidFill>
              </a:rPr>
              <a:t>% текущих платежей) – 4 года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август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708920"/>
            <a:ext cx="778674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400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Приложение</a:t>
            </a:r>
            <a:endParaRPr lang="ru-RU" sz="4400" i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cs typeface="Aharoni" panose="02010803020104030203" pitchFamily="2" charset="-79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031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Динамика оплаты задолженности</a:t>
            </a:r>
          </a:p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 с учетом заемных средств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1" name="Диаграмма 10"/>
          <p:cNvGraphicFramePr/>
          <p:nvPr/>
        </p:nvGraphicFramePr>
        <p:xfrm>
          <a:off x="467544" y="2852936"/>
          <a:ext cx="8451106" cy="269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39556" y="1124744"/>
          <a:ext cx="8352925" cy="1341120"/>
        </p:xfrm>
        <a:graphic>
          <a:graphicData uri="http://schemas.openxmlformats.org/drawingml/2006/table">
            <a:tbl>
              <a:tblPr/>
              <a:tblGrid>
                <a:gridCol w="152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8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55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Ед. изм.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8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Прогнозный уровень текущих платежей за газ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87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Уровень платежей за газ с учетом накопленной задолженности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22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Заемные средства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тыс. руб.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1 177 624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897 654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582 112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236 990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2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Возврат заемных </a:t>
                      </a:r>
                      <a:r>
                        <a:rPr lang="ru-RU" sz="8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средств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тыс. руб.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129 471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802 119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1 241 022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721 768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9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Основные положения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340768"/>
            <a:ext cx="846747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Рассрочка накопленной задолженности за природный газ на сумму 4 257 млн.руб. в течение 10 лет по графику с предоставлением </a:t>
            </a:r>
            <a:r>
              <a:rPr lang="ru-RU" sz="1400" b="1" i="1" u="sng" dirty="0" smtClean="0">
                <a:solidFill>
                  <a:srgbClr val="0070C0"/>
                </a:solidFill>
              </a:rPr>
              <a:t>4-х летних «каникул»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Рост тарифа для прочих потребителей  - не более 10% ежегодно в 3-х летнем периоде</a:t>
            </a:r>
            <a:endParaRPr lang="en-US" sz="1400" b="1" i="1" dirty="0" smtClean="0">
              <a:solidFill>
                <a:srgbClr val="0070C0"/>
              </a:solidFill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Рост тарифа для населения – 4% в год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Инвестиционная программа в течение 5 лет на сумму 6 136,85 млн.руб.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100% текущих платежей за газ с 2019 года.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arenR"/>
            </a:pPr>
            <a:r>
              <a:rPr lang="ru-RU" sz="1400" b="1" i="1" dirty="0" smtClean="0">
                <a:solidFill>
                  <a:srgbClr val="0070C0"/>
                </a:solidFill>
              </a:rPr>
              <a:t>Получение займа в начале 2019 года по 4-х летнему графику на общую сумму в размере 2 894,38 млн.руб. под 15% годовых, с периодом погашения с 2023 по 2026 гг.</a:t>
            </a:r>
          </a:p>
          <a:p>
            <a:pPr marL="228600" indent="-228600">
              <a:spcBef>
                <a:spcPts val="600"/>
              </a:spcBef>
            </a:pPr>
            <a:endParaRPr lang="ru-RU" sz="1400" b="1" i="1" dirty="0" smtClean="0">
              <a:solidFill>
                <a:srgbClr val="0070C0"/>
              </a:solidFill>
            </a:endParaRPr>
          </a:p>
          <a:p>
            <a:pPr marL="228600" indent="-228600">
              <a:spcBef>
                <a:spcPts val="600"/>
              </a:spcBef>
            </a:pPr>
            <a:r>
              <a:rPr lang="ru-RU" sz="1600" b="1" dirty="0" smtClean="0">
                <a:solidFill>
                  <a:srgbClr val="0070C0"/>
                </a:solidFill>
              </a:rPr>
              <a:t>Срок выхода на безубыточность (возможность оплаты накопленной задолженности за природный газ) – 5 лет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1389</Words>
  <Application>Microsoft Office PowerPoint</Application>
  <PresentationFormat>Экран (4:3)</PresentationFormat>
  <Paragraphs>511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Cyr</vt:lpstr>
      <vt:lpstr>Arial Narrow</vt:lpstr>
      <vt:lpstr>Calibri</vt:lpstr>
      <vt:lpstr>Ebrima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cherepanov</dc:creator>
  <cp:lastModifiedBy>Жарлицына Татьяна Леонидовна</cp:lastModifiedBy>
  <cp:revision>32</cp:revision>
  <dcterms:created xsi:type="dcterms:W3CDTF">2018-08-15T12:09:12Z</dcterms:created>
  <dcterms:modified xsi:type="dcterms:W3CDTF">2018-09-20T07:04:58Z</dcterms:modified>
</cp:coreProperties>
</file>