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96" r:id="rId2"/>
  </p:sldMasterIdLst>
  <p:notesMasterIdLst>
    <p:notesMasterId r:id="rId8"/>
  </p:notesMasterIdLst>
  <p:sldIdLst>
    <p:sldId id="259" r:id="rId3"/>
    <p:sldId id="674" r:id="rId4"/>
    <p:sldId id="676" r:id="rId5"/>
    <p:sldId id="681" r:id="rId6"/>
    <p:sldId id="682" r:id="rId7"/>
  </p:sldIdLst>
  <p:sldSz cx="9144000" cy="6858000" type="screen4x3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F1B2B48-DADB-4F56-B86A-5106623D0025}">
          <p14:sldIdLst>
            <p14:sldId id="259"/>
          </p14:sldIdLst>
        </p14:section>
        <p14:section name="Раздел без заголовка" id="{185251A5-CE1B-4F8B-A7BB-AA911A32901C}">
          <p14:sldIdLst>
            <p14:sldId id="674"/>
            <p14:sldId id="676"/>
            <p14:sldId id="681"/>
            <p14:sldId id="6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D2DFEE"/>
    <a:srgbClr val="C8D7EA"/>
    <a:srgbClr val="FFFFCC"/>
    <a:srgbClr val="CC0066"/>
    <a:srgbClr val="CC3399"/>
    <a:srgbClr val="FF3399"/>
    <a:srgbClr val="006699"/>
    <a:srgbClr val="FF9933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86475" autoAdjust="0"/>
  </p:normalViewPr>
  <p:slideViewPr>
    <p:cSldViewPr>
      <p:cViewPr varScale="1">
        <p:scale>
          <a:sx n="115" d="100"/>
          <a:sy n="115" d="100"/>
        </p:scale>
        <p:origin x="13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Excel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Excel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595700083858114"/>
          <c:y val="0.10927567013423849"/>
          <c:w val="0.88149502908754451"/>
          <c:h val="0.69972844931513589"/>
        </c:manualLayout>
      </c:layout>
      <c:lineChart>
        <c:grouping val="standard"/>
        <c:varyColors val="0"/>
        <c:ser>
          <c:idx val="0"/>
          <c:order val="0"/>
          <c:tx>
            <c:strRef>
              <c:f>'газ граф.'!$C$4</c:f>
              <c:strCache>
                <c:ptCount val="1"/>
                <c:pt idx="0">
                  <c:v>Задолженность на начало периода (свернутое сальдо)</c:v>
                </c:pt>
              </c:strCache>
            </c:strRef>
          </c:tx>
          <c:cat>
            <c:strRef>
              <c:f>'газ граф.'!$B$12:$B$57</c:f>
              <c:strCache>
                <c:ptCount val="10"/>
                <c:pt idx="0">
                  <c:v>2014 год</c:v>
                </c:pt>
                <c:pt idx="1">
                  <c:v>2015 год</c:v>
                </c:pt>
                <c:pt idx="2">
                  <c:v>2016 год</c:v>
                </c:pt>
                <c:pt idx="3">
                  <c:v>2017 год</c:v>
                </c:pt>
                <c:pt idx="4">
                  <c:v>янв.18</c:v>
                </c:pt>
                <c:pt idx="5">
                  <c:v>фев.18</c:v>
                </c:pt>
                <c:pt idx="6">
                  <c:v>мар.18</c:v>
                </c:pt>
                <c:pt idx="7">
                  <c:v>апр.18</c:v>
                </c:pt>
                <c:pt idx="8">
                  <c:v>май.18</c:v>
                </c:pt>
                <c:pt idx="9">
                  <c:v>июн.18</c:v>
                </c:pt>
              </c:strCache>
            </c:strRef>
          </c:cat>
          <c:val>
            <c:numRef>
              <c:f>'газ граф.'!$C$12:$C$46</c:f>
            </c:numRef>
          </c:val>
          <c:smooth val="0"/>
          <c:extLst>
            <c:ext xmlns:c16="http://schemas.microsoft.com/office/drawing/2014/chart" uri="{C3380CC4-5D6E-409C-BE32-E72D297353CC}">
              <c16:uniqueId val="{00000000-136E-4F93-93B8-6D68B33F9CFD}"/>
            </c:ext>
          </c:extLst>
        </c:ser>
        <c:ser>
          <c:idx val="1"/>
          <c:order val="1"/>
          <c:tx>
            <c:strRef>
              <c:f>'газ граф.'!$D$4</c:f>
              <c:strCache>
                <c:ptCount val="1"/>
                <c:pt idx="0">
                  <c:v>Начислено за период</c:v>
                </c:pt>
              </c:strCache>
            </c:strRef>
          </c:tx>
          <c:cat>
            <c:strRef>
              <c:f>'газ граф.'!$B$12:$B$57</c:f>
              <c:strCache>
                <c:ptCount val="10"/>
                <c:pt idx="0">
                  <c:v>2014 год</c:v>
                </c:pt>
                <c:pt idx="1">
                  <c:v>2015 год</c:v>
                </c:pt>
                <c:pt idx="2">
                  <c:v>2016 год</c:v>
                </c:pt>
                <c:pt idx="3">
                  <c:v>2017 год</c:v>
                </c:pt>
                <c:pt idx="4">
                  <c:v>янв.18</c:v>
                </c:pt>
                <c:pt idx="5">
                  <c:v>фев.18</c:v>
                </c:pt>
                <c:pt idx="6">
                  <c:v>мар.18</c:v>
                </c:pt>
                <c:pt idx="7">
                  <c:v>апр.18</c:v>
                </c:pt>
                <c:pt idx="8">
                  <c:v>май.18</c:v>
                </c:pt>
                <c:pt idx="9">
                  <c:v>июн.18</c:v>
                </c:pt>
              </c:strCache>
            </c:strRef>
          </c:cat>
          <c:val>
            <c:numRef>
              <c:f>'газ граф.'!$D$12:$D$37</c:f>
            </c:numRef>
          </c:val>
          <c:smooth val="0"/>
          <c:extLst>
            <c:ext xmlns:c16="http://schemas.microsoft.com/office/drawing/2014/chart" uri="{C3380CC4-5D6E-409C-BE32-E72D297353CC}">
              <c16:uniqueId val="{00000001-136E-4F93-93B8-6D68B33F9CFD}"/>
            </c:ext>
          </c:extLst>
        </c:ser>
        <c:ser>
          <c:idx val="2"/>
          <c:order val="2"/>
          <c:tx>
            <c:strRef>
              <c:f>'газ граф.'!$E$4</c:f>
              <c:strCache>
                <c:ptCount val="1"/>
                <c:pt idx="0">
                  <c:v>Оплачено за период</c:v>
                </c:pt>
              </c:strCache>
            </c:strRef>
          </c:tx>
          <c:cat>
            <c:strRef>
              <c:f>'газ граф.'!$B$12:$B$57</c:f>
              <c:strCache>
                <c:ptCount val="10"/>
                <c:pt idx="0">
                  <c:v>2014 год</c:v>
                </c:pt>
                <c:pt idx="1">
                  <c:v>2015 год</c:v>
                </c:pt>
                <c:pt idx="2">
                  <c:v>2016 год</c:v>
                </c:pt>
                <c:pt idx="3">
                  <c:v>2017 год</c:v>
                </c:pt>
                <c:pt idx="4">
                  <c:v>янв.18</c:v>
                </c:pt>
                <c:pt idx="5">
                  <c:v>фев.18</c:v>
                </c:pt>
                <c:pt idx="6">
                  <c:v>мар.18</c:v>
                </c:pt>
                <c:pt idx="7">
                  <c:v>апр.18</c:v>
                </c:pt>
                <c:pt idx="8">
                  <c:v>май.18</c:v>
                </c:pt>
                <c:pt idx="9">
                  <c:v>июн.18</c:v>
                </c:pt>
              </c:strCache>
            </c:strRef>
          </c:cat>
          <c:val>
            <c:numRef>
              <c:f>'газ граф.'!$E$12:$E$37</c:f>
            </c:numRef>
          </c:val>
          <c:smooth val="0"/>
          <c:extLst>
            <c:ext xmlns:c16="http://schemas.microsoft.com/office/drawing/2014/chart" uri="{C3380CC4-5D6E-409C-BE32-E72D297353CC}">
              <c16:uniqueId val="{00000002-136E-4F93-93B8-6D68B33F9CFD}"/>
            </c:ext>
          </c:extLst>
        </c:ser>
        <c:ser>
          <c:idx val="3"/>
          <c:order val="3"/>
          <c:tx>
            <c:strRef>
              <c:f>'газ граф.'!$F$4</c:f>
              <c:strCache>
                <c:ptCount val="1"/>
                <c:pt idx="0">
                  <c:v>Задолженность на конец периода</c:v>
                </c:pt>
              </c:strCache>
            </c:strRef>
          </c:tx>
          <c:spPr>
            <a:ln>
              <a:solidFill>
                <a:schemeClr val="accent1">
                  <a:lumMod val="75000"/>
                </a:schemeClr>
              </a:solidFill>
            </a:ln>
          </c:spPr>
          <c:marker>
            <c:symbol val="circle"/>
            <c:size val="7"/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'газ граф.'!$B$12:$B$57</c:f>
              <c:strCache>
                <c:ptCount val="10"/>
                <c:pt idx="0">
                  <c:v>2014 год</c:v>
                </c:pt>
                <c:pt idx="1">
                  <c:v>2015 год</c:v>
                </c:pt>
                <c:pt idx="2">
                  <c:v>2016 год</c:v>
                </c:pt>
                <c:pt idx="3">
                  <c:v>2017 год</c:v>
                </c:pt>
                <c:pt idx="4">
                  <c:v>янв.18</c:v>
                </c:pt>
                <c:pt idx="5">
                  <c:v>фев.18</c:v>
                </c:pt>
                <c:pt idx="6">
                  <c:v>мар.18</c:v>
                </c:pt>
                <c:pt idx="7">
                  <c:v>апр.18</c:v>
                </c:pt>
                <c:pt idx="8">
                  <c:v>май.18</c:v>
                </c:pt>
                <c:pt idx="9">
                  <c:v>июн.18</c:v>
                </c:pt>
              </c:strCache>
            </c:strRef>
          </c:cat>
          <c:val>
            <c:numRef>
              <c:f>'газ граф.'!$F$12:$F$57</c:f>
              <c:numCache>
                <c:formatCode>#,##0.00</c:formatCode>
                <c:ptCount val="10"/>
                <c:pt idx="0">
                  <c:v>630.98629567</c:v>
                </c:pt>
                <c:pt idx="1">
                  <c:v>2451.0548142238003</c:v>
                </c:pt>
                <c:pt idx="2">
                  <c:v>2615.2339717748009</c:v>
                </c:pt>
                <c:pt idx="3">
                  <c:v>3644.3523187448018</c:v>
                </c:pt>
                <c:pt idx="4">
                  <c:v>3715.7214965148019</c:v>
                </c:pt>
                <c:pt idx="5">
                  <c:v>3948.2161105748019</c:v>
                </c:pt>
                <c:pt idx="6">
                  <c:v>4128.4448392648019</c:v>
                </c:pt>
                <c:pt idx="7">
                  <c:v>3966.8975878248016</c:v>
                </c:pt>
                <c:pt idx="8">
                  <c:v>3820.7569643648017</c:v>
                </c:pt>
                <c:pt idx="9">
                  <c:v>3809.9343156548016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6E-4F93-93B8-6D68B33F9CFD}"/>
            </c:ext>
          </c:extLst>
        </c:ser>
        <c:ser>
          <c:idx val="4"/>
          <c:order val="4"/>
          <c:tx>
            <c:strRef>
              <c:f>'газ граф.'!$G$4</c:f>
              <c:strCache>
                <c:ptCount val="1"/>
                <c:pt idx="0">
                  <c:v>отклонение (начислено-оплачено)</c:v>
                </c:pt>
              </c:strCache>
            </c:strRef>
          </c:tx>
          <c:cat>
            <c:strRef>
              <c:f>'газ граф.'!$B$12:$B$57</c:f>
              <c:strCache>
                <c:ptCount val="10"/>
                <c:pt idx="0">
                  <c:v>2014 год</c:v>
                </c:pt>
                <c:pt idx="1">
                  <c:v>2015 год</c:v>
                </c:pt>
                <c:pt idx="2">
                  <c:v>2016 год</c:v>
                </c:pt>
                <c:pt idx="3">
                  <c:v>2017 год</c:v>
                </c:pt>
                <c:pt idx="4">
                  <c:v>янв.18</c:v>
                </c:pt>
                <c:pt idx="5">
                  <c:v>фев.18</c:v>
                </c:pt>
                <c:pt idx="6">
                  <c:v>мар.18</c:v>
                </c:pt>
                <c:pt idx="7">
                  <c:v>апр.18</c:v>
                </c:pt>
                <c:pt idx="8">
                  <c:v>май.18</c:v>
                </c:pt>
                <c:pt idx="9">
                  <c:v>июн.18</c:v>
                </c:pt>
              </c:strCache>
            </c:strRef>
          </c:cat>
          <c:val>
            <c:numRef>
              <c:f>'газ граф.'!$G$12:$G$37</c:f>
            </c:numRef>
          </c:val>
          <c:smooth val="0"/>
          <c:extLst>
            <c:ext xmlns:c16="http://schemas.microsoft.com/office/drawing/2014/chart" uri="{C3380CC4-5D6E-409C-BE32-E72D297353CC}">
              <c16:uniqueId val="{00000004-136E-4F93-93B8-6D68B33F9CFD}"/>
            </c:ext>
          </c:extLst>
        </c:ser>
        <c:ser>
          <c:idx val="5"/>
          <c:order val="5"/>
          <c:tx>
            <c:strRef>
              <c:f>'газ граф.'!$H$4</c:f>
              <c:strCache>
                <c:ptCount val="1"/>
                <c:pt idx="0">
                  <c:v>% оплаты</c:v>
                </c:pt>
              </c:strCache>
            </c:strRef>
          </c:tx>
          <c:cat>
            <c:strRef>
              <c:f>'газ граф.'!$B$12:$B$57</c:f>
              <c:strCache>
                <c:ptCount val="10"/>
                <c:pt idx="0">
                  <c:v>2014 год</c:v>
                </c:pt>
                <c:pt idx="1">
                  <c:v>2015 год</c:v>
                </c:pt>
                <c:pt idx="2">
                  <c:v>2016 год</c:v>
                </c:pt>
                <c:pt idx="3">
                  <c:v>2017 год</c:v>
                </c:pt>
                <c:pt idx="4">
                  <c:v>янв.18</c:v>
                </c:pt>
                <c:pt idx="5">
                  <c:v>фев.18</c:v>
                </c:pt>
                <c:pt idx="6">
                  <c:v>мар.18</c:v>
                </c:pt>
                <c:pt idx="7">
                  <c:v>апр.18</c:v>
                </c:pt>
                <c:pt idx="8">
                  <c:v>май.18</c:v>
                </c:pt>
                <c:pt idx="9">
                  <c:v>июн.18</c:v>
                </c:pt>
              </c:strCache>
            </c:strRef>
          </c:cat>
          <c:val>
            <c:numRef>
              <c:f>'газ граф.'!$H$12:$H$37</c:f>
            </c:numRef>
          </c:val>
          <c:smooth val="0"/>
          <c:extLst>
            <c:ext xmlns:c16="http://schemas.microsoft.com/office/drawing/2014/chart" uri="{C3380CC4-5D6E-409C-BE32-E72D297353CC}">
              <c16:uniqueId val="{00000005-136E-4F93-93B8-6D68B33F9C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516608"/>
        <c:axId val="164518528"/>
      </c:lineChart>
      <c:catAx>
        <c:axId val="164516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164518528"/>
        <c:crosses val="autoZero"/>
        <c:auto val="1"/>
        <c:lblAlgn val="ctr"/>
        <c:lblOffset val="100"/>
        <c:tickMarkSkip val="1"/>
        <c:noMultiLvlLbl val="0"/>
      </c:catAx>
      <c:valAx>
        <c:axId val="164518528"/>
        <c:scaling>
          <c:orientation val="minMax"/>
          <c:min val="0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млн.руб.</a:t>
                </a:r>
              </a:p>
            </c:rich>
          </c:tx>
          <c:layout>
            <c:manualLayout>
              <c:xMode val="edge"/>
              <c:yMode val="edge"/>
              <c:x val="1.878595209707044E-2"/>
              <c:y val="0.26750439679918331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6451660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3919953043261291"/>
          <c:y val="0.91079064575773749"/>
          <c:w val="0.6898724047937097"/>
          <c:h val="7.7277433635316514E-2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3.823140830275755E-2"/>
          <c:y val="5.7421809969080299E-2"/>
          <c:w val="0.95074102190444865"/>
          <c:h val="0.80887871682924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Ден.поток!$A$35:$B$35</c:f>
              <c:strCache>
                <c:ptCount val="1"/>
                <c:pt idx="0">
                  <c:v>(справочно) прогнозный уровень текущих платежей за газ %</c:v>
                </c:pt>
              </c:strCache>
            </c:strRef>
          </c:tx>
          <c:spPr>
            <a:solidFill>
              <a:srgbClr val="FF6969"/>
            </a:solidFill>
            <a:scene3d>
              <a:camera prst="orthographicFront"/>
              <a:lightRig rig="threePt" dir="t"/>
            </a:scene3d>
            <a:sp3d>
              <a:bevelT w="381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Ден.поток!$E$2:$Y$2</c:f>
              <c:numCache>
                <c:formatCode>_(* #,##0_);_(* \(#,##0\);_(* "-"_);_(@_)</c:formatCode>
                <c:ptCount val="21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  <c:pt idx="12">
                  <c:v>2031</c:v>
                </c:pt>
                <c:pt idx="13">
                  <c:v>2032</c:v>
                </c:pt>
                <c:pt idx="14">
                  <c:v>2033</c:v>
                </c:pt>
                <c:pt idx="15">
                  <c:v>2034</c:v>
                </c:pt>
                <c:pt idx="16">
                  <c:v>2035</c:v>
                </c:pt>
                <c:pt idx="17">
                  <c:v>2036</c:v>
                </c:pt>
                <c:pt idx="18">
                  <c:v>2037</c:v>
                </c:pt>
                <c:pt idx="19">
                  <c:v>2038</c:v>
                </c:pt>
                <c:pt idx="20">
                  <c:v>2039</c:v>
                </c:pt>
              </c:numCache>
            </c:numRef>
          </c:cat>
          <c:val>
            <c:numRef>
              <c:f>Ден.поток!$E$35:$Y$35</c:f>
              <c:numCache>
                <c:formatCode>0%</c:formatCode>
                <c:ptCount val="21"/>
                <c:pt idx="0">
                  <c:v>0.73302399586896894</c:v>
                </c:pt>
                <c:pt idx="1">
                  <c:v>0.86010087595955187</c:v>
                </c:pt>
                <c:pt idx="2">
                  <c:v>0.96918783596876168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BB-4F6D-B9A5-73DFABCEE610}"/>
            </c:ext>
          </c:extLst>
        </c:ser>
        <c:ser>
          <c:idx val="1"/>
          <c:order val="1"/>
          <c:tx>
            <c:strRef>
              <c:f>Ден.поток!$A$36:$B$36</c:f>
              <c:strCache>
                <c:ptCount val="1"/>
                <c:pt idx="0">
                  <c:v>(справочно) то же, с учетом вновь накопленной задолженности %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>
              <a:bevelT w="38100"/>
            </a:sp3d>
          </c:spPr>
          <c:invertIfNegative val="0"/>
          <c:dLbls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BB-4F6D-B9A5-73DFABCEE61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Ден.поток!$E$2:$Y$2</c:f>
              <c:numCache>
                <c:formatCode>_(* #,##0_);_(* \(#,##0\);_(* "-"_);_(@_)</c:formatCode>
                <c:ptCount val="21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  <c:pt idx="12">
                  <c:v>2031</c:v>
                </c:pt>
                <c:pt idx="13">
                  <c:v>2032</c:v>
                </c:pt>
                <c:pt idx="14">
                  <c:v>2033</c:v>
                </c:pt>
                <c:pt idx="15">
                  <c:v>2034</c:v>
                </c:pt>
                <c:pt idx="16">
                  <c:v>2035</c:v>
                </c:pt>
                <c:pt idx="17">
                  <c:v>2036</c:v>
                </c:pt>
                <c:pt idx="18">
                  <c:v>2037</c:v>
                </c:pt>
                <c:pt idx="19">
                  <c:v>2038</c:v>
                </c:pt>
                <c:pt idx="20">
                  <c:v>2039</c:v>
                </c:pt>
              </c:numCache>
            </c:numRef>
          </c:cat>
          <c:val>
            <c:numRef>
              <c:f>Ден.поток!$E$36:$Y$36</c:f>
              <c:numCache>
                <c:formatCode>0%</c:formatCode>
                <c:ptCount val="21"/>
                <c:pt idx="0">
                  <c:v>-0.53828662088485602</c:v>
                </c:pt>
                <c:pt idx="1">
                  <c:v>-0.68451664610033958</c:v>
                </c:pt>
                <c:pt idx="2">
                  <c:v>-0.69363328364958787</c:v>
                </c:pt>
                <c:pt idx="3">
                  <c:v>-0.64677861289976057</c:v>
                </c:pt>
                <c:pt idx="4">
                  <c:v>-0.53486720298719059</c:v>
                </c:pt>
                <c:pt idx="5">
                  <c:v>-0.33730758043632048</c:v>
                </c:pt>
                <c:pt idx="6">
                  <c:v>-0.12486590416122482</c:v>
                </c:pt>
                <c:pt idx="7">
                  <c:v>8.0728204682285976E-2</c:v>
                </c:pt>
                <c:pt idx="8">
                  <c:v>0.26162309912104664</c:v>
                </c:pt>
                <c:pt idx="9">
                  <c:v>0.42732960878018883</c:v>
                </c:pt>
                <c:pt idx="10">
                  <c:v>0.57794290602653453</c:v>
                </c:pt>
                <c:pt idx="11">
                  <c:v>0.71353100421935411</c:v>
                </c:pt>
                <c:pt idx="12">
                  <c:v>0.76738730264288668</c:v>
                </c:pt>
                <c:pt idx="13">
                  <c:v>0.81501911619672818</c:v>
                </c:pt>
                <c:pt idx="14">
                  <c:v>0.856452888652254</c:v>
                </c:pt>
                <c:pt idx="15">
                  <c:v>0.89172310786245557</c:v>
                </c:pt>
                <c:pt idx="16">
                  <c:v>0.92087168164852284</c:v>
                </c:pt>
                <c:pt idx="17">
                  <c:v>0.94394734776108313</c:v>
                </c:pt>
                <c:pt idx="18">
                  <c:v>0.96100511629806051</c:v>
                </c:pt>
                <c:pt idx="19">
                  <c:v>0.97210574303235053</c:v>
                </c:pt>
                <c:pt idx="20">
                  <c:v>0.977315232170759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BB-4F6D-B9A5-73DFABCEE6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2"/>
        <c:axId val="14971648"/>
        <c:axId val="14998144"/>
      </c:barChart>
      <c:catAx>
        <c:axId val="14971648"/>
        <c:scaling>
          <c:orientation val="minMax"/>
        </c:scaling>
        <c:delete val="0"/>
        <c:axPos val="b"/>
        <c:numFmt formatCode="_(* #,##0_);_(* \(#,##0\);_(* &quot;-&quot;_);_(@_)" sourceLinked="1"/>
        <c:majorTickMark val="out"/>
        <c:minorTickMark val="none"/>
        <c:tickLblPos val="nextTo"/>
        <c:crossAx val="14998144"/>
        <c:crosses val="autoZero"/>
        <c:auto val="1"/>
        <c:lblAlgn val="ctr"/>
        <c:lblOffset val="100"/>
        <c:noMultiLvlLbl val="0"/>
      </c:catAx>
      <c:valAx>
        <c:axId val="14998144"/>
        <c:scaling>
          <c:orientation val="minMax"/>
          <c:max val="1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497164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2524502641783624E-2"/>
          <c:y val="0.8823837258954329"/>
          <c:w val="0.97361354404420608"/>
          <c:h val="0.10026269492886068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3F7E592-9483-4315-B404-B114489F0FFC}" type="datetimeFigureOut">
              <a:rPr lang="ru-RU"/>
              <a:pPr>
                <a:defRPr/>
              </a:pPr>
              <a:t>20.09.2018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C74DD63-6F2C-4A2B-B089-DA3CA2AC8E3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1443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C7808-4FE5-403F-BF4D-B21CF12BFC9D}" type="datetimeFigureOut">
              <a:rPr lang="ru-RU"/>
              <a:pPr>
                <a:defRPr/>
              </a:pPr>
              <a:t>20.09.2018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2319A-E30C-48F5-B945-837778C2EC8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7E05E-8B39-4983-8740-1873F07AFD73}" type="datetimeFigureOut">
              <a:rPr lang="ru-RU"/>
              <a:pPr>
                <a:defRPr/>
              </a:pPr>
              <a:t>20.09.2018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C060E-8C7F-444E-949D-56EE7880571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A6DCC-A7F0-443F-9D3A-A93D994BE56C}" type="datetimeFigureOut">
              <a:rPr lang="ru-RU"/>
              <a:pPr>
                <a:defRPr/>
              </a:pPr>
              <a:t>20.09.2018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5A40F-1AB3-4991-B415-7AE4EB3C181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FC109-02F8-4A7B-88C8-DD1394F3788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C06D-9A6C-4C11-A6AC-D0EC2901918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20.09.2018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D2E-2EFD-409A-BD59-F98C995DE2F2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223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C06D-9A6C-4C11-A6AC-D0EC2901918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20.09.2018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D2E-2EFD-409A-BD59-F98C995DE2F2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206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C06D-9A6C-4C11-A6AC-D0EC2901918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20.09.2018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D2E-2EFD-409A-BD59-F98C995DE2F2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82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C06D-9A6C-4C11-A6AC-D0EC2901918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20.09.2018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D2E-2EFD-409A-BD59-F98C995DE2F2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087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C06D-9A6C-4C11-A6AC-D0EC2901918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20.09.2018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D2E-2EFD-409A-BD59-F98C995DE2F2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760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C06D-9A6C-4C11-A6AC-D0EC2901918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20.09.2018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D2E-2EFD-409A-BD59-F98C995DE2F2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801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C06D-9A6C-4C11-A6AC-D0EC2901918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20.09.2018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D2E-2EFD-409A-BD59-F98C995DE2F2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7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A47EF-9320-4DA0-86F8-097052C476F6}" type="datetimeFigureOut">
              <a:rPr lang="ru-RU"/>
              <a:pPr>
                <a:defRPr/>
              </a:pPr>
              <a:t>20.09.2018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3EA9A-8491-4BAB-B3E0-E6E7221467F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C06D-9A6C-4C11-A6AC-D0EC2901918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20.09.2018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D2E-2EFD-409A-BD59-F98C995DE2F2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0598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C06D-9A6C-4C11-A6AC-D0EC2901918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20.09.2018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D2E-2EFD-409A-BD59-F98C995DE2F2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95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C06D-9A6C-4C11-A6AC-D0EC2901918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20.09.2018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D2E-2EFD-409A-BD59-F98C995DE2F2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733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C06D-9A6C-4C11-A6AC-D0EC2901918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20.09.2018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D2E-2EFD-409A-BD59-F98C995DE2F2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D3CFA-8376-4552-8855-C5E2F76652D7}" type="datetimeFigureOut">
              <a:rPr lang="ru-RU"/>
              <a:pPr>
                <a:defRPr/>
              </a:pPr>
              <a:t>20.09.2018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5469B-6D2F-4D79-83B2-F7A67F0FB9C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8A96A-B886-4D1C-8901-58044D770247}" type="datetimeFigureOut">
              <a:rPr lang="ru-RU"/>
              <a:pPr>
                <a:defRPr/>
              </a:pPr>
              <a:t>20.09.2018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90487-21C0-4A25-892A-D34F44BDEEB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E80D7-2BE7-4844-B0DD-925542DC13A2}" type="datetimeFigureOut">
              <a:rPr lang="ru-RU"/>
              <a:pPr>
                <a:defRPr/>
              </a:pPr>
              <a:t>20.09.2018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A83C6-17A9-482D-BB7A-4BC9C323AD3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1BFA-76B6-4C3F-88E8-198F314007E0}" type="datetimeFigureOut">
              <a:rPr lang="ru-RU"/>
              <a:pPr>
                <a:defRPr/>
              </a:pPr>
              <a:t>20.09.2018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C6B4F-6F11-43E7-8D92-5E1FC36CCAB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6D9C3-1D9C-445F-8D70-ABFF5DE9EE7B}" type="datetimeFigureOut">
              <a:rPr lang="ru-RU"/>
              <a:pPr>
                <a:defRPr/>
              </a:pPr>
              <a:t>20.09.2018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3AB1E-61FE-4E6E-B5E1-332DC25FDEE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EC1DC-6C41-45BE-B179-1CCD79A88798}" type="datetimeFigureOut">
              <a:rPr lang="ru-RU"/>
              <a:pPr>
                <a:defRPr/>
              </a:pPr>
              <a:t>20.09.2018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4D2AF-EF61-4F7C-99E2-9EECFE4FE56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77FED-CCBC-4507-8767-C69E5193FAE1}" type="datetimeFigureOut">
              <a:rPr lang="ru-RU"/>
              <a:pPr>
                <a:defRPr/>
              </a:pPr>
              <a:t>20.09.2018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D763E-0588-4999-B0EE-1D9D76ABE77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075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D4E3722-2C16-4F55-8D84-140AF3A77330}" type="datetimeFigureOut">
              <a:rPr lang="ru-RU"/>
              <a:pPr>
                <a:defRPr/>
              </a:pPr>
              <a:t>20.09.2018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B951224-A002-42EF-9EDF-7EDAFD8A7F8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355C06D-9A6C-4C11-A6AC-D0EC29019188}" type="datetimeFigureOut">
              <a:rPr lang="ru-R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20.09.2018</a:t>
            </a:fld>
            <a:endParaRPr lang="ru-R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54C8D2E-2EFD-409A-BD59-F98C995DE2F2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765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611188" y="1773238"/>
            <a:ext cx="79422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2400" b="1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2071670" y="0"/>
            <a:ext cx="7072330" cy="9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 b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</a:t>
            </a:r>
            <a:r>
              <a:rPr lang="ru-RU" b="1" i="1" dirty="0" smtClean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июль 2018</a:t>
            </a:r>
            <a:endParaRPr lang="ru-RU" b="1" i="1" dirty="0">
              <a:solidFill>
                <a:schemeClr val="bg1"/>
              </a:solidFill>
              <a:latin typeface="Arial Narrow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14348" y="2000240"/>
            <a:ext cx="7786743" cy="21236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8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ООО «ТВЕРСКАЯ ГЕНЕРАЦИЯ»</a:t>
            </a:r>
            <a:endParaRPr lang="ru-RU" sz="32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 </a:t>
            </a:r>
            <a:r>
              <a:rPr lang="ru-RU" sz="32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предложения по реструктуризации задолженности за природный газ</a:t>
            </a:r>
            <a:endParaRPr lang="ru-RU" sz="28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</p:txBody>
      </p:sp>
      <p:pic>
        <p:nvPicPr>
          <p:cNvPr id="5130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00313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0" y="6525344"/>
            <a:ext cx="9144000" cy="33265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 </a:t>
            </a:r>
          </a:p>
        </p:txBody>
      </p:sp>
      <p:sp>
        <p:nvSpPr>
          <p:cNvPr id="10248" name="Номер слайда 1"/>
          <p:cNvSpPr txBox="1">
            <a:spLocks noGrp="1"/>
          </p:cNvSpPr>
          <p:nvPr/>
        </p:nvSpPr>
        <p:spPr bwMode="auto">
          <a:xfrm>
            <a:off x="8643938" y="6429375"/>
            <a:ext cx="438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CD8A9C3-BAB4-425A-A238-08C633497E53}" type="slidenum">
              <a:rPr lang="ru-RU" sz="1200" b="1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pPr algn="r"/>
              <a:t>2</a:t>
            </a:fld>
            <a:endParaRPr lang="ru-RU" sz="1200" b="1" dirty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0249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331640" cy="993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1500166" y="0"/>
            <a:ext cx="7643834" cy="9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ru-RU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/>
              <a:t> Расчеты с ООО "Газпром межрегионгаз Тверь"</a:t>
            </a:r>
            <a:endParaRPr lang="ru-RU" sz="2400" b="1" dirty="0" smtClean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488340"/>
              </p:ext>
            </p:extLst>
          </p:nvPr>
        </p:nvGraphicFramePr>
        <p:xfrm>
          <a:off x="665819" y="993109"/>
          <a:ext cx="8082647" cy="2611170"/>
        </p:xfrm>
        <a:graphic>
          <a:graphicData uri="http://schemas.openxmlformats.org/drawingml/2006/table">
            <a:tbl>
              <a:tblPr/>
              <a:tblGrid>
                <a:gridCol w="1513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3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0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393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Месяц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Задолженность на начало периода тыс.руб.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Начислено за период тыс.руб.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Оплачено за период тыс.руб.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Задолженность на конец периода тыс. руб.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% оплаты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0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ИТОГО за 2014 год</a:t>
                      </a:r>
                    </a:p>
                  </a:txBody>
                  <a:tcPr marL="85725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0,00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1 593 551,13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962 564,83</a:t>
                      </a:r>
                    </a:p>
                  </a:txBody>
                  <a:tcPr marL="0" marR="857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630 986,30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60,40%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690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ИТОГО за 2015 год</a:t>
                      </a:r>
                    </a:p>
                  </a:txBody>
                  <a:tcPr marL="85725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630 986,30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3 384 167,56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1 564 099,04</a:t>
                      </a:r>
                    </a:p>
                  </a:txBody>
                  <a:tcPr marL="0" marR="857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2 451 054,81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46,22%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690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ИТОГО за 2016 год</a:t>
                      </a:r>
                    </a:p>
                  </a:txBody>
                  <a:tcPr marL="85725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2 451 054,81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3 678 477,80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3 514 298,64</a:t>
                      </a:r>
                    </a:p>
                  </a:txBody>
                  <a:tcPr marL="0" marR="857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2 615 233,97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95,54%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690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ИТОГО за 2017 год</a:t>
                      </a:r>
                    </a:p>
                  </a:txBody>
                  <a:tcPr marL="85725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2 615 233,97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3 952 387,99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2 923 269,65</a:t>
                      </a:r>
                    </a:p>
                  </a:txBody>
                  <a:tcPr marL="0" marR="857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3 644 352,32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73,96%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690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Январь 2018</a:t>
                      </a:r>
                    </a:p>
                  </a:txBody>
                  <a:tcPr marL="85725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3 644 352,32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588 245,87</a:t>
                      </a:r>
                    </a:p>
                  </a:txBody>
                  <a:tcPr marL="0" marR="857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516 876,69</a:t>
                      </a:r>
                    </a:p>
                  </a:txBody>
                  <a:tcPr marL="0" marR="857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3 715 721,50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87,87%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690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Февраль 2018</a:t>
                      </a:r>
                    </a:p>
                  </a:txBody>
                  <a:tcPr marL="85725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3 715 721,50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588 877,34</a:t>
                      </a:r>
                    </a:p>
                  </a:txBody>
                  <a:tcPr marL="0" marR="857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356 382,73</a:t>
                      </a:r>
                    </a:p>
                  </a:txBody>
                  <a:tcPr marL="0" marR="857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3 948 216,11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60,52%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690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Март 2018</a:t>
                      </a:r>
                    </a:p>
                  </a:txBody>
                  <a:tcPr marL="85725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3 948 216,11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578 541,42</a:t>
                      </a:r>
                    </a:p>
                  </a:txBody>
                  <a:tcPr marL="0" marR="857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398 312,69</a:t>
                      </a:r>
                    </a:p>
                  </a:txBody>
                  <a:tcPr marL="0" marR="857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4 128 444,84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68,85%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690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Апрель 2018</a:t>
                      </a:r>
                    </a:p>
                  </a:txBody>
                  <a:tcPr marL="85725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4 128 444,84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391 243,08</a:t>
                      </a:r>
                    </a:p>
                  </a:txBody>
                  <a:tcPr marL="0" marR="857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552 790,33</a:t>
                      </a:r>
                    </a:p>
                  </a:txBody>
                  <a:tcPr marL="0" marR="857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3 966 897,59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141,29%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690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Май 2018</a:t>
                      </a:r>
                    </a:p>
                  </a:txBody>
                  <a:tcPr marL="85725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3 966 897,59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179 731,72</a:t>
                      </a:r>
                    </a:p>
                  </a:txBody>
                  <a:tcPr marL="0" marR="857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325 872,34</a:t>
                      </a:r>
                    </a:p>
                  </a:txBody>
                  <a:tcPr marL="0" marR="857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3 820 756,96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181,31%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5690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Июнь 2018</a:t>
                      </a:r>
                    </a:p>
                  </a:txBody>
                  <a:tcPr marL="85725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3 820 756,96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141 542,09</a:t>
                      </a:r>
                    </a:p>
                  </a:txBody>
                  <a:tcPr marL="0" marR="857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152 364,74</a:t>
                      </a:r>
                    </a:p>
                  </a:txBody>
                  <a:tcPr marL="0" marR="857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3 809 934,32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107,65%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5690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Июль опер. Факт</a:t>
                      </a:r>
                    </a:p>
                  </a:txBody>
                  <a:tcPr marL="85725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3 809 934,32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857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21 261,07</a:t>
                      </a:r>
                    </a:p>
                  </a:txBody>
                  <a:tcPr marL="0" marR="857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3 788 673,25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5690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ИТОГО за 2018 год</a:t>
                      </a:r>
                    </a:p>
                  </a:txBody>
                  <a:tcPr marL="85725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3 644 352,32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2 468 181,51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2 323 860,58</a:t>
                      </a:r>
                    </a:p>
                  </a:txBody>
                  <a:tcPr marL="0" marR="857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3 788 673,25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94,15%</a:t>
                      </a:r>
                    </a:p>
                  </a:txBody>
                  <a:tcPr marL="0" marR="85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5690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ИТОГО</a:t>
                      </a:r>
                    </a:p>
                  </a:txBody>
                  <a:tcPr marL="85725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857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15 076 765,99</a:t>
                      </a:r>
                    </a:p>
                  </a:txBody>
                  <a:tcPr marL="0" marR="857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11 288 092,74</a:t>
                      </a:r>
                    </a:p>
                  </a:txBody>
                  <a:tcPr marL="0" marR="857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857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74,87%</a:t>
                      </a:r>
                    </a:p>
                  </a:txBody>
                  <a:tcPr marL="0" marR="8572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0" name="Диаграмма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74107"/>
              </p:ext>
            </p:extLst>
          </p:nvPr>
        </p:nvGraphicFramePr>
        <p:xfrm>
          <a:off x="827584" y="3789040"/>
          <a:ext cx="7602855" cy="2366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036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 </a:t>
            </a:r>
          </a:p>
        </p:txBody>
      </p:sp>
      <p:sp>
        <p:nvSpPr>
          <p:cNvPr id="10248" name="Номер слайда 1"/>
          <p:cNvSpPr txBox="1">
            <a:spLocks noGrp="1"/>
          </p:cNvSpPr>
          <p:nvPr/>
        </p:nvSpPr>
        <p:spPr bwMode="auto">
          <a:xfrm>
            <a:off x="8643938" y="6429375"/>
            <a:ext cx="438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CD8A9C3-BAB4-425A-A238-08C633497E53}" type="slidenum">
              <a:rPr lang="ru-RU" sz="1200" b="1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pPr algn="r"/>
              <a:t>3</a:t>
            </a:fld>
            <a:endParaRPr lang="ru-RU" sz="1200" b="1" dirty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0249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331640" cy="993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1500166" y="0"/>
            <a:ext cx="7643834" cy="9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/>
              <a:t>Динамика дебиторской и кредиторской задолженности</a:t>
            </a:r>
            <a:endParaRPr lang="ru-RU" sz="2400" b="1" dirty="0" smtClean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58710"/>
              </p:ext>
            </p:extLst>
          </p:nvPr>
        </p:nvGraphicFramePr>
        <p:xfrm>
          <a:off x="643466" y="1124747"/>
          <a:ext cx="7857068" cy="5001419"/>
        </p:xfrm>
        <a:graphic>
          <a:graphicData uri="http://schemas.openxmlformats.org/drawingml/2006/table">
            <a:tbl>
              <a:tblPr/>
              <a:tblGrid>
                <a:gridCol w="470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9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9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0269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8146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Задолженность на 31.12.2016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Задолженность на 30.06.2017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Задолженность на 31.12.2017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Задолженность на 30.06.2018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05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</a:t>
                      </a:r>
                    </a:p>
                  </a:txBody>
                  <a:tcPr marL="8146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Дебиторская задолженность ВСЕГО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1 884 223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1 872 286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2 463 832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2 046 158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5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1.1.</a:t>
                      </a:r>
                    </a:p>
                  </a:txBody>
                  <a:tcPr marL="8146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Покупатели и заказчики</a:t>
                      </a:r>
                    </a:p>
                  </a:txBody>
                  <a:tcPr marL="8146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1 666 599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1 486 207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2 045 209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1 711 272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5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1.1.1.</a:t>
                      </a:r>
                    </a:p>
                  </a:txBody>
                  <a:tcPr marL="8146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Электроэнергия и мощность</a:t>
                      </a:r>
                    </a:p>
                  </a:txBody>
                  <a:tcPr marL="24440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244 923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179 473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261 246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132 559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113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1.1.2.</a:t>
                      </a:r>
                    </a:p>
                  </a:txBody>
                  <a:tcPr marL="8146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Тепловая энергия (с компонентой на хвс, невозвратом конденсата и сетевой водой)</a:t>
                      </a:r>
                    </a:p>
                  </a:txBody>
                  <a:tcPr marL="24440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1 209 599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1 099 714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1 580 794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1 372 618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5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1.1.3.</a:t>
                      </a:r>
                    </a:p>
                  </a:txBody>
                  <a:tcPr marL="8146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Прочие покупатели</a:t>
                      </a:r>
                    </a:p>
                  </a:txBody>
                  <a:tcPr marL="24440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212 077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207 021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203 169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206 095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5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1.2.</a:t>
                      </a:r>
                    </a:p>
                  </a:txBody>
                  <a:tcPr marL="8146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Авансы выданные</a:t>
                      </a:r>
                    </a:p>
                  </a:txBody>
                  <a:tcPr marL="8146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15 404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46 280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30 153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48 401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5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1.3.</a:t>
                      </a:r>
                    </a:p>
                  </a:txBody>
                  <a:tcPr marL="8146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Прочие дебиторы, в т.ч.</a:t>
                      </a:r>
                    </a:p>
                  </a:txBody>
                  <a:tcPr marL="8146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202 220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339 799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388 471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286 485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5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1.3.1.</a:t>
                      </a:r>
                    </a:p>
                  </a:txBody>
                  <a:tcPr marL="8146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Пени, штрафы, неустойки по договорам</a:t>
                      </a:r>
                    </a:p>
                  </a:txBody>
                  <a:tcPr marL="24440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26 934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40 421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52 575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49 515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059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1.3.2.</a:t>
                      </a:r>
                    </a:p>
                  </a:txBody>
                  <a:tcPr marL="8146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Переплата по налогам в бюджеты</a:t>
                      </a:r>
                    </a:p>
                  </a:txBody>
                  <a:tcPr marL="24440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20 221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45 622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68 605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42 376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06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</a:t>
                      </a:r>
                    </a:p>
                  </a:txBody>
                  <a:tcPr marL="8146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Кредиторская задолженность ВСЕГО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4 337 728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4 732 090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6 070 501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5 964 395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05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2.1.</a:t>
                      </a:r>
                    </a:p>
                  </a:txBody>
                  <a:tcPr marL="8146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Поставщики и подрядчики</a:t>
                      </a:r>
                    </a:p>
                  </a:txBody>
                  <a:tcPr marL="8146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3 781 116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4 211 963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5 469 576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5 355 764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05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2.1.1.</a:t>
                      </a:r>
                    </a:p>
                  </a:txBody>
                  <a:tcPr marL="8146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Покупная энергия</a:t>
                      </a:r>
                    </a:p>
                  </a:txBody>
                  <a:tcPr marL="24440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347 990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440 494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465 316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513 414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05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2.1.2.</a:t>
                      </a:r>
                    </a:p>
                  </a:txBody>
                  <a:tcPr marL="8146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Материалы</a:t>
                      </a:r>
                    </a:p>
                  </a:txBody>
                  <a:tcPr marL="24440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216 124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177 470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252 304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250 932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05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2.1.3.</a:t>
                      </a:r>
                    </a:p>
                  </a:txBody>
                  <a:tcPr marL="8146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Топливо (ООО "Газпром межрегионгаз Тверь")</a:t>
                      </a:r>
                    </a:p>
                  </a:txBody>
                  <a:tcPr marL="24440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2 615 234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2 701 695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3 644 352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3 809 934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05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2.1.4.</a:t>
                      </a:r>
                    </a:p>
                  </a:txBody>
                  <a:tcPr marL="8146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Выполненные ремонтные работы</a:t>
                      </a:r>
                    </a:p>
                  </a:txBody>
                  <a:tcPr marL="24440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67 588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43 508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115 043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62 917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05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2.1.5.</a:t>
                      </a:r>
                    </a:p>
                  </a:txBody>
                  <a:tcPr marL="8146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Услуги производственного характера</a:t>
                      </a:r>
                    </a:p>
                  </a:txBody>
                  <a:tcPr marL="24440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380 624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415 867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521 919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403 904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05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2.1.6.</a:t>
                      </a:r>
                    </a:p>
                  </a:txBody>
                  <a:tcPr marL="8146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Прочие поставщики и подрядчики</a:t>
                      </a:r>
                    </a:p>
                  </a:txBody>
                  <a:tcPr marL="24440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153 556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432 930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470 642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314 663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05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2.5.</a:t>
                      </a:r>
                    </a:p>
                  </a:txBody>
                  <a:tcPr marL="8146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Прочие кредиторы</a:t>
                      </a:r>
                    </a:p>
                  </a:txBody>
                  <a:tcPr marL="8146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529 511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471 827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547 660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555 684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059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2.6.</a:t>
                      </a:r>
                    </a:p>
                  </a:txBody>
                  <a:tcPr marL="81467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Авансы полученные</a:t>
                      </a:r>
                    </a:p>
                  </a:txBody>
                  <a:tcPr marL="81467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27 101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48 300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53 265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52 947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 </a:t>
            </a:r>
          </a:p>
        </p:txBody>
      </p:sp>
      <p:sp>
        <p:nvSpPr>
          <p:cNvPr id="10248" name="Номер слайда 1"/>
          <p:cNvSpPr txBox="1">
            <a:spLocks noGrp="1"/>
          </p:cNvSpPr>
          <p:nvPr/>
        </p:nvSpPr>
        <p:spPr bwMode="auto">
          <a:xfrm>
            <a:off x="8643938" y="6429375"/>
            <a:ext cx="438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CD8A9C3-BAB4-425A-A238-08C633497E53}" type="slidenum">
              <a:rPr lang="ru-RU" sz="1200" b="1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pPr algn="r"/>
              <a:t>4</a:t>
            </a:fld>
            <a:endParaRPr lang="ru-RU" sz="1200" b="1" dirty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0249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331640" cy="993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1500166" y="0"/>
            <a:ext cx="7643834" cy="9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/>
              <a:t>Предложение по реструктуризации задолженности перед ООО «Газпром межрегионгаз Тверь»</a:t>
            </a:r>
            <a:endParaRPr lang="ru-RU" sz="2400" b="1" dirty="0" smtClean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51819" y="5589240"/>
            <a:ext cx="82028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 smtClean="0"/>
              <a:t>Общая сумма задолженности на сумму 4 257 851,47 тыс.руб сформирована по данным на 30.06.2018 за поставленный газ и тепловую энергию: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800" dirty="0" smtClean="0"/>
              <a:t>ООО «Газпром межрегионгаз Тверь» </a:t>
            </a:r>
            <a:r>
              <a:rPr lang="ru-RU" sz="800" dirty="0"/>
              <a:t>- </a:t>
            </a:r>
            <a:r>
              <a:rPr lang="ru-RU" sz="800" dirty="0" smtClean="0"/>
              <a:t>3 </a:t>
            </a:r>
            <a:r>
              <a:rPr lang="ru-RU" sz="800" dirty="0"/>
              <a:t>809 </a:t>
            </a:r>
            <a:r>
              <a:rPr lang="ru-RU" sz="800" dirty="0" smtClean="0"/>
              <a:t>934 тыс.руб.</a:t>
            </a:r>
            <a:endParaRPr lang="ru-RU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800" dirty="0" smtClean="0"/>
              <a:t>ООО «Лазурная» </a:t>
            </a:r>
            <a:r>
              <a:rPr lang="ru-RU" sz="800" dirty="0"/>
              <a:t>- </a:t>
            </a:r>
            <a:r>
              <a:rPr lang="ru-RU" sz="800" dirty="0" smtClean="0"/>
              <a:t>29 130</a:t>
            </a:r>
            <a:r>
              <a:rPr lang="ru-RU" sz="800" dirty="0"/>
              <a:t> тыс.руб.</a:t>
            </a:r>
            <a:endParaRPr lang="ru-RU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800" dirty="0"/>
              <a:t>А</a:t>
            </a:r>
            <a:r>
              <a:rPr lang="ru-RU" sz="800" dirty="0" smtClean="0"/>
              <a:t>О «ТКСМ №2» - 65 377</a:t>
            </a:r>
            <a:r>
              <a:rPr lang="ru-RU" sz="800" dirty="0"/>
              <a:t> тыс.руб.</a:t>
            </a:r>
            <a:endParaRPr lang="ru-RU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800" dirty="0" smtClean="0"/>
              <a:t>МУП «Сахарово» - 344 020</a:t>
            </a:r>
            <a:r>
              <a:rPr lang="ru-RU" sz="800" dirty="0"/>
              <a:t> тыс.руб.</a:t>
            </a:r>
            <a:endParaRPr lang="ru-RU" sz="800" dirty="0" smtClean="0"/>
          </a:p>
          <a:p>
            <a:endParaRPr lang="ru-RU" sz="800" dirty="0" smtClean="0"/>
          </a:p>
          <a:p>
            <a:r>
              <a:rPr lang="ru-RU" sz="800" i="1" dirty="0" smtClean="0"/>
              <a:t>* </a:t>
            </a:r>
            <a:r>
              <a:rPr lang="ru-RU" sz="800" i="1" dirty="0"/>
              <a:t>Задолженность за период с декабря 2017г.  Истребование задолженности в судебном порядке не производилось.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51796"/>
              </p:ext>
            </p:extLst>
          </p:nvPr>
        </p:nvGraphicFramePr>
        <p:xfrm>
          <a:off x="539553" y="1052736"/>
          <a:ext cx="8323459" cy="4525961"/>
        </p:xfrm>
        <a:graphic>
          <a:graphicData uri="http://schemas.openxmlformats.org/drawingml/2006/table">
            <a:tbl>
              <a:tblPr/>
              <a:tblGrid>
                <a:gridCol w="832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0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1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1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01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01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28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1324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Период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Номер дела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А66-2765/2017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А66-4443/2017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А66-7963/2017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А66-12091/2017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А66-16081/2017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А66-17989/2017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А66-19901/2017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А66-149/2018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Не просуженная </a:t>
                      </a:r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задолженность</a:t>
                      </a:r>
                      <a:r>
                        <a:rPr lang="ru-RU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.*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тыс. руб.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тыс. руб.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тыс. руб.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тыс. руб.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тыс. руб.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тыс. руб.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тыс. руб.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тыс. руб.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тыс. руб.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тыс. руб.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01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2018 год</a:t>
                      </a:r>
                    </a:p>
                  </a:txBody>
                  <a:tcPr marL="3820" marR="3820" marT="3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0,00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2019 год</a:t>
                      </a:r>
                    </a:p>
                  </a:txBody>
                  <a:tcPr marL="3820" marR="3820" marT="3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0,00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2020 год</a:t>
                      </a:r>
                    </a:p>
                  </a:txBody>
                  <a:tcPr marL="3820" marR="3820" marT="3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0,00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2021 год</a:t>
                      </a:r>
                    </a:p>
                  </a:txBody>
                  <a:tcPr marL="3820" marR="3820" marT="3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0,00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2022 год</a:t>
                      </a:r>
                    </a:p>
                  </a:txBody>
                  <a:tcPr marL="3820" marR="3820" marT="3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60 000,00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34 652,38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25 347,62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2023 год</a:t>
                      </a:r>
                    </a:p>
                  </a:txBody>
                  <a:tcPr marL="3820" marR="3820" marT="3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90 000,00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18 434,87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36 878,42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25 527,25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9 159,46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2024 год</a:t>
                      </a:r>
                    </a:p>
                  </a:txBody>
                  <a:tcPr marL="3820" marR="3820" marT="3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120 000,00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74 709,24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45 290,76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2025 год</a:t>
                      </a:r>
                    </a:p>
                  </a:txBody>
                  <a:tcPr marL="3820" marR="3820" marT="3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150 000,00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143 707,73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6 292,27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2026 год</a:t>
                      </a:r>
                    </a:p>
                  </a:txBody>
                  <a:tcPr marL="3820" marR="3820" marT="3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180 000,00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180 000,00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2027 год</a:t>
                      </a:r>
                    </a:p>
                  </a:txBody>
                  <a:tcPr marL="3820" marR="3820" marT="3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240 000,00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120 561,97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119 438,03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2028 год</a:t>
                      </a:r>
                    </a:p>
                  </a:txBody>
                  <a:tcPr marL="3820" marR="3820" marT="3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240 000,00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240 000,00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2029 год</a:t>
                      </a:r>
                    </a:p>
                  </a:txBody>
                  <a:tcPr marL="3820" marR="3820" marT="3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300 000,00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103 977,62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196 022,38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2030 год</a:t>
                      </a:r>
                    </a:p>
                  </a:txBody>
                  <a:tcPr marL="3820" marR="3820" marT="3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300 000,00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300 000,00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2031 год</a:t>
                      </a:r>
                    </a:p>
                  </a:txBody>
                  <a:tcPr marL="3820" marR="3820" marT="3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300 000,00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300 000,00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2032 год</a:t>
                      </a:r>
                    </a:p>
                  </a:txBody>
                  <a:tcPr marL="3820" marR="3820" marT="3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300 000,00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300 000,00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2033 год</a:t>
                      </a:r>
                    </a:p>
                  </a:txBody>
                  <a:tcPr marL="3820" marR="3820" marT="3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300 000,00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300 000,00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2034 год</a:t>
                      </a:r>
                    </a:p>
                  </a:txBody>
                  <a:tcPr marL="3820" marR="3820" marT="3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300 000,00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300 000,00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2035 год</a:t>
                      </a:r>
                    </a:p>
                  </a:txBody>
                  <a:tcPr marL="3820" marR="3820" marT="3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300 000,00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300 000,00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2036 год</a:t>
                      </a:r>
                    </a:p>
                  </a:txBody>
                  <a:tcPr marL="3820" marR="3820" marT="3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300 000,00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300 000,00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2037 год</a:t>
                      </a:r>
                    </a:p>
                  </a:txBody>
                  <a:tcPr marL="3820" marR="3820" marT="3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300 000,00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300 000,00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2038 год</a:t>
                      </a:r>
                    </a:p>
                  </a:txBody>
                  <a:tcPr marL="3820" marR="3820" marT="3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477 851,47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477 851,47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ИТОГО</a:t>
                      </a:r>
                    </a:p>
                  </a:txBody>
                  <a:tcPr marL="3820" marR="3820" marT="3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4 257 851,47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34 652,38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43 782,49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36 878,42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25 527,25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83 868,70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188 998,49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306 854,24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463 415,65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3 073 873,85</a:t>
                      </a:r>
                    </a:p>
                  </a:txBody>
                  <a:tcPr marL="3820" marR="3820" marT="3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38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16632"/>
            <a:ext cx="640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Модель: Рост тарифа на инвестиции за счет прибыли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777437"/>
              </p:ext>
            </p:extLst>
          </p:nvPr>
        </p:nvGraphicFramePr>
        <p:xfrm>
          <a:off x="611560" y="764704"/>
          <a:ext cx="8229599" cy="1272043"/>
        </p:xfrm>
        <a:graphic>
          <a:graphicData uri="http://schemas.openxmlformats.org/drawingml/2006/table">
            <a:tbl>
              <a:tblPr/>
              <a:tblGrid>
                <a:gridCol w="925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60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650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60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65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609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650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7609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650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7609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7609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234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910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Тариф на т/э для прочих потребителей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110%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110%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910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Рост тарифа для населения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i="1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104%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80">
                <a:tc>
                  <a:txBody>
                    <a:bodyPr/>
                    <a:lstStyle/>
                    <a:p>
                      <a:pPr algn="just" rtl="0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Стадия инвестиционного процесса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ru-RU" sz="800" b="1" i="1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реализация инвестиционной программы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rtl="0" fontAlgn="ctr"/>
                      <a:r>
                        <a:rPr lang="ru-RU" sz="800" b="1" i="1" u="none" strike="noStrike" dirty="0">
                          <a:solidFill>
                            <a:srgbClr val="0070C0"/>
                          </a:solidFill>
                          <a:effectLst/>
                          <a:latin typeface="Arial"/>
                        </a:rPr>
                        <a:t>регулирование прибыли в тарифе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Диаграмма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705278"/>
              </p:ext>
            </p:extLst>
          </p:nvPr>
        </p:nvGraphicFramePr>
        <p:xfrm>
          <a:off x="1259632" y="2420888"/>
          <a:ext cx="7560840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8364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Другая 102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FFFF99"/>
    </a:accent1>
    <a:accent2>
      <a:srgbClr val="CCFFCC"/>
    </a:accent2>
    <a:accent3>
      <a:srgbClr val="CCFFFF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11760</TotalTime>
  <Words>990</Words>
  <Application>Microsoft Office PowerPoint</Application>
  <PresentationFormat>Экран (4:3)</PresentationFormat>
  <Paragraphs>559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Arial Narrow</vt:lpstr>
      <vt:lpstr>Calibri</vt:lpstr>
      <vt:lpstr>Ebrima</vt:lpstr>
      <vt:lpstr>Times New Roman</vt:lpstr>
      <vt:lpstr>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ткс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ShcherbakovaVE</dc:creator>
  <cp:lastModifiedBy>Жарлицына Татьяна Леонидовна</cp:lastModifiedBy>
  <cp:revision>933</cp:revision>
  <cp:lastPrinted>2018-08-01T12:10:15Z</cp:lastPrinted>
  <dcterms:created xsi:type="dcterms:W3CDTF">2014-11-28T13:20:38Z</dcterms:created>
  <dcterms:modified xsi:type="dcterms:W3CDTF">2018-09-20T06:50:57Z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_NewReviewCycle">
    <vt:lpwstr/>
  </property>
</Properties>
</file>