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1052;&#1086;&#1080;%20&#1076;&#1086;&#1082;&#1091;&#1084;&#1077;&#1085;&#1090;&#1099;\2019%20-%20&#1080;&#1085;&#1074;&#1077;&#1089;&#1090;&#1082;&#1072;\2018-08-15%20&#1048;&#1085;&#1074;&#1077;&#1089;&#1090;&#1084;&#1086;&#1076;&#1077;&#1083;&#1100;_&#1058;&#1043;_2018%20-%2010%20&#1083;&#1077;&#1090;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09016899356855E-2"/>
          <c:y val="6.2971385493742246E-2"/>
          <c:w val="0.90832744407000043"/>
          <c:h val="0.64340837391431727"/>
        </c:manualLayout>
      </c:layout>
      <c:lineChart>
        <c:grouping val="standard"/>
        <c:varyColors val="0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Ден.поток!$C$125:$O$125</c:f>
              <c:numCache>
                <c:formatCode>0.0%</c:formatCode>
                <c:ptCount val="13"/>
                <c:pt idx="0">
                  <c:v>1.0215433879843971</c:v>
                </c:pt>
                <c:pt idx="1">
                  <c:v>1.062405123503773</c:v>
                </c:pt>
                <c:pt idx="2">
                  <c:v>1.104901328443924</c:v>
                </c:pt>
                <c:pt idx="3">
                  <c:v>1.149097381581681</c:v>
                </c:pt>
                <c:pt idx="4">
                  <c:v>1.1950612768449482</c:v>
                </c:pt>
                <c:pt idx="5">
                  <c:v>1.2428637279187462</c:v>
                </c:pt>
                <c:pt idx="6">
                  <c:v>1.2925782770354961</c:v>
                </c:pt>
                <c:pt idx="7">
                  <c:v>1.3442814081169161</c:v>
                </c:pt>
                <c:pt idx="8">
                  <c:v>1.3980526644415927</c:v>
                </c:pt>
                <c:pt idx="9">
                  <c:v>1.4539747710192565</c:v>
                </c:pt>
                <c:pt idx="10">
                  <c:v>1.5121337618600268</c:v>
                </c:pt>
                <c:pt idx="11">
                  <c:v>1.572619112334428</c:v>
                </c:pt>
                <c:pt idx="12">
                  <c:v>1.6355238768278051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10-4C5D-B2EF-D19B7E66E71B}"/>
            </c:ext>
          </c:extLst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ln w="50800">
              <a:solidFill>
                <a:srgbClr val="FF6969"/>
              </a:solidFill>
            </a:ln>
          </c:spPr>
          <c:marker>
            <c:spPr>
              <a:solidFill>
                <a:srgbClr val="FF6969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Ден.поток!$C$126:$O$126</c:f>
              <c:numCache>
                <c:formatCode>0.0%</c:formatCode>
                <c:ptCount val="13"/>
                <c:pt idx="0">
                  <c:v>1.0555502710666733</c:v>
                </c:pt>
                <c:pt idx="1">
                  <c:v>1.1611052981733407</c:v>
                </c:pt>
                <c:pt idx="2">
                  <c:v>1.2772158279906749</c:v>
                </c:pt>
                <c:pt idx="3">
                  <c:v>1.3793930942299291</c:v>
                </c:pt>
                <c:pt idx="4">
                  <c:v>1.4897445417683235</c:v>
                </c:pt>
                <c:pt idx="5">
                  <c:v>1.6089241051097896</c:v>
                </c:pt>
                <c:pt idx="6">
                  <c:v>1.7054595514163771</c:v>
                </c:pt>
                <c:pt idx="7">
                  <c:v>1.7736779334730322</c:v>
                </c:pt>
                <c:pt idx="8">
                  <c:v>1.8446250508119535</c:v>
                </c:pt>
                <c:pt idx="9">
                  <c:v>1.9184100528444317</c:v>
                </c:pt>
                <c:pt idx="10">
                  <c:v>1.9567782539013203</c:v>
                </c:pt>
                <c:pt idx="11">
                  <c:v>1.9959138189793468</c:v>
                </c:pt>
                <c:pt idx="12">
                  <c:v>2.0358320953589337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10-4C5D-B2EF-D19B7E66E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05792"/>
        <c:axId val="186459648"/>
      </c:lineChart>
      <c:catAx>
        <c:axId val="1867057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86459648"/>
        <c:crosses val="autoZero"/>
        <c:auto val="1"/>
        <c:lblAlgn val="ctr"/>
        <c:lblOffset val="100"/>
        <c:noMultiLvlLbl val="0"/>
      </c:catAx>
      <c:valAx>
        <c:axId val="18645964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8670579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Ден.поток!$A$125</c:f>
              <c:strCache>
                <c:ptCount val="1"/>
                <c:pt idx="0">
                  <c:v>Рост тарифа на тепловую энергию для населения 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Ден.поток!$C$119:$O$119</c:f>
              <c:numCache>
                <c:formatCode>0%</c:formatCode>
                <c:ptCount val="13"/>
                <c:pt idx="0">
                  <c:v>1.0215433879843971</c:v>
                </c:pt>
                <c:pt idx="1">
                  <c:v>1.04</c:v>
                </c:pt>
                <c:pt idx="2">
                  <c:v>1.04</c:v>
                </c:pt>
                <c:pt idx="3">
                  <c:v>1.04</c:v>
                </c:pt>
                <c:pt idx="4">
                  <c:v>1.04</c:v>
                </c:pt>
                <c:pt idx="5">
                  <c:v>1.04</c:v>
                </c:pt>
                <c:pt idx="6">
                  <c:v>1.04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1.04</c:v>
                </c:pt>
                <c:pt idx="11">
                  <c:v>1.04</c:v>
                </c:pt>
                <c:pt idx="12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7-4690-9C3F-EC7C7FB2FC3E}"/>
            </c:ext>
          </c:extLst>
        </c:ser>
        <c:ser>
          <c:idx val="0"/>
          <c:order val="1"/>
          <c:tx>
            <c:strRef>
              <c:f>Ден.поток!$A$126</c:f>
              <c:strCache>
                <c:ptCount val="1"/>
                <c:pt idx="0">
                  <c:v>Рост тарифа на тепловую энергию для прочих потребителей 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invertIfNegative val="0"/>
          <c:dLbls>
            <c:dLbl>
              <c:idx val="7"/>
              <c:layout>
                <c:manualLayout>
                  <c:x val="-3.3044196612969849E-3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57-4690-9C3F-EC7C7FB2FC3E}"/>
                </c:ext>
              </c:extLst>
            </c:dLbl>
            <c:dLbl>
              <c:idx val="8"/>
              <c:layout>
                <c:manualLayout>
                  <c:x val="0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57-4690-9C3F-EC7C7FB2FC3E}"/>
                </c:ext>
              </c:extLst>
            </c:dLbl>
            <c:dLbl>
              <c:idx val="9"/>
              <c:layout>
                <c:manualLayout>
                  <c:x val="-4.9566294919454771E-3"/>
                  <c:y val="-3.4135992058230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57-4690-9C3F-EC7C7FB2F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Ден.поток!$C$117:$O$117</c:f>
              <c:strCache>
                <c:ptCount val="13"/>
                <c:pt idx="0">
                  <c:v>2018 (база)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</c:strCache>
            </c:strRef>
          </c:cat>
          <c:val>
            <c:numRef>
              <c:f>Ден.поток!$C$123:$O$123</c:f>
              <c:numCache>
                <c:formatCode>0%</c:formatCode>
                <c:ptCount val="13"/>
                <c:pt idx="0">
                  <c:v>1.0555502710666733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1.08</c:v>
                </c:pt>
                <c:pt idx="4">
                  <c:v>1.08</c:v>
                </c:pt>
                <c:pt idx="5">
                  <c:v>1.08</c:v>
                </c:pt>
                <c:pt idx="6">
                  <c:v>1.06</c:v>
                </c:pt>
                <c:pt idx="7">
                  <c:v>1.04</c:v>
                </c:pt>
                <c:pt idx="8">
                  <c:v>1.04</c:v>
                </c:pt>
                <c:pt idx="9">
                  <c:v>1.04</c:v>
                </c:pt>
                <c:pt idx="10">
                  <c:v>1.02</c:v>
                </c:pt>
                <c:pt idx="11">
                  <c:v>1.02</c:v>
                </c:pt>
                <c:pt idx="12">
                  <c:v>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57-4690-9C3F-EC7C7FB2F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axId val="186485376"/>
        <c:axId val="186487168"/>
      </c:barChart>
      <c:catAx>
        <c:axId val="18648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6487168"/>
        <c:crosses val="autoZero"/>
        <c:auto val="1"/>
        <c:lblAlgn val="ctr"/>
        <c:lblOffset val="100"/>
        <c:noMultiLvlLbl val="0"/>
      </c:catAx>
      <c:valAx>
        <c:axId val="186487168"/>
        <c:scaling>
          <c:orientation val="minMax"/>
          <c:min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64853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057221324155833E-2"/>
          <c:y val="1.2796049270804286E-2"/>
          <c:w val="0.91284815261689534"/>
          <c:h val="0.92304460909097863"/>
        </c:manualLayout>
      </c:layout>
      <c:lineChart>
        <c:grouping val="standard"/>
        <c:varyColors val="0"/>
        <c:ser>
          <c:idx val="3"/>
          <c:order val="0"/>
          <c:tx>
            <c:strRef>
              <c:f>СВОД!$A$58</c:f>
              <c:strCache>
                <c:ptCount val="1"/>
                <c:pt idx="0">
                  <c:v>EBITDAsum</c:v>
                </c:pt>
              </c:strCache>
            </c:strRef>
          </c:tx>
          <c:spPr>
            <a:ln w="50800">
              <a:solidFill>
                <a:srgbClr val="FFC000"/>
              </a:solidFill>
              <a:prstDash val="sysDash"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СВОД!$B$58:$O$58</c:f>
            </c:numRef>
          </c:val>
          <c:smooth val="1"/>
          <c:extLst>
            <c:ext xmlns:c16="http://schemas.microsoft.com/office/drawing/2014/chart" uri="{C3380CC4-5D6E-409C-BE32-E72D297353CC}">
              <c16:uniqueId val="{00000000-57A8-4761-9930-26457B48371C}"/>
            </c:ext>
          </c:extLst>
        </c:ser>
        <c:ser>
          <c:idx val="1"/>
          <c:order val="1"/>
          <c:tx>
            <c:strRef>
              <c:f>СВОД!$A$46</c:f>
              <c:strCache>
                <c:ptCount val="1"/>
                <c:pt idx="0">
                  <c:v>EBITDAee</c:v>
                </c:pt>
              </c:strCache>
            </c:strRef>
          </c:tx>
          <c:spPr>
            <a:ln w="50800">
              <a:solidFill>
                <a:srgbClr val="0070C0"/>
              </a:solidFill>
              <a:prstDash val="sysDash"/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СВОД!$B$46:$O$46</c:f>
            </c:numRef>
          </c:val>
          <c:smooth val="1"/>
          <c:extLst>
            <c:ext xmlns:c16="http://schemas.microsoft.com/office/drawing/2014/chart" uri="{C3380CC4-5D6E-409C-BE32-E72D297353CC}">
              <c16:uniqueId val="{00000001-57A8-4761-9930-26457B48371C}"/>
            </c:ext>
          </c:extLst>
        </c:ser>
        <c:ser>
          <c:idx val="2"/>
          <c:order val="2"/>
          <c:tx>
            <c:strRef>
              <c:f>СВОД!$A$51</c:f>
              <c:strCache>
                <c:ptCount val="1"/>
                <c:pt idx="0">
                  <c:v>EBITDAte</c:v>
                </c:pt>
              </c:strCache>
            </c:strRef>
          </c:tx>
          <c:spPr>
            <a:ln w="50800">
              <a:solidFill>
                <a:srgbClr val="C00000"/>
              </a:solidFill>
              <a:prstDash val="sysDash"/>
            </a:ln>
          </c:spPr>
          <c:marker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СВОД!$B$51:$O$51</c:f>
            </c:numRef>
          </c:val>
          <c:smooth val="1"/>
          <c:extLst>
            <c:ext xmlns:c16="http://schemas.microsoft.com/office/drawing/2014/chart" uri="{C3380CC4-5D6E-409C-BE32-E72D297353CC}">
              <c16:uniqueId val="{00000002-57A8-4761-9930-26457B48371C}"/>
            </c:ext>
          </c:extLst>
        </c:ser>
        <c:ser>
          <c:idx val="0"/>
          <c:order val="3"/>
          <c:tx>
            <c:v>Валовая прибыль</c:v>
          </c:tx>
          <c:spPr>
            <a:ln w="63500">
              <a:solidFill>
                <a:srgbClr val="FFC000"/>
              </a:solidFill>
              <a:prstDash val="solid"/>
            </a:ln>
          </c:spPr>
          <c:marker>
            <c:spPr>
              <a:solidFill>
                <a:srgbClr val="FFC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СВОД!$B$39:$O$39</c:f>
              <c:numCache>
                <c:formatCode>_-* #,##0_р_._-;\-* #,##0_р_._-;_-* "-"_р_._-;_-@_-</c:formatCode>
                <c:ptCount val="14"/>
                <c:pt idx="0">
                  <c:v>-795085.34586699144</c:v>
                </c:pt>
                <c:pt idx="1">
                  <c:v>-838766.25149479031</c:v>
                </c:pt>
                <c:pt idx="2">
                  <c:v>-532013.47998132906</c:v>
                </c:pt>
                <c:pt idx="3">
                  <c:v>-198682.49703560467</c:v>
                </c:pt>
                <c:pt idx="4">
                  <c:v>116801.52704329567</c:v>
                </c:pt>
                <c:pt idx="5">
                  <c:v>467429.21398542437</c:v>
                </c:pt>
                <c:pt idx="6">
                  <c:v>863508.31389468326</c:v>
                </c:pt>
                <c:pt idx="7">
                  <c:v>1181050.2373575806</c:v>
                </c:pt>
                <c:pt idx="8">
                  <c:v>1322829.8250202709</c:v>
                </c:pt>
                <c:pt idx="9">
                  <c:v>1484581.2380608139</c:v>
                </c:pt>
                <c:pt idx="10">
                  <c:v>1580081.7557568245</c:v>
                </c:pt>
                <c:pt idx="11">
                  <c:v>1509137.2325061474</c:v>
                </c:pt>
                <c:pt idx="12">
                  <c:v>1432281.0838092943</c:v>
                </c:pt>
                <c:pt idx="13">
                  <c:v>1345550.925434737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7A8-4761-9930-26457B48371C}"/>
            </c:ext>
          </c:extLst>
        </c:ser>
        <c:ser>
          <c:idx val="8"/>
          <c:order val="4"/>
          <c:tx>
            <c:v>Валовая прибыль ЭЭ</c:v>
          </c:tx>
          <c:spPr>
            <a:ln w="63500">
              <a:solidFill>
                <a:srgbClr val="0070C0"/>
              </a:solidFill>
              <a:prstDash val="solid"/>
            </a:ln>
          </c:spPr>
          <c:marker>
            <c:spPr>
              <a:solidFill>
                <a:srgbClr val="0070C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СВОД!$B$13:$O$13</c:f>
              <c:numCache>
                <c:formatCode>_-* #,##0_р_._-;\-* #,##0_р_._-;_-* "-"_р_._-;_-@_-</c:formatCode>
                <c:ptCount val="14"/>
                <c:pt idx="0">
                  <c:v>-300233.44251121796</c:v>
                </c:pt>
                <c:pt idx="1">
                  <c:v>-369971.65174318798</c:v>
                </c:pt>
                <c:pt idx="2">
                  <c:v>-374688.209904199</c:v>
                </c:pt>
                <c:pt idx="3">
                  <c:v>-370174.31105610612</c:v>
                </c:pt>
                <c:pt idx="4">
                  <c:v>-380569.9494933926</c:v>
                </c:pt>
                <c:pt idx="5">
                  <c:v>-401788.04329281679</c:v>
                </c:pt>
                <c:pt idx="6">
                  <c:v>-434504.3732158888</c:v>
                </c:pt>
                <c:pt idx="7">
                  <c:v>-481559.82782427431</c:v>
                </c:pt>
                <c:pt idx="8">
                  <c:v>-522007.93361616688</c:v>
                </c:pt>
                <c:pt idx="9">
                  <c:v>-562631.11703349487</c:v>
                </c:pt>
                <c:pt idx="10">
                  <c:v>-608954.84582328261</c:v>
                </c:pt>
                <c:pt idx="11">
                  <c:v>-656966.39509378234</c:v>
                </c:pt>
                <c:pt idx="12">
                  <c:v>-706677.49204770382</c:v>
                </c:pt>
                <c:pt idx="13">
                  <c:v>-758155.99852864956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57A8-4761-9930-26457B48371C}"/>
            </c:ext>
          </c:extLst>
        </c:ser>
        <c:ser>
          <c:idx val="9"/>
          <c:order val="5"/>
          <c:tx>
            <c:v>Валовая прибыль ТЭ</c:v>
          </c:tx>
          <c:spPr>
            <a:ln w="63500">
              <a:solidFill>
                <a:srgbClr val="C00000"/>
              </a:solidFill>
              <a:prstDash val="solid"/>
            </a:ln>
          </c:spPr>
          <c:marker>
            <c:spPr>
              <a:solidFill>
                <a:srgbClr val="C00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СВОД!$B$2:$O$2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СВОД!$B$32:$O$32</c:f>
              <c:numCache>
                <c:formatCode>_-* #,##0_р_._-;\-* #,##0_р_._-;_-* "-"_р_._-;_-@_-</c:formatCode>
                <c:ptCount val="14"/>
                <c:pt idx="0">
                  <c:v>-494851.90335577348</c:v>
                </c:pt>
                <c:pt idx="1">
                  <c:v>-468794.59975160233</c:v>
                </c:pt>
                <c:pt idx="2">
                  <c:v>-157325.27007713006</c:v>
                </c:pt>
                <c:pt idx="3">
                  <c:v>171491.81402050145</c:v>
                </c:pt>
                <c:pt idx="4">
                  <c:v>497371.47653668828</c:v>
                </c:pt>
                <c:pt idx="5">
                  <c:v>869217.25727824122</c:v>
                </c:pt>
                <c:pt idx="6">
                  <c:v>1298012.6871105721</c:v>
                </c:pt>
                <c:pt idx="7">
                  <c:v>1662610.0651818549</c:v>
                </c:pt>
                <c:pt idx="8">
                  <c:v>1844837.7586364378</c:v>
                </c:pt>
                <c:pt idx="9">
                  <c:v>2047212.3550943087</c:v>
                </c:pt>
                <c:pt idx="10">
                  <c:v>2189036.6015801071</c:v>
                </c:pt>
                <c:pt idx="11">
                  <c:v>2166103.6275999295</c:v>
                </c:pt>
                <c:pt idx="12">
                  <c:v>2138958.5758569981</c:v>
                </c:pt>
                <c:pt idx="13">
                  <c:v>2103706.9239633866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57A8-4761-9930-26457B48371C}"/>
            </c:ext>
          </c:extLst>
        </c:ser>
        <c:ser>
          <c:idx val="4"/>
          <c:order val="6"/>
          <c:tx>
            <c:strRef>
              <c:f>СВОД!$A$59</c:f>
              <c:strCache>
                <c:ptCount val="1"/>
                <c:pt idx="0">
                  <c:v>Инвестиции</c:v>
                </c:pt>
              </c:strCache>
            </c:strRef>
          </c:tx>
          <c:spPr>
            <a:ln w="50800"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СВОД!$B$59:$O$59</c:f>
              <c:numCache>
                <c:formatCode>General</c:formatCode>
                <c:ptCount val="14"/>
                <c:pt idx="2" formatCode="_-* #,##0_р_._-;\-* #,##0_р_._-;_-* &quot;-&quot;_р_._-;_-@_-">
                  <c:v>-1090576.5794189691</c:v>
                </c:pt>
                <c:pt idx="3" formatCode="_-* #,##0_р_._-;\-* #,##0_р_._-;_-* &quot;-&quot;_р_._-;_-@_-">
                  <c:v>-1042180.5596707482</c:v>
                </c:pt>
                <c:pt idx="4" formatCode="_-* #,##0_р_._-;\-* #,##0_р_._-;_-* &quot;-&quot;_р_._-;_-@_-">
                  <c:v>-1003806.9864918017</c:v>
                </c:pt>
                <c:pt idx="5" formatCode="_-* #,##0_р_._-;\-* #,##0_р_._-;_-* &quot;-&quot;_р_._-;_-@_-">
                  <c:v>-1030884.507551837</c:v>
                </c:pt>
                <c:pt idx="6" formatCode="_-* #,##0_р_._-;\-* #,##0_р_._-;_-* &quot;-&quot;_р_._-;_-@_-">
                  <c:v>-1033273.0621602314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57A8-4761-9930-26457B483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999488"/>
        <c:axId val="224001024"/>
      </c:lineChart>
      <c:catAx>
        <c:axId val="223999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4001024"/>
        <c:crosses val="autoZero"/>
        <c:auto val="1"/>
        <c:lblAlgn val="ctr"/>
        <c:lblOffset val="100"/>
        <c:noMultiLvlLbl val="0"/>
      </c:catAx>
      <c:valAx>
        <c:axId val="224001024"/>
        <c:scaling>
          <c:orientation val="minMax"/>
        </c:scaling>
        <c:delete val="0"/>
        <c:axPos val="l"/>
        <c:majorGridlines/>
        <c:numFmt formatCode="_-* #,##0_р_._-;\-* #,##0_р_._-;_-* &quot;-&quot;_р_._-;_-@_-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2239994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0842629046369199E-2"/>
          <c:y val="0.88818616589770949"/>
          <c:w val="0.81965783595592545"/>
          <c:h val="5.0798338968626129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Ден.поток!$A$232</c:f>
              <c:strCache>
                <c:ptCount val="1"/>
                <c:pt idx="0">
                  <c:v>прогнозный уровень текущих платежей за газ</c:v>
                </c:pt>
              </c:strCache>
            </c:strRef>
          </c:tx>
          <c:spPr>
            <a:solidFill>
              <a:srgbClr val="0070C0"/>
            </a:solidFill>
            <a:ln w="50800">
              <a:solidFill>
                <a:srgbClr val="0070C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Ден.поток!$C$232:$P$232</c:f>
              <c:numCache>
                <c:formatCode>0%</c:formatCode>
                <c:ptCount val="14"/>
                <c:pt idx="0">
                  <c:v>0.83222189211513686</c:v>
                </c:pt>
                <c:pt idx="1">
                  <c:v>0.84521899953409529</c:v>
                </c:pt>
                <c:pt idx="2">
                  <c:v>0.74249991738152865</c:v>
                </c:pt>
                <c:pt idx="3">
                  <c:v>0.85100797145857299</c:v>
                </c:pt>
                <c:pt idx="4">
                  <c:v>0.93582435972625644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0-44BC-9F78-8DCA74E62405}"/>
            </c:ext>
          </c:extLst>
        </c:ser>
        <c:ser>
          <c:idx val="0"/>
          <c:order val="1"/>
          <c:tx>
            <c:strRef>
              <c:f>Ден.поток!$A$233</c:f>
              <c:strCache>
                <c:ptCount val="1"/>
                <c:pt idx="0">
                  <c:v>уровень платежей за газ с учетом накопленной задолженности</c:v>
                </c:pt>
              </c:strCache>
            </c:strRef>
          </c:tx>
          <c:spPr>
            <a:solidFill>
              <a:srgbClr val="FF6969"/>
            </a:solidFill>
            <a:ln w="50800">
              <a:solidFill>
                <a:srgbClr val="FF6969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Ден.поток!$C$165:$P$165</c:f>
              <c:strCache>
                <c:ptCount val="14"/>
                <c:pt idx="0">
                  <c:v>2017 (факт)</c:v>
                </c:pt>
                <c:pt idx="1">
                  <c:v>2018 (база)</c:v>
                </c:pt>
                <c:pt idx="2">
                  <c:v> 2 019   </c:v>
                </c:pt>
                <c:pt idx="3">
                  <c:v> 2 020   </c:v>
                </c:pt>
                <c:pt idx="4">
                  <c:v> 2 021   </c:v>
                </c:pt>
                <c:pt idx="5">
                  <c:v>2 022</c:v>
                </c:pt>
                <c:pt idx="6">
                  <c:v>2 023</c:v>
                </c:pt>
                <c:pt idx="7">
                  <c:v>2 024</c:v>
                </c:pt>
                <c:pt idx="8">
                  <c:v>2 025</c:v>
                </c:pt>
                <c:pt idx="9">
                  <c:v>2 026</c:v>
                </c:pt>
                <c:pt idx="10">
                  <c:v>2 027</c:v>
                </c:pt>
                <c:pt idx="11">
                  <c:v>2 028</c:v>
                </c:pt>
                <c:pt idx="12">
                  <c:v>2 029</c:v>
                </c:pt>
                <c:pt idx="13">
                  <c:v>2 030</c:v>
                </c:pt>
              </c:strCache>
            </c:strRef>
          </c:cat>
          <c:val>
            <c:numRef>
              <c:f>Ден.поток!$C$233:$P$233</c:f>
              <c:numCache>
                <c:formatCode>0%</c:formatCode>
                <c:ptCount val="14"/>
                <c:pt idx="0">
                  <c:v>-0.11064723578036842</c:v>
                </c:pt>
                <c:pt idx="1">
                  <c:v>-0.14798973258774456</c:v>
                </c:pt>
                <c:pt idx="2">
                  <c:v>-0.36071065385960932</c:v>
                </c:pt>
                <c:pt idx="3">
                  <c:v>-0.49302774824022116</c:v>
                </c:pt>
                <c:pt idx="4">
                  <c:v>-0.53307716453072795</c:v>
                </c:pt>
                <c:pt idx="5">
                  <c:v>-0.50186355557707363</c:v>
                </c:pt>
                <c:pt idx="6">
                  <c:v>-0.35096293600217571</c:v>
                </c:pt>
                <c:pt idx="7">
                  <c:v>-8.3578141475781256E-2</c:v>
                </c:pt>
                <c:pt idx="8">
                  <c:v>0.20692707159467597</c:v>
                </c:pt>
                <c:pt idx="9">
                  <c:v>0.49720679356010816</c:v>
                </c:pt>
                <c:pt idx="10">
                  <c:v>0.77866830607032034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10-44BC-9F78-8DCA74E62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axId val="224626176"/>
        <c:axId val="224627712"/>
      </c:barChart>
      <c:catAx>
        <c:axId val="224626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4627712"/>
        <c:crosses val="autoZero"/>
        <c:auto val="1"/>
        <c:lblAlgn val="ctr"/>
        <c:lblOffset val="100"/>
        <c:noMultiLvlLbl val="0"/>
      </c:catAx>
      <c:valAx>
        <c:axId val="22462771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2462617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0.07476</cdr:x>
      <cdr:y>0.03774</cdr:y>
    </cdr:from>
    <cdr:to>
      <cdr:x>0.48152</cdr:x>
      <cdr:y>0.11032</cdr:y>
    </cdr:to>
    <cdr:sp macro="" textlink="">
      <cdr:nvSpPr>
        <cdr:cNvPr id="2" name="TextBox 31"/>
        <cdr:cNvSpPr txBox="1"/>
      </cdr:nvSpPr>
      <cdr:spPr>
        <a:xfrm xmlns:a="http://schemas.openxmlformats.org/drawingml/2006/main">
          <a:off x="683568" y="144016"/>
          <a:ext cx="371941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ru-RU" sz="1200" i="1" dirty="0" smtClean="0"/>
            <a:t>Динамика валовой прибыли по видам деятельности</a:t>
          </a:r>
          <a:endParaRPr lang="ru-RU" sz="1200" i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60B83-7153-4F1F-BEA6-D83277D853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33F3-188D-4B4C-B6DD-68E23F5F9016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082E-8222-4B8B-8C5C-D8D57A1D02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b="1" i="1" dirty="0" smtClean="0">
                <a:solidFill>
                  <a:schemeClr val="bg1"/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     </a:t>
            </a: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880" y="0"/>
            <a:ext cx="2598732" cy="1939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25464" y="2173284"/>
            <a:ext cx="7786743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Инвестиционная модель</a:t>
            </a:r>
          </a:p>
          <a:p>
            <a:pPr algn="ctr">
              <a:spcBef>
                <a:spcPts val="1200"/>
              </a:spcBef>
            </a:pPr>
            <a:r>
              <a:rPr lang="ru-RU" sz="4400" i="1" cap="none" spc="1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cs typeface="Aharoni" panose="02010803020104030203" pitchFamily="2" charset="-79"/>
              </a:rPr>
              <a:t>ООО «Тверская генерация»</a:t>
            </a:r>
            <a:endParaRPr lang="ru-RU" sz="4400" i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714744" y="6000768"/>
            <a:ext cx="1655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Август 2018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Прогноз изменения цен и тарифов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980728"/>
          <a:ext cx="8712968" cy="1219200"/>
        </p:xfrm>
        <a:graphic>
          <a:graphicData uri="http://schemas.openxmlformats.org/drawingml/2006/table">
            <a:tbl>
              <a:tblPr/>
              <a:tblGrid>
                <a:gridCol w="202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7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3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</a:t>
                      </a:r>
                      <a:r>
                        <a:rPr lang="ru-RU" sz="1000" b="0" i="1" u="none" strike="noStrike" dirty="0">
                          <a:latin typeface="Arial"/>
                        </a:rPr>
                        <a:t>на тепловую энергию для </a:t>
                      </a:r>
                      <a:r>
                        <a:rPr lang="ru-RU" sz="1000" b="0" i="1" u="none" strike="noStrike" dirty="0" smtClean="0">
                          <a:latin typeface="Arial"/>
                        </a:rPr>
                        <a:t>населения,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Темп роста тарифа на тепловую энергию для прочих потребителей, 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 smtClean="0">
                          <a:latin typeface="Arial"/>
                        </a:rPr>
                        <a:t>105,6%</a:t>
                      </a:r>
                      <a:endParaRPr lang="ru-RU" sz="10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110,0%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108,0%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106,0%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104,0%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latin typeface="Arial"/>
                        </a:rPr>
                        <a:t>102,0%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611560" y="4221088"/>
          <a:ext cx="7776864" cy="223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Диаграмма 28"/>
          <p:cNvGraphicFramePr/>
          <p:nvPr/>
        </p:nvGraphicFramePr>
        <p:xfrm>
          <a:off x="683568" y="2204864"/>
          <a:ext cx="7686675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72200" y="522920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(нарастающим итогом)</a:t>
            </a:r>
            <a:endParaRPr lang="ru-RU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20272" y="256490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(год к году)</a:t>
            </a:r>
            <a:endParaRPr lang="ru-RU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Экономические показатели в условиях реализации инвестиционной программы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980728"/>
          <a:ext cx="8784975" cy="1706880"/>
        </p:xfrm>
        <a:graphic>
          <a:graphicData uri="http://schemas.openxmlformats.org/drawingml/2006/table">
            <a:tbl>
              <a:tblPr/>
              <a:tblGrid>
                <a:gridCol w="186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2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4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54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Себестоимость электроэнергии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1 766 913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2 012 823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2 035 123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2 048 595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2 077 394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2 096 979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2 154 019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2 225 466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2 285 704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2 346 595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2 413 682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2 482 970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2 554 489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2 628 325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 Cyr"/>
                        </a:rPr>
                        <a:t>Выручка от продажи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1 466 679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1 642 852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1 660 435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1 678 421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1 696 824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1 695 191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1 719 515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1 743 906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1 763 696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1 783 964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1 804 728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1 826 004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1 847 811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1 870 169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Прибыль / убыток по электроэнергии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-300 233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-369 972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-374 688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-370 174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-380 570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-401 788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-434 504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-481 560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-522 008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-562 631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-608 955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-656 966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-706 677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-758 156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Себестоимость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4 221 737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4 581 213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4 733 805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4 882 899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5 055 091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5 226 435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5 412 699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5 585 426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5 874 891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6 175 687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6 451 378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6 741 523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7 043 068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7 360 068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Выручка от продажи тепловой энергии и теплоносителя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3 726 885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4 112 418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4 576 802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5 056 797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5 558 333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6 104 584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6 722 508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7 264 068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7 738 920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8 243 158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8 662 111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8 930 973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9 207 148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9 490 825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91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Прибыль / убыток по  тепловой энергии и теплоносителю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-494 852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-468 795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-157 003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173 898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503 241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878 149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1 309 809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1 678 642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1 864 029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2 067 471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2 210 734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2 189 450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2 164 079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2 130 757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44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 Cyr"/>
                        </a:rPr>
                        <a:t>Валовая прибыль, всего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-795 085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-838 766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-531 691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-196 276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122 671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476 361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875 305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1 197 082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1 342 021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1 504 840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 Cyr"/>
                        </a:rPr>
                        <a:t>1 601 779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1 532 483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1 457 402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 Cyr"/>
                        </a:rPr>
                        <a:t>1 372 601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/>
          <p:cNvGraphicFramePr/>
          <p:nvPr/>
        </p:nvGraphicFramePr>
        <p:xfrm>
          <a:off x="0" y="2708920"/>
          <a:ext cx="91440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Финансовые показатели в условиях реализации инвестиционной программы. Денежный поток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11422"/>
              </p:ext>
            </p:extLst>
          </p:nvPr>
        </p:nvGraphicFramePr>
        <p:xfrm>
          <a:off x="179512" y="1825194"/>
          <a:ext cx="8784975" cy="3620029"/>
        </p:xfrm>
        <a:graphic>
          <a:graphicData uri="http://schemas.openxmlformats.org/drawingml/2006/table">
            <a:tbl>
              <a:tblPr/>
              <a:tblGrid>
                <a:gridCol w="166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5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2017 (факт)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 2018 (база)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019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 smtClean="0">
                          <a:latin typeface="Arial"/>
                        </a:rPr>
                        <a:t>2 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021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2 030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Поступления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6 842 821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7 592 144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7 811 635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8 013 533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8 251 128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5 009 289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5 567 227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6 041 499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6 554 663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7 101 035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7 677 487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8 343 033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8 940 047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9 431 973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"/>
                        </a:rPr>
                        <a:t>Выплаты по операционной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5 569 779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6 145 438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6 288 974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6 420 865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6 559 639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6 690 860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6 856 674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7 028 907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7 297 606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7 592 534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7 859 407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8 135 834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8 419 031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8 712 333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1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Налог на прибыль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30 668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119 090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218 826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299 271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335 505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376 210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400 445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383 121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364 350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343 150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>
                          <a:latin typeface="Arial"/>
                        </a:rPr>
                        <a:t>Выплаты по инвестиционной деятельности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753 505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720 161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767 441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832 750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782 246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611 912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713 449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793 612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859 880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935 233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1 017 907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1 107 663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i="0" u="none" strike="noStrike">
                          <a:latin typeface="Arial"/>
                        </a:rPr>
                        <a:t>Чистый денежный поток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-560 490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-578 211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-1 000 980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Arial"/>
                        </a:rPr>
                        <a:t>-586 362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Arial"/>
                        </a:rPr>
                        <a:t>-256 713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34 786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485 287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999 958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Arial"/>
                        </a:rPr>
                        <a:t>1 085 412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1 191 298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1 270 700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1 223 431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latin typeface="Arial"/>
                        </a:rPr>
                        <a:t>1 171 244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latin typeface="Arial"/>
                        </a:rPr>
                        <a:t>1 112 234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3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Чистый денежный поток, накопленным итогом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-3 710 300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-4 288 511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-5 289 491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-5 875 853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-6 132 567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-6 097 780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-5 612 493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-4 612 536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-3 527 123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-2 335 825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-1 065 125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158 305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1 329 550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2 441 783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Возврат задолженности прошлых лет за природный газ</a:t>
                      </a:r>
                    </a:p>
                    <a:p>
                      <a:pPr algn="just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 34 786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485 287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999 958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1 085 412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 1 191 298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 1 270 700   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 1 065 125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i="1" u="none" strike="noStrik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a:t> </a:t>
                      </a:r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1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85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внешние вложения исходя из 100% текущей оплаты </a:t>
                      </a:r>
                      <a:r>
                        <a:rPr lang="ru-RU" sz="800" b="0" i="1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1 000 980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586 362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256 713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 dirty="0">
                          <a:latin typeface="Arial"/>
                        </a:rPr>
                        <a:t>Необходимые бюджетные вложения (субсидия на разницу между льготным и экономически обоснованным тарифом для населения)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59 195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230 189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431 409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609 270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817 515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1 060 086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1 241 041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1 333 977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1 433 072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1 511 356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1 462 573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1 406 387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1 342 301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Блок-схема: перфолента 19"/>
          <p:cNvSpPr/>
          <p:nvPr/>
        </p:nvSpPr>
        <p:spPr>
          <a:xfrm>
            <a:off x="179512" y="5589240"/>
            <a:ext cx="3672408" cy="843470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выхода на безубыточность (100% оплату текущих платежей):</a:t>
            </a:r>
            <a:r>
              <a:rPr lang="ru-RU" sz="1400" i="1" dirty="0" smtClean="0">
                <a:solidFill>
                  <a:srgbClr val="0070C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4 года</a:t>
            </a:r>
            <a:endParaRPr lang="ru-RU" dirty="0"/>
          </a:p>
        </p:txBody>
      </p:sp>
      <p:sp>
        <p:nvSpPr>
          <p:cNvPr id="21" name="Блок-схема: перфолента 20"/>
          <p:cNvSpPr/>
          <p:nvPr/>
        </p:nvSpPr>
        <p:spPr>
          <a:xfrm>
            <a:off x="5292080" y="980728"/>
            <a:ext cx="3672408" cy="720080"/>
          </a:xfrm>
          <a:prstGeom prst="flowChartPunchedTap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i="1" dirty="0" smtClean="0">
                <a:solidFill>
                  <a:srgbClr val="0070C0"/>
                </a:solidFill>
              </a:rPr>
              <a:t>срок полного погашения задолженности</a:t>
            </a:r>
            <a:r>
              <a:rPr lang="ru-RU" sz="1400" i="1" dirty="0" smtClean="0">
                <a:solidFill>
                  <a:srgbClr val="0070C0"/>
                </a:solidFill>
              </a:rPr>
              <a:t>: </a:t>
            </a: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10 лет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571604" y="0"/>
            <a:ext cx="7572396" cy="9080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Times New Roman" pitchFamily="18" charset="0"/>
              </a:rPr>
              <a:t>Динамика оплаты задолженности</a:t>
            </a:r>
            <a:endParaRPr lang="ru-RU" sz="2400" b="1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b="1" i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Номер слайда 1"/>
          <p:cNvSpPr txBox="1">
            <a:spLocks noGrp="1"/>
          </p:cNvSpPr>
          <p:nvPr/>
        </p:nvSpPr>
        <p:spPr>
          <a:xfrm>
            <a:off x="8572528" y="6429396"/>
            <a:ext cx="509926" cy="42860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F353A10-44E0-48FF-A132-844B6E956495}" type="slidenum">
              <a:rPr lang="ru-RU" sz="120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5" y="1"/>
            <a:ext cx="1370673" cy="1000107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504" y="980728"/>
          <a:ext cx="8856987" cy="1097280"/>
        </p:xfrm>
        <a:graphic>
          <a:graphicData uri="http://schemas.openxmlformats.org/drawingml/2006/table">
            <a:tbl>
              <a:tblPr/>
              <a:tblGrid>
                <a:gridCol w="184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17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Наименование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Ед. </a:t>
                      </a:r>
                      <a:r>
                        <a:rPr lang="ru-RU" sz="800" b="0" i="1" u="none" strike="noStrike" dirty="0" err="1">
                          <a:latin typeface="Arial"/>
                        </a:rPr>
                        <a:t>изм</a:t>
                      </a:r>
                      <a:r>
                        <a:rPr lang="ru-RU" sz="800" b="0" i="1" u="none" strike="noStrike" dirty="0">
                          <a:latin typeface="Arial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2017 (факт)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2018 (база)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1" u="none" strike="noStrike">
                          <a:latin typeface="Arial"/>
                        </a:rPr>
                        <a:t>прогнозный уровень текущих платежей за газ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algn="just" fontAlgn="b"/>
                      <a:r>
                        <a:rPr lang="ru-RU" sz="800" b="0" i="1" u="none" strike="noStrike" dirty="0">
                          <a:latin typeface="Arial"/>
                        </a:rPr>
                        <a:t>уровень платежей за газ с учетом накопленной задолженности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>
                          <a:latin typeface="Arial"/>
                        </a:rPr>
                        <a:t>-11%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-8%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1" u="none" strike="noStrike" dirty="0">
                          <a:latin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800" b="0" i="0" u="none" strike="noStrike" dirty="0">
                          <a:latin typeface="Arial"/>
                        </a:rPr>
                        <a:t>Необходимые внешние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вложения в период реализации инвестпрограммы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исходя из 100% текущей оплаты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газа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latin typeface="Arial"/>
                        </a:rPr>
                        <a:t>тыс. руб.</a:t>
                      </a:r>
                      <a:endParaRPr lang="ru-RU" sz="8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1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000 980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586 362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>
                          <a:latin typeface="Arial"/>
                        </a:rPr>
                        <a:t>256 713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>
                          <a:latin typeface="Arial"/>
                        </a:rPr>
                        <a:t>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800" b="0" i="1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251520" y="2500312"/>
          <a:ext cx="8712968" cy="3088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1030</Words>
  <Application>Microsoft Office PowerPoint</Application>
  <PresentationFormat>Экран (4:3)</PresentationFormat>
  <Paragraphs>404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Aharoni</vt:lpstr>
      <vt:lpstr>Arial</vt:lpstr>
      <vt:lpstr>Arial Cyr</vt:lpstr>
      <vt:lpstr>Arial Narrow</vt:lpstr>
      <vt:lpstr>Calibri</vt:lpstr>
      <vt:lpstr>Ebrima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cherepanov</dc:creator>
  <cp:lastModifiedBy>Жарлицына Татьяна Леонидовна</cp:lastModifiedBy>
  <cp:revision>25</cp:revision>
  <dcterms:created xsi:type="dcterms:W3CDTF">2018-08-15T12:09:12Z</dcterms:created>
  <dcterms:modified xsi:type="dcterms:W3CDTF">2018-09-20T06:55:22Z</dcterms:modified>
</cp:coreProperties>
</file>