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8" r:id="rId3"/>
    <p:sldId id="409" r:id="rId4"/>
    <p:sldId id="383" r:id="rId5"/>
    <p:sldId id="382" r:id="rId6"/>
    <p:sldId id="414" r:id="rId7"/>
    <p:sldId id="413" r:id="rId8"/>
    <p:sldId id="412" r:id="rId9"/>
    <p:sldId id="415" r:id="rId10"/>
    <p:sldId id="416" r:id="rId11"/>
    <p:sldId id="418" r:id="rId12"/>
    <p:sldId id="419" r:id="rId13"/>
    <p:sldId id="420" r:id="rId14"/>
    <p:sldId id="421" r:id="rId15"/>
    <p:sldId id="423" r:id="rId16"/>
    <p:sldId id="424" r:id="rId17"/>
    <p:sldId id="385" r:id="rId18"/>
  </p:sldIdLst>
  <p:sldSz cx="9145588" cy="6858000"/>
  <p:notesSz cx="6854825" cy="96647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03" userDrawn="1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FFFF"/>
    <a:srgbClr val="66CCFF"/>
    <a:srgbClr val="660033"/>
    <a:srgbClr val="99FF99"/>
    <a:srgbClr val="CCECFF"/>
    <a:srgbClr val="FFCCFF"/>
    <a:srgbClr val="FFCCCC"/>
    <a:srgbClr val="FFFFCC"/>
    <a:srgbClr val="CCFFFF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98407" autoAdjust="0"/>
  </p:normalViewPr>
  <p:slideViewPr>
    <p:cSldViewPr snapToGrid="0">
      <p:cViewPr>
        <p:scale>
          <a:sx n="75" d="100"/>
          <a:sy n="75" d="100"/>
        </p:scale>
        <p:origin x="-1896" y="-342"/>
      </p:cViewPr>
      <p:guideLst>
        <p:guide orient="horz" pos="2160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perspective val="30"/>
    </c:view3D>
    <c:plotArea>
      <c:layout>
        <c:manualLayout>
          <c:layoutTarget val="inner"/>
          <c:xMode val="edge"/>
          <c:yMode val="edge"/>
          <c:x val="9.7934430354044491E-2"/>
          <c:y val="3.9009114226326878E-2"/>
          <c:w val="0.78417971681100673"/>
          <c:h val="0.50471694631788866"/>
        </c:manualLayout>
      </c:layout>
      <c:bar3DChart>
        <c:barDir val="col"/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2018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региональная сеть</c:v>
                </c:pt>
                <c:pt idx="1">
                  <c:v>агломерация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23</c:v>
                </c:pt>
                <c:pt idx="1">
                  <c:v>45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2024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региональная сеть</c:v>
                </c:pt>
                <c:pt idx="1">
                  <c:v>агломерация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50</c:v>
                </c:pt>
                <c:pt idx="1">
                  <c:v>85</c:v>
                </c:pt>
              </c:numCache>
            </c:numRef>
          </c:val>
        </c:ser>
        <c:shape val="box"/>
        <c:axId val="138126848"/>
        <c:axId val="138128384"/>
        <c:axId val="138086592"/>
      </c:bar3DChart>
      <c:catAx>
        <c:axId val="138126848"/>
        <c:scaling>
          <c:orientation val="minMax"/>
        </c:scaling>
        <c:delete val="1"/>
        <c:axPos val="b"/>
        <c:tickLblPos val="none"/>
        <c:crossAx val="138128384"/>
        <c:crosses val="autoZero"/>
        <c:auto val="1"/>
        <c:lblAlgn val="ctr"/>
        <c:lblOffset val="100"/>
      </c:catAx>
      <c:valAx>
        <c:axId val="138128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ru-RU"/>
          </a:p>
        </c:txPr>
        <c:crossAx val="138126848"/>
        <c:crosses val="autoZero"/>
        <c:crossBetween val="between"/>
      </c:valAx>
      <c:serAx>
        <c:axId val="138086592"/>
        <c:scaling>
          <c:orientation val="minMax"/>
        </c:scaling>
        <c:delete val="1"/>
        <c:axPos val="b"/>
        <c:tickLblPos val="none"/>
        <c:crossAx val="138128384"/>
        <c:crosses val="autoZero"/>
      </c:ser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307263387151098"/>
          <c:y val="0.29140549578943098"/>
          <c:w val="0.12485642668047006"/>
          <c:h val="0.15357987065330955"/>
        </c:manualLayout>
      </c:layout>
      <c:txPr>
        <a:bodyPr/>
        <a:lstStyle/>
        <a:p>
          <a:pPr>
            <a:defRPr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0.19461</cdr:x>
      <cdr:y>0.40665</cdr:y>
    </cdr:from>
    <cdr:to>
      <cdr:x>0.2877</cdr:x>
      <cdr:y>0.50065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1186543" y="1730829"/>
          <a:ext cx="567602" cy="400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ru-RU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rPr>
            <a:t>%</a:t>
          </a:r>
          <a:endParaRPr lang="ru-RU" sz="2000" dirty="0">
            <a:solidFill>
              <a:schemeClr val="bg1">
                <a:lumMod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0.33566</cdr:x>
      <cdr:y>0.32225</cdr:y>
    </cdr:from>
    <cdr:to>
      <cdr:x>0.45732</cdr:x>
      <cdr:y>0.41625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2046515" y="1371600"/>
          <a:ext cx="741772" cy="400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факт</a:t>
          </a:r>
          <a:endParaRPr lang="ru-RU" sz="2000" dirty="0"/>
        </a:p>
      </cdr:txBody>
    </cdr:sp>
  </cdr:relSizeAnchor>
  <cdr:relSizeAnchor xmlns:cdr="http://schemas.openxmlformats.org/drawingml/2006/chartDrawing">
    <cdr:from>
      <cdr:x>0.54633</cdr:x>
      <cdr:y>0.29923</cdr:y>
    </cdr:from>
    <cdr:to>
      <cdr:x>0.66799</cdr:x>
      <cdr:y>0.39324</cdr:y>
    </cdr:to>
    <cdr:sp macro="" textlink="">
      <cdr:nvSpPr>
        <cdr:cNvPr id="4" name="Прямоугольник 3"/>
        <cdr:cNvSpPr/>
      </cdr:nvSpPr>
      <cdr:spPr>
        <a:xfrm xmlns:a="http://schemas.openxmlformats.org/drawingml/2006/main">
          <a:off x="3331028" y="1273629"/>
          <a:ext cx="741772" cy="4001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5pPr>
          <a:lvl6pPr marL="22860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6pPr>
          <a:lvl7pPr marL="27432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7pPr>
          <a:lvl8pPr marL="32004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8pPr>
          <a:lvl9pPr marL="3657600" algn="l" defTabSz="914400" rtl="0" eaLnBrk="1" latinLnBrk="0" hangingPunct="1">
            <a:defRPr sz="1400" kern="1200">
              <a:solidFill>
                <a:sysClr val="windowText" lastClr="000000"/>
              </a:solidFill>
              <a:latin typeface="Arial" charset="0"/>
              <a:cs typeface="Arial" charset="0"/>
            </a:defRPr>
          </a:lvl9pPr>
        </a:lstStyle>
        <a:p xmlns:a="http://schemas.openxmlformats.org/drawingml/2006/main">
          <a:r>
            <a:rPr lang="ru-RU" sz="2000" dirty="0" smtClean="0">
              <a:latin typeface="Times New Roman" pitchFamily="18" charset="0"/>
              <a:cs typeface="Times New Roman" pitchFamily="18" charset="0"/>
            </a:rPr>
            <a:t>факт</a:t>
          </a:r>
          <a:endParaRPr lang="ru-RU" sz="2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8925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78925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3900"/>
            <a:ext cx="483552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91050"/>
            <a:ext cx="5483225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8925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78925"/>
            <a:ext cx="29702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9650" y="723900"/>
            <a:ext cx="4835525" cy="36258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920" y="2130429"/>
            <a:ext cx="777375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39" y="3886200"/>
            <a:ext cx="64019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462A-94F6-4048-AEE2-CC223720143A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C3D20-B4B5-4324-9210-1CD8050AB00F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0551" y="274642"/>
            <a:ext cx="205775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80" y="274642"/>
            <a:ext cx="6020845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93806-4F63-4124-BED1-4A220D81137E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FA42-71E9-4D80-85EC-1DE51CA36D74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40" y="4406904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440" y="2906713"/>
            <a:ext cx="77737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2163-3B91-4275-9F89-CE1BED613A2C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80" y="1600204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9008" y="1600204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5A0B6-2E3E-46C2-92EB-BE8287A93AB9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80" y="1535113"/>
            <a:ext cx="4040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80" y="2174875"/>
            <a:ext cx="4040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834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834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9CDBC-C778-401E-9219-04A68F94C803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4E6D6-B228-42D2-886F-BF36110883A6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CBE0C-34DB-44D0-A36C-43D596D3B384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81" y="273050"/>
            <a:ext cx="300883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671" y="273054"/>
            <a:ext cx="511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81" y="1435103"/>
            <a:ext cx="300883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EF30-946E-4D70-A863-BFD8C4A4198D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BD350-D71A-433D-8FAC-7CA5D3AA7F22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80" y="274638"/>
            <a:ext cx="82310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80" y="1600202"/>
            <a:ext cx="82310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80" y="6245225"/>
            <a:ext cx="213397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F81451B-E2B7-4F76-8AA3-B8B7B35AEA5E}" type="datetime1">
              <a:rPr lang="ru-RU" smtClean="0"/>
              <a:pPr>
                <a:defRPr/>
              </a:pPr>
              <a:t>24.08.2018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3" y="6245225"/>
            <a:ext cx="289610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338" y="6245225"/>
            <a:ext cx="213397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97776" y="326171"/>
            <a:ext cx="8247812" cy="8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ТРАНСПОРТА 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>
              <a:defRPr/>
            </a:pPr>
            <a:endParaRPr lang="ru-RU" sz="1800" b="1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1800" b="1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655" y="4629150"/>
            <a:ext cx="714923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01077" y="1949950"/>
            <a:ext cx="7743434" cy="17403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Национальный проект «Безопасные и качественные автомобильные дороги»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01262" y="5935402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24 августа 2018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5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КОНТРОЛЬНЫЕ ТОЧКИ НАЦИОНАЛЬНОГО ПРОЕКТА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23258" y="1473659"/>
            <a:ext cx="772885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 01.09.2018 </a:t>
            </a:r>
            <a:r>
              <a:rPr lang="ru-RU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Ф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NewRomanPSMT"/>
                <a:cs typeface="Times New Roman" pitchFamily="18" charset="0"/>
              </a:rPr>
              <a:t>ормирование </a:t>
            </a:r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региональных проектных, рабочих и экспертных групп в рамках национального проекта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</a:p>
          <a:p>
            <a:pPr lvl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 01.10.2018 </a:t>
            </a:r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- Определение участков дорожной сети, которые должны быть приведены в нормативное состояние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</a:p>
          <a:p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 14.12.2018 </a:t>
            </a:r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Согласование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программы работ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с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ФКУ «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Росдортехнология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», </a:t>
            </a:r>
            <a:r>
              <a:rPr lang="ru-RU" sz="16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ФДА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ФАУ «РОСДОРНИИ»,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</a:p>
          <a:p>
            <a:pPr lvl="0" eaLnBrk="0" hangingPunct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до 20.12.2018 </a:t>
            </a:r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- </a:t>
            </a:r>
            <a:r>
              <a:rPr lang="ru-RU" sz="16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огласование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программы работ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в Минтрансе РФ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eaLnBrk="0" hangingPunct="0"/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</a:p>
          <a:p>
            <a:pPr lvl="0" eaLnBrk="0" hangingPunct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до 01.03.2019 </a:t>
            </a:r>
            <a:r>
              <a:rPr lang="ru-RU" sz="16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Заключение соглашения с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Росавтодором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о предоставлении межбюджетных трансфертов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eaLnBrk="0" hangingPunct="0"/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</a:p>
          <a:p>
            <a:pPr lvl="0" eaLnBrk="0" hangingPunct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до 01.05.2019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Заключение контрактов на выполнение строительно-монтажных работ в рамках национального проекта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eaLnBrk="0" hangingPunct="0"/>
            <a:endParaRPr lang="ru-RU" sz="1600" dirty="0" smtClean="0">
              <a:latin typeface="Times New Roman" pitchFamily="18" charset="0"/>
              <a:ea typeface="TimesNewRomanPSMT"/>
              <a:cs typeface="Times New Roman" pitchFamily="18" charset="0"/>
            </a:endParaRPr>
          </a:p>
          <a:p>
            <a:pPr lvl="0" eaLnBrk="0" hangingPunct="0"/>
            <a:r>
              <a:rPr lang="ru-RU" sz="160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до 31.10.2019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-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Завершение и приемка выполнения соответствующих работ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eaLnBrk="0" hangingPunct="0"/>
            <a:r>
              <a:rPr lang="ru-RU" sz="1600" dirty="0" smtClean="0">
                <a:latin typeface="Times New Roman" pitchFamily="18" charset="0"/>
                <a:ea typeface="TimesNewRomanPSMT"/>
                <a:cs typeface="Times New Roman" pitchFamily="18" charset="0"/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РЕГИОНАЛЬНЫЕ ОБЪЕКТЫ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04427" y="1244421"/>
            <a:ext cx="7453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Принцип отбора объектов регионального и межмуниципального значения Тверской области:</a:t>
            </a:r>
          </a:p>
          <a:p>
            <a:pPr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интенсивность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движения автотранспорта</a:t>
            </a:r>
          </a:p>
          <a:p>
            <a:pPr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аварийность,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участки с большим количеством дорожно-транспортных происшествий</a:t>
            </a:r>
          </a:p>
          <a:p>
            <a:pPr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социальная значимость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объектов дорожной сети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27317" y="3029498"/>
          <a:ext cx="7870371" cy="32442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ОБЪЕКТЫ ПЛАНИРУЕМЫЕ К РЕАЛИЗАЦИИ В 2019 ГОДУ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автодороги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реализации, км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Торжок - Осташков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30,000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Тверь - Бежецк - Весьегонск - Устюжна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40,100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«Москва – Рига» - Андреаполь – Пено Хитино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31,100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Сергиев Посад - Калязин - Рыбинск - Череповец</a:t>
                      </a:r>
                      <a:endParaRPr lang="ru-RU" sz="16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30,000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"Вышний Волочек - Бежецк - Сонково" - Лесное – Пестово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55,000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6996" y="6381750"/>
            <a:ext cx="2133971" cy="47625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РЕГИОНАЛЬНЫЕ ОБЪЕКТЫ 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12</a:t>
            </a:fld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881746" y="1549026"/>
          <a:ext cx="7870371" cy="4820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Вышний Волочек – Бежецк - Сонково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31,000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Тверь – Рождествено – 1 Мая</a:t>
                      </a:r>
                      <a:r>
                        <a:rPr lang="ru-RU" sz="160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sz="1600" u="none" strike="noStrik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Ильинское</a:t>
                      </a:r>
                      <a:r>
                        <a:rPr lang="ru-RU" sz="160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30,000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«Москва – Рига» - Торопец – Плоскошь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15,400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Дубна – Кимры – Горицы </a:t>
                      </a:r>
                      <a:endParaRPr lang="ru-RU" sz="1600" b="0" i="0" u="none" strike="noStrike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30,000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Большое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Эскино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Трестино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Жданово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Тверь – Тургиново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38,740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Талдом – Нерль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Рамешки –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Максатиха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Красномайский</a:t>
                      </a:r>
                      <a:r>
                        <a:rPr lang="ru-RU" sz="16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Фирово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Осташков - Волговерховье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17,000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Прудово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Рамешки – </a:t>
                      </a:r>
                      <a:r>
                        <a:rPr lang="ru-RU" sz="1600" b="0" i="0" u="none" strike="noStrike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Заручье</a:t>
                      </a:r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11,400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Торжок – Высокое – Берново – Старица </a:t>
                      </a:r>
                      <a:endParaRPr lang="ru-RU" sz="16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33,500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490,24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881746" y="1549026"/>
          <a:ext cx="7870371" cy="50626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ОБЪЕКТЫ ПЛАНИРУЕМЫЕ К РЕАЛИЗАЦИИ В 2019 ГОДУ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№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Наименование автодороги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Предложения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 реализации, км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Сахаровское шоссе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6,596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Хромова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(Петербургское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ш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– ул. П.Савельевой, 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2,171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Хромова (Петербургское ш. – ул. П.Савельевой, нечетная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2,171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Фрунзе -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пр-д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Стеклопластик)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пр-д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Стеклопластик - д. 78 по ул.  П. Савельевой, 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(пр-д Стеклопластик - ул. Тепляковская, нечетная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Тепляковская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д.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Сакулино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Тепляковская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д.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Сакулино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нечетная сторона)</a:t>
                      </a:r>
                    </a:p>
                  </a:txBody>
                  <a:tcPr marL="3334" marR="3334" marT="3334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59138" y="6381750"/>
            <a:ext cx="2133971" cy="476250"/>
          </a:xfrm>
        </p:spPr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050742" y="9795528"/>
          <a:ext cx="7489371" cy="13320724"/>
        </p:xfrm>
        <a:graphic>
          <a:graphicData uri="http://schemas.openxmlformats.org/drawingml/2006/table">
            <a:tbl>
              <a:tblPr/>
              <a:tblGrid>
                <a:gridCol w="566057"/>
                <a:gridCol w="5064067"/>
                <a:gridCol w="1859247"/>
              </a:tblGrid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Сахаровское шоссе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6,596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Хромова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(Петербургское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ш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– ул. П.Савельевой, 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2,171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Хромова (Петербургское ш. – ул. П.Савельевой, нечетная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2,171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Фрунзе -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пр-д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Стеклопластик)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(пр-д Стеклопластик - д. 78 по ул.  П. Савельевой, 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(пр-д Стеклопластик - ул. Тепляковская, нечетная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Тепляковская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д.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Сакулино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П. Савельевой (ул.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Тепляковская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д.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Сакулино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нечетная сторона)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4,144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Рябеевское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ш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3,878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наб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А.Никитина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2,262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пр-т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Победы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2,874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15 лет Октября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1,917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Т.Ильиной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1,334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Фадеева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1,537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Орджоникидзе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2,309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А.Туполева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2,655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Шишкова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1,616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Старицкое шоссе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1,650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Хрустальная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0,883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Проезд от улицы Дачная до дороги на подстанцию в районе улицы Георгия Димитрова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3,367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Благоева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1,689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Горького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2,407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Скворцова-Степанова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1,871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Дарвина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0,786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Спартака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1,355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Третьяковский пер.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1,270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Маяковского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2,040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Бурашевское шоссе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2,384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Кольцевая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1,563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26 июня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0,458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Э.Тельмана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1,066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Петербургское ш.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5,050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Перекопский пер.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1,314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Веселова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1,204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З.Коноплянниковой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1,437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Шевченко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0,355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А.Степанова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0,928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5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Пр-д от ул. А.Туполева через дер. Старая Константиновка до пос. 1 Мая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2,103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Волоколамский пр-т (пр-т Победы - ул. Коминтерна)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2,059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Октябрьский пр-т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0,986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Лермонтова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1,560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Машинистов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0,682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б-р Профсоюзов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1,367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Строителей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0,694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Б.Полевого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0,748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4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Бебеля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1,101</a:t>
                      </a:r>
                    </a:p>
                  </a:txBody>
                  <a:tcPr marL="3334" marR="3334" marT="33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ОБЪЕКТЫ АГЛОМЕРАЦИИ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81746" y="1371600"/>
          <a:ext cx="7870371" cy="49193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846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Рябеевское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3,878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наб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А.Никитина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2,262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пр-т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Победы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2,874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15 лет Октября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1,917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Т.Ильиной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1,334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Фадеева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1,537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Орджоникидзе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2,309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А.Туполева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2,655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Шишкова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1,616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Старицкое шоссе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1,650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ул. Хрустальная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0,883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Проезд от улицы Дачная до дороги на подстанцию в районе улицы Георгия Димитрова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3,367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ОБЪЕКТЫ АГЛОМЕРАЦИИ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81746" y="1371600"/>
          <a:ext cx="7870371" cy="51993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846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Благоева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1,689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Горького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2,407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Скворцова-Степанова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1,871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Дарвина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0,786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Спартака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1,355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Третьяковский пер.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1,270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Маяковского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2,040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Бурашевское шоссе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2,384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Кольцевая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1,563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26 июня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0,458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ул. Э.Тельмана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1,066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Петербургское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ш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5,050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Перекопский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пер.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1,314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Веселова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1,204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ОБЪЕКТЫ АГЛОМЕРАЦИИ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81746" y="1371600"/>
          <a:ext cx="7870371" cy="50812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5283"/>
                <a:gridCol w="3743234"/>
                <a:gridCol w="208280"/>
                <a:gridCol w="2993574"/>
              </a:tblGrid>
              <a:tr h="37846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З.Коноплянниковой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1,437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Шевченко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0,355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А.Степанова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0,928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Пр-д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от ул. А.Туполева через дер. Старая Константиновка до пос. 1 Мая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2,103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Волоколамский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пр-т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пр-т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Победы - ул. Коминтерна)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2,059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Октябрьский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пр-т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0,986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Лермонтова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1,560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Машинистов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0,682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б-р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Профсоюзов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1,367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Строителей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0,694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Б.Полевого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0,748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ул. Бебеля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1,101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96,417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ОБЪЕКТЫ АГЛОМЕРАЦИИ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ПРЕДЛАГАЕМЫЕ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 РЕАЛИЗАЦИИ В РАМКАХ НАЦИОНАЛЬНОГО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ПРОЕКТА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8"/>
          <p:cNvSpPr>
            <a:spLocks noGrp="1"/>
          </p:cNvSpPr>
          <p:nvPr/>
        </p:nvSpPr>
        <p:spPr bwMode="auto">
          <a:xfrm>
            <a:off x="986010" y="3895725"/>
            <a:ext cx="61240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>
                <a:latin typeface="Times New Roman" pitchFamily="18" charset="0"/>
                <a:cs typeface="Times New Roman" pitchFamily="18" charset="0"/>
              </a:rPr>
              <a:t>Министерство транспорта Тверской области</a:t>
            </a:r>
          </a:p>
          <a:p>
            <a:pPr eaLnBrk="0" hangingPunct="0"/>
            <a:r>
              <a:rPr lang="ru-RU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б-р Радищева, д. 30, г. Тверь, 170100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тел. (4822) 34-23-02, факс (4822) 34-72-45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E-mail: mintrans@web.region.tver.ru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Министр транспорта Тверской области</a:t>
            </a:r>
            <a:br>
              <a:rPr lang="ru-RU">
                <a:latin typeface="Times New Roman" pitchFamily="18" charset="0"/>
                <a:cs typeface="Times New Roman" pitchFamily="18" charset="0"/>
              </a:rPr>
            </a:br>
            <a:r>
              <a:rPr lang="ru-RU">
                <a:latin typeface="Times New Roman" pitchFamily="18" charset="0"/>
                <a:cs typeface="Times New Roman" pitchFamily="18" charset="0"/>
              </a:rPr>
              <a:t>Павлов Игорь Анатольевич</a:t>
            </a:r>
            <a:endParaRPr lang="ru-RU" sz="4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D:\ДОКУМЕНТЫ\Климова\Новости\2018\июнь\m9balti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1712" y="2558143"/>
            <a:ext cx="3301598" cy="22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3"/>
          <a:srcRect l="13493" t="8466" r="8601" b="5418"/>
          <a:stretch>
            <a:fillRect/>
          </a:stretch>
        </p:blipFill>
        <p:spPr bwMode="auto">
          <a:xfrm>
            <a:off x="1008744" y="2569028"/>
            <a:ext cx="3301599" cy="22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ЦЕЛЬ НАЦИОНАЛЬНОГО ПРОЕКТА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968830" y="1632503"/>
            <a:ext cx="7652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Увеличение доли автомобильных дорог регионального значения, соответствующих нормативным требованиям </a:t>
            </a:r>
            <a:endParaRPr lang="ru-RU" sz="18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430487" y="3635824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45026" y="5899804"/>
            <a:ext cx="7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Участники программы    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  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все субъекты Российской Федерации</a:t>
            </a:r>
            <a:endParaRPr lang="ru-RU" sz="1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66802" y="4756800"/>
            <a:ext cx="325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Текущее состояние</a:t>
            </a:r>
            <a:endParaRPr lang="ru-RU" sz="18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53792" y="4745911"/>
            <a:ext cx="325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</a:t>
            </a:r>
            <a:endParaRPr lang="ru-RU" sz="1800" i="1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ЗАДАЧИ НАЦИОНАЛЬНОГО ПРОЕКТА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971801" y="1338606"/>
            <a:ext cx="5943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Увеличение доли автомобильных дорог соответствующих нормативным требованиям </a:t>
            </a:r>
            <a:endParaRPr lang="ru-RU" sz="1800" dirty="0"/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1622236" y="1948544"/>
          <a:ext cx="6097059" cy="425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741654" y="2373080"/>
            <a:ext cx="56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763425" y="3047994"/>
            <a:ext cx="56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08512" y="4147193"/>
            <a:ext cx="171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Региональные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02630" y="4158085"/>
            <a:ext cx="1719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Агломерация</a:t>
            </a:r>
            <a:endParaRPr lang="ru-RU" sz="1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65684" y="5304803"/>
            <a:ext cx="789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снижение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автомобильных дорог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работающих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в режиме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перегрузки на </a:t>
            </a:r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10 % </a:t>
            </a:r>
          </a:p>
          <a:p>
            <a:pPr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снижение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количества мест концентрации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ДТП на</a:t>
            </a:r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50 %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- снижение смертности в результате ДТП в</a:t>
            </a:r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3,5 раза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60712" y="4974445"/>
            <a:ext cx="5780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ДОПОЛНИТЕЛЬНЫЕ:</a:t>
            </a:r>
            <a:endParaRPr lang="ru-RU" sz="1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721370" y="3113308"/>
            <a:ext cx="872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25,7%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287425" y="2438394"/>
            <a:ext cx="872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50%</a:t>
            </a:r>
            <a:endParaRPr lang="ru-RU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484850" y="2166252"/>
            <a:ext cx="872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85%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16764" y="2982680"/>
            <a:ext cx="872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45,8%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335545" y="1337455"/>
            <a:ext cx="160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ОСНОВНАЯ: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189457" y="2677880"/>
            <a:ext cx="741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408657" y="2394851"/>
            <a:ext cx="741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sz="200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_1\Desktop\kalin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831" y="908720"/>
            <a:ext cx="4396778" cy="511256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683232" y="1422610"/>
            <a:ext cx="363652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Протяженность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дорожной 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сети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городской агломерации 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1485,2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км, в том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числе: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1. автомобильные дороги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федерального значения 65,7 км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(М-10 «Россия»)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2. автомобильные дороги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регионального 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межмуниципального значения - 821,0 км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3. автомобильные дороги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местного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значения,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объекты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улично-дорожной сети города Твери  - 598,5 км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ХАРАКТЕРИСТИКИ ГОРОДСКОЙ АГЛОМЕРАЦИИ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WNLOADS\69-map-tverskaya-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352" y="950281"/>
            <a:ext cx="6941093" cy="5271797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ОБЪЕКТЫ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РЕГИОНАЛЬНОГО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 МЕЖМУНИЦИПАЛЬНОГО ЗНАЧЕНИЯ</a:t>
            </a:r>
          </a:p>
          <a:p>
            <a:pPr algn="ctr">
              <a:defRPr/>
            </a:pP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99753" y="157942"/>
            <a:ext cx="828675" cy="10287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920044" y="1230867"/>
            <a:ext cx="4532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Общая протяженность региональных и межмуниципальных дорог Тверской области 15 347, 977 км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197" y="5050864"/>
            <a:ext cx="41784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100 предлагаемых объектов общей протяженностью 3547 км, в том числе:</a:t>
            </a:r>
          </a:p>
          <a:p>
            <a:endParaRPr lang="ru-RU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дороги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класса - 2345 км (</a:t>
            </a:r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дороги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класса - 1202 км (</a:t>
            </a:r>
            <a:r>
              <a:rPr lang="ru-RU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44,9%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ПЕРВОНАЧАЛЬНО ПРЕДЛОЖЕННЫЙ МЕХАНИЗМ РЕАЛИЗАЦИИ НАЦИОНАЛЬНОГО ПРОЕКТА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9" name="Стрелка вправо 8"/>
          <p:cNvSpPr/>
          <p:nvPr/>
        </p:nvSpPr>
        <p:spPr>
          <a:xfrm>
            <a:off x="4517568" y="4637329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13968" y="4366753"/>
            <a:ext cx="3396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Иные межбюджетные трансферты на региональную сеть (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5,4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млрд. руб. в год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ru-RU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32,5 </a:t>
            </a:r>
            <a:r>
              <a:rPr lang="ru-RU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млрд. руб. федеральных средств</a:t>
            </a:r>
            <a:endParaRPr lang="ru-RU" sz="1800" i="1" dirty="0" smtClean="0">
              <a:solidFill>
                <a:srgbClr val="0070C0"/>
              </a:solidFill>
            </a:endParaRPr>
          </a:p>
          <a:p>
            <a:pPr algn="ctr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42419" y="4617117"/>
            <a:ext cx="3603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50%</a:t>
            </a:r>
            <a:endParaRPr lang="ru-RU" sz="18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373" y="1273275"/>
            <a:ext cx="7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Период с 2019 по 2024 год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459288" y="2188048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84931" y="2013630"/>
            <a:ext cx="3396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Иные межбюджетные трансферты на агломерациею </a:t>
            </a: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( 950,0 млн. руб. в год + 25% консолидированный бюджет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ru-RU" sz="1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5,7 млрд. руб. федеральных средств</a:t>
            </a:r>
            <a:endParaRPr lang="ru-RU" sz="1800" i="1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42419" y="2166022"/>
            <a:ext cx="3603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–85%</a:t>
            </a:r>
            <a:endParaRPr lang="ru-RU" sz="1800" i="1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197427" y="5380672"/>
            <a:ext cx="753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Министерством транспорта Тверской области предложен следующий механизм распределения консолидированного бюджет субъекта:</a:t>
            </a:r>
            <a:endParaRPr lang="ru-RU" sz="18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75% - региональная составляющая</a:t>
            </a: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25% - </a:t>
            </a:r>
            <a:r>
              <a:rPr lang="ru-RU" sz="1800" i="1" dirty="0" err="1" smtClean="0">
                <a:latin typeface="Times New Roman" pitchFamily="18" charset="0"/>
                <a:cs typeface="Times New Roman" pitchFamily="18" charset="0"/>
              </a:rPr>
              <a:t>муниципальначя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составляющая</a:t>
            </a:r>
            <a:endParaRPr lang="ru-RU" sz="1800" i="1" dirty="0" smtClean="0"/>
          </a:p>
          <a:p>
            <a:pPr algn="ctr"/>
            <a:endParaRPr lang="ru-RU" sz="1800" i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ДОВЕДЕННЫЙ МЕХАНИЗМ РЕАЛИЗАЦИИ НАЦИОНАЛЬНОГО ПРОЕКТА НА СЕТИ АГЛОМЕРАЦИИ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045030" y="1806698"/>
            <a:ext cx="7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Период с 2019 по 2024 год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463145" y="3233078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23259" y="2361967"/>
            <a:ext cx="3254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Иные межбюджетные трансферты</a:t>
            </a: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(672,0 млн. руб. в год)</a:t>
            </a:r>
            <a:endParaRPr lang="ru-RU" sz="1800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540824" y="3200213"/>
            <a:ext cx="360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85,0%</a:t>
            </a:r>
            <a:endParaRPr lang="ru-RU" sz="18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66798" y="3668252"/>
            <a:ext cx="3254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Консолидированный бюджет субъекта</a:t>
            </a:r>
            <a:r>
              <a:rPr lang="ru-RU" sz="1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(168,0 млн. руб. в год)</a:t>
            </a:r>
            <a:endParaRPr lang="ru-RU" sz="1800" i="1" dirty="0"/>
          </a:p>
        </p:txBody>
      </p:sp>
      <p:sp>
        <p:nvSpPr>
          <p:cNvPr id="22" name="Выноска со стрелкой вниз 21"/>
          <p:cNvSpPr/>
          <p:nvPr/>
        </p:nvSpPr>
        <p:spPr>
          <a:xfrm>
            <a:off x="7053943" y="1121231"/>
            <a:ext cx="1719943" cy="1121225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Фактическое нормативное состояние 45,8%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ДОВЕДЕННЫЙ МЕХАНИЗМ РЕАЛИЗАЦИИ НАЦИОНАЛЬНОГО ПРОЕКТА НА РЕГИОНАЛЬНОЙ СЕТИ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045030" y="1578083"/>
            <a:ext cx="7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Период с 2019 по 2023 год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332515" y="2492832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1483" y="5682088"/>
            <a:ext cx="2514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ИТОГИ: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55916" y="2100694"/>
            <a:ext cx="3254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Дополнительные поступления 3% акцизов в региональный бюджет (1 423,4 млн. руб.)</a:t>
            </a:r>
            <a:endParaRPr lang="ru-RU" sz="18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77546" y="2274863"/>
            <a:ext cx="360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Протяженность – 245,9 км</a:t>
            </a:r>
          </a:p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27,3%</a:t>
            </a:r>
            <a:endParaRPr lang="ru-RU" sz="1800" i="1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343397" y="3363708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66797" y="3189290"/>
            <a:ext cx="3396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Иные межбюджетные трансферты(12 579,5 млн. руб.)</a:t>
            </a:r>
            <a:endParaRPr lang="ru-RU" sz="1800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88428" y="3156625"/>
            <a:ext cx="360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Протяженность – 985,0 км</a:t>
            </a:r>
          </a:p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32,1%</a:t>
            </a:r>
            <a:endParaRPr lang="ru-RU" sz="1800" i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10343" y="4038324"/>
            <a:ext cx="7652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 2024 год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4343393" y="4626480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66793" y="4452062"/>
            <a:ext cx="339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Поступление 100% акцизов в региональный бюджет </a:t>
            </a:r>
          </a:p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(4 429,6 млн. руб.)</a:t>
            </a:r>
            <a:endParaRPr lang="ru-RU" sz="18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88424" y="4441169"/>
            <a:ext cx="360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Протяженность – 300,0 км</a:t>
            </a:r>
          </a:p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35,7%</a:t>
            </a:r>
            <a:endParaRPr lang="ru-RU" sz="1800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906481" y="5693018"/>
            <a:ext cx="5127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Объем финансирования – 18 432,5 млн. руб.</a:t>
            </a:r>
          </a:p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Протяженность – 1530,9 км</a:t>
            </a:r>
          </a:p>
          <a:p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Нормативное состояние – 35,7%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26" name="Выноска со стрелкой вниз 25"/>
          <p:cNvSpPr/>
          <p:nvPr/>
        </p:nvSpPr>
        <p:spPr>
          <a:xfrm>
            <a:off x="7053943" y="1121231"/>
            <a:ext cx="1719943" cy="1121225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Фактическое нормативное состояние 25,7%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0858" y="261256"/>
            <a:ext cx="827473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НАГРУЗКА НА БЮДЖЕТ ТВЕРСКОЙ ОБЛАСТИ В ПЕРИОД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С 2019 ПО 2024ГОД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149630" y="290946"/>
            <a:ext cx="828675" cy="1028700"/>
          </a:xfrm>
          <a:prstGeom prst="rect">
            <a:avLst/>
          </a:prstGeom>
          <a:noFill/>
        </p:spPr>
      </p:pic>
      <p:sp>
        <p:nvSpPr>
          <p:cNvPr id="5" name="Стрелка вправо 4"/>
          <p:cNvSpPr/>
          <p:nvPr/>
        </p:nvSpPr>
        <p:spPr>
          <a:xfrm>
            <a:off x="3940630" y="1970335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23259" y="1872110"/>
            <a:ext cx="325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Средства БКАД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094514" y="1774140"/>
            <a:ext cx="405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35,7%</a:t>
            </a:r>
          </a:p>
          <a:p>
            <a:r>
              <a:rPr lang="ru-RU" sz="1800" dirty="0" smtClean="0"/>
              <a:t>₽ 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– 18 432,5 млн. руб.</a:t>
            </a:r>
            <a:endParaRPr lang="ru-RU" sz="1800" i="1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973285" y="4027734"/>
            <a:ext cx="849086" cy="315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88571" y="3973052"/>
            <a:ext cx="3254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Средства региона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029198" y="3472310"/>
            <a:ext cx="405107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Нормативное состояние – 50,0%</a:t>
            </a:r>
          </a:p>
          <a:p>
            <a:endParaRPr lang="ru-RU" sz="900" dirty="0" smtClean="0">
              <a:solidFill>
                <a:srgbClr val="C00000"/>
              </a:solidFill>
            </a:endParaRPr>
          </a:p>
          <a:p>
            <a:r>
              <a:rPr lang="ru-RU" sz="1800" dirty="0" smtClean="0">
                <a:solidFill>
                  <a:srgbClr val="C00000"/>
                </a:solidFill>
              </a:rPr>
              <a:t>₽</a:t>
            </a:r>
            <a:r>
              <a:rPr lang="ru-RU" sz="1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26 338 млн. руб.*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( 4 389,7 млн. руб. в год)</a:t>
            </a:r>
          </a:p>
          <a:p>
            <a:endParaRPr lang="ru-RU" sz="9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rgbClr val="C00000"/>
                </a:solidFill>
              </a:rPr>
              <a:t>₽ </a:t>
            </a:r>
            <a:r>
              <a:rPr lang="ru-RU" sz="1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– 17 592,0 млн. руб.** </a:t>
            </a:r>
            <a:endParaRPr lang="ru-RU" sz="1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( 2 932,0 млн. руб. в год)</a:t>
            </a:r>
          </a:p>
          <a:p>
            <a:endParaRPr lang="ru-RU" sz="1800" i="1" dirty="0">
              <a:solidFill>
                <a:srgbClr val="C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02971" y="5845395"/>
            <a:ext cx="551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₽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* –  при условии стоимости 1 км – 12 млн. руб.</a:t>
            </a:r>
          </a:p>
          <a:p>
            <a:r>
              <a:rPr lang="ru-RU" sz="1800" dirty="0" smtClean="0"/>
              <a:t>₽</a:t>
            </a:r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>** –  при условии стоимости 1 км – 8 млн. руб.</a:t>
            </a:r>
            <a:endParaRPr lang="ru-RU" sz="1800" i="1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6429</TotalTime>
  <Words>1632</Words>
  <Application>Microsoft Office PowerPoint</Application>
  <PresentationFormat>Произвольный</PresentationFormat>
  <Paragraphs>509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1_Оформление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Rodnyanskiy</cp:lastModifiedBy>
  <cp:revision>699</cp:revision>
  <cp:lastPrinted>2017-01-23T14:32:04Z</cp:lastPrinted>
  <dcterms:created xsi:type="dcterms:W3CDTF">2008-10-17T07:39:58Z</dcterms:created>
  <dcterms:modified xsi:type="dcterms:W3CDTF">2018-08-24T15:12:53Z</dcterms:modified>
</cp:coreProperties>
</file>