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678" r:id="rId3"/>
    <p:sldId id="679" r:id="rId4"/>
    <p:sldId id="680" r:id="rId5"/>
  </p:sldIdLst>
  <p:sldSz cx="9144000" cy="6858000" type="screen4x3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4F1B2B48-DADB-4F56-B86A-5106623D0025}">
          <p14:sldIdLst>
            <p14:sldId id="259"/>
            <p14:sldId id="680"/>
            <p14:sldId id="670"/>
            <p14:sldId id="668"/>
            <p14:sldId id="678"/>
            <p14:sldId id="671"/>
            <p14:sldId id="669"/>
            <p14:sldId id="679"/>
            <p14:sldId id="673"/>
            <p14:sldId id="643"/>
            <p14:sldId id="645"/>
            <p14:sldId id="632"/>
          </p14:sldIdLst>
        </p14:section>
        <p14:section name="Раздел без заголовка" id="{185251A5-CE1B-4F8B-A7BB-AA911A32901C}">
          <p14:sldIdLst>
            <p14:sldId id="674"/>
            <p14:sldId id="675"/>
            <p14:sldId id="676"/>
            <p14:sldId id="68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33CC"/>
    <a:srgbClr val="D2DFEE"/>
    <a:srgbClr val="C8D7EA"/>
    <a:srgbClr val="FFFFCC"/>
    <a:srgbClr val="CC0066"/>
    <a:srgbClr val="CC3399"/>
    <a:srgbClr val="FF3399"/>
    <a:srgbClr val="006699"/>
    <a:srgbClr val="FF9933"/>
    <a:srgbClr val="0099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86475" autoAdjust="0"/>
  </p:normalViewPr>
  <p:slideViewPr>
    <p:cSldViewPr>
      <p:cViewPr varScale="1">
        <p:scale>
          <a:sx n="88" d="100"/>
          <a:sy n="88" d="100"/>
        </p:scale>
        <p:origin x="-1138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isk-D\&#1052;&#1086;&#1080;%20&#1076;&#1086;&#1082;&#1091;&#1084;&#1077;&#1085;&#1090;&#1099;\&#1058;&#1074;&#1077;&#1088;&#1089;&#1082;&#1072;&#1103;%20&#1075;&#1077;&#1085;&#1077;&#1088;&#1072;&#1094;&#1080;&#1103;\&#1044;&#1047;%20&#1080;%20&#1050;&#1047;\&#1044;&#1083;&#1103;%20&#1087;&#1088;&#1077;&#1079;&#1077;&#1085;&#1090;&#1072;&#1094;&#1080;&#1081;%20&#1054;&#1047;&#1055;\&#1044;&#1083;&#1103;%20&#1087;&#1088;&#1077;&#1079;&#1077;&#1085;&#1090;&#1072;&#1094;&#1080;&#1080;%20(&#1043;&#1072;&#1079;%2020.07.2018+&#1044;&#1047;-&#1050;&#1047;%20&#1085;&#1072;%2031.05.2018)%20&#1086;&#1090;%2023.07.2018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plotArea>
      <c:layout>
        <c:manualLayout>
          <c:layoutTarget val="inner"/>
          <c:xMode val="edge"/>
          <c:yMode val="edge"/>
          <c:x val="0.10595700083858114"/>
          <c:y val="0.1092756701342386"/>
          <c:w val="0.88149502908754462"/>
          <c:h val="0.69972844931513645"/>
        </c:manualLayout>
      </c:layout>
      <c:lineChart>
        <c:grouping val="standard"/>
        <c:ser>
          <c:idx val="0"/>
          <c:order val="0"/>
          <c:tx>
            <c:strRef>
              <c:f>'газ граф.'!$C$4</c:f>
              <c:strCache>
                <c:ptCount val="1"/>
                <c:pt idx="0">
                  <c:v>Задолженность на начало периода (свернутое сальдо)</c:v>
                </c:pt>
              </c:strCache>
            </c:strRef>
          </c:tx>
          <c:cat>
            <c:strRef>
              <c:f>'газ граф.'!$B$12:$B$46</c:f>
              <c:strCache>
                <c:ptCount val="3"/>
                <c:pt idx="0">
                  <c:v>2014 год</c:v>
                </c:pt>
                <c:pt idx="1">
                  <c:v>2015 год</c:v>
                </c:pt>
                <c:pt idx="2">
                  <c:v>2016 год</c:v>
                </c:pt>
              </c:strCache>
            </c:strRef>
          </c:cat>
          <c:val>
            <c:numRef>
              <c:f>'газ граф.'!$C$12:$C$46</c:f>
            </c:numRef>
          </c:val>
        </c:ser>
        <c:ser>
          <c:idx val="1"/>
          <c:order val="1"/>
          <c:tx>
            <c:strRef>
              <c:f>'газ граф.'!$D$4</c:f>
              <c:strCache>
                <c:ptCount val="1"/>
                <c:pt idx="0">
                  <c:v>Начислено за период</c:v>
                </c:pt>
              </c:strCache>
            </c:strRef>
          </c:tx>
          <c:cat>
            <c:strRef>
              <c:f>'газ граф.'!$B$12:$B$37</c:f>
              <c:strCache>
                <c:ptCount val="2"/>
                <c:pt idx="0">
                  <c:v>2014 год</c:v>
                </c:pt>
                <c:pt idx="1">
                  <c:v>2015 год</c:v>
                </c:pt>
              </c:strCache>
            </c:strRef>
          </c:cat>
          <c:val>
            <c:numRef>
              <c:f>'газ граф.'!$D$12:$D$37</c:f>
            </c:numRef>
          </c:val>
        </c:ser>
        <c:ser>
          <c:idx val="2"/>
          <c:order val="2"/>
          <c:tx>
            <c:strRef>
              <c:f>'газ граф.'!$E$4</c:f>
              <c:strCache>
                <c:ptCount val="1"/>
                <c:pt idx="0">
                  <c:v>Оплачено за период</c:v>
                </c:pt>
              </c:strCache>
            </c:strRef>
          </c:tx>
          <c:cat>
            <c:strRef>
              <c:f>'газ граф.'!$B$12:$B$37</c:f>
              <c:strCache>
                <c:ptCount val="2"/>
                <c:pt idx="0">
                  <c:v>2014 год</c:v>
                </c:pt>
                <c:pt idx="1">
                  <c:v>2015 год</c:v>
                </c:pt>
              </c:strCache>
            </c:strRef>
          </c:cat>
          <c:val>
            <c:numRef>
              <c:f>'газ граф.'!$E$12:$E$37</c:f>
            </c:numRef>
          </c:val>
        </c:ser>
        <c:ser>
          <c:idx val="3"/>
          <c:order val="3"/>
          <c:tx>
            <c:strRef>
              <c:f>'газ граф.'!$F$4</c:f>
              <c:strCache>
                <c:ptCount val="1"/>
                <c:pt idx="0">
                  <c:v>Задолженность на конец периода</c:v>
                </c:pt>
              </c:strCache>
            </c:strRef>
          </c:tx>
          <c:spPr>
            <a:ln>
              <a:solidFill>
                <a:schemeClr val="accent1">
                  <a:lumMod val="75000"/>
                </a:schemeClr>
              </a:solidFill>
            </a:ln>
          </c:spPr>
          <c:marker>
            <c:symbol val="circle"/>
            <c:size val="7"/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c:spPr>
          </c:marker>
          <c:dLbls>
            <c:dLblPos val="b"/>
            <c:showVal val="1"/>
          </c:dLbls>
          <c:cat>
            <c:strRef>
              <c:f>'газ граф.'!$B$12:$B$58</c:f>
              <c:strCache>
                <c:ptCount val="11"/>
                <c:pt idx="0">
                  <c:v>2014 год</c:v>
                </c:pt>
                <c:pt idx="1">
                  <c:v>2015 год</c:v>
                </c:pt>
                <c:pt idx="2">
                  <c:v>2016 год</c:v>
                </c:pt>
                <c:pt idx="3">
                  <c:v>2017 год</c:v>
                </c:pt>
                <c:pt idx="4">
                  <c:v>янв.18</c:v>
                </c:pt>
                <c:pt idx="5">
                  <c:v>фев.18</c:v>
                </c:pt>
                <c:pt idx="6">
                  <c:v>мар.18</c:v>
                </c:pt>
                <c:pt idx="7">
                  <c:v>апр.18</c:v>
                </c:pt>
                <c:pt idx="8">
                  <c:v>май.18</c:v>
                </c:pt>
                <c:pt idx="9">
                  <c:v>июн.18</c:v>
                </c:pt>
                <c:pt idx="10">
                  <c:v>июл.18</c:v>
                </c:pt>
              </c:strCache>
            </c:strRef>
          </c:cat>
          <c:val>
            <c:numRef>
              <c:f>'газ граф.'!$F$12:$F$58</c:f>
              <c:numCache>
                <c:formatCode>#,##0.00</c:formatCode>
                <c:ptCount val="11"/>
                <c:pt idx="0">
                  <c:v>630.98629567</c:v>
                </c:pt>
                <c:pt idx="1">
                  <c:v>2451.0548142238003</c:v>
                </c:pt>
                <c:pt idx="2">
                  <c:v>2615.2339717748009</c:v>
                </c:pt>
                <c:pt idx="3">
                  <c:v>3644.3523187448022</c:v>
                </c:pt>
                <c:pt idx="4">
                  <c:v>3715.7214965148019</c:v>
                </c:pt>
                <c:pt idx="5">
                  <c:v>3948.2161105748037</c:v>
                </c:pt>
                <c:pt idx="6">
                  <c:v>4128.4448392648019</c:v>
                </c:pt>
                <c:pt idx="7">
                  <c:v>3966.8975878248016</c:v>
                </c:pt>
                <c:pt idx="8">
                  <c:v>3820.7569643647994</c:v>
                </c:pt>
                <c:pt idx="9">
                  <c:v>3809.9343156548016</c:v>
                </c:pt>
                <c:pt idx="10">
                  <c:v>3799.86747512889</c:v>
                </c:pt>
              </c:numCache>
            </c:numRef>
          </c:val>
        </c:ser>
        <c:ser>
          <c:idx val="4"/>
          <c:order val="4"/>
          <c:tx>
            <c:strRef>
              <c:f>'газ граф.'!$G$4</c:f>
              <c:strCache>
                <c:ptCount val="1"/>
                <c:pt idx="0">
                  <c:v>отклонение (начислено-оплачено)</c:v>
                </c:pt>
              </c:strCache>
            </c:strRef>
          </c:tx>
          <c:cat>
            <c:strRef>
              <c:f>'газ граф.'!$B$12:$B$37</c:f>
              <c:strCache>
                <c:ptCount val="2"/>
                <c:pt idx="0">
                  <c:v>2014 год</c:v>
                </c:pt>
                <c:pt idx="1">
                  <c:v>2015 год</c:v>
                </c:pt>
              </c:strCache>
            </c:strRef>
          </c:cat>
          <c:val>
            <c:numRef>
              <c:f>'газ граф.'!$G$12:$G$37</c:f>
            </c:numRef>
          </c:val>
        </c:ser>
        <c:ser>
          <c:idx val="5"/>
          <c:order val="5"/>
          <c:tx>
            <c:strRef>
              <c:f>'газ граф.'!$H$4</c:f>
              <c:strCache>
                <c:ptCount val="1"/>
                <c:pt idx="0">
                  <c:v>% оплаты</c:v>
                </c:pt>
              </c:strCache>
            </c:strRef>
          </c:tx>
          <c:cat>
            <c:strRef>
              <c:f>'газ граф.'!$B$12:$B$37</c:f>
              <c:strCache>
                <c:ptCount val="2"/>
                <c:pt idx="0">
                  <c:v>2014 год</c:v>
                </c:pt>
                <c:pt idx="1">
                  <c:v>2015 год</c:v>
                </c:pt>
              </c:strCache>
            </c:strRef>
          </c:cat>
          <c:val>
            <c:numRef>
              <c:f>'газ граф.'!$H$12:$H$37</c:f>
            </c:numRef>
          </c:val>
        </c:ser>
        <c:marker val="1"/>
        <c:axId val="130353792"/>
        <c:axId val="130363776"/>
      </c:lineChart>
      <c:catAx>
        <c:axId val="130353792"/>
        <c:scaling>
          <c:orientation val="minMax"/>
        </c:scaling>
        <c:axPos val="b"/>
        <c:numFmt formatCode="mmm/yy" sourceLinked="1"/>
        <c:tickLblPos val="nextTo"/>
        <c:spPr>
          <a:ln>
            <a:solidFill>
              <a:sysClr val="windowText" lastClr="000000"/>
            </a:solidFill>
          </a:ln>
        </c:spPr>
        <c:crossAx val="130363776"/>
        <c:crosses val="autoZero"/>
        <c:auto val="1"/>
        <c:lblAlgn val="ctr"/>
        <c:lblOffset val="100"/>
        <c:tickMarkSkip val="1"/>
      </c:catAx>
      <c:valAx>
        <c:axId val="130363776"/>
        <c:scaling>
          <c:orientation val="minMax"/>
          <c:min val="0"/>
        </c:scaling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млн.руб.</a:t>
                </a:r>
              </a:p>
            </c:rich>
          </c:tx>
          <c:layout>
            <c:manualLayout>
              <c:xMode val="edge"/>
              <c:yMode val="edge"/>
              <c:x val="1.8785952097070444E-2"/>
              <c:y val="0.26750439679918331"/>
            </c:manualLayout>
          </c:layout>
        </c:title>
        <c:numFmt formatCode="General" sourceLinked="0"/>
        <c:tickLblPos val="nextTo"/>
        <c:spPr>
          <a:ln>
            <a:solidFill>
              <a:schemeClr val="tx1"/>
            </a:solidFill>
          </a:ln>
        </c:spPr>
        <c:crossAx val="13035379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3919953043261291"/>
          <c:y val="0.91079064575773749"/>
          <c:w val="0.68987240479370981"/>
          <c:h val="7.7277433635316528E-2"/>
        </c:manualLayout>
      </c:layout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3F7E592-9483-4315-B404-B114489F0FFC}" type="datetimeFigureOut">
              <a:rPr lang="ru-RU"/>
              <a:pPr>
                <a:defRPr/>
              </a:pPr>
              <a:t>23.07.2018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C74DD63-6F2C-4A2B-B089-DA3CA2AC8E3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61443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C7808-4FE5-403F-BF4D-B21CF12BFC9D}" type="datetimeFigureOut">
              <a:rPr lang="ru-RU"/>
              <a:pPr>
                <a:defRPr/>
              </a:pPr>
              <a:t>23.07.2018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2319A-E30C-48F5-B945-837778C2EC8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E05E-8B39-4983-8740-1873F07AFD73}" type="datetimeFigureOut">
              <a:rPr lang="ru-RU"/>
              <a:pPr>
                <a:defRPr/>
              </a:pPr>
              <a:t>23.07.2018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C060E-8C7F-444E-949D-56EE7880571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A6DCC-A7F0-443F-9D3A-A93D994BE56C}" type="datetimeFigureOut">
              <a:rPr lang="ru-RU"/>
              <a:pPr>
                <a:defRPr/>
              </a:pPr>
              <a:t>23.07.2018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5A40F-1AB3-4991-B415-7AE4EB3C181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FC109-02F8-4A7B-88C8-DD1394F3788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A47EF-9320-4DA0-86F8-097052C476F6}" type="datetimeFigureOut">
              <a:rPr lang="ru-RU"/>
              <a:pPr>
                <a:defRPr/>
              </a:pPr>
              <a:t>23.07.2018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3EA9A-8491-4BAB-B3E0-E6E7221467F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D3CFA-8376-4552-8855-C5E2F76652D7}" type="datetimeFigureOut">
              <a:rPr lang="ru-RU"/>
              <a:pPr>
                <a:defRPr/>
              </a:pPr>
              <a:t>23.07.2018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5469B-6D2F-4D79-83B2-F7A67F0FB9C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8A96A-B886-4D1C-8901-58044D770247}" type="datetimeFigureOut">
              <a:rPr lang="ru-RU"/>
              <a:pPr>
                <a:defRPr/>
              </a:pPr>
              <a:t>23.07.2018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90487-21C0-4A25-892A-D34F44BDEEB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E80D7-2BE7-4844-B0DD-925542DC13A2}" type="datetimeFigureOut">
              <a:rPr lang="ru-RU"/>
              <a:pPr>
                <a:defRPr/>
              </a:pPr>
              <a:t>23.07.2018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A83C6-17A9-482D-BB7A-4BC9C323AD3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1BFA-76B6-4C3F-88E8-198F314007E0}" type="datetimeFigureOut">
              <a:rPr lang="ru-RU"/>
              <a:pPr>
                <a:defRPr/>
              </a:pPr>
              <a:t>23.07.2018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C6B4F-6F11-43E7-8D92-5E1FC36CCAB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6D9C3-1D9C-445F-8D70-ABFF5DE9EE7B}" type="datetimeFigureOut">
              <a:rPr lang="ru-RU"/>
              <a:pPr>
                <a:defRPr/>
              </a:pPr>
              <a:t>23.07.2018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3AB1E-61FE-4E6E-B5E1-332DC25FDEE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EC1DC-6C41-45BE-B179-1CCD79A88798}" type="datetimeFigureOut">
              <a:rPr lang="ru-RU"/>
              <a:pPr>
                <a:defRPr/>
              </a:pPr>
              <a:t>23.07.2018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4D2AF-EF61-4F7C-99E2-9EECFE4FE56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77FED-CCBC-4507-8767-C69E5193FAE1}" type="datetimeFigureOut">
              <a:rPr lang="ru-RU"/>
              <a:pPr>
                <a:defRPr/>
              </a:pPr>
              <a:t>23.07.2018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D763E-0588-4999-B0EE-1D9D76ABE77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075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D4E3722-2C16-4F55-8D84-140AF3A77330}" type="datetimeFigureOut">
              <a:rPr lang="ru-RU"/>
              <a:pPr>
                <a:defRPr/>
              </a:pPr>
              <a:t>23.07.2018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B951224-A002-42EF-9EDF-7EDAFD8A7F8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611188" y="1773238"/>
            <a:ext cx="79422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2400" b="1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2071670" y="0"/>
            <a:ext cx="7072330" cy="9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 b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</a:t>
            </a:r>
            <a:r>
              <a:rPr lang="ru-RU" b="1" i="1" dirty="0" smtClean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июль 2018</a:t>
            </a:r>
            <a:endParaRPr lang="ru-RU" b="1" i="1" dirty="0">
              <a:solidFill>
                <a:schemeClr val="bg1"/>
              </a:solidFill>
              <a:latin typeface="Arial Narrow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4348" y="2000240"/>
            <a:ext cx="7786743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8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32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ООО «ТВЕРСКАЯ ГЕНЕРАЦИЯ»</a:t>
            </a:r>
            <a:endParaRPr lang="ru-RU" sz="32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                                     </a:t>
            </a:r>
            <a:endParaRPr lang="ru-RU" sz="28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</p:txBody>
      </p:sp>
      <p:pic>
        <p:nvPicPr>
          <p:cNvPr id="5130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00313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0" y="6525344"/>
            <a:ext cx="9144000" cy="33265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 </a:t>
            </a:r>
          </a:p>
        </p:txBody>
      </p:sp>
      <p:sp>
        <p:nvSpPr>
          <p:cNvPr id="10248" name="Номер слайда 1"/>
          <p:cNvSpPr txBox="1">
            <a:spLocks noGrp="1"/>
          </p:cNvSpPr>
          <p:nvPr/>
        </p:nvSpPr>
        <p:spPr bwMode="auto">
          <a:xfrm>
            <a:off x="8643938" y="6429375"/>
            <a:ext cx="438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CD8A9C3-BAB4-425A-A238-08C633497E53}" type="slidenum">
              <a:rPr lang="ru-RU" sz="1200" b="1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pPr algn="r"/>
              <a:t>2</a:t>
            </a:fld>
            <a:endParaRPr lang="ru-RU" sz="1200" b="1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0249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331640" cy="993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1500166" y="0"/>
            <a:ext cx="7643834" cy="9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ru-RU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/>
              <a:t> Расчеты с ООО "Газпром </a:t>
            </a:r>
            <a:r>
              <a:rPr lang="ru-RU" sz="2400" b="1" dirty="0" err="1" smtClean="0"/>
              <a:t>межрегионгаз</a:t>
            </a:r>
            <a:r>
              <a:rPr lang="ru-RU" sz="2400" b="1" dirty="0" smtClean="0"/>
              <a:t> Тверь"</a:t>
            </a:r>
            <a:endParaRPr lang="ru-RU" sz="2400" b="1" dirty="0" smtClean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539554" y="980729"/>
          <a:ext cx="8352927" cy="3024337"/>
        </p:xfrm>
        <a:graphic>
          <a:graphicData uri="http://schemas.openxmlformats.org/drawingml/2006/table">
            <a:tbl>
              <a:tblPr/>
              <a:tblGrid>
                <a:gridCol w="1567072"/>
                <a:gridCol w="1452058"/>
                <a:gridCol w="1452058"/>
                <a:gridCol w="1452058"/>
                <a:gridCol w="1452058"/>
                <a:gridCol w="977623"/>
              </a:tblGrid>
              <a:tr h="42633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Месяц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Задолженность на начало периода тыс.руб.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Начислено за период тыс.руб.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Оплачено за период тыс.руб.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Задолженность на конец периода тыс. руб.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 оплаты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8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ИТОГО за 2014 год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0,00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1 593 551,13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962 564,83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630 986,30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60,40%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998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ИТОГО за 2015 год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630 986,30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3 384 167,56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1 564 099,04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2 451 054,81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46,22%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998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ИТОГО за 2016 год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2 451 054,81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3 678 477,80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3 514 298,64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2 615 233,97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95,54%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998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ИТОГО за 2017 год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2 615 233,97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3 952 387,99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2 923 269,65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3 644 352,32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73,96%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998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Январь 2018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3 644 352,32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588 245,87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516 876,69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3 715 721,50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87,87%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8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Февраль 2018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3 715 721,50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588 877,34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356 382,73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3 948 216,11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60,52%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8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Март 2018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3 948 216,11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578 541,42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398 312,69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4 128 444,84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68,85%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8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Апрель 2018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4 128 444,84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391 243,08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552 790,33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3 966 897,59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141,29%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8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Май 2018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3 966 897,59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179 731,72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325 872,34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3 820 756,96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181,31%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8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Июнь 2018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3 820 756,96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141 542,09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152 364,74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3 809 934,32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107,65%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8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Июль 2018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3 809 934,32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0,00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10 066,84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3 799 867,48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8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ИТОГО за 2018 год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3 644 352,32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2 468 181,51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2 312 666,36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3 799 867,48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93,70%</a:t>
                      </a:r>
                    </a:p>
                  </a:txBody>
                  <a:tcPr marL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998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ИТОГО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15 076 765,99</a:t>
                      </a:r>
                    </a:p>
                  </a:txBody>
                  <a:tcPr marL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11 276 898,52</a:t>
                      </a:r>
                    </a:p>
                  </a:txBody>
                  <a:tcPr marL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74,80%</a:t>
                      </a:r>
                    </a:p>
                  </a:txBody>
                  <a:tcPr marL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Диаграмма 11"/>
          <p:cNvGraphicFramePr/>
          <p:nvPr/>
        </p:nvGraphicFramePr>
        <p:xfrm>
          <a:off x="395536" y="4077072"/>
          <a:ext cx="8568952" cy="238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0036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 </a:t>
            </a:r>
          </a:p>
        </p:txBody>
      </p:sp>
      <p:sp>
        <p:nvSpPr>
          <p:cNvPr id="10248" name="Номер слайда 1"/>
          <p:cNvSpPr txBox="1">
            <a:spLocks noGrp="1"/>
          </p:cNvSpPr>
          <p:nvPr/>
        </p:nvSpPr>
        <p:spPr bwMode="auto">
          <a:xfrm>
            <a:off x="8643938" y="6429375"/>
            <a:ext cx="438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CD8A9C3-BAB4-425A-A238-08C633497E53}" type="slidenum">
              <a:rPr lang="ru-RU" sz="1200" b="1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pPr algn="r"/>
              <a:t>3</a:t>
            </a:fld>
            <a:endParaRPr lang="ru-RU" sz="1200" b="1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0249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331640" cy="993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1500166" y="0"/>
            <a:ext cx="7643834" cy="9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Потребность в денежных средствах июль-декабрь 2018</a:t>
            </a:r>
            <a:endParaRPr lang="ru-RU" sz="2400" b="1" dirty="0" smtClean="0">
              <a:solidFill>
                <a:schemeClr val="bg1"/>
              </a:solidFill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395536" y="1124744"/>
          <a:ext cx="8568949" cy="2664296"/>
        </p:xfrm>
        <a:graphic>
          <a:graphicData uri="http://schemas.openxmlformats.org/drawingml/2006/table">
            <a:tbl>
              <a:tblPr/>
              <a:tblGrid>
                <a:gridCol w="2378285"/>
                <a:gridCol w="872928"/>
                <a:gridCol w="872928"/>
                <a:gridCol w="872928"/>
                <a:gridCol w="953096"/>
                <a:gridCol w="872928"/>
                <a:gridCol w="872928"/>
                <a:gridCol w="872928"/>
              </a:tblGrid>
              <a:tr h="3417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Наименование статей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Июль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Август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Сентябрь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Октябрь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Ноябрь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Декабрь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июль-декабрь 2018 год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609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Поступления на ЕРКЦ, в т.ч.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69 451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57 570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55 293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61 019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219 215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248 043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710 589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383219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Остаток  в расп. Тверской генерации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31 253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25 906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24 882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27 458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98 647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111 619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319 765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1609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 распоряжении ТГ 45/55</a:t>
                      </a:r>
                    </a:p>
                  </a:txBody>
                  <a:tcPr marL="27432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31 253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25 906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24 882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27 458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98 647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111 619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319 765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609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Затраты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124 040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141 377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130 912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123 765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91 096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102 316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713 507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91609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Ремонты</a:t>
                      </a:r>
                    </a:p>
                  </a:txBody>
                  <a:tcPr marL="27432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65 197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73 084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74 631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60 954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43 466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60 505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377 837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609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Сырье и материалы</a:t>
                      </a:r>
                    </a:p>
                  </a:txBody>
                  <a:tcPr marL="27432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37 309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40 883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28 185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32 190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23 843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19 166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181 576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4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Услуги производственного характера</a:t>
                      </a:r>
                    </a:p>
                  </a:txBody>
                  <a:tcPr marL="27432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7 372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12 099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13 959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15 710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10 103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6 059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65 301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609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Хоз.нужды</a:t>
                      </a:r>
                    </a:p>
                  </a:txBody>
                  <a:tcPr marL="27432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14 163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15 310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14 138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14 912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13 683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16 586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88 793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609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Дефицит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-92 788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-115 470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-106 031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-96 307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7 551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9 303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-393 742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609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Затраты ОРЭМ</a:t>
                      </a:r>
                    </a:p>
                  </a:txBody>
                  <a:tcPr marL="27432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16 482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19 766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22 542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38 747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40 400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41 889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179 825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4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Дефицит с учетом затрат на ОРЭМ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-109 269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-135 237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-128 572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-135 054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-32 849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-32 586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-573 567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395536" y="4221088"/>
          <a:ext cx="8568951" cy="1575496"/>
        </p:xfrm>
        <a:graphic>
          <a:graphicData uri="http://schemas.openxmlformats.org/drawingml/2006/table">
            <a:tbl>
              <a:tblPr/>
              <a:tblGrid>
                <a:gridCol w="3527863"/>
                <a:gridCol w="2520544"/>
                <a:gridCol w="2520544"/>
              </a:tblGrid>
              <a:tr h="302434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smtClean="0">
                          <a:solidFill>
                            <a:schemeClr val="tx2"/>
                          </a:solidFill>
                          <a:latin typeface="Times New Roman"/>
                        </a:rPr>
                        <a:t>       </a:t>
                      </a:r>
                      <a:endParaRPr lang="ru-RU" sz="1200" b="1" i="0" u="none" strike="noStrike" dirty="0">
                        <a:solidFill>
                          <a:schemeClr val="tx2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 smtClean="0">
                          <a:solidFill>
                            <a:schemeClr val="tx2"/>
                          </a:solidFill>
                          <a:latin typeface="Times New Roman"/>
                        </a:rPr>
                        <a:t>Период</a:t>
                      </a:r>
                      <a:endParaRPr lang="ru-RU" sz="1200" b="1" i="0" u="none" strike="noStrike" dirty="0">
                        <a:solidFill>
                          <a:schemeClr val="tx2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 smtClean="0">
                          <a:solidFill>
                            <a:schemeClr val="tx2"/>
                          </a:solidFill>
                          <a:latin typeface="Times New Roman"/>
                        </a:rPr>
                        <a:t>Размер ограничений на </a:t>
                      </a:r>
                      <a:r>
                        <a:rPr lang="ru-RU" sz="1200" b="1" i="0" u="none" strike="noStrike" dirty="0" err="1" smtClean="0">
                          <a:solidFill>
                            <a:schemeClr val="tx2"/>
                          </a:solidFill>
                          <a:latin typeface="Times New Roman"/>
                        </a:rPr>
                        <a:t>р</a:t>
                      </a:r>
                      <a:r>
                        <a:rPr lang="ru-RU" sz="1200" b="1" i="0" u="none" strike="noStrike" dirty="0" smtClean="0">
                          <a:solidFill>
                            <a:schemeClr val="tx2"/>
                          </a:solidFill>
                          <a:latin typeface="Times New Roman"/>
                        </a:rPr>
                        <a:t>/с</a:t>
                      </a:r>
                    </a:p>
                    <a:p>
                      <a:pPr algn="ctr" fontAlgn="ctr"/>
                      <a:r>
                        <a:rPr lang="ru-RU" sz="1200" b="1" i="0" u="none" strike="noStrike" dirty="0" smtClean="0">
                          <a:solidFill>
                            <a:schemeClr val="tx2"/>
                          </a:solidFill>
                          <a:latin typeface="Times New Roman"/>
                        </a:rPr>
                        <a:t>ООО «ЕРКЦ»</a:t>
                      </a:r>
                      <a:endParaRPr lang="ru-RU" sz="1200" b="1" i="0" u="none" strike="noStrike" dirty="0">
                        <a:solidFill>
                          <a:schemeClr val="tx2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434">
                <a:tc rowSpan="4">
                  <a:txBody>
                    <a:bodyPr/>
                    <a:lstStyle/>
                    <a:p>
                      <a:pPr marL="252000" lvl="1" algn="l" fontAlgn="b"/>
                      <a:r>
                        <a:rPr lang="ru-RU" sz="1200" b="1" i="0" u="none" strike="noStrike" dirty="0" smtClean="0">
                          <a:solidFill>
                            <a:schemeClr val="tx2"/>
                          </a:solidFill>
                          <a:latin typeface="Times New Roman"/>
                        </a:rPr>
                        <a:t>Процент от</a:t>
                      </a:r>
                      <a:r>
                        <a:rPr lang="ru-RU" sz="1200" b="1" i="0" u="none" strike="noStrike" baseline="0" dirty="0" smtClean="0">
                          <a:solidFill>
                            <a:schemeClr val="tx2"/>
                          </a:solidFill>
                          <a:latin typeface="Times New Roman"/>
                        </a:rPr>
                        <a:t> поступлений, остающийся в распоряжении ООО «Тверская генерация» / процент от поступлений, подлежащий перечислению в УФССП Тверской области</a:t>
                      </a:r>
                      <a:endParaRPr lang="ru-RU" sz="1200" b="1" i="0" u="none" strike="noStrike" dirty="0">
                        <a:solidFill>
                          <a:schemeClr val="tx2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2"/>
                          </a:solidFill>
                          <a:latin typeface="Times New Roman"/>
                        </a:rPr>
                        <a:t>12.12.2017-</a:t>
                      </a:r>
                      <a:r>
                        <a:rPr lang="ru-RU" sz="1200" b="1" i="0" u="none" strike="noStrike" baseline="0" dirty="0" smtClean="0">
                          <a:solidFill>
                            <a:schemeClr val="tx2"/>
                          </a:solidFill>
                          <a:latin typeface="Times New Roman"/>
                        </a:rPr>
                        <a:t> 08.04.2018</a:t>
                      </a:r>
                      <a:endParaRPr lang="ru-RU" sz="1200" b="1" i="0" u="none" strike="noStrike" dirty="0">
                        <a:solidFill>
                          <a:schemeClr val="tx2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2"/>
                          </a:solidFill>
                          <a:latin typeface="Times New Roman"/>
                        </a:rPr>
                        <a:t>35/65</a:t>
                      </a:r>
                      <a:endParaRPr lang="ru-RU" sz="1200" b="1" i="0" u="none" strike="noStrike" dirty="0">
                        <a:solidFill>
                          <a:schemeClr val="tx2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434">
                <a:tc vMerge="1">
                  <a:txBody>
                    <a:bodyPr/>
                    <a:lstStyle/>
                    <a:p>
                      <a:pPr marL="252000" lvl="1" algn="l" fontAlgn="ctr"/>
                      <a:endParaRPr lang="ru-RU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2"/>
                          </a:solidFill>
                          <a:latin typeface="Times New Roman"/>
                        </a:rPr>
                        <a:t>09.04.2018-02.05.2018</a:t>
                      </a:r>
                      <a:endParaRPr lang="ru-RU" sz="1200" b="1" i="0" u="none" strike="noStrike" dirty="0">
                        <a:solidFill>
                          <a:schemeClr val="tx2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2"/>
                          </a:solidFill>
                          <a:latin typeface="Times New Roman"/>
                        </a:rPr>
                        <a:t>20/80</a:t>
                      </a:r>
                      <a:endParaRPr lang="ru-RU" sz="1200" b="1" i="0" u="none" strike="noStrike" dirty="0">
                        <a:solidFill>
                          <a:schemeClr val="tx2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43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2"/>
                          </a:solidFill>
                          <a:latin typeface="Times New Roman"/>
                        </a:rPr>
                        <a:t>03.05.2018-08.06.2018</a:t>
                      </a:r>
                      <a:endParaRPr lang="ru-RU" sz="1200" b="1" i="0" u="none" strike="noStrike" dirty="0">
                        <a:solidFill>
                          <a:schemeClr val="tx2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2"/>
                          </a:solidFill>
                          <a:latin typeface="Times New Roman"/>
                        </a:rPr>
                        <a:t>30/70</a:t>
                      </a:r>
                      <a:endParaRPr lang="ru-RU" sz="1200" b="1" i="0" u="none" strike="noStrike" dirty="0">
                        <a:solidFill>
                          <a:schemeClr val="tx2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434">
                <a:tc vMerge="1">
                  <a:txBody>
                    <a:bodyPr/>
                    <a:lstStyle/>
                    <a:p>
                      <a:pPr marL="252000" lvl="1" algn="l" fontAlgn="ctr"/>
                      <a:endParaRPr lang="ru-RU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2"/>
                          </a:solidFill>
                          <a:latin typeface="Times New Roman"/>
                        </a:rPr>
                        <a:t>09.06.2018-н/в</a:t>
                      </a:r>
                      <a:endParaRPr lang="ru-RU" sz="1200" b="1" i="0" u="none" strike="noStrike" dirty="0">
                        <a:solidFill>
                          <a:schemeClr val="tx2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2"/>
                          </a:solidFill>
                          <a:latin typeface="Times New Roman"/>
                        </a:rPr>
                        <a:t>45/55</a:t>
                      </a:r>
                      <a:endParaRPr lang="ru-RU" sz="1200" b="1" i="0" u="none" strike="noStrike" dirty="0">
                        <a:solidFill>
                          <a:schemeClr val="tx2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395536" y="5877272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Все расчетные счета ООО «Тверская генерация» находятся под ограничениями в виде арестов или взысканий по искам ООО «Газпром </a:t>
            </a:r>
            <a:r>
              <a:rPr lang="ru-RU" sz="12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межрегионгаз</a:t>
            </a:r>
            <a:r>
              <a:rPr lang="ru-RU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Тверь» и других кредиторов компании, а также приостановлений Межрайонной ИФНС.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3861048"/>
            <a:ext cx="8568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Накопленный дефицит денежных средств за май-июнь 2018 составляет 151 424 тыс. руб.</a:t>
            </a:r>
            <a:endParaRPr lang="ru-RU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99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0" y="6525344"/>
            <a:ext cx="9144000" cy="33265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 </a:t>
            </a:r>
          </a:p>
        </p:txBody>
      </p:sp>
      <p:sp>
        <p:nvSpPr>
          <p:cNvPr id="10248" name="Номер слайда 1"/>
          <p:cNvSpPr txBox="1">
            <a:spLocks noGrp="1"/>
          </p:cNvSpPr>
          <p:nvPr/>
        </p:nvSpPr>
        <p:spPr bwMode="auto">
          <a:xfrm>
            <a:off x="8643938" y="6429375"/>
            <a:ext cx="438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CD8A9C3-BAB4-425A-A238-08C633497E53}" type="slidenum">
              <a:rPr lang="ru-RU" sz="1200" b="1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pPr algn="r"/>
              <a:t>4</a:t>
            </a:fld>
            <a:endParaRPr lang="ru-RU" sz="1200" b="1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0249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331640" cy="993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1500166" y="0"/>
            <a:ext cx="7643834" cy="9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ru-RU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/>
              <a:t> БДДС 2018 год прогноз</a:t>
            </a:r>
            <a:endParaRPr lang="ru-RU" sz="2400" b="1" dirty="0" smtClean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251525" y="1052745"/>
          <a:ext cx="8712962" cy="5251222"/>
        </p:xfrm>
        <a:graphic>
          <a:graphicData uri="http://schemas.openxmlformats.org/drawingml/2006/table">
            <a:tbl>
              <a:tblPr/>
              <a:tblGrid>
                <a:gridCol w="412056"/>
                <a:gridCol w="2319470"/>
                <a:gridCol w="664604"/>
                <a:gridCol w="664604"/>
                <a:gridCol w="664604"/>
                <a:gridCol w="664604"/>
                <a:gridCol w="664604"/>
                <a:gridCol w="664604"/>
                <a:gridCol w="664604"/>
                <a:gridCol w="664604"/>
                <a:gridCol w="664604"/>
              </a:tblGrid>
              <a:tr h="50074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№ п/п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Наименование статей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 мес.       Факт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Июнь        Прогноз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Июль        Прогноз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Август       Прогноз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Сентябрь       Прогноз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Октябрь       Прогноз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Ноябрь      Прогноз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Декабрь      Прогноз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2018 год   Прогноз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07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Остаток денежных средств на начало периода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213 814,9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207 891,8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79 862,3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-114 621,0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-349 524,8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-538 243,1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-720 743,9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-806 149,8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213 814,9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92"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ОПЕРАЦИОННАЯ ДЕЯТЕЛЬНОСТЬ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77184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Поступления по операционной деятельности 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3 845 792,1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316 540,5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242 277,7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215 543,3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249 817,2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292 307,1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671 432,2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857 719,7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6 691 429,8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77184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Выплаты по операционной деятельности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3 759 670,1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417 257,1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409 422,9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423 093,3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398 765,5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447 277,7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726 924,0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805 011,1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7 387 421,7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77184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2.1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Работы и услуги производственного характера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111 236,3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34 396,4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45 230,8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57 829,2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48 819,4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49 133,4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23 655,3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15 170,8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385 471,4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77184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2.2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Вода на технологические нужды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123 350,3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17 170,2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14 806,3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19 121,1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16 242,7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17 486,4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23 612,6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21 814,8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253 604,4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77184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2.3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Сырье и материалы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112 390,4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28 488,0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37 308,7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40 883,4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28 185,4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32 189,6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23 843,4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19 165,7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322 454,6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77184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2.4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Топливо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2 150 234,8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152 364,7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145 427,1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152 675,2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164 263,3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179 295,4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465 333,1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525 172,3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3 934 765,9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77184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2.5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Покупная энергия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439 805,9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32 110,4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26 608,1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30 109,0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33 667,2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50 419,3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71 015,8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75 774,4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759 510,2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77184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2.5.1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Покупная электроэнергия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285 184,3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28 870,9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23 057,4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26 628,6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30 506,4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47 019,2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60 592,4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64 473,5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566 332,8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77184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2.5.2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Покупная мощность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77184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2.5.3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Покупная тепловая энергия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154 621,6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3 239,5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3 550,7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3 480,4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3 160,8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3 400,2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10 423,4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11 301,0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193 177,4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77184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2.6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Затраты на оплату труда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305 692,2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71 803,5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63 229,9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63 404,8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63 030,8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63 645,9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65 925,4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100 056,8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796 789,4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77184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2.7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Единый социальный налог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106 565,4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22 808,1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19 061,1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19 215,4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19 143,7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18 948,4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19 950,3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19 887,6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245 580,0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77184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2.8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Услуги операторов рынка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25 049,8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2 938,8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2 903,3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4 465,6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4 475,0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4 474,2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4 547,0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4 584,3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53 438,1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77184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2.9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Арендная плата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86 361,7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6 800,4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6 798,0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11 079,2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6 800,4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6 798,0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15 358,0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6 798,0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146 793,7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77184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2.10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Расходы на страхование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934,8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586,7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618,7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597,7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3 083,9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77184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2.11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Налоги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51 308,6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32 832,9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33 886,6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9 000,0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9 975,0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137 003,1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77184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2.12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Проценты по кредитами займам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77184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2.13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Прочие расходы (относимые к себестоимости)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38 447,9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11 742,4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10 928,9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11 647,3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10 289,4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11 685,7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10 392,3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11 741,4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116 875,3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43841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2.14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Прочие расходы (относимые к внереализационным)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173 874,2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3 214,6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3 234,1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3 363,1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3 229,6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3 210,3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3 260,8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4 247,3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197 634,0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77184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2.15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Прочие выплаты 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34 417,8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34 417,8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77184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Выплаты по инвестиционной деятельности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86 273,9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27 313,0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27 338,0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27 353,8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39 769,9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27 530,4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29 914,0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51 393,4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316 886,4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77184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Выплаты по финансовой деятельности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5 771,1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5 771,1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848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ВСЕГО  ДЕНЕЖНЫЙ  ПОТОК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-5 923,1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-128 029,6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-194 483,2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-234 903,8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-188 718,2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-182 500,9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-85 405,8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1 315,2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-1 018 649,5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8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Остаток денежных средств на конец периода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207 891,8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79 862,3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-114 621,0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-349 524,8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-538 243,1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-720 743,9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-806 149,8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-804 834,6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-804 834,6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036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11716</TotalTime>
  <Words>1136</Words>
  <Application>Microsoft Office PowerPoint</Application>
  <PresentationFormat>Экран (4:3)</PresentationFormat>
  <Paragraphs>506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Слайд 1</vt:lpstr>
      <vt:lpstr>Слайд 2</vt:lpstr>
      <vt:lpstr>Слайд 3</vt:lpstr>
      <vt:lpstr>Слайд 4</vt:lpstr>
    </vt:vector>
  </TitlesOfParts>
  <Company>ткс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ShcherbakovaVE</dc:creator>
  <cp:lastModifiedBy>fominaol</cp:lastModifiedBy>
  <cp:revision>939</cp:revision>
  <cp:lastPrinted>2018-07-05T13:08:15Z</cp:lastPrinted>
  <dcterms:created xsi:type="dcterms:W3CDTF">2014-11-28T13:20:38Z</dcterms:created>
  <dcterms:modified xsi:type="dcterms:W3CDTF">2018-07-23T13:17:44Z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_NewReviewCycle">
    <vt:lpwstr/>
  </property>
</Properties>
</file>