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4" r:id="rId2"/>
    <p:sldId id="258" r:id="rId3"/>
    <p:sldId id="259" r:id="rId4"/>
    <p:sldId id="260" r:id="rId5"/>
    <p:sldId id="261" r:id="rId6"/>
    <p:sldId id="265" r:id="rId7"/>
    <p:sldId id="266" r:id="rId8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707" autoAdjust="0"/>
  </p:normalViewPr>
  <p:slideViewPr>
    <p:cSldViewPr snapToGrid="0">
      <p:cViewPr varScale="1">
        <p:scale>
          <a:sx n="109" d="100"/>
          <a:sy n="109" d="100"/>
        </p:scale>
        <p:origin x="17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silievdv\Desktop\&#1044;&#1080;&#1085;&#1072;&#1084;&#1080;&#1082;&#1072;%20&#1044;&#104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3300743825846327E-2"/>
          <c:y val="0.1121848770171643"/>
          <c:w val="0.91527038535234151"/>
          <c:h val="0.60608440757244264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просроченная задолженность</c:v>
                </c:pt>
              </c:strCache>
            </c:strRef>
          </c:tx>
          <c:invertIfNegative val="0"/>
          <c:dLbls>
            <c:dLbl>
              <c:idx val="5"/>
              <c:layout>
                <c:manualLayout>
                  <c:x val="6.337156695763293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F00-455B-A4CC-5A08CF976F55}"/>
                </c:ext>
              </c:extLst>
            </c:dLbl>
            <c:dLbl>
              <c:idx val="6"/>
              <c:layout>
                <c:manualLayout>
                  <c:x val="6.3371566957632934E-3"/>
                  <c:y val="-7.726734012961450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F00-455B-A4CC-5A08CF976F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Лист1!$A$2:$A$10</c:f>
              <c:strCache>
                <c:ptCount val="9"/>
                <c:pt idx="0">
                  <c:v>01.01.2016</c:v>
                </c:pt>
                <c:pt idx="1">
                  <c:v>01.01.2017</c:v>
                </c:pt>
                <c:pt idx="2">
                  <c:v>01.04.2017</c:v>
                </c:pt>
                <c:pt idx="3">
                  <c:v>01.10.2017</c:v>
                </c:pt>
                <c:pt idx="4">
                  <c:v>01.01.2018</c:v>
                </c:pt>
                <c:pt idx="5">
                  <c:v>01.02.2018</c:v>
                </c:pt>
                <c:pt idx="6">
                  <c:v>01.03.2018</c:v>
                </c:pt>
                <c:pt idx="7">
                  <c:v>01.04.2018</c:v>
                </c:pt>
                <c:pt idx="8">
                  <c:v>01.05.2018 (опер. данные)</c:v>
                </c:pt>
              </c:strCache>
            </c:strRef>
          </c:cat>
          <c:val>
            <c:numRef>
              <c:f>Лист1!$B$2:$B$10</c:f>
              <c:numCache>
                <c:formatCode>#,##0</c:formatCode>
                <c:ptCount val="9"/>
                <c:pt idx="0">
                  <c:v>385.94499999999999</c:v>
                </c:pt>
                <c:pt idx="1">
                  <c:v>745.42499999999995</c:v>
                </c:pt>
                <c:pt idx="2">
                  <c:v>1027.9179999999999</c:v>
                </c:pt>
                <c:pt idx="3">
                  <c:v>913</c:v>
                </c:pt>
                <c:pt idx="4">
                  <c:v>1050</c:v>
                </c:pt>
                <c:pt idx="5">
                  <c:v>1180</c:v>
                </c:pt>
                <c:pt idx="6">
                  <c:v>1287</c:v>
                </c:pt>
                <c:pt idx="7">
                  <c:v>1322</c:v>
                </c:pt>
                <c:pt idx="8">
                  <c:v>1339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00-455B-A4CC-5A08CF976F5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текущая задолженность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Лист1!$A$2:$A$10</c:f>
              <c:strCache>
                <c:ptCount val="9"/>
                <c:pt idx="0">
                  <c:v>01.01.2016</c:v>
                </c:pt>
                <c:pt idx="1">
                  <c:v>01.01.2017</c:v>
                </c:pt>
                <c:pt idx="2">
                  <c:v>01.04.2017</c:v>
                </c:pt>
                <c:pt idx="3">
                  <c:v>01.10.2017</c:v>
                </c:pt>
                <c:pt idx="4">
                  <c:v>01.01.2018</c:v>
                </c:pt>
                <c:pt idx="5">
                  <c:v>01.02.2018</c:v>
                </c:pt>
                <c:pt idx="6">
                  <c:v>01.03.2018</c:v>
                </c:pt>
                <c:pt idx="7">
                  <c:v>01.04.2018</c:v>
                </c:pt>
                <c:pt idx="8">
                  <c:v>01.05.2018 (опер. данные)</c:v>
                </c:pt>
              </c:strCache>
            </c:strRef>
          </c:cat>
          <c:val>
            <c:numRef>
              <c:f>Лист1!$C$2:$C$10</c:f>
              <c:numCache>
                <c:formatCode>#,##0</c:formatCode>
                <c:ptCount val="9"/>
                <c:pt idx="0">
                  <c:v>377.85700000000003</c:v>
                </c:pt>
                <c:pt idx="1">
                  <c:v>464.17399999999998</c:v>
                </c:pt>
                <c:pt idx="2">
                  <c:v>417.07499999999999</c:v>
                </c:pt>
                <c:pt idx="3">
                  <c:v>137</c:v>
                </c:pt>
                <c:pt idx="4">
                  <c:v>531</c:v>
                </c:pt>
                <c:pt idx="5">
                  <c:v>587</c:v>
                </c:pt>
                <c:pt idx="6">
                  <c:v>629</c:v>
                </c:pt>
                <c:pt idx="7">
                  <c:v>599</c:v>
                </c:pt>
                <c:pt idx="8">
                  <c:v>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00-455B-A4CC-5A08CF976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5282288"/>
        <c:axId val="136908856"/>
        <c:axId val="0"/>
      </c:bar3DChart>
      <c:catAx>
        <c:axId val="135282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6908856"/>
        <c:crosses val="autoZero"/>
        <c:auto val="0"/>
        <c:lblAlgn val="ctr"/>
        <c:lblOffset val="100"/>
        <c:noMultiLvlLbl val="0"/>
      </c:catAx>
      <c:valAx>
        <c:axId val="136908856"/>
        <c:scaling>
          <c:orientation val="minMax"/>
          <c:max val="2000"/>
          <c:min val="0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35282288"/>
        <c:crosses val="autoZero"/>
        <c:crossBetween val="between"/>
        <c:majorUnit val="500"/>
        <c:minorUnit val="25"/>
      </c:valAx>
    </c:plotArea>
    <c:legend>
      <c:legendPos val="r"/>
      <c:layout>
        <c:manualLayout>
          <c:xMode val="edge"/>
          <c:yMode val="edge"/>
          <c:x val="4.7662071535023248E-2"/>
          <c:y val="0.91498432750644298"/>
          <c:w val="0.90093041305269683"/>
          <c:h val="8.5015672493557043E-2"/>
        </c:manualLayout>
      </c:layout>
      <c:overlay val="0"/>
    </c:legend>
    <c:plotVisOnly val="1"/>
    <c:dispBlanksAs val="gap"/>
    <c:showDLblsOverMax val="0"/>
  </c:chart>
  <c:txPr>
    <a:bodyPr/>
    <a:lstStyle/>
    <a:p>
      <a:pPr marL="0" algn="ctr" defTabSz="914400" rtl="0" eaLnBrk="1" fontAlgn="ctr" latinLnBrk="0" hangingPunct="1">
        <a:defRPr lang="ru-RU" sz="1100" b="1" i="0" u="none" strike="noStrike" kern="1200">
          <a:solidFill>
            <a:srgbClr val="000000"/>
          </a:solidFill>
          <a:latin typeface="Times New Roman"/>
          <a:ea typeface="+mn-ea"/>
          <a:cs typeface="+mn-cs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Лист1!$C$5</c:f>
              <c:strCache>
                <c:ptCount val="1"/>
                <c:pt idx="0">
                  <c:v>Всего ДЗ</c:v>
                </c:pt>
              </c:strCache>
            </c:strRef>
          </c:tx>
          <c:dLbls>
            <c:dLbl>
              <c:idx val="0"/>
              <c:layout>
                <c:manualLayout>
                  <c:x val="-4.428765955829473E-2"/>
                  <c:y val="-4.1811023622047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D49-46A4-889C-E605525A1CB0}"/>
                </c:ext>
              </c:extLst>
            </c:dLbl>
            <c:dLbl>
              <c:idx val="1"/>
              <c:layout>
                <c:manualLayout>
                  <c:x val="-4.7869681146539375E-2"/>
                  <c:y val="-3.71747478933554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D49-46A4-889C-E605525A1CB0}"/>
                </c:ext>
              </c:extLst>
            </c:dLbl>
            <c:dLbl>
              <c:idx val="2"/>
              <c:layout>
                <c:manualLayout>
                  <c:x val="-3.7366827662423517E-2"/>
                  <c:y val="-5.47186075424783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D49-46A4-889C-E605525A1CB0}"/>
                </c:ext>
              </c:extLst>
            </c:dLbl>
            <c:dLbl>
              <c:idx val="3"/>
              <c:layout>
                <c:manualLayout>
                  <c:x val="-3.8400704015343352E-2"/>
                  <c:y val="-4.09147672330433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D49-46A4-889C-E605525A1CB0}"/>
                </c:ext>
              </c:extLst>
            </c:dLbl>
            <c:dLbl>
              <c:idx val="4"/>
              <c:layout>
                <c:manualLayout>
                  <c:x val="-4.0714226197089275E-2"/>
                  <c:y val="-3.71747478933554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0D49-46A4-889C-E605525A1CB0}"/>
                </c:ext>
              </c:extLst>
            </c:dLbl>
            <c:dLbl>
              <c:idx val="5"/>
              <c:layout>
                <c:manualLayout>
                  <c:x val="-4.4558097345909001E-2"/>
                  <c:y val="-3.25525625086338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D49-46A4-889C-E605525A1CB0}"/>
                </c:ext>
              </c:extLst>
            </c:dLbl>
            <c:dLbl>
              <c:idx val="6"/>
              <c:layout>
                <c:manualLayout>
                  <c:x val="-4.5269823820745105E-2"/>
                  <c:y val="-2.59063406547865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0D49-46A4-889C-E605525A1CB0}"/>
                </c:ext>
              </c:extLst>
            </c:dLbl>
            <c:dLbl>
              <c:idx val="7"/>
              <c:layout>
                <c:manualLayout>
                  <c:x val="-4.7043566796671717E-2"/>
                  <c:y val="-4.77010636828291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D49-46A4-889C-E605525A1CB0}"/>
                </c:ext>
              </c:extLst>
            </c:dLbl>
            <c:dLbl>
              <c:idx val="8"/>
              <c:layout>
                <c:manualLayout>
                  <c:x val="-4.9364215379577726E-2"/>
                  <c:y val="-2.7096560298383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0D49-46A4-889C-E605525A1CB0}"/>
                </c:ext>
              </c:extLst>
            </c:dLbl>
            <c:dLbl>
              <c:idx val="9"/>
              <c:layout>
                <c:manualLayout>
                  <c:x val="-5.3179580923757006E-2"/>
                  <c:y val="-3.3665975963530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D49-46A4-889C-E605525A1CB0}"/>
                </c:ext>
              </c:extLst>
            </c:dLbl>
            <c:dLbl>
              <c:idx val="10"/>
              <c:layout>
                <c:manualLayout>
                  <c:x val="-5.4005512545389704E-2"/>
                  <c:y val="-3.0388451443569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0D49-46A4-889C-E605525A1CB0}"/>
                </c:ext>
              </c:extLst>
            </c:dLbl>
            <c:dLbl>
              <c:idx val="11"/>
              <c:layout>
                <c:manualLayout>
                  <c:x val="-3.3867033779872428E-2"/>
                  <c:y val="-4.41922917530046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0D49-46A4-889C-E605525A1CB0}"/>
                </c:ext>
              </c:extLst>
            </c:dLbl>
            <c:dLbl>
              <c:idx val="12"/>
              <c:layout>
                <c:manualLayout>
                  <c:x val="-2.6100352884767218E-2"/>
                  <c:y val="-5.12101118939080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0D49-46A4-889C-E605525A1CB0}"/>
                </c:ext>
              </c:extLst>
            </c:dLbl>
            <c:dLbl>
              <c:idx val="13"/>
              <c:layout>
                <c:manualLayout>
                  <c:x val="-2.2759202612115798E-2"/>
                  <c:y val="-4.571874568310539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245,</a:t>
                    </a:r>
                    <a:r>
                      <a:rPr lang="ru-RU"/>
                      <a:t>6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49-46A4-889C-E605525A1CB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Лист1!$P$2:$AB$4</c:f>
              <c:multiLvlStrCache>
                <c:ptCount val="13"/>
                <c:lvl>
                  <c:pt idx="0">
                    <c:v>март</c:v>
                  </c:pt>
                  <c:pt idx="1">
                    <c:v>апрель</c:v>
                  </c:pt>
                  <c:pt idx="2">
                    <c:v>май</c:v>
                  </c:pt>
                  <c:pt idx="3">
                    <c:v>июнь</c:v>
                  </c:pt>
                  <c:pt idx="4">
                    <c:v>июль</c:v>
                  </c:pt>
                  <c:pt idx="5">
                    <c:v>август</c:v>
                  </c:pt>
                  <c:pt idx="6">
                    <c:v>сентябрь</c:v>
                  </c:pt>
                  <c:pt idx="7">
                    <c:v>октябрь</c:v>
                  </c:pt>
                  <c:pt idx="8">
                    <c:v>ноябрь</c:v>
                  </c:pt>
                  <c:pt idx="9">
                    <c:v>декабрь</c:v>
                  </c:pt>
                  <c:pt idx="10">
                    <c:v>январь</c:v>
                  </c:pt>
                  <c:pt idx="11">
                    <c:v>февраль</c:v>
                  </c:pt>
                  <c:pt idx="12">
                    <c:v>март</c:v>
                  </c:pt>
                </c:lvl>
                <c:lvl>
                  <c:pt idx="10">
                    <c:v>2018</c:v>
                  </c:pt>
                </c:lvl>
              </c:multiLvlStrCache>
            </c:multiLvlStrRef>
          </c:cat>
          <c:val>
            <c:numRef>
              <c:f>Лист1!$P$5:$AB$5</c:f>
              <c:numCache>
                <c:formatCode>#,##0.0</c:formatCode>
                <c:ptCount val="13"/>
                <c:pt idx="0">
                  <c:v>316.03500000000003</c:v>
                </c:pt>
                <c:pt idx="1">
                  <c:v>288.89999999999969</c:v>
                </c:pt>
                <c:pt idx="2">
                  <c:v>231.28117111</c:v>
                </c:pt>
                <c:pt idx="3">
                  <c:v>179.47257725</c:v>
                </c:pt>
                <c:pt idx="4">
                  <c:v>190.65820756000016</c:v>
                </c:pt>
                <c:pt idx="5">
                  <c:v>195.82451202000001</c:v>
                </c:pt>
                <c:pt idx="6">
                  <c:v>207.62072981000014</c:v>
                </c:pt>
                <c:pt idx="7">
                  <c:v>186.48523494000014</c:v>
                </c:pt>
                <c:pt idx="8">
                  <c:v>236.96466023999992</c:v>
                </c:pt>
                <c:pt idx="9">
                  <c:v>261.24690590999967</c:v>
                </c:pt>
                <c:pt idx="10">
                  <c:v>301.7762850799997</c:v>
                </c:pt>
                <c:pt idx="11">
                  <c:v>245.55995442999998</c:v>
                </c:pt>
                <c:pt idx="12">
                  <c:v>263.90896023999994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D49-46A4-889C-E605525A1CB0}"/>
            </c:ext>
          </c:extLst>
        </c:ser>
        <c:ser>
          <c:idx val="1"/>
          <c:order val="1"/>
          <c:tx>
            <c:strRef>
              <c:f>Лист1!$C$6</c:f>
              <c:strCache>
                <c:ptCount val="1"/>
                <c:pt idx="0">
                  <c:v>ТДЗ</c:v>
                </c:pt>
              </c:strCache>
            </c:strRef>
          </c:tx>
          <c:cat>
            <c:multiLvlStrRef>
              <c:f>Лист1!$P$2:$AB$4</c:f>
              <c:multiLvlStrCache>
                <c:ptCount val="13"/>
                <c:lvl>
                  <c:pt idx="0">
                    <c:v>март</c:v>
                  </c:pt>
                  <c:pt idx="1">
                    <c:v>апрель</c:v>
                  </c:pt>
                  <c:pt idx="2">
                    <c:v>май</c:v>
                  </c:pt>
                  <c:pt idx="3">
                    <c:v>июнь</c:v>
                  </c:pt>
                  <c:pt idx="4">
                    <c:v>июль</c:v>
                  </c:pt>
                  <c:pt idx="5">
                    <c:v>август</c:v>
                  </c:pt>
                  <c:pt idx="6">
                    <c:v>сентябрь</c:v>
                  </c:pt>
                  <c:pt idx="7">
                    <c:v>октябрь</c:v>
                  </c:pt>
                  <c:pt idx="8">
                    <c:v>ноябрь</c:v>
                  </c:pt>
                  <c:pt idx="9">
                    <c:v>декабрь</c:v>
                  </c:pt>
                  <c:pt idx="10">
                    <c:v>январь</c:v>
                  </c:pt>
                  <c:pt idx="11">
                    <c:v>февраль</c:v>
                  </c:pt>
                  <c:pt idx="12">
                    <c:v>март</c:v>
                  </c:pt>
                </c:lvl>
                <c:lvl>
                  <c:pt idx="10">
                    <c:v>2018</c:v>
                  </c:pt>
                </c:lvl>
              </c:multiLvlStrCache>
            </c:multiLvlStrRef>
          </c:cat>
          <c:val>
            <c:numRef>
              <c:f>Лист1!$P$6:$AB$6</c:f>
            </c:numRef>
          </c:val>
          <c:smooth val="0"/>
          <c:extLst>
            <c:ext xmlns:c16="http://schemas.microsoft.com/office/drawing/2014/chart" uri="{C3380CC4-5D6E-409C-BE32-E72D297353CC}">
              <c16:uniqueId val="{0000000F-0D49-46A4-889C-E605525A1CB0}"/>
            </c:ext>
          </c:extLst>
        </c:ser>
        <c:ser>
          <c:idx val="2"/>
          <c:order val="2"/>
          <c:tx>
            <c:strRef>
              <c:f>Лист1!$C$7</c:f>
              <c:strCache>
                <c:ptCount val="1"/>
                <c:pt idx="0">
                  <c:v>Просроченная ДЗ</c:v>
                </c:pt>
              </c:strCache>
            </c:strRef>
          </c:tx>
          <c:dLbls>
            <c:dLbl>
              <c:idx val="0"/>
              <c:layout>
                <c:manualLayout>
                  <c:x val="-3.1802109246935009E-2"/>
                  <c:y val="-4.72529354883271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0D49-46A4-889C-E605525A1CB0}"/>
                </c:ext>
              </c:extLst>
            </c:dLbl>
            <c:dLbl>
              <c:idx val="1"/>
              <c:layout>
                <c:manualLayout>
                  <c:x val="-3.1467512209456705E-2"/>
                  <c:y val="-3.36660009779286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0D49-46A4-889C-E605525A1CB0}"/>
                </c:ext>
              </c:extLst>
            </c:dLbl>
            <c:dLbl>
              <c:idx val="2"/>
              <c:layout>
                <c:manualLayout>
                  <c:x val="-3.3040887819929629E-2"/>
                  <c:y val="-3.67265465213767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0D49-46A4-889C-E605525A1CB0}"/>
                </c:ext>
              </c:extLst>
            </c:dLbl>
            <c:dLbl>
              <c:idx val="3"/>
              <c:layout>
                <c:manualLayout>
                  <c:x val="-3.1467512209456705E-2"/>
                  <c:y val="-3.36660009779286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0D49-46A4-889C-E605525A1CB0}"/>
                </c:ext>
              </c:extLst>
            </c:dLbl>
            <c:dLbl>
              <c:idx val="4"/>
              <c:layout>
                <c:manualLayout>
                  <c:x val="-3.4614263430402352E-2"/>
                  <c:y val="-3.0605455434480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0D49-46A4-889C-E605525A1CB0}"/>
                </c:ext>
              </c:extLst>
            </c:dLbl>
            <c:dLbl>
              <c:idx val="5"/>
              <c:layout>
                <c:manualLayout>
                  <c:x val="-2.3600634157092508E-2"/>
                  <c:y val="-3.36660009779286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0D49-46A4-889C-E605525A1CB0}"/>
                </c:ext>
              </c:extLst>
            </c:dLbl>
            <c:dLbl>
              <c:idx val="6"/>
              <c:layout>
                <c:manualLayout>
                  <c:x val="-3.1467512209456705E-2"/>
                  <c:y val="-3.0605455434480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0D49-46A4-889C-E605525A1CB0}"/>
                </c:ext>
              </c:extLst>
            </c:dLbl>
            <c:dLbl>
              <c:idx val="7"/>
              <c:layout>
                <c:manualLayout>
                  <c:x val="-3.146751220945667E-2"/>
                  <c:y val="-3.0605455434480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0D49-46A4-889C-E605525A1CB0}"/>
                </c:ext>
              </c:extLst>
            </c:dLbl>
            <c:dLbl>
              <c:idx val="8"/>
              <c:layout>
                <c:manualLayout>
                  <c:x val="-3.4614263430402352E-2"/>
                  <c:y val="-3.36660009779286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0D49-46A4-889C-E605525A1CB0}"/>
                </c:ext>
              </c:extLst>
            </c:dLbl>
            <c:dLbl>
              <c:idx val="9"/>
              <c:layout>
                <c:manualLayout>
                  <c:x val="-3.1467512209456705E-2"/>
                  <c:y val="-2.7544909891032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9-0D49-46A4-889C-E605525A1CB0}"/>
                </c:ext>
              </c:extLst>
            </c:dLbl>
            <c:dLbl>
              <c:idx val="10"/>
              <c:layout>
                <c:manualLayout>
                  <c:x val="-2.8320760988511013E-2"/>
                  <c:y val="-3.0605455434480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A-0D49-46A4-889C-E605525A1CB0}"/>
                </c:ext>
              </c:extLst>
            </c:dLbl>
            <c:dLbl>
              <c:idx val="11"/>
              <c:layout>
                <c:manualLayout>
                  <c:x val="-2.9894136598983854E-2"/>
                  <c:y val="-3.0605455434480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0D49-46A4-889C-E605525A1CB0}"/>
                </c:ext>
              </c:extLst>
            </c:dLbl>
            <c:dLbl>
              <c:idx val="12"/>
              <c:layout>
                <c:manualLayout>
                  <c:x val="-3.4614263430402352E-2"/>
                  <c:y val="-3.9787092064824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C-0D49-46A4-889C-E605525A1CB0}"/>
                </c:ext>
              </c:extLst>
            </c:dLbl>
            <c:dLbl>
              <c:idx val="13"/>
              <c:layout>
                <c:manualLayout>
                  <c:x val="-2.8352470859607633E-2"/>
                  <c:y val="-3.85967675093245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25,</a:t>
                    </a:r>
                    <a:r>
                      <a:rPr lang="ru-RU"/>
                      <a:t>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0D49-46A4-889C-E605525A1CB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Лист1!$P$2:$AB$4</c:f>
              <c:multiLvlStrCache>
                <c:ptCount val="13"/>
                <c:lvl>
                  <c:pt idx="0">
                    <c:v>март</c:v>
                  </c:pt>
                  <c:pt idx="1">
                    <c:v>апрель</c:v>
                  </c:pt>
                  <c:pt idx="2">
                    <c:v>май</c:v>
                  </c:pt>
                  <c:pt idx="3">
                    <c:v>июнь</c:v>
                  </c:pt>
                  <c:pt idx="4">
                    <c:v>июль</c:v>
                  </c:pt>
                  <c:pt idx="5">
                    <c:v>август</c:v>
                  </c:pt>
                  <c:pt idx="6">
                    <c:v>сентябрь</c:v>
                  </c:pt>
                  <c:pt idx="7">
                    <c:v>октябрь</c:v>
                  </c:pt>
                  <c:pt idx="8">
                    <c:v>ноябрь</c:v>
                  </c:pt>
                  <c:pt idx="9">
                    <c:v>декабрь</c:v>
                  </c:pt>
                  <c:pt idx="10">
                    <c:v>январь</c:v>
                  </c:pt>
                  <c:pt idx="11">
                    <c:v>февраль</c:v>
                  </c:pt>
                  <c:pt idx="12">
                    <c:v>март</c:v>
                  </c:pt>
                </c:lvl>
                <c:lvl>
                  <c:pt idx="10">
                    <c:v>2018</c:v>
                  </c:pt>
                </c:lvl>
              </c:multiLvlStrCache>
            </c:multiLvlStrRef>
          </c:cat>
          <c:val>
            <c:numRef>
              <c:f>Лист1!$P$7:$AB$7</c:f>
              <c:numCache>
                <c:formatCode>#,##0.0</c:formatCode>
                <c:ptCount val="13"/>
                <c:pt idx="0">
                  <c:v>95.900607150000013</c:v>
                </c:pt>
                <c:pt idx="1">
                  <c:v>95.56</c:v>
                </c:pt>
                <c:pt idx="2">
                  <c:v>98.741248710000022</c:v>
                </c:pt>
                <c:pt idx="3">
                  <c:v>99.935024740000074</c:v>
                </c:pt>
                <c:pt idx="4">
                  <c:v>100.10837108999996</c:v>
                </c:pt>
                <c:pt idx="5">
                  <c:v>93.750099549999987</c:v>
                </c:pt>
                <c:pt idx="6">
                  <c:v>82.837634240000071</c:v>
                </c:pt>
                <c:pt idx="7">
                  <c:v>43.349786869999996</c:v>
                </c:pt>
                <c:pt idx="8">
                  <c:v>39.538833910000037</c:v>
                </c:pt>
                <c:pt idx="9">
                  <c:v>38.080056830000011</c:v>
                </c:pt>
                <c:pt idx="10">
                  <c:v>32.739025970000036</c:v>
                </c:pt>
                <c:pt idx="11">
                  <c:v>25.033164959999993</c:v>
                </c:pt>
                <c:pt idx="12">
                  <c:v>39.308680419999995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0D49-46A4-889C-E605525A1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</c:dropLines>
        <c:marker val="1"/>
        <c:smooth val="0"/>
        <c:axId val="135285424"/>
        <c:axId val="135281112"/>
      </c:lineChart>
      <c:catAx>
        <c:axId val="1352854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35281112"/>
        <c:crossesAt val="0"/>
        <c:auto val="1"/>
        <c:lblAlgn val="ctr"/>
        <c:lblOffset val="100"/>
        <c:noMultiLvlLbl val="0"/>
      </c:catAx>
      <c:valAx>
        <c:axId val="135281112"/>
        <c:scaling>
          <c:orientation val="minMax"/>
        </c:scaling>
        <c:delete val="0"/>
        <c:axPos val="l"/>
        <c:majorGridlines/>
        <c:numFmt formatCode="#,##0.0" sourceLinked="1"/>
        <c:majorTickMark val="out"/>
        <c:minorTickMark val="none"/>
        <c:tickLblPos val="nextTo"/>
        <c:crossAx val="135285424"/>
        <c:crosses val="autoZero"/>
        <c:crossBetween val="between"/>
      </c:valAx>
      <c:spPr>
        <a:effectLst>
          <a:outerShdw blurRad="50800" dist="50800" dir="5400000" algn="ctr" rotWithShape="0">
            <a:schemeClr val="tx1"/>
          </a:outerShdw>
        </a:effectLst>
      </c:spPr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78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1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FC109-02F8-4A7B-88C8-DD1394F3788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3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39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4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5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16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18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9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F21D-A372-420C-BF01-F1706CD1071F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9E35B-8720-4E66-9495-5DA456C86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2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942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071670" y="0"/>
            <a:ext cx="7072330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b="1" dirty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</a:t>
            </a:r>
            <a:r>
              <a:rPr lang="ru-RU" b="1" i="1" dirty="0" smtClean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май 2018</a:t>
            </a:r>
            <a:endParaRPr lang="ru-RU" b="1" i="1" dirty="0">
              <a:solidFill>
                <a:schemeClr val="bg1"/>
              </a:solidFill>
              <a:latin typeface="Arial Narrow" pitchFamily="34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2000240"/>
            <a:ext cx="778674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Приложения к отчету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ООО «ТВЕРСКАЯ ГЕНЕРАЦИЯ»</a:t>
            </a:r>
            <a:endParaRPr lang="ru-RU" sz="32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по прохождению ОЗП 2017-2018 </a:t>
            </a:r>
            <a:r>
              <a:rPr lang="ru-RU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г.г</a:t>
            </a:r>
            <a:r>
              <a:rPr lang="ru-RU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.                  и подготовке к ОЗП 2018-2019 г.г.                                        </a:t>
            </a:r>
            <a:endParaRPr lang="ru-RU" sz="2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pic>
        <p:nvPicPr>
          <p:cNvPr id="5130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00313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3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72272"/>
            <a:ext cx="9144000" cy="28572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1979712" y="188640"/>
            <a:ext cx="6624736" cy="576064"/>
          </a:xfrm>
          <a:prstGeom prst="rect">
            <a:avLst/>
          </a:prstGeom>
          <a:noFill/>
          <a:ln>
            <a:solidFill>
              <a:srgbClr val="333399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333399"/>
                </a:solidFill>
              </a:rPr>
              <a:t>Динамика дебиторской задолженности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333399"/>
                </a:solidFill>
              </a:rPr>
              <a:t>за тепловую энергию 2016-2018 годах</a:t>
            </a:r>
            <a:endParaRPr lang="ru-RU" sz="2000" b="1" dirty="0">
              <a:solidFill>
                <a:srgbClr val="333399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572528" y="6500834"/>
            <a:ext cx="438150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2</a:t>
            </a:fld>
            <a:endParaRPr lang="ru-RU" sz="12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6084168" y="1268760"/>
            <a:ext cx="2808312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b="1" dirty="0"/>
              <a:t>Дебиторская задолженность на 16.05.2018 г.  (оперативные данные) по группам потребителей (тыс.руб.):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611559" y="1124743"/>
          <a:ext cx="5112568" cy="1864474"/>
        </p:xfrm>
        <a:graphic>
          <a:graphicData uri="http://schemas.openxmlformats.org/drawingml/2006/table">
            <a:tbl>
              <a:tblPr/>
              <a:tblGrid>
                <a:gridCol w="1007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99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Дата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Всего </a:t>
                      </a:r>
                      <a:endParaRPr lang="ru-RU" sz="1100" b="1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fontAlgn="b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задолженность,</a:t>
                      </a:r>
                    </a:p>
                    <a:p>
                      <a:pPr algn="ctr" fontAlgn="b"/>
                      <a:r>
                        <a:rPr lang="ru-RU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(тыс.руб.)</a:t>
                      </a:r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 т.ч.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4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текущая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просроченная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01.01.2017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1 209 599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464 174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745 425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9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01.04.2017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1 444 993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417 075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1 027 918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01.10.2017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1 050 655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137 193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913 462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0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01.01.2018 </a:t>
                      </a:r>
                      <a:endParaRPr lang="ru-RU" sz="11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1 580 794</a:t>
                      </a:r>
                      <a:endParaRPr lang="ru-RU" sz="11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525 245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1 055 549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67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01.04.2018</a:t>
                      </a:r>
                      <a:endParaRPr lang="ru-RU" sz="11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1 920 418</a:t>
                      </a:r>
                      <a:endParaRPr lang="ru-RU" sz="11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598 508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1 321 910</a:t>
                      </a:r>
                      <a:endParaRPr lang="ru-RU" sz="11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34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01.05.2018 (опер. данные)</a:t>
                      </a:r>
                      <a:endParaRPr lang="ru-RU" sz="11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1 833 183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493 992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1 139 191</a:t>
                      </a:r>
                      <a:endParaRPr lang="ru-RU" sz="11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6084168" y="2469091"/>
          <a:ext cx="2808312" cy="3888433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Всего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1 567 991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Промышленные потребители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31 779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4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Жилищные организации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1 141 947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72,8%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97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Бюджетные потребители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238 149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15,2%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ОПП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9 964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0,6%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8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Прочие потребители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146 152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kern="120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9,3%</a:t>
                      </a:r>
                      <a:endParaRPr lang="ru-RU" sz="11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Диаграмма 16"/>
          <p:cNvGraphicFramePr/>
          <p:nvPr>
            <p:extLst/>
          </p:nvPr>
        </p:nvGraphicFramePr>
        <p:xfrm>
          <a:off x="467544" y="3212976"/>
          <a:ext cx="5400600" cy="3112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Прямоугольник 18"/>
          <p:cNvSpPr/>
          <p:nvPr/>
        </p:nvSpPr>
        <p:spPr>
          <a:xfrm rot="10800000" flipV="1">
            <a:off x="1259634" y="3212976"/>
            <a:ext cx="4083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333399"/>
                </a:solidFill>
              </a:rPr>
              <a:t>Дебиторская задолженность, млн.руб.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507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1979712" y="188640"/>
            <a:ext cx="6624736" cy="719410"/>
          </a:xfrm>
          <a:prstGeom prst="rect">
            <a:avLst/>
          </a:prstGeom>
          <a:noFill/>
          <a:ln>
            <a:solidFill>
              <a:srgbClr val="333399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 smtClean="0">
                <a:solidFill>
                  <a:srgbClr val="333399"/>
                </a:solidFill>
              </a:rPr>
              <a:t>Динамика дебиторской задолженности</a:t>
            </a:r>
          </a:p>
          <a:p>
            <a:pPr algn="ctr">
              <a:defRPr/>
            </a:pPr>
            <a:r>
              <a:rPr lang="ru-RU" sz="2400" b="1" dirty="0" smtClean="0">
                <a:solidFill>
                  <a:srgbClr val="333399"/>
                </a:solidFill>
              </a:rPr>
              <a:t>на ОРЭМ в 2017-2018 годах</a:t>
            </a:r>
            <a:endParaRPr lang="ru-RU" sz="2400" b="1" dirty="0">
              <a:solidFill>
                <a:srgbClr val="333399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3</a:t>
            </a:fld>
            <a:endParaRPr lang="ru-RU" sz="1200" b="1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251520" y="1196752"/>
          <a:ext cx="5472608" cy="1535048"/>
        </p:xfrm>
        <a:graphic>
          <a:graphicData uri="http://schemas.openxmlformats.org/drawingml/2006/table">
            <a:tbl>
              <a:tblPr/>
              <a:tblGrid>
                <a:gridCol w="429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76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      Дебиторская задолженность, млн.руб.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март              </a:t>
                      </a:r>
                    </a:p>
                    <a:p>
                      <a:pPr algn="ctr" fontAlgn="ctr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2018 г</a:t>
                      </a:r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62">
                <a:tc>
                  <a:txBody>
                    <a:bodyPr/>
                    <a:lstStyle/>
                    <a:p>
                      <a:pPr marL="252000" lvl="1" algn="l" fontAlgn="b"/>
                      <a:r>
                        <a:rPr lang="ru-RU" sz="12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Times New Roman"/>
                        </a:rPr>
                        <a:t>Всего сумма дебиторской задолженности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245,6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762">
                <a:tc>
                  <a:txBody>
                    <a:bodyPr/>
                    <a:lstStyle/>
                    <a:p>
                      <a:pPr marL="252000" lvl="1"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 том числе сумма текущей дебиторской 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задолженности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224,6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2">
                <a:tc>
                  <a:txBody>
                    <a:bodyPr/>
                    <a:lstStyle/>
                    <a:p>
                      <a:pPr marL="252000" lvl="1" algn="l" fontAlgn="ctr"/>
                      <a:r>
                        <a:rPr lang="ru-RU" sz="12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/>
                        </a:rPr>
                        <a:t>в том числе сумма просроченной дебиторской </a:t>
                      </a:r>
                      <a:r>
                        <a:rPr lang="ru-RU" sz="1200" b="0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/>
                        </a:rPr>
                        <a:t>задолженности</a:t>
                      </a:r>
                      <a:endParaRPr lang="ru-RU" sz="12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39,3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857884" y="1196752"/>
            <a:ext cx="310660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/>
              <a:t>Просроченная дебиторская задолженность </a:t>
            </a:r>
          </a:p>
        </p:txBody>
      </p:sp>
      <p:graphicFrame>
        <p:nvGraphicFramePr>
          <p:cNvPr id="11" name="Диаграмма 10"/>
          <p:cNvGraphicFramePr/>
          <p:nvPr/>
        </p:nvGraphicFramePr>
        <p:xfrm>
          <a:off x="251520" y="2780928"/>
          <a:ext cx="5472608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5868144" y="1700808"/>
          <a:ext cx="3096344" cy="4680522"/>
        </p:xfrm>
        <a:graphic>
          <a:graphicData uri="http://schemas.openxmlformats.org/drawingml/2006/table">
            <a:tbl>
              <a:tblPr/>
              <a:tblGrid>
                <a:gridCol w="46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23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№ п.п.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Контрагент: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сумма млн.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Чеченэнерго АО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6,7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Волгоградэнергосбыт ПАО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4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ДАГЕСТАНСКАЯ  ЭНЕРГОСБЫТОВАЯ КОМПАНИЯ, ПАО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5,0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3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ОБОРОНЭНЕРГОСБЫТ, АО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3,6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Калмэнергосбыт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23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СЕВКАВКАЗЭНЕРГО, АО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4,9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ИНГУШЭНЕРГО, АО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1,9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DC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КАББАЛКЭНЕРГО, АО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ЦФР, АО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D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23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ВЛАДИМИРЭНЕРГОСБЫТ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99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НУРЭНЕРГО, ОАО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0,9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9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23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МРСК СЕВЕРНОГО КАВКАЗА ПАО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923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КАРАЧАЕВО-ЧЕРКЕССКЭНЕРГО, АО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1,3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4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Прочие контрагенты: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347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Garamond"/>
                        </a:rPr>
                        <a:t> Итого: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Garamond"/>
                        </a:rPr>
                        <a:t>39,3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4</a:t>
            </a:fld>
            <a:endParaRPr lang="ru-RU" sz="1200" b="1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/>
              <a:t>Динамика дебиторской и кредиторской задолженности</a:t>
            </a:r>
            <a:endParaRPr lang="ru-RU" sz="2400" b="1" dirty="0" smtClean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95535" y="1196749"/>
          <a:ext cx="8496944" cy="5040562"/>
        </p:xfrm>
        <a:graphic>
          <a:graphicData uri="http://schemas.openxmlformats.org/drawingml/2006/table">
            <a:tbl>
              <a:tblPr/>
              <a:tblGrid>
                <a:gridCol w="52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846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Задолженность на 31.12.2015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Задолженность на 31.12.2016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Задолженность на 31.12.2017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Задолженность на 31.03.2018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7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Дебиторская задолженность ВСЕГО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1 539 002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1 884 223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2 463 288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2 877 881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Покупатели и заказчики</a:t>
                      </a:r>
                    </a:p>
                  </a:txBody>
                  <a:tcPr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1 067 039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1 666 599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2 046 442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2 411 455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1.1.1.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Электроэнергия и мощность</a:t>
                      </a:r>
                    </a:p>
                  </a:txBody>
                  <a:tcPr marL="27432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203 475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244 923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261 246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283 526</a:t>
                      </a:r>
                    </a:p>
                  </a:txBody>
                  <a:tcPr marL="0" marR="90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39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1.1.2.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Тепловая энергия (с компонентой на хвс, невозвратом конденсата и сетевой водой)</a:t>
                      </a:r>
                    </a:p>
                  </a:txBody>
                  <a:tcPr marL="27432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763 801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1 209 599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1 580 794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1 920 418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6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1.1.3.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Прочие покупатели</a:t>
                      </a:r>
                    </a:p>
                  </a:txBody>
                  <a:tcPr marL="27432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99 763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212 077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204 402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207 511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62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1.2.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Авансы выданные</a:t>
                      </a:r>
                    </a:p>
                  </a:txBody>
                  <a:tcPr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13 873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15 404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30 152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36 463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8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1.3.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Прочие дебиторы, в т.ч.</a:t>
                      </a:r>
                    </a:p>
                  </a:txBody>
                  <a:tcPr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458 090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202 220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386 693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429 963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8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Кредиторская задолженность ВСЕГО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3 263 999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4 337 728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6 068 868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6 441 765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8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2.1.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Поставщики и подрядчики</a:t>
                      </a:r>
                    </a:p>
                  </a:txBody>
                  <a:tcPr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2 985 620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3 781 116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5 467 513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5 667 963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2.1.1.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Покупная энергия</a:t>
                      </a:r>
                    </a:p>
                  </a:txBody>
                  <a:tcPr marL="27432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116 011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347 990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465 316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461 765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8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2.1.2.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Материалы</a:t>
                      </a:r>
                    </a:p>
                  </a:txBody>
                  <a:tcPr marL="27432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132 631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216 124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252 323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245 822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8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2.1.3.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Топливо</a:t>
                      </a:r>
                    </a:p>
                  </a:txBody>
                  <a:tcPr marL="27432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2 451 055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2 615 234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3 644 352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4 128 445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20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ООО "Газпром межрегионгаз Тверь"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2 451 055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2 615 234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3 644 352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4 128 445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8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2.1.4.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Выполненные ремонтные работы</a:t>
                      </a:r>
                    </a:p>
                  </a:txBody>
                  <a:tcPr marL="27432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65 378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67 588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115 043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55 238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8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2.1.5.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Услуги производственного характера</a:t>
                      </a:r>
                    </a:p>
                  </a:txBody>
                  <a:tcPr marL="27432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181 527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380 624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519 643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412 710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2.1.6.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Прочие поставщики и подрядчики</a:t>
                      </a:r>
                    </a:p>
                  </a:txBody>
                  <a:tcPr marL="27432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39 018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153 556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470 836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363 984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2.2.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Задолженность перед персоналом организации</a:t>
                      </a:r>
                    </a:p>
                  </a:txBody>
                  <a:tcPr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478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12 309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9 726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25 205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629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2.3.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Задолженность перед гос.внебюджетными фондами</a:t>
                      </a:r>
                    </a:p>
                  </a:txBody>
                  <a:tcPr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7 665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52 743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49 378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53 882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8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2.4.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Задолженность по налогам и сборам</a:t>
                      </a:r>
                    </a:p>
                  </a:txBody>
                  <a:tcPr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26 498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36 749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40 403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126 700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2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2.5.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Прочие кредиторы</a:t>
                      </a:r>
                    </a:p>
                  </a:txBody>
                  <a:tcPr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220 226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427 710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448 583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526 763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120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2.6.</a:t>
                      </a:r>
                    </a:p>
                  </a:txBody>
                  <a:tcPr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Авансы полученные</a:t>
                      </a:r>
                    </a:p>
                  </a:txBody>
                  <a:tcPr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23 512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27 101</a:t>
                      </a:r>
                    </a:p>
                  </a:txBody>
                  <a:tcPr marL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53 265</a:t>
                      </a:r>
                    </a:p>
                  </a:txBody>
                  <a:tcPr marL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41 252</a:t>
                      </a:r>
                    </a:p>
                  </a:txBody>
                  <a:tcPr marL="0" marR="9000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2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5</a:t>
            </a:fld>
            <a:endParaRPr lang="ru-RU" sz="1200" b="1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/>
              <a:t>Задолженность перед </a:t>
            </a:r>
            <a:r>
              <a:rPr lang="ru-RU" sz="2400" b="1" dirty="0" err="1" smtClean="0"/>
              <a:t>ресурсоснабжающими</a:t>
            </a:r>
            <a:r>
              <a:rPr lang="ru-RU" sz="2400" b="1" dirty="0" smtClean="0"/>
              <a:t> организациями</a:t>
            </a:r>
            <a:endParaRPr lang="ru-RU" sz="2400" b="1" dirty="0" smtClean="0">
              <a:solidFill>
                <a:schemeClr val="bg1"/>
              </a:solidFill>
              <a:latin typeface="Arial Narrow" panose="020B060602020203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683568" y="1340768"/>
          <a:ext cx="8136904" cy="4824533"/>
        </p:xfrm>
        <a:graphic>
          <a:graphicData uri="http://schemas.openxmlformats.org/drawingml/2006/table">
            <a:tbl>
              <a:tblPr/>
              <a:tblGrid>
                <a:gridCol w="223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92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услуг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Поставщик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Задолженность</a:t>
                      </a:r>
                    </a:p>
                    <a:p>
                      <a:pPr algn="ctr" fontAlgn="ctr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на </a:t>
                      </a: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31.12.2017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Начислено в январе-марте </a:t>
                      </a:r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2018, тыс</a:t>
                      </a: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Оплачено в январе-марте 2018, тыс. руб.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Задолженность</a:t>
                      </a:r>
                    </a:p>
                    <a:p>
                      <a:pPr algn="ctr" fontAlgn="ctr"/>
                      <a:r>
                        <a:rPr lang="ru-RU" sz="11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на </a:t>
                      </a: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31.03.2018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2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Поставка и транспортировка природного газа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ООО "Газпром межрегионгаз Тверь"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3 644 352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1 755 665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1 271 572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4 128 445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2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Поставка питьевой воды и сброс сточных вод в гор.канализацию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ООО "Тверь Водоканал"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180 912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34 328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106 753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108 487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2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Электроэнергия на производственные и хоз. нужды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ОАО "АтомЭнергоСбыт"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36 356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58 933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29 661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65 629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2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Покупная тепловая энергия и теплоноситель в горячей воде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ЗАО "ТКСМ №2" 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39 560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23 582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3 089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60 053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2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Покупная тепловая энергия и теплоноситель в горячей воде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ООО "Лазурная"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26 387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16 025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13 901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28 511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2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Покупная тепловая энергия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МУП "</a:t>
                      </a:r>
                      <a:r>
                        <a:rPr lang="ru-RU" sz="11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Сахарово</a:t>
                      </a: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362 125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54 708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307 418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77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ИТОГО по РСО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4 289 693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1 888 533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1 479 683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4 698 543</a:t>
                      </a:r>
                    </a:p>
                  </a:txBody>
                  <a:tcPr marL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1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6</a:t>
            </a:fld>
            <a:endParaRPr lang="ru-RU" sz="1200" b="1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400" b="1" dirty="0" smtClean="0">
                <a:solidFill>
                  <a:schemeClr val="bg1"/>
                </a:solidFill>
                <a:cs typeface="Times New Roman" pitchFamily="18" charset="0"/>
              </a:rPr>
              <a:t>Расчеты с Департаментом УИИЗР по аренде имущества</a:t>
            </a:r>
            <a:endParaRPr lang="ru-RU" sz="2400" b="1" dirty="0" smtClean="0">
              <a:solidFill>
                <a:schemeClr val="bg1"/>
              </a:solidFill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83568" y="1340770"/>
          <a:ext cx="8136905" cy="3456382"/>
        </p:xfrm>
        <a:graphic>
          <a:graphicData uri="http://schemas.openxmlformats.org/drawingml/2006/table">
            <a:tbl>
              <a:tblPr/>
              <a:tblGrid>
                <a:gridCol w="432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43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14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 руб., без НДС</a:t>
                      </a:r>
                      <a:endParaRPr lang="ru-RU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2016 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2017 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2018 год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3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Учтено в тарифе</a:t>
                      </a:r>
                    </a:p>
                  </a:txBody>
                  <a:tcPr marL="82502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 smtClean="0">
                          <a:latin typeface="Times New Roman" pitchFamily="18" charset="0"/>
                          <a:cs typeface="Times New Roman" pitchFamily="18" charset="0"/>
                        </a:rPr>
                        <a:t>15 885 820</a:t>
                      </a:r>
                      <a:r>
                        <a:rPr lang="ru-RU" sz="14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16 325 000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23 170 300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Сумма по договору (начислено)</a:t>
                      </a:r>
                    </a:p>
                  </a:txBody>
                  <a:tcPr marL="82502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35 884 203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48 934 607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57 084 909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3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Оплачено, в т.ч. через УФССП</a:t>
                      </a:r>
                    </a:p>
                  </a:txBody>
                  <a:tcPr marL="82502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9 780 747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14 706 429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34 880 538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3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Кредиторская задолженность на конец периода</a:t>
                      </a:r>
                    </a:p>
                  </a:txBody>
                  <a:tcPr marL="82502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76 994 599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111 222 778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90 613 467</a:t>
                      </a:r>
                    </a:p>
                  </a:txBody>
                  <a:tcPr marL="0" marR="82502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66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Примечание: * факт 1 квартала 2018 года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8604448" y="3140968"/>
            <a:ext cx="216024" cy="2240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604448" y="3645024"/>
            <a:ext cx="235456" cy="2240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9369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0" y="6500834"/>
            <a:ext cx="9144000" cy="3571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b="1" i="1" dirty="0">
                <a:solidFill>
                  <a:schemeClr val="bg1"/>
                </a:solidFill>
                <a:latin typeface="Arial Narrow" pitchFamily="34" charset="0"/>
                <a:ea typeface="Ebrima" pitchFamily="2" charset="0"/>
                <a:cs typeface="Ebrima" pitchFamily="2" charset="0"/>
              </a:rPr>
              <a:t>      </a:t>
            </a:r>
          </a:p>
        </p:txBody>
      </p:sp>
      <p:sp>
        <p:nvSpPr>
          <p:cNvPr id="10248" name="Номер слайда 1"/>
          <p:cNvSpPr txBox="1">
            <a:spLocks noGrp="1"/>
          </p:cNvSpPr>
          <p:nvPr/>
        </p:nvSpPr>
        <p:spPr bwMode="auto">
          <a:xfrm>
            <a:off x="8643938" y="6429375"/>
            <a:ext cx="438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CD8A9C3-BAB4-425A-A238-08C633497E53}" type="slidenum">
              <a:rPr lang="ru-RU" sz="1200" b="1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pPr algn="r"/>
              <a:t>7</a:t>
            </a:fld>
            <a:endParaRPr lang="ru-RU" sz="1200" b="1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49" name="Picture 2" descr="D:\Щербакова\Бланки\Бланки ТГ\Значек ТГ цветно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331640" cy="99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00166" y="0"/>
            <a:ext cx="7643834" cy="9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Доходы и расходы ООО «Тверская генерация»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04448" y="3140968"/>
            <a:ext cx="216024" cy="2240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04448" y="3645024"/>
            <a:ext cx="235456" cy="2240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89391"/>
              </p:ext>
            </p:extLst>
          </p:nvPr>
        </p:nvGraphicFramePr>
        <p:xfrm>
          <a:off x="1331640" y="1196752"/>
          <a:ext cx="6984777" cy="4536506"/>
        </p:xfrm>
        <a:graphic>
          <a:graphicData uri="http://schemas.openxmlformats.org/drawingml/2006/table">
            <a:tbl>
              <a:tblPr/>
              <a:tblGrid>
                <a:gridCol w="4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475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07" marR="7607" marT="76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07" marR="7607" marT="76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07" marR="7607" marT="76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000" b="1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07" marR="7607" marT="76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07" marR="7607" marT="76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тыс.руб.</a:t>
                      </a:r>
                    </a:p>
                  </a:txBody>
                  <a:tcPr marL="7607" marR="7607" marT="76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№ п/п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2017 г.    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2018 г. 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кв. 2018 г. 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2-4 кв. 2018 г. 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(факт)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(прогноз)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(факт)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(прогноз)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ВЫРУЧКА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5 196 290,0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5 955 480,3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2 285 412,6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3 670 067,7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Электроэнергия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1 591 019,3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1 808 746,9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628 407,8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1 180 339,1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Тепловая энергия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3 395 767,4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3 879 741,8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1 597 963,0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2 281 778,8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Прочая выручка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209 503,3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266 991,5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59 041,8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207 949,7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ЗАТРАТЫ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5 930 905,3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6 748 698,3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2 134 796,1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4 613 902,2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Газ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3 348 489,5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3 896 262,9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1 487 851,4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2 408 411,5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Ремонты, в </a:t>
                      </a:r>
                      <a:r>
                        <a:rPr lang="ru-RU" sz="10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т.ч</a:t>
                      </a: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299 540,3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347 689,9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18 250,9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329 439,0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7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услуги подрядных организаций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193 941,9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196 981,7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4 462,7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192 519,0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материалы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105 598,4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150 708,2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13 788,2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136 920,0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Прочие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2 282 875,6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2 504 745,6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628 693,9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1 876 051,7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ВАЛОВАЯ ПРИБЫЛЬ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-734 615,4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-793 218,1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150 616,4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-943 834,5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2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ЧИСТАЯ ПРИБЫЛЬ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-702 315,5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-841 724,4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-41 296,8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-800 427,6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64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1112</Words>
  <Application>Microsoft Office PowerPoint</Application>
  <PresentationFormat>Экран (4:3)</PresentationFormat>
  <Paragraphs>451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Ebrima</vt:lpstr>
      <vt:lpstr>Garamond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Щербакова Вера Евгеньевна</dc:creator>
  <cp:lastModifiedBy>Жарлицына Татьяна Леонидовна</cp:lastModifiedBy>
  <cp:revision>9</cp:revision>
  <cp:lastPrinted>2018-05-22T05:42:02Z</cp:lastPrinted>
  <dcterms:created xsi:type="dcterms:W3CDTF">2018-05-21T14:13:41Z</dcterms:created>
  <dcterms:modified xsi:type="dcterms:W3CDTF">2018-06-15T17:39:53Z</dcterms:modified>
</cp:coreProperties>
</file>