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6" r:id="rId3"/>
    <p:sldId id="377" r:id="rId4"/>
    <p:sldId id="404" r:id="rId5"/>
    <p:sldId id="406" r:id="rId6"/>
    <p:sldId id="393" r:id="rId7"/>
    <p:sldId id="397" r:id="rId8"/>
    <p:sldId id="411" r:id="rId9"/>
    <p:sldId id="413" r:id="rId10"/>
    <p:sldId id="416" r:id="rId11"/>
    <p:sldId id="421" r:id="rId12"/>
    <p:sldId id="420" r:id="rId13"/>
  </p:sldIdLst>
  <p:sldSz cx="9144000" cy="6858000" type="screen4x3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3" userDrawn="1">
          <p15:clr>
            <a:srgbClr val="A4A3A4"/>
          </p15:clr>
        </p15:guide>
        <p15:guide id="3" pos="2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 userDrawn="1">
          <p15:clr>
            <a:srgbClr val="A4A3A4"/>
          </p15:clr>
        </p15:guide>
        <p15:guide id="2" pos="2165" userDrawn="1">
          <p15:clr>
            <a:srgbClr val="A4A3A4"/>
          </p15:clr>
        </p15:guide>
        <p15:guide id="3" orient="horz" pos="3111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CCFF"/>
    <a:srgbClr val="F9E98E"/>
    <a:srgbClr val="99FF99"/>
    <a:srgbClr val="CCFFFF"/>
    <a:srgbClr val="66FFFF"/>
    <a:srgbClr val="F44A6E"/>
    <a:srgbClr val="66FF99"/>
    <a:srgbClr val="6600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8407" autoAdjust="0"/>
  </p:normalViewPr>
  <p:slideViewPr>
    <p:cSldViewPr snapToGrid="0">
      <p:cViewPr varScale="1">
        <p:scale>
          <a:sx n="109" d="100"/>
          <a:sy n="109" d="100"/>
        </p:scale>
        <p:origin x="1938" y="96"/>
      </p:cViewPr>
      <p:guideLst>
        <p:guide orient="horz" pos="2160"/>
        <p:guide pos="3403"/>
        <p:guide pos="2882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93"/>
        <p:guide pos="2165"/>
        <p:guide orient="horz" pos="311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3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7" tIns="46705" rIns="93407" bIns="46705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7" y="3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7" tIns="46705" rIns="93407" bIns="46705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7" tIns="46705" rIns="93407" bIns="46705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7" tIns="46705" rIns="93407" bIns="46705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3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7" tIns="46705" rIns="93407" bIns="46705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7" y="3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7" tIns="46705" rIns="93407" bIns="46705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6600"/>
            <a:ext cx="4943475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6" y="4690597"/>
            <a:ext cx="5437511" cy="44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7" tIns="46705" rIns="93407" bIns="46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7" tIns="46705" rIns="93407" bIns="46705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7" tIns="46705" rIns="93407" bIns="46705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2131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10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88820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11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88820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12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8204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7033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3576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5741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9196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6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9830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7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6651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8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0870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7" y="9377947"/>
            <a:ext cx="2945449" cy="4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7" tIns="46705" rIns="93407" bIns="46705" anchor="b"/>
          <a:lstStyle/>
          <a:p>
            <a:pPr algn="r"/>
            <a:fld id="{626C0AF5-638A-4054-8FF0-7F4CFAE79DE9}" type="slidenum">
              <a:rPr lang="ru-RU" sz="1200"/>
              <a:pPr algn="r"/>
              <a:t>9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36600"/>
            <a:ext cx="4943475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4923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2130437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886" indent="0" algn="ctr">
              <a:buNone/>
              <a:defRPr/>
            </a:lvl2pPr>
            <a:lvl3pPr marL="685772" indent="0" algn="ctr">
              <a:buNone/>
              <a:defRPr/>
            </a:lvl3pPr>
            <a:lvl4pPr marL="1028657" indent="0" algn="ctr">
              <a:buNone/>
              <a:defRPr/>
            </a:lvl4pPr>
            <a:lvl5pPr marL="1371543" indent="0" algn="ctr">
              <a:buNone/>
              <a:defRPr/>
            </a:lvl5pPr>
            <a:lvl6pPr marL="1714429" indent="0" algn="ctr">
              <a:buNone/>
              <a:defRPr/>
            </a:lvl6pPr>
            <a:lvl7pPr marL="2057315" indent="0" algn="ctr">
              <a:buNone/>
              <a:defRPr/>
            </a:lvl7pPr>
            <a:lvl8pPr marL="2400200" indent="0" algn="ctr">
              <a:buNone/>
              <a:defRPr/>
            </a:lvl8pPr>
            <a:lvl9pPr marL="274308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6B54-3F61-4CF3-851F-45A4696CD825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A351A-F371-47AF-9785-0FCCB56D184F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2" y="274650"/>
            <a:ext cx="205740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5" y="274650"/>
            <a:ext cx="6019799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EB4-3364-4EDC-98A3-D102395BB048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1E4B-0F5F-4665-A0CC-E8EC9D05916C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440691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6" indent="0">
              <a:buNone/>
              <a:defRPr sz="1350"/>
            </a:lvl2pPr>
            <a:lvl3pPr marL="685772" indent="0">
              <a:buNone/>
              <a:defRPr sz="1200"/>
            </a:lvl3pPr>
            <a:lvl4pPr marL="1028657" indent="0">
              <a:buNone/>
              <a:defRPr sz="1050"/>
            </a:lvl4pPr>
            <a:lvl5pPr marL="1371543" indent="0">
              <a:buNone/>
              <a:defRPr sz="1050"/>
            </a:lvl5pPr>
            <a:lvl6pPr marL="1714429" indent="0">
              <a:buNone/>
              <a:defRPr sz="1050"/>
            </a:lvl6pPr>
            <a:lvl7pPr marL="2057315" indent="0">
              <a:buNone/>
              <a:defRPr sz="1050"/>
            </a:lvl7pPr>
            <a:lvl8pPr marL="2400200" indent="0">
              <a:buNone/>
              <a:defRPr sz="1050"/>
            </a:lvl8pPr>
            <a:lvl9pPr marL="2743086" indent="0">
              <a:buNone/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2FBE-A342-4B9F-ACD7-8E623D3FF5C9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F471-62BB-4333-B0E0-2BD9E107D6BC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9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9" indent="0">
              <a:buNone/>
              <a:defRPr sz="1200" b="1"/>
            </a:lvl6pPr>
            <a:lvl7pPr marL="2057315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6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9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9" indent="0">
              <a:buNone/>
              <a:defRPr sz="1200" b="1"/>
            </a:lvl6pPr>
            <a:lvl7pPr marL="2057315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6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4CBE-5DE3-4F2F-91A8-94E4C7AD8D73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CD52-05CB-456F-8882-BE4010A6FA65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355C-F6E7-4FD8-9A2F-6DD7C60ED9C3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3" y="27306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86" indent="0">
              <a:buNone/>
              <a:defRPr sz="900"/>
            </a:lvl2pPr>
            <a:lvl3pPr marL="685772" indent="0">
              <a:buNone/>
              <a:defRPr sz="750"/>
            </a:lvl3pPr>
            <a:lvl4pPr marL="1028657" indent="0">
              <a:buNone/>
              <a:defRPr sz="675"/>
            </a:lvl4pPr>
            <a:lvl5pPr marL="1371543" indent="0">
              <a:buNone/>
              <a:defRPr sz="675"/>
            </a:lvl5pPr>
            <a:lvl6pPr marL="1714429" indent="0">
              <a:buNone/>
              <a:defRPr sz="675"/>
            </a:lvl6pPr>
            <a:lvl7pPr marL="2057315" indent="0">
              <a:buNone/>
              <a:defRPr sz="675"/>
            </a:lvl7pPr>
            <a:lvl8pPr marL="2400200" indent="0">
              <a:buNone/>
              <a:defRPr sz="675"/>
            </a:lvl8pPr>
            <a:lvl9pPr marL="2743086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6BB-AB87-41B3-B427-1796E0875374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6" indent="0">
              <a:buNone/>
              <a:defRPr sz="2100"/>
            </a:lvl2pPr>
            <a:lvl3pPr marL="685772" indent="0">
              <a:buNone/>
              <a:defRPr sz="1800"/>
            </a:lvl3pPr>
            <a:lvl4pPr marL="1028657" indent="0">
              <a:buNone/>
              <a:defRPr sz="1500"/>
            </a:lvl4pPr>
            <a:lvl5pPr marL="1371543" indent="0">
              <a:buNone/>
              <a:defRPr sz="1500"/>
            </a:lvl5pPr>
            <a:lvl6pPr marL="1714429" indent="0">
              <a:buNone/>
              <a:defRPr sz="1500"/>
            </a:lvl6pPr>
            <a:lvl7pPr marL="2057315" indent="0">
              <a:buNone/>
              <a:defRPr sz="1500"/>
            </a:lvl7pPr>
            <a:lvl8pPr marL="2400200" indent="0">
              <a:buNone/>
              <a:defRPr sz="1500"/>
            </a:lvl8pPr>
            <a:lvl9pPr marL="2743086" indent="0">
              <a:buNone/>
              <a:defRPr sz="15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86" indent="0">
              <a:buNone/>
              <a:defRPr sz="900"/>
            </a:lvl2pPr>
            <a:lvl3pPr marL="685772" indent="0">
              <a:buNone/>
              <a:defRPr sz="750"/>
            </a:lvl3pPr>
            <a:lvl4pPr marL="1028657" indent="0">
              <a:buNone/>
              <a:defRPr sz="675"/>
            </a:lvl4pPr>
            <a:lvl5pPr marL="1371543" indent="0">
              <a:buNone/>
              <a:defRPr sz="675"/>
            </a:lvl5pPr>
            <a:lvl6pPr marL="1714429" indent="0">
              <a:buNone/>
              <a:defRPr sz="675"/>
            </a:lvl6pPr>
            <a:lvl7pPr marL="2057315" indent="0">
              <a:buNone/>
              <a:defRPr sz="675"/>
            </a:lvl7pPr>
            <a:lvl8pPr marL="2400200" indent="0">
              <a:buNone/>
              <a:defRPr sz="675"/>
            </a:lvl8pPr>
            <a:lvl9pPr marL="2743086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4F345-9577-456B-B059-CE763D107B2B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4" y="6245225"/>
            <a:ext cx="21336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12D91F-81B4-4D99-94F5-BF96ABD3DFCC}" type="datetime1">
              <a:rPr lang="ru-RU" smtClean="0"/>
              <a:pPr>
                <a:defRPr/>
              </a:pPr>
              <a:t>14.05.2018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4" y="6245225"/>
            <a:ext cx="21336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88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77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657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54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65" indent="-2571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189" indent="-214304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14" indent="-17144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01" indent="-171443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2986" indent="-171443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871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757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643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529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6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90600" y="2"/>
            <a:ext cx="784315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/>
            <a:r>
              <a:rPr lang="ru-RU" sz="2000" dirty="0"/>
              <a:t>МИНИСТЕРСТВО СТРОИТЕЛЬСТВА </a:t>
            </a:r>
          </a:p>
          <a:p>
            <a:pPr algn="l"/>
            <a:r>
              <a:rPr lang="ru-RU" sz="2000" dirty="0"/>
              <a:t>И ЖИЛИЩНО – КОММУНАЛЬНОГО ХОЗЯЙСТВА ТВЕРСКОЙ ОБЛАСТИ</a:t>
            </a:r>
          </a:p>
          <a:p>
            <a:r>
              <a:rPr lang="ru-RU" dirty="0"/>
              <a:t> </a:t>
            </a: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904151" y="4329113"/>
            <a:ext cx="5361925" cy="108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8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05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1070385" y="2347507"/>
            <a:ext cx="7302090" cy="24816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 утверждении схемы </a:t>
            </a:r>
            <a:b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 программы развития электроэнергетики Тверской области на 2019 – 20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 годы</a:t>
            </a:r>
            <a:endParaRPr lang="ru-RU" b="1" dirty="0">
              <a:solidFill>
                <a:srgbClr val="002060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15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25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180573" y="6119600"/>
            <a:ext cx="5005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мая 2018 года</a:t>
            </a: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7865" y="46841"/>
            <a:ext cx="6945923" cy="57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направленные на внедрение элементов цифровых электрических сетей</a:t>
            </a:r>
          </a:p>
          <a:p>
            <a:endParaRPr lang="ru-RU" sz="1200" dirty="0"/>
          </a:p>
          <a:p>
            <a:pPr fontAlgn="ctr"/>
            <a:r>
              <a:rPr lang="ru-RU" sz="1600" dirty="0" smtClean="0">
                <a:solidFill>
                  <a:schemeClr val="tx1"/>
                </a:solidFill>
                <a:effectLst/>
              </a:rPr>
              <a:t>Программа </a:t>
            </a:r>
            <a:r>
              <a:rPr lang="ru-RU" sz="1600" dirty="0">
                <a:solidFill>
                  <a:schemeClr val="tx1"/>
                </a:solidFill>
                <a:effectLst/>
              </a:rPr>
              <a:t>повышения надежности и развития электроснабжения потребителей Тверской области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на 2018 - 2019 годы (</a:t>
            </a:r>
            <a:r>
              <a:rPr lang="ru-RU" sz="1600" dirty="0">
                <a:solidFill>
                  <a:schemeClr val="tx1"/>
                </a:solidFill>
                <a:effectLst/>
              </a:rPr>
              <a:t>целевая программа)</a:t>
            </a:r>
            <a:endParaRPr lang="ru-RU" sz="1600" b="0" dirty="0"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68615" y="6612556"/>
            <a:ext cx="375384" cy="245444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2171"/>
              </p:ext>
            </p:extLst>
          </p:nvPr>
        </p:nvGraphicFramePr>
        <p:xfrm>
          <a:off x="378068" y="1520795"/>
          <a:ext cx="8525300" cy="5211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688"/>
                <a:gridCol w="3115302"/>
                <a:gridCol w="2416013"/>
                <a:gridCol w="1024390"/>
                <a:gridCol w="1453907"/>
              </a:tblGrid>
              <a:tr h="68146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 </a:t>
                      </a:r>
                    </a:p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Тверской области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(млн. руб. без НДС)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65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 ПС 110  кВ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в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 монтажа оборудования систем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телемеханики,</a:t>
                      </a:r>
                      <a:r>
                        <a:rPr lang="ru-RU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т.ч.</a:t>
                      </a:r>
                      <a:endParaRPr lang="ru-RU" sz="16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12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 целевой программы повышения надежности электроснабжения Тверской области на период                  2018-2019 годы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Ерохино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Андреапольский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</a:t>
                      </a:r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 </a:t>
                      </a:r>
                      <a:r>
                        <a:rPr lang="ru-RU" sz="16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Б-4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Бушевец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Окт. Карьер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Вышневолоцкий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Леонтьево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Вышневолоцкий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Кесьма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Весьегонский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Иваново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Весьегонский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Бибирево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Западнодвинский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Золоотвал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07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Инякино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Кесовогорский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7865" y="46841"/>
            <a:ext cx="6945923" cy="57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направленные на внедрение элементов цифровых электрических сетей</a:t>
            </a:r>
          </a:p>
          <a:p>
            <a:endParaRPr lang="ru-RU" sz="1200" dirty="0"/>
          </a:p>
          <a:p>
            <a:pPr fontAlgn="ctr"/>
            <a:r>
              <a:rPr lang="ru-RU" sz="1600" dirty="0" smtClean="0">
                <a:solidFill>
                  <a:schemeClr val="tx1"/>
                </a:solidFill>
                <a:effectLst/>
              </a:rPr>
              <a:t>Программа </a:t>
            </a:r>
            <a:r>
              <a:rPr lang="ru-RU" sz="1600" dirty="0">
                <a:solidFill>
                  <a:schemeClr val="tx1"/>
                </a:solidFill>
                <a:effectLst/>
              </a:rPr>
              <a:t>повышения надежности и развития электроснабжения потребителей Тверской области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на 2018 - 2019 годы (</a:t>
            </a:r>
            <a:r>
              <a:rPr lang="ru-RU" sz="1600" dirty="0">
                <a:solidFill>
                  <a:schemeClr val="tx1"/>
                </a:solidFill>
                <a:effectLst/>
              </a:rPr>
              <a:t>целевая программа)</a:t>
            </a:r>
            <a:endParaRPr lang="ru-RU" sz="1600" b="0" dirty="0"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34362" y="6500812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50788"/>
              </p:ext>
            </p:extLst>
          </p:nvPr>
        </p:nvGraphicFramePr>
        <p:xfrm>
          <a:off x="378068" y="1520795"/>
          <a:ext cx="8491081" cy="510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618"/>
                <a:gridCol w="3300266"/>
                <a:gridCol w="1912405"/>
                <a:gridCol w="1150035"/>
                <a:gridCol w="1614757"/>
              </a:tblGrid>
              <a:tr h="8067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 </a:t>
                      </a:r>
                    </a:p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Тверской области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(млн. руб. без НДС)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067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 ПС 110  кВ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в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 монтажа оборудования систем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телемеханики,</a:t>
                      </a:r>
                      <a:r>
                        <a:rPr lang="ru-RU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т.ч.</a:t>
                      </a:r>
                      <a:endParaRPr lang="ru-RU" sz="16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10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 целевой программы повышения надежности электроснабжения Тверской области на период                  2018-2019 годы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5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Зобнино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5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Ахматово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Молоковский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5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НТПФ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Ржевский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5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Топалки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Сандовский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5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Спирово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Спировский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5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Селихово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Торжокский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5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Воробьи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5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Понизовье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5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 110 кВ  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Манихино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7865" y="46841"/>
            <a:ext cx="6945923" cy="57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направленные на </a:t>
            </a:r>
            <a:r>
              <a:rPr lang="ru-RU" dirty="0" smtClean="0"/>
              <a:t>устранение технологических отклонений в энергосистеме</a:t>
            </a:r>
            <a:endParaRPr lang="ru-RU" dirty="0"/>
          </a:p>
          <a:p>
            <a:pPr fontAlgn="ctr"/>
            <a:endParaRPr lang="ru-RU" sz="1200" dirty="0">
              <a:solidFill>
                <a:schemeClr val="tx1"/>
              </a:solidFill>
              <a:effectLst/>
            </a:endParaRPr>
          </a:p>
          <a:p>
            <a:pPr fontAlgn="ctr"/>
            <a:r>
              <a:rPr lang="ru-RU" sz="1600" dirty="0">
                <a:solidFill>
                  <a:schemeClr val="tx1"/>
                </a:solidFill>
                <a:effectLst/>
              </a:rPr>
              <a:t>Программа повышения надежности и развития электроснабжения потребителей Тверской области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на 2018 - 2019 годы (</a:t>
            </a:r>
            <a:r>
              <a:rPr lang="ru-RU" sz="1600" dirty="0">
                <a:solidFill>
                  <a:schemeClr val="tx1"/>
                </a:solidFill>
                <a:effectLst/>
              </a:rPr>
              <a:t>целевая программа)</a:t>
            </a:r>
            <a:endParaRPr lang="ru-RU" sz="1600" b="0" dirty="0"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45148" y="6500812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60023"/>
              </p:ext>
            </p:extLst>
          </p:nvPr>
        </p:nvGraphicFramePr>
        <p:xfrm>
          <a:off x="342900" y="1694047"/>
          <a:ext cx="8511594" cy="456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858"/>
                <a:gridCol w="3308239"/>
                <a:gridCol w="1917026"/>
                <a:gridCol w="1061877"/>
                <a:gridCol w="1709594"/>
              </a:tblGrid>
              <a:tr h="10395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 </a:t>
                      </a:r>
                    </a:p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Тверской области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(млн. руб. без НДС)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5228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Реконструкция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 110/35/10кВ Луч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с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заменой силовых трансформаторов 16 МВА на 40 МВА (2шт), заменой ОД/КЗ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 кВ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ЭВ 110кВ (3 шт.), МВ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 кВ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ВВ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 кВ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(2шт),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МВ 10 кВ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ВВ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кВ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(3шт),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с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монтажом СВ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 кВ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(1шт),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ТТ 110 кВ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(9шт), АУОТ (2 шт.), ЩСН (1шт.) и устройств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РЗА. Монтаж систем телемеханики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связи            (программа АСТУ)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Калязинский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район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248,31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Мероприятия  программы повышения надежности электроснабжения Тверской области на период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2018-2019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гг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904151" y="4329115"/>
            <a:ext cx="536192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7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7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7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45148" y="6500812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7266" y="1459939"/>
            <a:ext cx="1856358" cy="737508"/>
          </a:xfrm>
          <a:prstGeom prst="rect">
            <a:avLst/>
          </a:prstGeom>
          <a:solidFill>
            <a:srgbClr val="66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Основание для  разработки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7266" y="2440199"/>
            <a:ext cx="1856358" cy="579475"/>
          </a:xfrm>
          <a:prstGeom prst="rect">
            <a:avLst/>
          </a:prstGeom>
          <a:solidFill>
            <a:srgbClr val="66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Период разработки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77267" y="3245148"/>
            <a:ext cx="1856359" cy="733603"/>
          </a:xfrm>
          <a:prstGeom prst="rect">
            <a:avLst/>
          </a:prstGeom>
          <a:solidFill>
            <a:srgbClr val="66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Разработчик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77268" y="4304144"/>
            <a:ext cx="1856359" cy="579475"/>
          </a:xfrm>
          <a:prstGeom prst="rect">
            <a:avLst/>
          </a:prstGeom>
          <a:solidFill>
            <a:srgbClr val="66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Рассматриваемые сети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7266" y="5180576"/>
            <a:ext cx="1856358" cy="1010904"/>
          </a:xfrm>
          <a:prstGeom prst="rect">
            <a:avLst/>
          </a:prstGeom>
          <a:solidFill>
            <a:srgbClr val="66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Порядок утверждения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19565" y="1453920"/>
            <a:ext cx="5358547" cy="770534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Постановление Правительства Российской Федерации</a:t>
            </a:r>
          </a:p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от 17.10.2009  № 823 «О схемах и программах перспективного развития электроэнергетики» 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319564" y="2436461"/>
            <a:ext cx="5358546" cy="584791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На 5-летний период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319565" y="3245147"/>
            <a:ext cx="5358547" cy="73626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Органы исполнительной власти субъектов Российской Федерации при участии системного оператора и сетевых организаций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334412" y="4298828"/>
            <a:ext cx="5358547" cy="584791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Электрические сети напряжением 110 кВ и выше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334412" y="5180576"/>
            <a:ext cx="5358547" cy="1010904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Утверждается ежегодно, высшим должностным лицом субъекта Российской Федерации (руководителем высшего исполнительного органа государственной власти субъекта Российской Федерации)</a:t>
            </a:r>
          </a:p>
        </p:txBody>
      </p:sp>
      <p:sp>
        <p:nvSpPr>
          <p:cNvPr id="23" name="Стрелка вправо 22"/>
          <p:cNvSpPr/>
          <p:nvPr/>
        </p:nvSpPr>
        <p:spPr>
          <a:xfrm>
            <a:off x="2479431" y="1648602"/>
            <a:ext cx="577022" cy="221257"/>
          </a:xfrm>
          <a:prstGeom prst="rightArrow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2479431" y="3578384"/>
            <a:ext cx="577022" cy="221257"/>
          </a:xfrm>
          <a:prstGeom prst="rightArrow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Стрелка вправо 29"/>
          <p:cNvSpPr/>
          <p:nvPr/>
        </p:nvSpPr>
        <p:spPr>
          <a:xfrm>
            <a:off x="2494278" y="4522516"/>
            <a:ext cx="577022" cy="221257"/>
          </a:xfrm>
          <a:prstGeom prst="rightArrow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Стрелка вправо 30"/>
          <p:cNvSpPr/>
          <p:nvPr/>
        </p:nvSpPr>
        <p:spPr>
          <a:xfrm>
            <a:off x="2494278" y="5535249"/>
            <a:ext cx="577022" cy="221257"/>
          </a:xfrm>
          <a:prstGeom prst="rightArrow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Стрелка вправо 31"/>
          <p:cNvSpPr/>
          <p:nvPr/>
        </p:nvSpPr>
        <p:spPr>
          <a:xfrm>
            <a:off x="2479431" y="2599482"/>
            <a:ext cx="577022" cy="221257"/>
          </a:xfrm>
          <a:prstGeom prst="rightArrow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234884" y="43938"/>
            <a:ext cx="7458075" cy="51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22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Основание и регламент разработки схемы и программы развития электроэнергетики Тверской области</a:t>
            </a:r>
          </a:p>
          <a:p>
            <a:pPr algn="ctr">
              <a:defRPr/>
            </a:pPr>
            <a:r>
              <a:rPr lang="ru-RU" sz="135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227176" y="1985984"/>
            <a:ext cx="1981783" cy="1972935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Мероприятия предусмотренные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программе «Повышение надежности и развития электроснабжения потребителей Тверской области»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2018-2019 годы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329418" y="1983447"/>
            <a:ext cx="1649883" cy="1970955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Мероприятия предусмотренные в инвестиционных программам субъектов электроэнергетики Тверской области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134911" y="1983447"/>
            <a:ext cx="1621881" cy="1961981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Мероприятия предусмотренные проектом схемы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программы развития ЕЭС России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2018-2024 годы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5917402" y="2013439"/>
            <a:ext cx="1639030" cy="1917106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Мероприятия подтвержденные  договорами на технологическое присоединение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638593" y="2019805"/>
            <a:ext cx="1360067" cy="1945199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Базовый вариант прогноза потребления электрической энергии и мощности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27174" y="1141794"/>
            <a:ext cx="1976706" cy="829565"/>
          </a:xfrm>
          <a:prstGeom prst="rect">
            <a:avLst/>
          </a:prstGeom>
          <a:solidFill>
            <a:srgbClr val="F9E98E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Филиал ПАО «МРСК Центра» - «Тверьэнерго»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27176" y="3961445"/>
            <a:ext cx="1968497" cy="274982"/>
          </a:xfrm>
          <a:prstGeom prst="rect">
            <a:avLst/>
          </a:prstGeom>
          <a:gradFill>
            <a:gsLst>
              <a:gs pos="8000">
                <a:srgbClr val="99FF99"/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99FF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01.03.2018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2338202" y="1141795"/>
            <a:ext cx="1641099" cy="833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Субъекты электроэнергетики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2346994" y="3955308"/>
            <a:ext cx="1632307" cy="274982"/>
          </a:xfrm>
          <a:prstGeom prst="rect">
            <a:avLst/>
          </a:prstGeom>
          <a:gradFill>
            <a:gsLst>
              <a:gs pos="8000">
                <a:srgbClr val="99FF99"/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99FF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01.03.2018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4141983" y="1141792"/>
            <a:ext cx="1614808" cy="83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Энергетики РФ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151134" y="3943686"/>
            <a:ext cx="1590244" cy="295043"/>
          </a:xfrm>
          <a:prstGeom prst="rect">
            <a:avLst/>
          </a:prstGeom>
          <a:gradFill>
            <a:gsLst>
              <a:gs pos="8000">
                <a:srgbClr val="99FF99"/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99FF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01.03.2018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5917402" y="1141793"/>
            <a:ext cx="1639030" cy="846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Филиал ПАО «МРСК Центра» - «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Тверьэнерго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917404" y="3929409"/>
            <a:ext cx="1626641" cy="299338"/>
          </a:xfrm>
          <a:prstGeom prst="rect">
            <a:avLst/>
          </a:prstGeom>
          <a:gradFill>
            <a:gsLst>
              <a:gs pos="8000">
                <a:srgbClr val="99FF99"/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99FF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01.03.2018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7638591" y="1141794"/>
            <a:ext cx="1356084" cy="859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Филиал АО «СО ЕЭС» РДУ Тверской области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638593" y="3954400"/>
            <a:ext cx="1360067" cy="274982"/>
          </a:xfrm>
          <a:prstGeom prst="rect">
            <a:avLst/>
          </a:prstGeom>
          <a:gradFill>
            <a:gsLst>
              <a:gs pos="8000">
                <a:srgbClr val="99FF99"/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99FF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01.03.2018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53915" y="6403030"/>
            <a:ext cx="7983416" cy="248540"/>
          </a:xfrm>
          <a:prstGeom prst="rect">
            <a:avLst/>
          </a:prstGeom>
          <a:solidFill>
            <a:srgbClr val="CCECFF"/>
          </a:solidFill>
          <a:ln w="127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Утверждение схемы и программы развития электроэнергетики Тверской области на 2019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2023 годы 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235386" y="4630001"/>
            <a:ext cx="3905343" cy="336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строительства и ЖКХ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125916" y="4630003"/>
            <a:ext cx="3806941" cy="395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Субъекты электроэнергетики Тверской области</a:t>
            </a:r>
          </a:p>
        </p:txBody>
      </p:sp>
      <p:sp>
        <p:nvSpPr>
          <p:cNvPr id="47" name="Стрелка вниз 46"/>
          <p:cNvSpPr/>
          <p:nvPr/>
        </p:nvSpPr>
        <p:spPr>
          <a:xfrm rot="16200000">
            <a:off x="4547720" y="4836027"/>
            <a:ext cx="196850" cy="657780"/>
          </a:xfrm>
          <a:prstGeom prst="downArrow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низ 47"/>
          <p:cNvSpPr/>
          <p:nvPr/>
        </p:nvSpPr>
        <p:spPr>
          <a:xfrm rot="5400000">
            <a:off x="4522072" y="5120767"/>
            <a:ext cx="196850" cy="657780"/>
          </a:xfrm>
          <a:prstGeom prst="downArrow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низ 48"/>
          <p:cNvSpPr/>
          <p:nvPr/>
        </p:nvSpPr>
        <p:spPr>
          <a:xfrm>
            <a:off x="3747027" y="5849735"/>
            <a:ext cx="196850" cy="269678"/>
          </a:xfrm>
          <a:prstGeom prst="downArrow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5125917" y="5587956"/>
            <a:ext cx="3820921" cy="195343"/>
          </a:xfrm>
          <a:prstGeom prst="rect">
            <a:avLst/>
          </a:prstGeom>
          <a:gradFill>
            <a:gsLst>
              <a:gs pos="8000">
                <a:srgbClr val="99FF99"/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99FF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26.04.2018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235386" y="5598023"/>
            <a:ext cx="3905343" cy="173316"/>
          </a:xfrm>
          <a:prstGeom prst="rect">
            <a:avLst/>
          </a:prstGeom>
          <a:gradFill>
            <a:gsLst>
              <a:gs pos="8000">
                <a:srgbClr val="99FF99"/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99FF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26.04.2018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125917" y="4997343"/>
            <a:ext cx="3806941" cy="590613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Согласование схемы и программы развития электроэнергетики Тверской области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2019-2023 годы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235385" y="4993294"/>
            <a:ext cx="3905342" cy="604731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127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схемы и программы развития электроэнергетики Тверской области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2019-2023 годы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553915" y="6166427"/>
            <a:ext cx="7983416" cy="22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Губернатор Тверской области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24371" y="4366188"/>
            <a:ext cx="7407973" cy="85812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 вниз 55"/>
          <p:cNvSpPr/>
          <p:nvPr/>
        </p:nvSpPr>
        <p:spPr>
          <a:xfrm>
            <a:off x="2007031" y="4456685"/>
            <a:ext cx="196850" cy="165770"/>
          </a:xfrm>
          <a:prstGeom prst="downArrow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24369" y="4259633"/>
            <a:ext cx="130708" cy="137274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3107558" y="4252977"/>
            <a:ext cx="128750" cy="191246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4876351" y="4253558"/>
            <a:ext cx="128750" cy="191246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8207033" y="4239654"/>
            <a:ext cx="128750" cy="191246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672542" y="4246335"/>
            <a:ext cx="128750" cy="191246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935255" y="50075"/>
            <a:ext cx="8070306" cy="51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Разработка схемы и программы развития электроэнергетики</a:t>
            </a:r>
          </a:p>
          <a:p>
            <a:r>
              <a:rPr lang="ru-RU" dirty="0"/>
              <a:t>Тверской области на </a:t>
            </a:r>
            <a:r>
              <a:rPr lang="ru-RU" dirty="0" smtClean="0"/>
              <a:t>2019 - 2023 </a:t>
            </a:r>
            <a:r>
              <a:rPr lang="ru-RU" dirty="0"/>
              <a:t>годы</a:t>
            </a:r>
          </a:p>
          <a:p>
            <a:r>
              <a:rPr lang="ru-RU" dirty="0"/>
              <a:t> </a:t>
            </a:r>
          </a:p>
        </p:txBody>
      </p:sp>
      <p:sp>
        <p:nvSpPr>
          <p:cNvPr id="61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07607" y="6491041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13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7492" y="45476"/>
            <a:ext cx="7607544" cy="57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направленные на исполнение заключенных договоров технологического присоединения</a:t>
            </a:r>
          </a:p>
          <a:p>
            <a:pPr algn="l" defTabSz="685772" fontAlgn="t">
              <a:spcBef>
                <a:spcPts val="0"/>
              </a:spcBef>
              <a:spcAft>
                <a:spcPts val="0"/>
              </a:spcAft>
            </a:pPr>
            <a:endParaRPr lang="ru-RU" sz="1600" b="0" dirty="0">
              <a:solidFill>
                <a:prstClr val="black"/>
              </a:solidFill>
              <a:effectLst/>
            </a:endParaRPr>
          </a:p>
          <a:p>
            <a:pPr defTabSz="685772" fontAlgn="t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prstClr val="black"/>
                </a:solidFill>
                <a:effectLst/>
              </a:rPr>
              <a:t>Инвестиционная программа филиала ПАО </a:t>
            </a:r>
            <a:r>
              <a:rPr lang="ru-RU" sz="1600" dirty="0" smtClean="0">
                <a:solidFill>
                  <a:prstClr val="black"/>
                </a:solidFill>
                <a:effectLst/>
              </a:rPr>
              <a:t>«МРСК Центра» - «Тверьэнерго» на 2018 – 2022 годы. Приказ </a:t>
            </a:r>
            <a:r>
              <a:rPr lang="ru-RU" sz="1600" dirty="0">
                <a:solidFill>
                  <a:prstClr val="black"/>
                </a:solidFill>
                <a:effectLst/>
              </a:rPr>
              <a:t>Минэнерго России от 14.11.2017 № </a:t>
            </a:r>
            <a:r>
              <a:rPr lang="ru-RU" sz="1600" dirty="0" smtClean="0">
                <a:solidFill>
                  <a:prstClr val="black"/>
                </a:solidFill>
                <a:effectLst/>
              </a:rPr>
              <a:t>17</a:t>
            </a:r>
            <a:r>
              <a:rPr lang="ru-RU" sz="1600" dirty="0">
                <a:solidFill>
                  <a:prstClr val="black"/>
                </a:solidFill>
                <a:effectLst/>
              </a:rPr>
              <a:t>.</a:t>
            </a:r>
            <a:endParaRPr lang="ru-RU" sz="1600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45148" y="6500812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41973"/>
              </p:ext>
            </p:extLst>
          </p:nvPr>
        </p:nvGraphicFramePr>
        <p:xfrm>
          <a:off x="448407" y="1530417"/>
          <a:ext cx="8406086" cy="488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477"/>
                <a:gridCol w="3393735"/>
                <a:gridCol w="1828800"/>
                <a:gridCol w="1105118"/>
                <a:gridCol w="1569956"/>
              </a:tblGrid>
              <a:tr h="7411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Обоснование, МО Тверской области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          (млн. руб. без НДС)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30390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ВЛ 110 кВ «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Пролетарская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Лазурная I, II цепи» с отпайками в транзит с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реконструкцией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РЗА ВЛ 110 кВ «ТЭЦ-4 – Калининская I, II цепи»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отпайкой на ПС «Экскаваторный завод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 №249-ТП/12-08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технологического присоединения              ООО «ГОЭЛРО» </a:t>
                      </a:r>
                    </a:p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Тверь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Средства заявителя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3908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2-й этап строительства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 110 кВ «Лазурная – Лебедево» (подвес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второй цепи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кВ). Изменение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схемы заходов на ПС 110 кВ «Лебедево» ВЛ 110 кВ «Лазурная – Лебедево» и ВЛ 110 кВ Лебедево – Заднее Поле»   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 №4046373 технологического присоединения с             АО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«ИИК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Калининский р-н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Средства заявителя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1357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Замена трансформатора Т2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ПС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 кВ «Радуга»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25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МВА на трансформатор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МВА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 №41255852 технологического присоединения с      ЗАО 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Хамильтон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Кимрский р-н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Средства заявителя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7492" y="45476"/>
            <a:ext cx="7607544" cy="57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направленные на исполнение заключенных договоров технологического присоединения</a:t>
            </a:r>
          </a:p>
          <a:p>
            <a:pPr algn="l" defTabSz="685772" fontAlgn="t">
              <a:spcBef>
                <a:spcPts val="0"/>
              </a:spcBef>
              <a:spcAft>
                <a:spcPts val="0"/>
              </a:spcAft>
            </a:pPr>
            <a:endParaRPr lang="ru-RU" sz="1600" b="0" dirty="0">
              <a:solidFill>
                <a:prstClr val="black"/>
              </a:solidFill>
              <a:effectLst/>
            </a:endParaRPr>
          </a:p>
          <a:p>
            <a:pPr defTabSz="685772" fontAlgn="t">
              <a:spcBef>
                <a:spcPts val="0"/>
              </a:spcBef>
              <a:spcAft>
                <a:spcPts val="0"/>
              </a:spcAft>
            </a:pPr>
            <a:endParaRPr lang="ru-RU" sz="1800" b="0" dirty="0">
              <a:solidFill>
                <a:prstClr val="black"/>
              </a:solidFill>
              <a:effectLst/>
            </a:endParaRPr>
          </a:p>
          <a:p>
            <a:pPr defTabSz="685772" fontAlgn="t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prstClr val="black"/>
                </a:solidFill>
                <a:effectLst/>
              </a:rPr>
              <a:t>Технологическое </a:t>
            </a:r>
            <a:r>
              <a:rPr lang="ru-RU" sz="1600" dirty="0">
                <a:solidFill>
                  <a:prstClr val="black"/>
                </a:solidFill>
                <a:effectLst/>
              </a:rPr>
              <a:t>присоединение от сетей Калининской АЭС </a:t>
            </a:r>
          </a:p>
          <a:p>
            <a:pPr defTabSz="685772" fontAlgn="t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prstClr val="black"/>
              </a:solidFill>
              <a:effectLst/>
            </a:endParaRPr>
          </a:p>
          <a:p>
            <a:pPr defTabSz="685772" fontAlgn="t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45148" y="6500812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78483"/>
              </p:ext>
            </p:extLst>
          </p:nvPr>
        </p:nvGraphicFramePr>
        <p:xfrm>
          <a:off x="395653" y="1771049"/>
          <a:ext cx="8432464" cy="4658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152"/>
                <a:gridCol w="3380805"/>
                <a:gridCol w="1959076"/>
                <a:gridCol w="1073073"/>
                <a:gridCol w="1493358"/>
              </a:tblGrid>
              <a:tr h="15101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Обоснование, МО Тверской области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(млн. руб. без НДС)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484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Пуско-наладочные работы и ввод в эксплуатацию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110 кВ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ЗАО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«Агрохолдинг 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ЭкоРос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и двух ЛЭП 110 кВ от ПС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 «Запад»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до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110 кВ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ЗАО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«Агрохолдинг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ЭкоРос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                                         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Технологическое присоединение ЗАО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Агрохолдинг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ЭкоРос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(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условия от 18.12.2013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 fontAlgn="ctr"/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Удомельский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Средства заявителя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2407" y="913286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37492" y="50928"/>
            <a:ext cx="7607544" cy="57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предусмотренные проектом схемы</a:t>
            </a:r>
          </a:p>
          <a:p>
            <a:r>
              <a:rPr lang="ru-RU" dirty="0"/>
              <a:t>и программы развития ЕЭС России на 2018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2024 годы</a:t>
            </a:r>
          </a:p>
          <a:p>
            <a:endParaRPr lang="ru-RU" dirty="0"/>
          </a:p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Инвестиционная программа ПАО «ФСК ЕЭС» на 2016-2020 годы</a:t>
            </a:r>
          </a:p>
          <a:p>
            <a:r>
              <a:rPr lang="ru-RU" sz="1600" dirty="0" smtClean="0">
                <a:solidFill>
                  <a:schemeClr val="tx1"/>
                </a:solidFill>
                <a:effectLst/>
              </a:rPr>
              <a:t>Приказ Минэнерго России от 18.12.2015  № 980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45148" y="6500812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52205"/>
              </p:ext>
            </p:extLst>
          </p:nvPr>
        </p:nvGraphicFramePr>
        <p:xfrm>
          <a:off x="448408" y="1918006"/>
          <a:ext cx="8420740" cy="4492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363"/>
                <a:gridCol w="3272926"/>
                <a:gridCol w="1896563"/>
                <a:gridCol w="1165249"/>
                <a:gridCol w="1576639"/>
              </a:tblGrid>
              <a:tr h="788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 Тверской области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(млн. руб. без НДС)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742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 220 кВ «Нелидово».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батареи статических конденсаторов (БСК)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шинах 110 кВ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 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МВар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                                              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</a:t>
                      </a:r>
                      <a:r>
                        <a:rPr lang="ru-RU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округ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194,50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Инвестиционная программа              ПАО «ФСК ЕЭС» на 2016-2020 гг.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3146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Комплексная реконструкция                       ПС 220 кВ «Нелидово» с заменой существующих АТ 220/110 кВ мощностью 2х125 МВА                               на аналогичные АТ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</a:t>
                      </a:r>
                      <a:r>
                        <a:rPr lang="ru-RU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округ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1 286,83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3146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Комплексная реконструкция                     ПС 330 кВ «Новая» с заменой существующих АТ 330/110 кВ мощностью 2х125 МВА                               на АТ мощностью 2х200 МВА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Вышневолоцкий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1 770,00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7865" y="46841"/>
            <a:ext cx="7528876" cy="57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направленные на внедрение элементов цифровых электрических сетей</a:t>
            </a:r>
          </a:p>
          <a:p>
            <a:pPr defTabSz="685772" fontAlgn="t">
              <a:spcBef>
                <a:spcPts val="0"/>
              </a:spcBef>
              <a:spcAft>
                <a:spcPts val="0"/>
              </a:spcAft>
            </a:pPr>
            <a:endParaRPr lang="ru-RU" sz="1100" dirty="0" smtClean="0">
              <a:solidFill>
                <a:prstClr val="black"/>
              </a:solidFill>
              <a:effectLst/>
            </a:endParaRPr>
          </a:p>
          <a:p>
            <a:pPr defTabSz="685772" fontAlgn="t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prstClr val="black"/>
                </a:solidFill>
                <a:effectLst/>
              </a:rPr>
              <a:t>Инвестиционная программа филиала ПАО «МРСК Центра» - «</a:t>
            </a:r>
            <a:r>
              <a:rPr lang="ru-RU" sz="1600" dirty="0" err="1" smtClean="0">
                <a:solidFill>
                  <a:prstClr val="black"/>
                </a:solidFill>
                <a:effectLst/>
              </a:rPr>
              <a:t>Тверьэнерго</a:t>
            </a:r>
            <a:r>
              <a:rPr lang="ru-RU" sz="1600" dirty="0" smtClean="0">
                <a:solidFill>
                  <a:prstClr val="black"/>
                </a:solidFill>
                <a:effectLst/>
              </a:rPr>
              <a:t>» на 2018 – 2022 годы. Приказ Минэнерго России от 14.11.2017 № 17.</a:t>
            </a:r>
            <a:endParaRPr lang="ru-RU" sz="1600" dirty="0" smtClean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45148" y="6521661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1277"/>
              </p:ext>
            </p:extLst>
          </p:nvPr>
        </p:nvGraphicFramePr>
        <p:xfrm>
          <a:off x="395653" y="1574800"/>
          <a:ext cx="8473495" cy="4934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554"/>
                <a:gridCol w="3293430"/>
                <a:gridCol w="1908445"/>
                <a:gridCol w="1039019"/>
                <a:gridCol w="1720047"/>
              </a:tblGrid>
              <a:tr h="7227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 </a:t>
                      </a:r>
                    </a:p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Тверской области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(млн. руб. без НДС)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01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 ПС 110/35/10 кВ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«Красный Холм». Монтаж систем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телемеханики, учета электроэнергии, первичного оборудования (программа АСТУ)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Краснохолмский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6,43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Инвестиционная программа</a:t>
                      </a:r>
                      <a:r>
                        <a:rPr lang="ru-RU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филиала                     ПАО «МРСК Центра» - «Тверьэнерго» (Амортизационные отчисления)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01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ПС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110/10 кВ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«Медведиха». Монтаж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 телемеханики, учета электроэнергии, первичного оборудования (программа АСТУ)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7865" y="46839"/>
            <a:ext cx="7432623" cy="64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направленные на внедрение элементов цифровых электрических сетей</a:t>
            </a:r>
          </a:p>
          <a:p>
            <a:endParaRPr lang="ru-RU" sz="1200" dirty="0"/>
          </a:p>
          <a:p>
            <a:r>
              <a:rPr lang="ru-RU" sz="1600" dirty="0" smtClean="0">
                <a:solidFill>
                  <a:prstClr val="black"/>
                </a:solidFill>
                <a:effectLst/>
              </a:rPr>
              <a:t>Инвестиционная программа филиала ПАО «МРСК Центра» - «</a:t>
            </a:r>
            <a:r>
              <a:rPr lang="ru-RU" sz="1600" dirty="0" err="1" smtClean="0">
                <a:solidFill>
                  <a:prstClr val="black"/>
                </a:solidFill>
                <a:effectLst/>
              </a:rPr>
              <a:t>Тверьэнерго</a:t>
            </a:r>
            <a:r>
              <a:rPr lang="ru-RU" sz="1600" dirty="0" smtClean="0">
                <a:solidFill>
                  <a:prstClr val="black"/>
                </a:solidFill>
                <a:effectLst/>
              </a:rPr>
              <a:t>» на 2018 – 2022 годы. Приказ Минэнерго России от 14.11.2017 № 17</a:t>
            </a:r>
            <a:endParaRPr lang="ru-RU" sz="1600" dirty="0"/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45148" y="6500812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81278"/>
              </p:ext>
            </p:extLst>
          </p:nvPr>
        </p:nvGraphicFramePr>
        <p:xfrm>
          <a:off x="395654" y="1540042"/>
          <a:ext cx="8458202" cy="5033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629"/>
                <a:gridCol w="3287486"/>
                <a:gridCol w="1905000"/>
                <a:gridCol w="1030793"/>
                <a:gridCol w="1723294"/>
              </a:tblGrid>
              <a:tr h="8470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 </a:t>
                      </a:r>
                    </a:p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Тверской области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(млн. руб. без НДС)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037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 ПС 110/35/10 кВ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«Верхняя Троица». Монтаж систем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телемеханики, каналов связи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(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 АСТУ)                          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Кашинский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Инвестиционная программа филиала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ПАО   «МРСК Центра» - «Тверьэнерго» (Амортизационные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отчисления)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59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3,54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281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 ПС 110/35/10 кВ «Осташков». Монтаж систем телемеханики (программа АСТУ)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316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110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 «Брусово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». Организация основных и резервных каналов связи для передачи технологической и диспетчерской информации.                      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Удомельский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9971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прямых голосовых каналов связи  ПС 110 кВ «Пролетарская» – Филиал                        АО  «СО ЕЭС» Тверское РДУ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Тверь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0,86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8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7865" y="46841"/>
            <a:ext cx="6945923" cy="57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2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Мероприятия направленные на внедрение элементов цифровых электрических сетей</a:t>
            </a:r>
          </a:p>
          <a:p>
            <a:pPr fontAlgn="ctr"/>
            <a:endParaRPr lang="ru-RU" sz="1200" dirty="0">
              <a:solidFill>
                <a:schemeClr val="tx1"/>
              </a:solidFill>
              <a:effectLst/>
            </a:endParaRPr>
          </a:p>
          <a:p>
            <a:pPr fontAlgn="ctr"/>
            <a:r>
              <a:rPr lang="ru-RU" sz="1600" dirty="0">
                <a:solidFill>
                  <a:schemeClr val="tx1"/>
                </a:solidFill>
                <a:effectLst/>
              </a:rPr>
              <a:t>Программа повышения надежности и развития электроснабжения потребителей Тверской области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на 2018 - 2019 годы (</a:t>
            </a:r>
            <a:r>
              <a:rPr lang="ru-RU" sz="1600" dirty="0">
                <a:solidFill>
                  <a:schemeClr val="tx1"/>
                </a:solidFill>
                <a:effectLst/>
              </a:rPr>
              <a:t>целевая программа)</a:t>
            </a:r>
            <a:endParaRPr lang="ru-RU" sz="1600" b="0" dirty="0">
              <a:solidFill>
                <a:schemeClr val="tx1"/>
              </a:solidFill>
              <a:effectLst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345148" y="6500812"/>
            <a:ext cx="1798852" cy="357188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62930" y="38968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13993"/>
              </p:ext>
            </p:extLst>
          </p:nvPr>
        </p:nvGraphicFramePr>
        <p:xfrm>
          <a:off x="439614" y="1607419"/>
          <a:ext cx="8429532" cy="4860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94"/>
                <a:gridCol w="3276343"/>
                <a:gridCol w="1898544"/>
                <a:gridCol w="1051639"/>
                <a:gridCol w="1693112"/>
              </a:tblGrid>
              <a:tr h="9862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 </a:t>
                      </a:r>
                    </a:p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Тверской области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(млн. руб. без НДС)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37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Восстановление несправного </a:t>
                      </a:r>
                    </a:p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медиа-сервера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диспетчерской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технологической связи ЦУС филиала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ПАО «МРСК Центра» – «Тверьэнерго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Тверь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целевой программы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повышения надежности электроснабжения Тверской области на период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2018-2019 годы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6107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                                          ПС 110/35/10 кВ «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Андреаполь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                   с монтажом оборудования систем передачи по ВОЛС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Андреапольский</a:t>
                      </a:r>
                      <a:r>
                        <a:rPr lang="ru-RU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77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1,34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0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7581</TotalTime>
  <Words>1508</Words>
  <Application>Microsoft Office PowerPoint</Application>
  <PresentationFormat>Экран (4:3)</PresentationFormat>
  <Paragraphs>328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Times New Roman</vt:lpstr>
      <vt:lpstr>1_Оформление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Сергей Алексеевич Евстифеев</cp:lastModifiedBy>
  <cp:revision>855</cp:revision>
  <cp:lastPrinted>2018-05-14T07:12:57Z</cp:lastPrinted>
  <dcterms:created xsi:type="dcterms:W3CDTF">2008-10-17T07:39:58Z</dcterms:created>
  <dcterms:modified xsi:type="dcterms:W3CDTF">2018-05-14T07:31:52Z</dcterms:modified>
</cp:coreProperties>
</file>