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theme/themeOverride3.xml" ContentType="application/vnd.openxmlformats-officedocument.themeOverride+xml"/>
  <Override PartName="/ppt/drawings/drawing3.xml" ContentType="application/vnd.openxmlformats-officedocument.drawingml.chartshapes+xml"/>
  <Override PartName="/ppt/charts/chart6.xml" ContentType="application/vnd.openxmlformats-officedocument.drawingml.chart+xml"/>
  <Override PartName="/ppt/theme/themeOverride4.xml" ContentType="application/vnd.openxmlformats-officedocument.themeOverride+xml"/>
  <Override PartName="/ppt/drawings/drawing4.xml" ContentType="application/vnd.openxmlformats-officedocument.drawingml.chartshapes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theme/themeOverride5.xml" ContentType="application/vnd.openxmlformats-officedocument.themeOverride+xml"/>
  <Override PartName="/ppt/drawings/drawing5.xml" ContentType="application/vnd.openxmlformats-officedocument.drawingml.chartshapes+xml"/>
  <Override PartName="/ppt/charts/chart8.xml" ContentType="application/vnd.openxmlformats-officedocument.drawingml.chart+xml"/>
  <Override PartName="/ppt/theme/themeOverride6.xml" ContentType="application/vnd.openxmlformats-officedocument.themeOverride+xml"/>
  <Override PartName="/ppt/drawings/drawing6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theme/themeOverride7.xml" ContentType="application/vnd.openxmlformats-officedocument.themeOverride+xml"/>
  <Override PartName="/ppt/drawings/drawing7.xml" ContentType="application/vnd.openxmlformats-officedocument.drawingml.chartshapes+xml"/>
  <Override PartName="/ppt/charts/chart10.xml" ContentType="application/vnd.openxmlformats-officedocument.drawingml.chart+xml"/>
  <Override PartName="/ppt/theme/themeOverride8.xml" ContentType="application/vnd.openxmlformats-officedocument.themeOverride+xml"/>
  <Override PartName="/ppt/drawings/drawing8.xml" ContentType="application/vnd.openxmlformats-officedocument.drawingml.chartshapes+xml"/>
  <Override PartName="/ppt/notesSlides/notesSlide7.xml" ContentType="application/vnd.openxmlformats-officedocument.presentationml.notesSlide+xml"/>
  <Override PartName="/ppt/charts/chart11.xml" ContentType="application/vnd.openxmlformats-officedocument.drawingml.chart+xml"/>
  <Override PartName="/ppt/drawings/drawing9.xml" ContentType="application/vnd.openxmlformats-officedocument.drawingml.chartshapes+xml"/>
  <Override PartName="/ppt/charts/chart12.xml" ContentType="application/vnd.openxmlformats-officedocument.drawingml.chart+xml"/>
  <Override PartName="/ppt/theme/themeOverride9.xml" ContentType="application/vnd.openxmlformats-officedocument.themeOverride+xml"/>
  <Override PartName="/ppt/drawings/drawing10.xml" ContentType="application/vnd.openxmlformats-officedocument.drawingml.chartshapes+xml"/>
  <Override PartName="/ppt/notesSlides/notesSlide8.xml" ContentType="application/vnd.openxmlformats-officedocument.presentationml.notesSlide+xml"/>
  <Override PartName="/ppt/charts/chart13.xml" ContentType="application/vnd.openxmlformats-officedocument.drawingml.chart+xml"/>
  <Override PartName="/ppt/theme/themeOverride10.xml" ContentType="application/vnd.openxmlformats-officedocument.themeOverride+xml"/>
  <Override PartName="/ppt/drawings/drawing11.xml" ContentType="application/vnd.openxmlformats-officedocument.drawingml.chartshapes+xml"/>
  <Override PartName="/ppt/charts/chart14.xml" ContentType="application/vnd.openxmlformats-officedocument.drawingml.chart+xml"/>
  <Override PartName="/ppt/theme/themeOverride11.xml" ContentType="application/vnd.openxmlformats-officedocument.themeOverride+xml"/>
  <Override PartName="/ppt/drawings/drawing12.xml" ContentType="application/vnd.openxmlformats-officedocument.drawingml.chartshape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theme/themeOverride12.xml" ContentType="application/vnd.openxmlformats-officedocument.themeOverride+xml"/>
  <Override PartName="/ppt/drawings/drawing13.xml" ContentType="application/vnd.openxmlformats-officedocument.drawingml.chartshapes+xml"/>
  <Override PartName="/ppt/charts/chart16.xml" ContentType="application/vnd.openxmlformats-officedocument.drawingml.chart+xml"/>
  <Override PartName="/ppt/theme/themeOverride13.xml" ContentType="application/vnd.openxmlformats-officedocument.themeOverride+xml"/>
  <Override PartName="/ppt/drawings/drawing14.xml" ContentType="application/vnd.openxmlformats-officedocument.drawingml.chartshapes+xml"/>
  <Override PartName="/ppt/notesSlides/notesSlide13.xml" ContentType="application/vnd.openxmlformats-officedocument.presentationml.notesSlide+xml"/>
  <Override PartName="/ppt/charts/chart17.xml" ContentType="application/vnd.openxmlformats-officedocument.drawingml.chart+xml"/>
  <Override PartName="/ppt/theme/themeOverride14.xml" ContentType="application/vnd.openxmlformats-officedocument.themeOverride+xml"/>
  <Override PartName="/ppt/drawings/drawing15.xml" ContentType="application/vnd.openxmlformats-officedocument.drawingml.chartshapes+xml"/>
  <Override PartName="/ppt/charts/chart18.xml" ContentType="application/vnd.openxmlformats-officedocument.drawingml.chart+xml"/>
  <Override PartName="/ppt/theme/themeOverride15.xml" ContentType="application/vnd.openxmlformats-officedocument.themeOverride+xml"/>
  <Override PartName="/ppt/drawings/drawing16.xml" ContentType="application/vnd.openxmlformats-officedocument.drawingml.chartshapes+xml"/>
  <Override PartName="/ppt/notesSlides/notesSlide14.xml" ContentType="application/vnd.openxmlformats-officedocument.presentationml.notesSlide+xml"/>
  <Override PartName="/ppt/charts/chart19.xml" ContentType="application/vnd.openxmlformats-officedocument.drawingml.chart+xml"/>
  <Override PartName="/ppt/theme/themeOverride16.xml" ContentType="application/vnd.openxmlformats-officedocument.themeOverride+xml"/>
  <Override PartName="/ppt/drawings/drawing17.xml" ContentType="application/vnd.openxmlformats-officedocument.drawingml.chartshapes+xml"/>
  <Override PartName="/ppt/charts/chart20.xml" ContentType="application/vnd.openxmlformats-officedocument.drawingml.chart+xml"/>
  <Override PartName="/ppt/theme/themeOverride17.xml" ContentType="application/vnd.openxmlformats-officedocument.themeOverride+xml"/>
  <Override PartName="/ppt/drawings/drawing18.xml" ContentType="application/vnd.openxmlformats-officedocument.drawingml.chartshape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  <p:sldMasterId id="2147483695" r:id="rId2"/>
  </p:sldMasterIdLst>
  <p:notesMasterIdLst>
    <p:notesMasterId r:id="rId36"/>
  </p:notesMasterIdLst>
  <p:sldIdLst>
    <p:sldId id="722" r:id="rId3"/>
    <p:sldId id="782" r:id="rId4"/>
    <p:sldId id="804" r:id="rId5"/>
    <p:sldId id="807" r:id="rId6"/>
    <p:sldId id="582" r:id="rId7"/>
    <p:sldId id="770" r:id="rId8"/>
    <p:sldId id="810" r:id="rId9"/>
    <p:sldId id="780" r:id="rId10"/>
    <p:sldId id="800" r:id="rId11"/>
    <p:sldId id="781" r:id="rId12"/>
    <p:sldId id="799" r:id="rId13"/>
    <p:sldId id="778" r:id="rId14"/>
    <p:sldId id="801" r:id="rId15"/>
    <p:sldId id="779" r:id="rId16"/>
    <p:sldId id="790" r:id="rId17"/>
    <p:sldId id="788" r:id="rId18"/>
    <p:sldId id="803" r:id="rId19"/>
    <p:sldId id="792" r:id="rId20"/>
    <p:sldId id="793" r:id="rId21"/>
    <p:sldId id="794" r:id="rId22"/>
    <p:sldId id="806" r:id="rId23"/>
    <p:sldId id="740" r:id="rId24"/>
    <p:sldId id="784" r:id="rId25"/>
    <p:sldId id="809" r:id="rId26"/>
    <p:sldId id="808" r:id="rId27"/>
    <p:sldId id="785" r:id="rId28"/>
    <p:sldId id="786" r:id="rId29"/>
    <p:sldId id="797" r:id="rId30"/>
    <p:sldId id="787" r:id="rId31"/>
    <p:sldId id="798" r:id="rId32"/>
    <p:sldId id="795" r:id="rId33"/>
    <p:sldId id="796" r:id="rId34"/>
    <p:sldId id="811" r:id="rId35"/>
  </p:sldIdLst>
  <p:sldSz cx="9144000" cy="6858000" type="screen4x3"/>
  <p:notesSz cx="6797675" cy="987425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6CB"/>
    <a:srgbClr val="78CC88"/>
    <a:srgbClr val="D3F5E8"/>
    <a:srgbClr val="FAFACE"/>
    <a:srgbClr val="FCE748"/>
    <a:srgbClr val="F3EDD5"/>
    <a:srgbClr val="DDBB67"/>
    <a:srgbClr val="C6B25E"/>
    <a:srgbClr val="FF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50" autoAdjust="0"/>
    <p:restoredTop sz="99631" autoAdjust="0"/>
  </p:normalViewPr>
  <p:slideViewPr>
    <p:cSldViewPr>
      <p:cViewPr varScale="1">
        <p:scale>
          <a:sx n="54" d="100"/>
          <a:sy n="54" d="100"/>
        </p:scale>
        <p:origin x="-33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8.xml"/><Relationship Id="rId2" Type="http://schemas.openxmlformats.org/officeDocument/2006/relationships/oleObject" Target="file:///C:\Users\111.AG-ORG-146\Desktop\&#1056;&#1072;&#1073;&#1086;&#1090;&#1072;\&#1044;&#1086;&#1083;&#1075;&#1080;%20&#1075;&#1072;&#1079;\&#1044;&#1086;&#1083;&#1075;&#1080;%20&#1075;&#1072;&#1079;%2019.06.2018\&#1050;&#1086;&#1085;&#1086;&#1082;&#1086;&#1074;&#1089;&#1082;&#1080;&#1081;%20&#1088;&#1072;&#1081;&#1086;&#1085;\&#1058;&#1069;&#1057;&#1050;&#1054;\&#1044;&#1047;%20&#1080;%20&#1050;&#1047;%20&#1085;&#1072;%2001.06.2018%20&#1042;&#1045;&#1083;&#1082;&#1086;&#1084;%20(1).xlsx" TargetMode="External"/><Relationship Id="rId1" Type="http://schemas.openxmlformats.org/officeDocument/2006/relationships/themeOverride" Target="../theme/themeOverride8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9.xml"/><Relationship Id="rId1" Type="http://schemas.openxmlformats.org/officeDocument/2006/relationships/oleObject" Target="file:///C:\Users\111.AG-ORG-146\Desktop\&#1056;&#1072;&#1073;&#1086;&#1090;&#1072;\&#1044;&#1086;&#1083;&#1075;&#1080;%20&#1075;&#1072;&#1079;\&#1044;&#1086;&#1083;&#1075;&#1080;%20&#1075;&#1072;&#1079;%2019.06.2018\&#1050;&#1086;&#1085;&#1086;&#1082;&#1086;&#1074;&#1089;&#1082;&#1080;&#1081;%20&#1088;&#1072;&#1081;&#1086;&#1085;\&#1056;&#1058;&#1057;\&#1054;&#1073;&#1086;&#1088;&#1086;&#1090;&#1099;%20&#1087;&#1086;%20&#1089;&#1095;.60%20&#1087;&#1086;%2031.05.2018.xls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0.xml"/><Relationship Id="rId2" Type="http://schemas.openxmlformats.org/officeDocument/2006/relationships/oleObject" Target="file:///C:\Users\111.AG-ORG-146\Desktop\&#1056;&#1072;&#1073;&#1086;&#1090;&#1072;\&#1044;&#1086;&#1083;&#1075;&#1080;%20&#1075;&#1072;&#1079;\&#1044;&#1086;&#1083;&#1075;&#1080;%20&#1075;&#1072;&#1079;%2019.06.2018\&#1050;&#1086;&#1085;&#1086;&#1082;&#1086;&#1074;&#1089;&#1082;&#1080;&#1081;%20&#1088;&#1072;&#1081;&#1086;&#1085;\&#1056;&#1058;&#1057;\&#1054;&#1073;&#1086;&#1088;&#1086;&#1090;&#1099;%20&#1087;&#1086;%20&#1089;&#1095;.62%20&#1087;&#1086;%2031.05.2018.xls" TargetMode="External"/><Relationship Id="rId1" Type="http://schemas.openxmlformats.org/officeDocument/2006/relationships/themeOverride" Target="../theme/themeOverride9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1.xml"/><Relationship Id="rId2" Type="http://schemas.openxmlformats.org/officeDocument/2006/relationships/oleObject" Target="file:///C:\Users\111.AG-ORG-146\Desktop\&#1056;&#1072;&#1073;&#1086;&#1090;&#1072;\&#1044;&#1086;&#1083;&#1075;&#1080;%20&#1075;&#1072;&#1079;\&#1044;&#1086;&#1083;&#1075;&#1080;%20&#1075;&#1072;&#1079;%2019.06.2018\&#1050;&#1086;&#1085;&#1086;&#1082;&#1086;&#1074;&#1089;&#1082;&#1080;&#1081;%20&#1088;&#1072;&#1081;&#1086;&#1085;\&#1050;&#1086;&#1084;&#1058;&#1069;&#1050;\&#1088;&#1072;&#1089;&#1096;&#1080;&#1088;&#1077;&#1085;&#1085;&#1099;&#1081;%20&#1084;&#1072;&#1085;&#1080;&#1090;&#1086;&#1088;&#1080;&#1085;&#1075;%20&#1050;&#1086;&#1085;&#1072;&#1082;&#1086;&#1074;&#1086;%20&#1050;&#1086;&#1084;&#1058;&#1069;&#1050;%20(&#1103;&#1085;&#1074;&#1072;&#1088;&#1100;%20-&#1072;&#1087;&#1088;&#1077;&#1083;&#1100;%202018).xlsx" TargetMode="External"/><Relationship Id="rId1" Type="http://schemas.openxmlformats.org/officeDocument/2006/relationships/themeOverride" Target="../theme/themeOverride10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2.xml"/><Relationship Id="rId2" Type="http://schemas.openxmlformats.org/officeDocument/2006/relationships/oleObject" Target="file:///C:\Users\111.AG-ORG-146\Desktop\&#1056;&#1072;&#1073;&#1086;&#1090;&#1072;\&#1044;&#1086;&#1083;&#1075;&#1080;%20&#1075;&#1072;&#1079;\&#1044;&#1086;&#1083;&#1075;&#1080;%20&#1075;&#1072;&#1079;%2019.06.2018\&#1050;&#1086;&#1085;&#1086;&#1082;&#1086;&#1074;&#1089;&#1082;&#1080;&#1081;%20&#1088;&#1072;&#1081;&#1086;&#1085;\&#1050;&#1086;&#1084;&#1058;&#1069;&#1050;\&#1088;&#1072;&#1089;&#1096;&#1080;&#1088;&#1077;&#1085;&#1085;&#1099;&#1081;%20&#1084;&#1072;&#1085;&#1080;&#1090;&#1086;&#1088;&#1080;&#1085;&#1075;%20&#1050;&#1086;&#1085;&#1072;&#1082;&#1086;&#1074;&#1086;%20&#1050;&#1086;&#1084;&#1058;&#1069;&#1050;%20(&#1103;&#1085;&#1074;&#1072;&#1088;&#1100;%20-&#1072;&#1087;&#1088;&#1077;&#1083;&#1100;%202018).xlsx" TargetMode="External"/><Relationship Id="rId1" Type="http://schemas.openxmlformats.org/officeDocument/2006/relationships/themeOverride" Target="../theme/themeOverride11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3.xml"/><Relationship Id="rId2" Type="http://schemas.openxmlformats.org/officeDocument/2006/relationships/oleObject" Target="file:///C:\Users\111.AG-ORG-146\Desktop\&#1056;&#1072;&#1073;&#1086;&#1090;&#1072;\&#1044;&#1086;&#1083;&#1075;&#1080;%20&#1075;&#1072;&#1079;\&#1044;&#1086;&#1083;&#1075;&#1080;%20&#1075;&#1072;&#1079;%2019.06.2018\&#1056;&#1078;&#1077;&#1074;\&#1044;&#1047;%20&#1080;%20&#1050;&#1047;%20&#1085;&#1072;%2001.06.2018%20&#1056;&#1069;&#1056;.xlsx" TargetMode="External"/><Relationship Id="rId1" Type="http://schemas.openxmlformats.org/officeDocument/2006/relationships/themeOverride" Target="../theme/themeOverride12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4.xml"/><Relationship Id="rId2" Type="http://schemas.openxmlformats.org/officeDocument/2006/relationships/oleObject" Target="file:///C:\Users\111.AG-ORG-146\Desktop\&#1056;&#1072;&#1073;&#1086;&#1090;&#1072;\&#1044;&#1086;&#1083;&#1075;&#1080;%20&#1075;&#1072;&#1079;\&#1044;&#1086;&#1083;&#1075;&#1080;%20&#1075;&#1072;&#1079;%2019.06.2018\&#1056;&#1078;&#1077;&#1074;\&#1044;&#1047;%20&#1080;%20&#1050;&#1047;%20&#1085;&#1072;%2001.06.2018%20&#1056;&#1069;&#1056;.xlsx" TargetMode="External"/><Relationship Id="rId1" Type="http://schemas.openxmlformats.org/officeDocument/2006/relationships/themeOverride" Target="../theme/themeOverride13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5.xml"/><Relationship Id="rId2" Type="http://schemas.openxmlformats.org/officeDocument/2006/relationships/oleObject" Target="file:///C:\Users\111.AG-ORG-146\Desktop\&#1056;&#1072;&#1073;&#1086;&#1090;&#1072;\&#1044;&#1086;&#1083;&#1075;&#1080;%20&#1075;&#1072;&#1079;\&#1044;&#1086;&#1083;&#1075;&#1080;%20&#1075;&#1072;&#1079;%2019.06.2018\&#1060;&#1080;&#1088;&#1086;&#1074;&#1089;&#1082;&#1080;&#1081;%20&#1088;&#1072;&#1081;&#1086;&#1085;\&#1044;&#1047;%20&#1080;%20&#1050;&#1047;%20&#1085;&#1072;%2001.06.2018%20&#1060;&#1080;&#1088;&#1086;&#1074;&#1089;&#1082;&#1086;&#1077;%20&#1046;&#1050;&#1061;.xlsx" TargetMode="External"/><Relationship Id="rId1" Type="http://schemas.openxmlformats.org/officeDocument/2006/relationships/themeOverride" Target="../theme/themeOverride14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6.xml"/><Relationship Id="rId2" Type="http://schemas.openxmlformats.org/officeDocument/2006/relationships/oleObject" Target="file:///C:\Users\111.AG-ORG-146\Desktop\&#1056;&#1072;&#1073;&#1086;&#1090;&#1072;\&#1044;&#1086;&#1083;&#1075;&#1080;%20&#1075;&#1072;&#1079;\&#1044;&#1086;&#1083;&#1075;&#1080;%20&#1075;&#1072;&#1079;%2019.06.2018\&#1060;&#1080;&#1088;&#1086;&#1074;&#1089;&#1082;&#1080;&#1081;%20&#1088;&#1072;&#1081;&#1086;&#1085;\&#1044;&#1047;%20&#1080;%20&#1050;&#1047;%20&#1085;&#1072;%2001.06.2018%20&#1060;&#1080;&#1088;&#1086;&#1074;&#1089;&#1082;&#1086;&#1077;%20&#1046;&#1050;&#1061;.xlsx" TargetMode="External"/><Relationship Id="rId1" Type="http://schemas.openxmlformats.org/officeDocument/2006/relationships/themeOverride" Target="../theme/themeOverride15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7.xml"/><Relationship Id="rId2" Type="http://schemas.openxmlformats.org/officeDocument/2006/relationships/oleObject" Target="file:///C:\Users\111.AG-ORG-146\Desktop\&#1056;&#1072;&#1073;&#1086;&#1090;&#1072;\&#1044;&#1086;&#1083;&#1075;&#1080;%20&#1075;&#1072;&#1079;\&#1044;&#1086;&#1083;&#1075;&#1080;%20&#1075;&#1072;&#1079;%2019.06.2018\&#1060;&#1080;&#1088;&#1086;&#1074;&#1089;&#1082;&#1080;&#1081;%20&#1088;&#1072;&#1081;&#1086;&#1085;\&#1044;&#1047;%20&#1080;%20&#1050;&#1047;%20&#1085;&#1072;%2001.06.2018.xlsx" TargetMode="External"/><Relationship Id="rId1" Type="http://schemas.openxmlformats.org/officeDocument/2006/relationships/themeOverride" Target="../theme/themeOverride16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wnloads\&#1043;&#1072;&#1079;&#1087;&#1088;&#1086;&#1084;%20&#1090;&#1072;&#1073;&#1083;&#1080;&#1094;&#1072;%20&#1087;&#1086;%20&#1087;&#1086;&#1090;&#1088;&#1077;&#1073;&#1080;&#1090;&#1077;&#1083;&#1103;&#1084;%20&#1085;&#1072;%2001.06.2018%20&#1074;&#1089;&#1077;%20&#1088;&#1072;&#1081;&#1086;&#1085;&#1099;%20_%20&#1082;&#1086;&#1087;&#1080;&#1103;.xlsx" TargetMode="Externa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8.xml"/><Relationship Id="rId2" Type="http://schemas.openxmlformats.org/officeDocument/2006/relationships/oleObject" Target="file:///C:\Users\111.AG-ORG-146\Desktop\&#1056;&#1072;&#1073;&#1086;&#1090;&#1072;\&#1044;&#1086;&#1083;&#1075;&#1080;%20&#1075;&#1072;&#1079;\&#1044;&#1086;&#1083;&#1075;&#1080;%20&#1075;&#1072;&#1079;%2019.06.2018\&#1060;&#1080;&#1088;&#1086;&#1074;&#1089;&#1082;&#1080;&#1081;%20&#1088;&#1072;&#1081;&#1086;&#1085;\&#1044;&#1047;%20&#1080;%20&#1050;&#1047;%20&#1085;&#1072;%2001.06.2018.xlsx" TargetMode="External"/><Relationship Id="rId1" Type="http://schemas.openxmlformats.org/officeDocument/2006/relationships/themeOverride" Target="../theme/themeOverride17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C:\Users\111.AG-ORG-146\Desktop\&#1056;&#1072;&#1073;&#1086;&#1090;&#1072;\&#1044;&#1086;&#1083;&#1075;&#1080;%20&#1075;&#1072;&#1079;\&#1044;&#1086;&#1083;&#1075;&#1080;%20&#1075;&#1072;&#1079;%2019.06.2018\&#1050;&#1086;&#1085;&#1086;&#1082;&#1086;&#1074;&#1089;&#1082;&#1080;&#1081;%20&#1088;&#1072;&#1081;&#1086;&#1085;\&#1058;&#1077;&#1087;&#1083;&#1086;&#1089;&#1077;&#1090;&#1100;\&#1044;&#1047;%20&#1080;%20&#1050;&#1047;%20&#1085;&#1072;%2001.06.2018%20&#1090;&#1077;&#1087;&#1083;&#1086;&#1089;&#1077;&#1090;&#1100;.xlsx" TargetMode="External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oleObject" Target="file:///C:\Users\111.AG-ORG-146\Desktop\&#1056;&#1072;&#1073;&#1086;&#1090;&#1072;\&#1044;&#1086;&#1083;&#1075;&#1080;%20&#1075;&#1072;&#1079;\&#1044;&#1086;&#1083;&#1075;&#1080;%20&#1075;&#1072;&#1079;%2019.06.2018\&#1050;&#1086;&#1085;&#1086;&#1082;&#1086;&#1074;&#1089;&#1082;&#1080;&#1081;%20&#1088;&#1072;&#1081;&#1086;&#1085;\&#1058;&#1077;&#1087;&#1083;&#1086;&#1089;&#1077;&#1090;&#1100;\&#1044;&#1047;%20&#1080;%20&#1050;&#1047;%20&#1085;&#1072;%2001.06.2018%20&#1090;&#1077;&#1087;&#1083;&#1086;&#1089;&#1077;&#1090;&#1100;.xlsx" TargetMode="External"/><Relationship Id="rId1" Type="http://schemas.openxmlformats.org/officeDocument/2006/relationships/themeOverride" Target="../theme/themeOverrid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3.xml"/><Relationship Id="rId2" Type="http://schemas.openxmlformats.org/officeDocument/2006/relationships/oleObject" Target="file:///C:\Users\111.AG-ORG-146\Desktop\&#1056;&#1072;&#1073;&#1086;&#1090;&#1072;\&#1044;&#1086;&#1083;&#1075;&#1080;%20&#1075;&#1072;&#1079;\&#1044;&#1086;&#1083;&#1075;&#1080;%20&#1075;&#1072;&#1079;%2019.06.2018\&#1050;&#1086;&#1085;&#1086;&#1082;&#1086;&#1074;&#1089;&#1082;&#1080;&#1081;%20&#1088;&#1072;&#1081;&#1086;&#1085;\&#1044;&#1084;&#1080;&#1090;&#1088;&#1086;&#1074;&#1072;%20&#1075;&#1086;&#1088;&#1072;\&#1044;&#1047;%20&#1050;&#1047;%20&#1044;&#1084;&#1080;&#1090;&#1088;&#1086;&#1074;&#1072;%20&#1075;&#1086;&#1088;&#1072;.xlsx" TargetMode="External"/><Relationship Id="rId1" Type="http://schemas.openxmlformats.org/officeDocument/2006/relationships/themeOverride" Target="../theme/themeOverrid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4.xml"/><Relationship Id="rId2" Type="http://schemas.openxmlformats.org/officeDocument/2006/relationships/oleObject" Target="file:///C:\Users\111.AG-ORG-146\Desktop\&#1056;&#1072;&#1073;&#1086;&#1090;&#1072;\&#1044;&#1086;&#1083;&#1075;&#1080;%20&#1075;&#1072;&#1079;\&#1044;&#1086;&#1083;&#1075;&#1080;%20&#1075;&#1072;&#1079;%2019.06.2018\&#1050;&#1086;&#1085;&#1086;&#1082;&#1086;&#1074;&#1089;&#1082;&#1080;&#1081;%20&#1088;&#1072;&#1081;&#1086;&#1085;\&#1044;&#1084;&#1080;&#1090;&#1088;&#1086;&#1074;&#1072;%20&#1075;&#1086;&#1088;&#1072;\&#1044;&#1047;%20&#1050;&#1047;%20&#1044;&#1084;&#1080;&#1090;&#1088;&#1086;&#1074;&#1072;%20&#1075;&#1086;&#1088;&#1072;.xlsx" TargetMode="External"/><Relationship Id="rId1" Type="http://schemas.openxmlformats.org/officeDocument/2006/relationships/themeOverride" Target="../theme/themeOverrid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5.xml"/><Relationship Id="rId2" Type="http://schemas.openxmlformats.org/officeDocument/2006/relationships/oleObject" Target="file:///C:\Users\111.AG-ORG-146\Desktop\&#1056;&#1072;&#1073;&#1086;&#1090;&#1072;\&#1044;&#1086;&#1083;&#1075;&#1080;%20&#1075;&#1072;&#1079;\&#1044;&#1086;&#1083;&#1075;&#1080;%20&#1075;&#1072;&#1079;%2019.06.2018\&#1050;&#1086;&#1085;&#1086;&#1082;&#1086;&#1074;&#1089;&#1082;&#1080;&#1081;%20&#1088;&#1072;&#1081;&#1086;&#1085;\&#1056;&#1077;&#1076;&#1082;&#1080;&#1085;&#1086;\&#1044;&#1047;+&#1080;+&#1050;&#1047;+&#1085;&#1072;+01.06.2018+&#1056;&#1077;&#1076;&#1082;&#1080;&#1085;&#1086;.xlsx" TargetMode="External"/><Relationship Id="rId1" Type="http://schemas.openxmlformats.org/officeDocument/2006/relationships/themeOverride" Target="../theme/themeOverrid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6.xml"/><Relationship Id="rId2" Type="http://schemas.openxmlformats.org/officeDocument/2006/relationships/oleObject" Target="file:///C:\Users\111.AG-ORG-146\Desktop\&#1056;&#1072;&#1073;&#1086;&#1090;&#1072;\&#1044;&#1086;&#1083;&#1075;&#1080;%20&#1075;&#1072;&#1079;\&#1044;&#1086;&#1083;&#1075;&#1080;%20&#1075;&#1072;&#1079;%2019.06.2018\&#1050;&#1086;&#1085;&#1086;&#1082;&#1086;&#1074;&#1089;&#1082;&#1080;&#1081;%20&#1088;&#1072;&#1081;&#1086;&#1085;\&#1056;&#1077;&#1076;&#1082;&#1080;&#1085;&#1086;\&#1044;&#1047;+&#1080;+&#1050;&#1047;+&#1085;&#1072;+01.06.2018+&#1056;&#1077;&#1076;&#1082;&#1080;&#1085;&#1086;.xlsx" TargetMode="External"/><Relationship Id="rId1" Type="http://schemas.openxmlformats.org/officeDocument/2006/relationships/themeOverride" Target="../theme/themeOverride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7.xml"/><Relationship Id="rId2" Type="http://schemas.openxmlformats.org/officeDocument/2006/relationships/oleObject" Target="file:///C:\Users\111.AG-ORG-146\Desktop\&#1056;&#1072;&#1073;&#1086;&#1090;&#1072;\&#1044;&#1086;&#1083;&#1075;&#1080;%20&#1075;&#1072;&#1079;\&#1044;&#1086;&#1083;&#1075;&#1080;%20&#1075;&#1072;&#1079;%2019.06.2018\&#1050;&#1086;&#1085;&#1086;&#1082;&#1086;&#1074;&#1089;&#1082;&#1080;&#1081;%20&#1088;&#1072;&#1081;&#1086;&#1085;\&#1058;&#1069;&#1057;&#1050;&#1054;\&#1044;&#1047;%20&#1080;%20&#1050;&#1047;%20&#1085;&#1072;%2001.06.2018%20&#1042;&#1045;&#1083;&#1082;&#1086;&#1084;%20(1).xlsx" TargetMode="External"/><Relationship Id="rId1" Type="http://schemas.openxmlformats.org/officeDocument/2006/relationships/themeOverride" Target="../theme/themeOverrid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17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7929599104883995"/>
          <c:y val="0.11957249805644253"/>
          <c:w val="0.6414080179023206"/>
          <c:h val="0.62135375615460031"/>
        </c:manualLayout>
      </c:layout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explosion val="15"/>
          <c:dPt>
            <c:idx val="0"/>
            <c:bubble3D val="0"/>
            <c:spPr>
              <a:solidFill>
                <a:srgbClr val="00B0F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FBD3-4F51-AB17-9E30BB0693CE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BD3-4F51-AB17-9E30BB0693CE}"/>
              </c:ext>
            </c:extLst>
          </c:dPt>
          <c:dPt>
            <c:idx val="2"/>
            <c:bubble3D val="0"/>
            <c:spPr>
              <a:solidFill>
                <a:srgbClr val="FAE66E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FBD3-4F51-AB17-9E30BB0693CE}"/>
              </c:ext>
            </c:extLst>
          </c:dPt>
          <c:dLbls>
            <c:dLbl>
              <c:idx val="0"/>
              <c:layout>
                <c:manualLayout>
                  <c:x val="-1.3177073831281982E-2"/>
                  <c:y val="-3.8285016046401242E-2"/>
                </c:manualLayout>
              </c:layout>
              <c:tx>
                <c:rich>
                  <a:bodyPr/>
                  <a:lstStyle/>
                  <a:p>
                    <a:pPr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pPr>
                    <a:r>
                      <a:rPr lang="ru-RU" sz="1400" b="1" i="0" baseline="0" dirty="0" smtClean="0">
                        <a:solidFill>
                          <a:schemeClr val="tx1"/>
                        </a:solidFill>
                      </a:rPr>
                      <a:t>Генерирующие компании                                      3 807,6 ( 43%)</a:t>
                    </a:r>
                    <a:endParaRPr lang="ru-RU" sz="1400" dirty="0" smtClean="0">
                      <a:solidFill>
                        <a:schemeClr val="tx1"/>
                      </a:solidFill>
                    </a:endParaRPr>
                  </a:p>
                  <a:p>
                    <a:pPr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pPr>
                    <a:r>
                      <a:rPr lang="ru-RU" sz="1400" b="1" i="0" baseline="0" dirty="0" smtClean="0">
                        <a:solidFill>
                          <a:schemeClr val="tx1"/>
                        </a:solidFill>
                      </a:rPr>
                      <a:t>(ООО «Тверская генерация» – 96%)</a:t>
                    </a:r>
                    <a:endParaRPr lang="ru-RU" sz="1400" dirty="0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561637129741283"/>
                      <c:h val="0.48389166362506825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0.11048319510392557"/>
                  <c:y val="0"/>
                </c:manualLayout>
              </c:layout>
              <c:tx>
                <c:rich>
                  <a:bodyPr/>
                  <a:lstStyle/>
                  <a:p>
                    <a:pPr algn="ctr" rtl="0">
                      <a:defRPr lang="ru-RU" sz="1400" b="1" i="0" u="none" strike="noStrik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defRPr>
                    </a:pPr>
                    <a:r>
                      <a:rPr lang="ru-RU" sz="1400" b="1" i="0" u="none" strike="noStrik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rPr>
                      <a:t>Муниципальные предприятия</a:t>
                    </a:r>
                  </a:p>
                  <a:p>
                    <a:pPr algn="ctr" rtl="0">
                      <a:defRPr lang="ru-RU" sz="1400" b="1" i="0" u="none" strike="noStrik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defRPr>
                    </a:pPr>
                    <a:r>
                      <a:rPr lang="ru-RU" sz="1400" b="1" i="0" u="none" strike="noStrik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rPr>
                      <a:t> 3 436,0 (39%)</a:t>
                    </a:r>
                  </a:p>
                  <a:p>
                    <a:pPr algn="ctr" rtl="0">
                      <a:defRPr lang="ru-RU" sz="1400" b="1" i="0" u="none" strike="noStrik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defRPr>
                    </a:pPr>
                    <a:r>
                      <a:rPr lang="ru-RU" sz="1400" b="1" i="0" u="none" strike="noStrik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rPr>
                      <a:t>(в том числе на стадиях банкротства –  2 851,6)</a:t>
                    </a:r>
                    <a:endParaRPr lang="ru-RU" sz="1400" b="1" i="0" u="none" strike="noStrike" kern="1200" baseline="0" dirty="0" smtClean="0">
                      <a:solidFill>
                        <a:srgbClr val="000000"/>
                      </a:solidFill>
                      <a:latin typeface="Times New Roman" pitchFamily="18" charset="0"/>
                      <a:ea typeface="+mn-ea"/>
                      <a:cs typeface="Times New Roman" pitchFamily="18" charset="0"/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2.6888316757075436E-2"/>
                  <c:y val="1.4289050813288727E-2"/>
                </c:manualLayout>
              </c:layout>
              <c:tx>
                <c:rich>
                  <a:bodyPr/>
                  <a:lstStyle/>
                  <a:p>
                    <a:pPr algn="ctr" rtl="0">
                      <a:defRPr lang="ru-RU" sz="1400" b="1" i="0" u="none" strike="noStrik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defRPr>
                    </a:pPr>
                    <a:r>
                      <a:rPr lang="ru-RU" sz="1400" b="1" i="0" u="none" strike="noStrik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rPr>
                      <a:t> Частные предприятия                  1 654,0 </a:t>
                    </a:r>
                    <a:r>
                      <a:rPr lang="ru-RU" sz="1400" b="1" i="0" u="none" strike="noStrike" kern="1200" baseline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rPr>
                      <a:t>(18%)</a:t>
                    </a:r>
                    <a:endParaRPr lang="ru-RU" sz="1400" b="1" i="0" u="none" strike="noStrike" kern="1200" baseline="0" dirty="0" smtClean="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Times New Roman" pitchFamily="18" charset="0"/>
                    </a:endParaRPr>
                  </a:p>
                  <a:p>
                    <a:pPr algn="ctr" rtl="0">
                      <a:defRPr lang="ru-RU" sz="1400" b="1" i="0" u="none" strike="noStrik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defRPr>
                    </a:pPr>
                    <a:r>
                      <a:rPr lang="ru-RU" sz="1400" b="1" i="0" u="none" strike="noStrik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rPr>
                      <a:t>(в том числе на стадиях банкротства – 862,2)</a:t>
                    </a:r>
                    <a:endParaRPr lang="ru-RU" sz="1400" b="1" i="0" u="none" strike="noStrike" kern="1200" baseline="0" dirty="0" smtClean="0">
                      <a:solidFill>
                        <a:srgbClr val="000000"/>
                      </a:solidFill>
                      <a:latin typeface="Times New Roman" pitchFamily="18" charset="0"/>
                      <a:ea typeface="+mn-ea"/>
                      <a:cs typeface="Times New Roman" pitchFamily="18" charset="0"/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FBD3-4F51-AB17-9E30BB0693C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numRef>
              <c:f>Лист1!$A$2:$A$4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41.1</c:v>
                </c:pt>
                <c:pt idx="1">
                  <c:v>38.6</c:v>
                </c:pt>
                <c:pt idx="2">
                  <c:v>20.3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FBD3-4F51-AB17-9E30BB0693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zero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260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r>
              <a:rPr lang="ru-RU"/>
              <a:t>Структура ДЗ ООО "ТЭСКО" Конаковский район (тыс. руб./%)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lumMod val="75000"/>
              </a:schemeClr>
            </a:solidFill>
            <a:ln w="25400">
              <a:noFill/>
            </a:ln>
          </c:spPr>
          <c:invertIfNegative val="0"/>
          <c:dLbls>
            <c:numFmt formatCode="#,##0.00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050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Лист1!$B$23:$B$25</c:f>
              <c:strCache>
                <c:ptCount val="3"/>
                <c:pt idx="0">
                  <c:v>ДЗ Населения</c:v>
                </c:pt>
                <c:pt idx="1">
                  <c:v>ДЗ бюджет МО</c:v>
                </c:pt>
                <c:pt idx="2">
                  <c:v>ДЗ юр. лиц</c:v>
                </c:pt>
              </c:strCache>
            </c:strRef>
          </c:cat>
          <c:val>
            <c:numRef>
              <c:f>Лист1!$C$23:$C$25</c:f>
              <c:numCache>
                <c:formatCode>General</c:formatCode>
                <c:ptCount val="3"/>
                <c:pt idx="0">
                  <c:v>4200</c:v>
                </c:pt>
                <c:pt idx="1">
                  <c:v>745</c:v>
                </c:pt>
                <c:pt idx="2">
                  <c:v>1023.8399999999997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834304"/>
        <c:axId val="100856576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3.6871840408523392E-2"/>
                  <c:y val="-8.31837198101594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1498417568022489E-2"/>
                  <c:y val="-0.1251425369842421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0809973390662446E-2"/>
                  <c:y val="-0.1252139625048319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1727985770157044E-2"/>
                  <c:y val="-0.1209409935469374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1.9844693139713054E-2"/>
                  <c:y val="-0.125499664587191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1.8191098925925395E-2"/>
                  <c:y val="-0.1299861922624271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7664783427496769E-3"/>
                  <c:y val="-0.1435185185185185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.0%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050" b="0" i="0" u="none" strike="noStrike" baseline="0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Лист1!$B$23:$B$25</c:f>
              <c:strCache>
                <c:ptCount val="3"/>
                <c:pt idx="0">
                  <c:v>ДЗ Населения</c:v>
                </c:pt>
                <c:pt idx="1">
                  <c:v>ДЗ бюджет МО</c:v>
                </c:pt>
                <c:pt idx="2">
                  <c:v>ДЗ юр. лиц</c:v>
                </c:pt>
              </c:strCache>
            </c:strRef>
          </c:cat>
          <c:val>
            <c:numRef>
              <c:f>Лист1!$D$23:$D$25</c:f>
              <c:numCache>
                <c:formatCode>0.0%</c:formatCode>
                <c:ptCount val="3"/>
                <c:pt idx="0">
                  <c:v>0.70365431139048851</c:v>
                </c:pt>
                <c:pt idx="1">
                  <c:v>0.12481487190140801</c:v>
                </c:pt>
                <c:pt idx="2">
                  <c:v>0.17153081670810408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858112"/>
        <c:axId val="100864000"/>
      </c:lineChart>
      <c:catAx>
        <c:axId val="100834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80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0856576"/>
        <c:crosses val="autoZero"/>
        <c:auto val="1"/>
        <c:lblAlgn val="ctr"/>
        <c:lblOffset val="100"/>
        <c:noMultiLvlLbl val="0"/>
      </c:catAx>
      <c:valAx>
        <c:axId val="10085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0834304"/>
        <c:crosses val="autoZero"/>
        <c:crossBetween val="between"/>
      </c:valAx>
      <c:catAx>
        <c:axId val="100858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100864000"/>
        <c:crosses val="autoZero"/>
        <c:auto val="1"/>
        <c:lblAlgn val="ctr"/>
        <c:lblOffset val="100"/>
        <c:noMultiLvlLbl val="0"/>
      </c:catAx>
      <c:valAx>
        <c:axId val="100864000"/>
        <c:scaling>
          <c:orientation val="minMax"/>
        </c:scaling>
        <c:delete val="0"/>
        <c:axPos val="r"/>
        <c:numFmt formatCode="0.0%" sourceLinked="1"/>
        <c:majorTickMark val="out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rgbClr val="003366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0858112"/>
        <c:crosses val="max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50" b="0" i="0" u="none" strike="noStrike" baseline="0">
          <a:solidFill>
            <a:srgbClr val="003366"/>
          </a:solidFill>
          <a:latin typeface="Times New Roman"/>
          <a:ea typeface="Times New Roman"/>
          <a:cs typeface="Times New Roman"/>
        </a:defRPr>
      </a:pPr>
      <a:endParaRPr lang="ru-RU"/>
    </a:p>
  </c:txPr>
  <c:externalData r:id="rId2">
    <c:autoUpdate val="0"/>
  </c:externalData>
  <c:userShapes r:id="rId3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60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r>
              <a:rPr lang="ru-RU" b="1">
                <a:solidFill>
                  <a:schemeClr val="tx1"/>
                </a:solidFill>
              </a:rPr>
              <a:t>Структура КЗ МУП "РТС" Конаковского района(тыс. руб./%)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lumMod val="75000"/>
              </a:schemeClr>
            </a:solidFill>
            <a:ln w="25400">
              <a:noFill/>
            </a:ln>
          </c:spPr>
          <c:invertIfNegative val="0"/>
          <c:dLbls>
            <c:dLbl>
              <c:idx val="1"/>
              <c:layout>
                <c:manualLayout>
                  <c:x val="1.3451895175488981E-2"/>
                  <c:y val="1.10230807688034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0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100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TDSheet!$A$547:$A$549</c:f>
              <c:strCache>
                <c:ptCount val="3"/>
                <c:pt idx="0">
                  <c:v>КЗ за природный газ ООО "Газпром межрегионгаз Тверь"</c:v>
                </c:pt>
                <c:pt idx="1">
                  <c:v>КЗ за электрическую энергию</c:v>
                </c:pt>
                <c:pt idx="2">
                  <c:v>КЗ перед прочими поставщиками и подрядчиками</c:v>
                </c:pt>
              </c:strCache>
            </c:strRef>
          </c:cat>
          <c:val>
            <c:numRef>
              <c:f>TDSheet!$B$547:$B$549</c:f>
              <c:numCache>
                <c:formatCode>_(* #,##0.00_);_(* \(#,##0.00\);_(* "-"??_);_(@_)</c:formatCode>
                <c:ptCount val="3"/>
                <c:pt idx="0">
                  <c:v>22189.7</c:v>
                </c:pt>
                <c:pt idx="1">
                  <c:v>3846.9992099999999</c:v>
                </c:pt>
                <c:pt idx="2">
                  <c:v>626.20000000000005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914688"/>
        <c:axId val="100916224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3.9861154786944596E-2"/>
                  <c:y val="-3.20177098377958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1498417568022486E-2"/>
                  <c:y val="-0.1251425369842421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0809973390662446E-2"/>
                  <c:y val="-0.1252139625048319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1727985770157044E-2"/>
                  <c:y val="-0.1209409935469374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1.984469313971305E-2"/>
                  <c:y val="-0.1254996645871915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1.8191098925925395E-2"/>
                  <c:y val="-0.1299861922624271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7664783427496761E-3"/>
                  <c:y val="-0.1435185185185185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.0%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050" b="0" i="0" u="none" strike="noStrike" baseline="0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TDSheet!$A$547:$A$549</c:f>
              <c:strCache>
                <c:ptCount val="3"/>
                <c:pt idx="0">
                  <c:v>КЗ за природный газ ООО "Газпром межрегионгаз Тверь"</c:v>
                </c:pt>
                <c:pt idx="1">
                  <c:v>КЗ за электрическую энергию</c:v>
                </c:pt>
                <c:pt idx="2">
                  <c:v>КЗ перед прочими поставщиками и подрядчиками</c:v>
                </c:pt>
              </c:strCache>
            </c:strRef>
          </c:cat>
          <c:val>
            <c:numRef>
              <c:f>TDSheet!$C$547:$C$549</c:f>
              <c:numCache>
                <c:formatCode>0.0%</c:formatCode>
                <c:ptCount val="3"/>
                <c:pt idx="0">
                  <c:v>0.8322313273298384</c:v>
                </c:pt>
                <c:pt idx="1">
                  <c:v>0.14428285460259219</c:v>
                </c:pt>
                <c:pt idx="2">
                  <c:v>2.3485818067569407E-2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934400"/>
        <c:axId val="100935936"/>
      </c:lineChart>
      <c:catAx>
        <c:axId val="10091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120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0916224"/>
        <c:crosses val="autoZero"/>
        <c:auto val="1"/>
        <c:lblAlgn val="ctr"/>
        <c:lblOffset val="100"/>
        <c:noMultiLvlLbl val="0"/>
      </c:catAx>
      <c:valAx>
        <c:axId val="10091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0914688"/>
        <c:crosses val="autoZero"/>
        <c:crossBetween val="between"/>
      </c:valAx>
      <c:catAx>
        <c:axId val="1009344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100935936"/>
        <c:crosses val="autoZero"/>
        <c:auto val="1"/>
        <c:lblAlgn val="ctr"/>
        <c:lblOffset val="100"/>
        <c:noMultiLvlLbl val="0"/>
      </c:catAx>
      <c:valAx>
        <c:axId val="100935936"/>
        <c:scaling>
          <c:orientation val="minMax"/>
        </c:scaling>
        <c:delete val="0"/>
        <c:axPos val="r"/>
        <c:numFmt formatCode="0.0%" sourceLinked="1"/>
        <c:majorTickMark val="out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0934400"/>
        <c:crosses val="max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50" b="0" i="0" u="none" strike="noStrike" baseline="0">
          <a:solidFill>
            <a:srgbClr val="003366"/>
          </a:solidFill>
          <a:latin typeface="Times New Roman"/>
          <a:ea typeface="Times New Roman"/>
          <a:cs typeface="Times New Roman"/>
        </a:defRPr>
      </a:pPr>
      <a:endParaRPr lang="ru-RU"/>
    </a:p>
  </c:txPr>
  <c:externalData r:id="rId1">
    <c:autoUpdate val="0"/>
  </c:externalData>
  <c:userShapes r:id="rId2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260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r>
              <a:rPr lang="ru-RU"/>
              <a:t>Структура ДЗ МУП "РТС" Конаковского района (тыс. руб./%)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lumMod val="75000"/>
              </a:schemeClr>
            </a:solidFill>
            <a:ln w="25400">
              <a:noFill/>
            </a:ln>
          </c:spPr>
          <c:invertIfNegative val="0"/>
          <c:dLbls>
            <c:numFmt formatCode="#,##0.00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100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TDSheet!$A$258:$A$259</c:f>
              <c:strCache>
                <c:ptCount val="2"/>
                <c:pt idx="0">
                  <c:v>ДЗ Населения</c:v>
                </c:pt>
                <c:pt idx="1">
                  <c:v>ДЗ бюджета МО</c:v>
                </c:pt>
              </c:strCache>
            </c:strRef>
          </c:cat>
          <c:val>
            <c:numRef>
              <c:f>TDSheet!$B$258:$B$259</c:f>
              <c:numCache>
                <c:formatCode>General</c:formatCode>
                <c:ptCount val="2"/>
                <c:pt idx="0">
                  <c:v>13767.9</c:v>
                </c:pt>
                <c:pt idx="1">
                  <c:v>55.4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008896"/>
        <c:axId val="101010432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4.2850464825942187E-2"/>
                  <c:y val="-0.1115626792218282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1498417568022489E-2"/>
                  <c:y val="-0.1251425369842421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0809973390662446E-2"/>
                  <c:y val="-0.1252139625048319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2.1727985770157044E-2"/>
                  <c:y val="-0.1209409935469374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1.9844693139713054E-2"/>
                  <c:y val="-0.125499664587191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1.8191098925925395E-2"/>
                  <c:y val="-0.1299861922624271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7664783427496769E-3"/>
                  <c:y val="-0.1435185185185185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.0%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050" b="0" i="0" u="none" strike="noStrike" baseline="0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TDSheet!$A$258:$A$259</c:f>
              <c:strCache>
                <c:ptCount val="2"/>
                <c:pt idx="0">
                  <c:v>ДЗ Населения</c:v>
                </c:pt>
                <c:pt idx="1">
                  <c:v>ДЗ бюджета МО</c:v>
                </c:pt>
              </c:strCache>
            </c:strRef>
          </c:cat>
          <c:val>
            <c:numRef>
              <c:f>TDSheet!$C$258:$C$259</c:f>
              <c:numCache>
                <c:formatCode>0.0%</c:formatCode>
                <c:ptCount val="2"/>
                <c:pt idx="0">
                  <c:v>0.99599227391433309</c:v>
                </c:pt>
                <c:pt idx="1">
                  <c:v>4.0077260856669541E-3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020416"/>
        <c:axId val="101021952"/>
      </c:lineChart>
      <c:catAx>
        <c:axId val="10100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120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1010432"/>
        <c:crosses val="autoZero"/>
        <c:auto val="1"/>
        <c:lblAlgn val="ctr"/>
        <c:lblOffset val="100"/>
        <c:noMultiLvlLbl val="0"/>
      </c:catAx>
      <c:valAx>
        <c:axId val="10101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1008896"/>
        <c:crosses val="autoZero"/>
        <c:crossBetween val="between"/>
      </c:valAx>
      <c:catAx>
        <c:axId val="1010204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101021952"/>
        <c:crosses val="autoZero"/>
        <c:auto val="1"/>
        <c:lblAlgn val="ctr"/>
        <c:lblOffset val="100"/>
        <c:noMultiLvlLbl val="0"/>
      </c:catAx>
      <c:valAx>
        <c:axId val="101021952"/>
        <c:scaling>
          <c:orientation val="minMax"/>
        </c:scaling>
        <c:delete val="0"/>
        <c:axPos val="r"/>
        <c:numFmt formatCode="0.0%" sourceLinked="1"/>
        <c:majorTickMark val="out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1020416"/>
        <c:crosses val="max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50" b="0" i="0" u="none" strike="noStrike" baseline="0">
          <a:solidFill>
            <a:srgbClr val="003366"/>
          </a:solidFill>
          <a:latin typeface="Times New Roman"/>
          <a:ea typeface="Times New Roman"/>
          <a:cs typeface="Times New Roman"/>
        </a:defRPr>
      </a:pPr>
      <a:endParaRPr lang="ru-RU"/>
    </a:p>
  </c:txPr>
  <c:externalData r:id="rId2">
    <c:autoUpdate val="0"/>
  </c:externalData>
  <c:userShapes r:id="rId3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260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r>
              <a:rPr lang="ru-RU"/>
              <a:t>Структура КЗ ООО "КомТЭК" Конаковский район (тыс. руб./%)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lumMod val="75000"/>
              </a:schemeClr>
            </a:solidFill>
            <a:ln w="25400">
              <a:noFill/>
            </a:ln>
          </c:spPr>
          <c:invertIfNegative val="0"/>
          <c:dLbls>
            <c:numFmt formatCode="#,##0.00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Изоплит!$K$44:$K$45</c:f>
              <c:strCache>
                <c:ptCount val="2"/>
                <c:pt idx="0">
                  <c:v>КЗ за природный газ ООО "Газпром межрегионгаз Тверь"</c:v>
                </c:pt>
                <c:pt idx="1">
                  <c:v>КЗ за электрическую энергию</c:v>
                </c:pt>
              </c:strCache>
            </c:strRef>
          </c:cat>
          <c:val>
            <c:numRef>
              <c:f>Изоплит!$L$44:$L$45</c:f>
              <c:numCache>
                <c:formatCode>_(* #,##0.00_);_(* \(#,##0.00\);_(* "-"??_);_(@_)</c:formatCode>
                <c:ptCount val="2"/>
                <c:pt idx="0">
                  <c:v>13977.349999999995</c:v>
                </c:pt>
                <c:pt idx="1">
                  <c:v>383.38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890560"/>
        <c:axId val="105892096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3.8317755646359572E-2"/>
                  <c:y val="-9.12003872751983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1498417568022503E-2"/>
                  <c:y val="-0.1251425369842421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0809973390662446E-2"/>
                  <c:y val="-0.1252139625048319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2.1727985770157044E-2"/>
                  <c:y val="-0.1209409935469374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1.9844693139713064E-2"/>
                  <c:y val="-0.1254996645871917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1.8191098925925395E-2"/>
                  <c:y val="-0.1299861922624273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7664783427496795E-3"/>
                  <c:y val="-0.1435185185185185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.0%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050" b="0" i="0" u="none" strike="noStrike" baseline="0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Изоплит!$K$44:$K$45</c:f>
              <c:strCache>
                <c:ptCount val="2"/>
                <c:pt idx="0">
                  <c:v>КЗ за природный газ ООО "Газпром межрегионгаз Тверь"</c:v>
                </c:pt>
                <c:pt idx="1">
                  <c:v>КЗ за электрическую энергию</c:v>
                </c:pt>
              </c:strCache>
            </c:strRef>
          </c:cat>
          <c:val>
            <c:numRef>
              <c:f>Изоплит!$M$44:$M$45</c:f>
              <c:numCache>
                <c:formatCode>0.0%</c:formatCode>
                <c:ptCount val="2"/>
                <c:pt idx="0">
                  <c:v>0.97330358554196017</c:v>
                </c:pt>
                <c:pt idx="1">
                  <c:v>2.6696414458039396E-2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172416"/>
        <c:axId val="106173952"/>
      </c:lineChart>
      <c:catAx>
        <c:axId val="105890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100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5892096"/>
        <c:crosses val="autoZero"/>
        <c:auto val="1"/>
        <c:lblAlgn val="ctr"/>
        <c:lblOffset val="100"/>
        <c:noMultiLvlLbl val="0"/>
      </c:catAx>
      <c:valAx>
        <c:axId val="10589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5890560"/>
        <c:crosses val="autoZero"/>
        <c:crossBetween val="between"/>
      </c:valAx>
      <c:catAx>
        <c:axId val="1061724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106173952"/>
        <c:crosses val="autoZero"/>
        <c:auto val="1"/>
        <c:lblAlgn val="ctr"/>
        <c:lblOffset val="100"/>
        <c:noMultiLvlLbl val="0"/>
      </c:catAx>
      <c:valAx>
        <c:axId val="106173952"/>
        <c:scaling>
          <c:orientation val="minMax"/>
        </c:scaling>
        <c:delete val="0"/>
        <c:axPos val="r"/>
        <c:numFmt formatCode="0.0%" sourceLinked="1"/>
        <c:majorTickMark val="out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6172416"/>
        <c:crosses val="max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50" b="0" i="0" u="none" strike="noStrike" baseline="0">
          <a:solidFill>
            <a:srgbClr val="003366"/>
          </a:solidFill>
          <a:latin typeface="Times New Roman"/>
          <a:ea typeface="Times New Roman"/>
          <a:cs typeface="Times New Roman"/>
        </a:defRPr>
      </a:pPr>
      <a:endParaRPr lang="ru-RU"/>
    </a:p>
  </c:txPr>
  <c:externalData r:id="rId2">
    <c:autoUpdate val="0"/>
  </c:externalData>
  <c:userShapes r:id="rId3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260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r>
              <a:rPr lang="ru-RU"/>
              <a:t>Структура ДЗ ООО "КомТЭК" Конаковский район (тыс. руб./%)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lumMod val="75000"/>
              </a:schemeClr>
            </a:solidFill>
            <a:ln w="25400">
              <a:noFill/>
            </a:ln>
          </c:spPr>
          <c:invertIfNegative val="0"/>
          <c:dLbls>
            <c:numFmt formatCode="#,##0.00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Изоплит!$K$56:$K$58</c:f>
              <c:strCache>
                <c:ptCount val="3"/>
                <c:pt idx="0">
                  <c:v>ДЗ Населения</c:v>
                </c:pt>
                <c:pt idx="1">
                  <c:v>ДЗ бюджета МО</c:v>
                </c:pt>
                <c:pt idx="2">
                  <c:v>ДЗ юр. лиц</c:v>
                </c:pt>
              </c:strCache>
            </c:strRef>
          </c:cat>
          <c:val>
            <c:numRef>
              <c:f>Изоплит!$L$56:$L$58</c:f>
              <c:numCache>
                <c:formatCode>General</c:formatCode>
                <c:ptCount val="3"/>
                <c:pt idx="0">
                  <c:v>43348.567470000002</c:v>
                </c:pt>
                <c:pt idx="1">
                  <c:v>637.70269000000008</c:v>
                </c:pt>
                <c:pt idx="2">
                  <c:v>2922.1298400000001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230912"/>
        <c:axId val="106232448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3.9861205294051086E-2"/>
                  <c:y val="-2.09947829610494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1498417568022503E-2"/>
                  <c:y val="-0.1251425369842421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0809973390662446E-2"/>
                  <c:y val="-0.1252139625048319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1727985770157044E-2"/>
                  <c:y val="-0.1209409935469374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1.9844693139713064E-2"/>
                  <c:y val="-0.1254996645871917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1.8191098925925395E-2"/>
                  <c:y val="-0.1299861922624273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7664783427496795E-3"/>
                  <c:y val="-0.1435185185185185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.0%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050" b="0" i="0" u="none" strike="noStrike" baseline="0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Изоплит!$K$56:$K$58</c:f>
              <c:strCache>
                <c:ptCount val="3"/>
                <c:pt idx="0">
                  <c:v>ДЗ Населения</c:v>
                </c:pt>
                <c:pt idx="1">
                  <c:v>ДЗ бюджета МО</c:v>
                </c:pt>
                <c:pt idx="2">
                  <c:v>ДЗ юр. лиц</c:v>
                </c:pt>
              </c:strCache>
            </c:strRef>
          </c:cat>
          <c:val>
            <c:numRef>
              <c:f>Изоплит!$M$56:$M$58</c:f>
              <c:numCache>
                <c:formatCode>0.0%</c:formatCode>
                <c:ptCount val="3"/>
                <c:pt idx="0">
                  <c:v>0.9241109794834188</c:v>
                </c:pt>
                <c:pt idx="1">
                  <c:v>1.3594637421016281E-2</c:v>
                </c:pt>
                <c:pt idx="2">
                  <c:v>6.2294383095564974E-2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250624"/>
        <c:axId val="106252160"/>
      </c:lineChart>
      <c:catAx>
        <c:axId val="106230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100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6232448"/>
        <c:crosses val="autoZero"/>
        <c:auto val="1"/>
        <c:lblAlgn val="ctr"/>
        <c:lblOffset val="100"/>
        <c:noMultiLvlLbl val="0"/>
      </c:catAx>
      <c:valAx>
        <c:axId val="10623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6230912"/>
        <c:crosses val="autoZero"/>
        <c:crossBetween val="between"/>
      </c:valAx>
      <c:catAx>
        <c:axId val="1062506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106252160"/>
        <c:crosses val="autoZero"/>
        <c:auto val="1"/>
        <c:lblAlgn val="ctr"/>
        <c:lblOffset val="100"/>
        <c:noMultiLvlLbl val="0"/>
      </c:catAx>
      <c:valAx>
        <c:axId val="106252160"/>
        <c:scaling>
          <c:orientation val="minMax"/>
        </c:scaling>
        <c:delete val="0"/>
        <c:axPos val="r"/>
        <c:numFmt formatCode="0.0%" sourceLinked="1"/>
        <c:majorTickMark val="out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6250624"/>
        <c:crosses val="max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50" b="0" i="0" u="none" strike="noStrike" baseline="0">
          <a:solidFill>
            <a:srgbClr val="003366"/>
          </a:solidFill>
          <a:latin typeface="Times New Roman"/>
          <a:ea typeface="Times New Roman"/>
          <a:cs typeface="Times New Roman"/>
        </a:defRPr>
      </a:pPr>
      <a:endParaRPr lang="ru-RU"/>
    </a:p>
  </c:txPr>
  <c:externalData r:id="rId2">
    <c:autoUpdate val="0"/>
  </c:externalData>
  <c:userShapes r:id="rId3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260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r>
              <a:rPr lang="ru-RU"/>
              <a:t>Структура КЗ ООО "РЭР - Тверь" город Ржев (тыс. руб./%)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lumMod val="75000"/>
              </a:schemeClr>
            </a:solidFill>
            <a:ln w="25400">
              <a:noFill/>
            </a:ln>
          </c:spPr>
          <c:invertIfNegative val="0"/>
          <c:dLbls>
            <c:numFmt formatCode="#,##0.00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Лист1!$B$27:$B$28</c:f>
              <c:strCache>
                <c:ptCount val="2"/>
                <c:pt idx="0">
                  <c:v>КЗ за природный газ ООО "Газпром межрегионгаз Тверь"</c:v>
                </c:pt>
                <c:pt idx="1">
                  <c:v>КЗ за электрическую энергию</c:v>
                </c:pt>
              </c:strCache>
            </c:strRef>
          </c:cat>
          <c:val>
            <c:numRef>
              <c:f>Лист1!$C$27:$C$28</c:f>
              <c:numCache>
                <c:formatCode>General</c:formatCode>
                <c:ptCount val="2"/>
                <c:pt idx="0">
                  <c:v>231446</c:v>
                </c:pt>
                <c:pt idx="1">
                  <c:v>50600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409984"/>
        <c:axId val="106411520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4.4502481631855537E-2"/>
                  <c:y val="-6.01881658936684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3.5744196582422075E-2"/>
                  <c:y val="-6.63526067908375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0809973390662446E-2"/>
                  <c:y val="-0.1252139625048319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2.1727985770157044E-2"/>
                  <c:y val="-0.1209409935469374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1.984469313971305E-2"/>
                  <c:y val="-0.1254996645871915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1.8191098925925395E-2"/>
                  <c:y val="-0.1299861922624271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7664783427496761E-3"/>
                  <c:y val="-0.1435185185185185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.0%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050" b="0" i="0" u="none" strike="noStrike" baseline="0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Лист1!$B$27:$B$28</c:f>
              <c:strCache>
                <c:ptCount val="2"/>
                <c:pt idx="0">
                  <c:v>КЗ за природный газ ООО "Газпром межрегионгаз Тверь"</c:v>
                </c:pt>
                <c:pt idx="1">
                  <c:v>КЗ за электрическую энергию</c:v>
                </c:pt>
              </c:strCache>
            </c:strRef>
          </c:cat>
          <c:val>
            <c:numRef>
              <c:f>Лист1!$D$27:$D$28</c:f>
              <c:numCache>
                <c:formatCode>0.0%</c:formatCode>
                <c:ptCount val="2"/>
                <c:pt idx="0">
                  <c:v>0.82059664026435408</c:v>
                </c:pt>
                <c:pt idx="1">
                  <c:v>0.17940335973564597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413056"/>
        <c:axId val="106427136"/>
      </c:lineChart>
      <c:catAx>
        <c:axId val="106409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80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6411520"/>
        <c:crosses val="autoZero"/>
        <c:auto val="1"/>
        <c:lblAlgn val="ctr"/>
        <c:lblOffset val="100"/>
        <c:noMultiLvlLbl val="0"/>
      </c:catAx>
      <c:valAx>
        <c:axId val="106411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6409984"/>
        <c:crosses val="autoZero"/>
        <c:crossBetween val="between"/>
      </c:valAx>
      <c:catAx>
        <c:axId val="1064130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106427136"/>
        <c:crosses val="autoZero"/>
        <c:auto val="1"/>
        <c:lblAlgn val="ctr"/>
        <c:lblOffset val="100"/>
        <c:noMultiLvlLbl val="0"/>
      </c:catAx>
      <c:valAx>
        <c:axId val="106427136"/>
        <c:scaling>
          <c:orientation val="minMax"/>
        </c:scaling>
        <c:delete val="0"/>
        <c:axPos val="r"/>
        <c:numFmt formatCode="0.0%" sourceLinked="1"/>
        <c:majorTickMark val="out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rgbClr val="003366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6413056"/>
        <c:crosses val="max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50" b="0" i="0" u="none" strike="noStrike" baseline="0">
          <a:solidFill>
            <a:srgbClr val="003366"/>
          </a:solidFill>
          <a:latin typeface="Times New Roman"/>
          <a:ea typeface="Times New Roman"/>
          <a:cs typeface="Times New Roman"/>
        </a:defRPr>
      </a:pPr>
      <a:endParaRPr lang="ru-RU"/>
    </a:p>
  </c:txPr>
  <c:externalData r:id="rId2">
    <c:autoUpdate val="0"/>
  </c:externalData>
  <c:userShapes r:id="rId3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260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r>
              <a:rPr lang="ru-RU"/>
              <a:t>Структура ДЗ ООО "РЭР - Тверь" город Ржев (тыс. руб./%)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lumMod val="75000"/>
              </a:schemeClr>
            </a:solidFill>
            <a:ln w="25400">
              <a:noFill/>
            </a:ln>
          </c:spPr>
          <c:invertIfNegative val="0"/>
          <c:dLbls>
            <c:numFmt formatCode="#,##0.00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Лист1!$B$31:$B$34</c:f>
              <c:strCache>
                <c:ptCount val="4"/>
                <c:pt idx="0">
                  <c:v>ДЗ Населения</c:v>
                </c:pt>
                <c:pt idx="1">
                  <c:v>ДЗ бюджета города</c:v>
                </c:pt>
                <c:pt idx="2">
                  <c:v>ДЗ за перепродаваемую тепловую энергию</c:v>
                </c:pt>
                <c:pt idx="3">
                  <c:v>ДЗ юр. лиц</c:v>
                </c:pt>
              </c:strCache>
            </c:strRef>
          </c:cat>
          <c:val>
            <c:numRef>
              <c:f>Лист1!$C$31:$C$34</c:f>
              <c:numCache>
                <c:formatCode>General</c:formatCode>
                <c:ptCount val="4"/>
                <c:pt idx="0">
                  <c:v>72588.399999999994</c:v>
                </c:pt>
                <c:pt idx="1">
                  <c:v>6118.2</c:v>
                </c:pt>
                <c:pt idx="2">
                  <c:v>19142.7</c:v>
                </c:pt>
                <c:pt idx="3">
                  <c:v>24335.7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471424"/>
        <c:axId val="106472960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3.8314090832012801E-2"/>
                  <c:y val="-8.59729035955069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1498417568022486E-2"/>
                  <c:y val="-0.1251425369842421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0809973390662446E-2"/>
                  <c:y val="-0.1252139625048319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1727985770157044E-2"/>
                  <c:y val="-0.1209409935469374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1.984469313971305E-2"/>
                  <c:y val="-0.1254996645871915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1.8191098925925395E-2"/>
                  <c:y val="-0.1299861922624271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7664783427496761E-3"/>
                  <c:y val="-0.1435185185185185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.0%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050" b="0" i="0" u="none" strike="noStrike" baseline="0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Лист1!$B$31:$B$34</c:f>
              <c:strCache>
                <c:ptCount val="4"/>
                <c:pt idx="0">
                  <c:v>ДЗ Населения</c:v>
                </c:pt>
                <c:pt idx="1">
                  <c:v>ДЗ бюджета города</c:v>
                </c:pt>
                <c:pt idx="2">
                  <c:v>ДЗ за перепродаваемую тепловую энергию</c:v>
                </c:pt>
                <c:pt idx="3">
                  <c:v>ДЗ юр. лиц</c:v>
                </c:pt>
              </c:strCache>
            </c:strRef>
          </c:cat>
          <c:val>
            <c:numRef>
              <c:f>Лист1!$D$31:$D$34</c:f>
              <c:numCache>
                <c:formatCode>0.0%</c:formatCode>
                <c:ptCount val="4"/>
                <c:pt idx="0">
                  <c:v>0.59408601710520936</c:v>
                </c:pt>
                <c:pt idx="1">
                  <c:v>5.007324958055407E-2</c:v>
                </c:pt>
                <c:pt idx="2">
                  <c:v>0.15666980398575933</c:v>
                </c:pt>
                <c:pt idx="3">
                  <c:v>0.1991709293284773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474496"/>
        <c:axId val="106488576"/>
      </c:lineChart>
      <c:catAx>
        <c:axId val="106471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80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6472960"/>
        <c:crosses val="autoZero"/>
        <c:auto val="1"/>
        <c:lblAlgn val="ctr"/>
        <c:lblOffset val="100"/>
        <c:noMultiLvlLbl val="0"/>
      </c:catAx>
      <c:valAx>
        <c:axId val="10647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6471424"/>
        <c:crosses val="autoZero"/>
        <c:crossBetween val="between"/>
      </c:valAx>
      <c:catAx>
        <c:axId val="1064744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106488576"/>
        <c:crosses val="autoZero"/>
        <c:auto val="1"/>
        <c:lblAlgn val="ctr"/>
        <c:lblOffset val="100"/>
        <c:noMultiLvlLbl val="0"/>
      </c:catAx>
      <c:valAx>
        <c:axId val="106488576"/>
        <c:scaling>
          <c:orientation val="minMax"/>
        </c:scaling>
        <c:delete val="0"/>
        <c:axPos val="r"/>
        <c:numFmt formatCode="0.0%" sourceLinked="1"/>
        <c:majorTickMark val="out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rgbClr val="003366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6474496"/>
        <c:crosses val="max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50" b="0" i="0" u="none" strike="noStrike" baseline="0">
          <a:solidFill>
            <a:srgbClr val="003366"/>
          </a:solidFill>
          <a:latin typeface="Times New Roman"/>
          <a:ea typeface="Times New Roman"/>
          <a:cs typeface="Times New Roman"/>
        </a:defRPr>
      </a:pPr>
      <a:endParaRPr lang="ru-RU"/>
    </a:p>
  </c:txPr>
  <c:externalData r:id="rId2">
    <c:autoUpdate val="0"/>
  </c:externalData>
  <c:userShapes r:id="rId3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260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r>
              <a:rPr lang="ru-RU" dirty="0"/>
              <a:t>Структура КЗ МУП </a:t>
            </a:r>
            <a:r>
              <a:rPr lang="ru-RU" dirty="0" smtClean="0"/>
              <a:t>«</a:t>
            </a:r>
            <a:r>
              <a:rPr lang="ru-RU" dirty="0" err="1" smtClean="0"/>
              <a:t>Фировское</a:t>
            </a:r>
            <a:r>
              <a:rPr lang="ru-RU" dirty="0" smtClean="0"/>
              <a:t> ЖКХ» (</a:t>
            </a:r>
            <a:r>
              <a:rPr lang="ru-RU" dirty="0"/>
              <a:t>тыс. руб./%)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lumMod val="75000"/>
              </a:schemeClr>
            </a:solidFill>
            <a:ln w="25400">
              <a:noFill/>
            </a:ln>
          </c:spPr>
          <c:invertIfNegative val="0"/>
          <c:dLbls>
            <c:numFmt formatCode="#,##0.00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Лист1!$B$27:$B$31</c:f>
              <c:strCache>
                <c:ptCount val="5"/>
                <c:pt idx="0">
                  <c:v>КЗ за природный газ ООО "Газпром межрегионгаз Тверь"</c:v>
                </c:pt>
                <c:pt idx="1">
                  <c:v>КЗ за услуги по передачи электрической энергии</c:v>
                </c:pt>
                <c:pt idx="2">
                  <c:v>КЗ за электрическую энергию</c:v>
                </c:pt>
                <c:pt idx="3">
                  <c:v>КЗ за поставленное твердое топливо</c:v>
                </c:pt>
                <c:pt idx="4">
                  <c:v>КЗ перед прочими поставщиками и подрядчиками</c:v>
                </c:pt>
              </c:strCache>
            </c:strRef>
          </c:cat>
          <c:val>
            <c:numRef>
              <c:f>Лист1!$C$27:$C$31</c:f>
              <c:numCache>
                <c:formatCode>General</c:formatCode>
                <c:ptCount val="5"/>
                <c:pt idx="0">
                  <c:v>23833.8</c:v>
                </c:pt>
                <c:pt idx="1">
                  <c:v>5160.3999999999996</c:v>
                </c:pt>
                <c:pt idx="2">
                  <c:v>179.5</c:v>
                </c:pt>
                <c:pt idx="3" formatCode="_(* #,##0.00_);_(* \(#,##0.00\);_(* &quot;-&quot;??_);_(@_)">
                  <c:v>520.20000000000005</c:v>
                </c:pt>
                <c:pt idx="4" formatCode="_(* #,##0.00_);_(* \(#,##0.00\);_(* &quot;-&quot;??_);_(@_)">
                  <c:v>1009.7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579840"/>
        <c:axId val="106581376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3.9861205294051086E-2"/>
                  <c:y val="-2.09947829610494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1498417568022499E-2"/>
                  <c:y val="-0.1251425369842421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0809973390662446E-2"/>
                  <c:y val="-0.1252139625048319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1727985770157044E-2"/>
                  <c:y val="-0.1209409935469374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1.9844693139713061E-2"/>
                  <c:y val="-0.1254996645871916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1.8191098925925395E-2"/>
                  <c:y val="-0.129986192262427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7664783427496787E-3"/>
                  <c:y val="-0.1435185185185185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.0%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050" b="0" i="0" u="none" strike="noStrike" baseline="0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Лист1!$B$27:$B$31</c:f>
              <c:strCache>
                <c:ptCount val="5"/>
                <c:pt idx="0">
                  <c:v>КЗ за природный газ ООО "Газпром межрегионгаз Тверь"</c:v>
                </c:pt>
                <c:pt idx="1">
                  <c:v>КЗ за услуги по передачи электрической энергии</c:v>
                </c:pt>
                <c:pt idx="2">
                  <c:v>КЗ за электрическую энергию</c:v>
                </c:pt>
                <c:pt idx="3">
                  <c:v>КЗ за поставленное твердое топливо</c:v>
                </c:pt>
                <c:pt idx="4">
                  <c:v>КЗ перед прочими поставщиками и подрядчиками</c:v>
                </c:pt>
              </c:strCache>
            </c:strRef>
          </c:cat>
          <c:val>
            <c:numRef>
              <c:f>Лист1!$D$27:$D$31</c:f>
              <c:numCache>
                <c:formatCode>0.0%</c:formatCode>
                <c:ptCount val="5"/>
                <c:pt idx="0">
                  <c:v>0.77625425031592388</c:v>
                </c:pt>
                <c:pt idx="1">
                  <c:v>0.16807149650203884</c:v>
                </c:pt>
                <c:pt idx="2">
                  <c:v>5.8462199872327675E-3</c:v>
                </c:pt>
                <c:pt idx="3">
                  <c:v>1.6942638648236689E-2</c:v>
                </c:pt>
                <c:pt idx="4">
                  <c:v>3.2885394546567831E-2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595456"/>
        <c:axId val="106596992"/>
      </c:lineChart>
      <c:catAx>
        <c:axId val="106579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80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6581376"/>
        <c:crosses val="autoZero"/>
        <c:auto val="1"/>
        <c:lblAlgn val="ctr"/>
        <c:lblOffset val="100"/>
        <c:noMultiLvlLbl val="0"/>
      </c:catAx>
      <c:valAx>
        <c:axId val="106581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6579840"/>
        <c:crosses val="autoZero"/>
        <c:crossBetween val="between"/>
      </c:valAx>
      <c:catAx>
        <c:axId val="1065954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106596992"/>
        <c:crosses val="autoZero"/>
        <c:auto val="1"/>
        <c:lblAlgn val="ctr"/>
        <c:lblOffset val="100"/>
        <c:noMultiLvlLbl val="0"/>
      </c:catAx>
      <c:valAx>
        <c:axId val="106596992"/>
        <c:scaling>
          <c:orientation val="minMax"/>
        </c:scaling>
        <c:delete val="0"/>
        <c:axPos val="r"/>
        <c:numFmt formatCode="0.0%" sourceLinked="1"/>
        <c:majorTickMark val="out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6595456"/>
        <c:crosses val="max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50" b="0" i="0" u="none" strike="noStrike" baseline="0">
          <a:solidFill>
            <a:srgbClr val="003366"/>
          </a:solidFill>
          <a:latin typeface="Times New Roman"/>
          <a:ea typeface="Times New Roman"/>
          <a:cs typeface="Times New Roman"/>
        </a:defRPr>
      </a:pPr>
      <a:endParaRPr lang="ru-RU"/>
    </a:p>
  </c:txPr>
  <c:externalData r:id="rId2">
    <c:autoUpdate val="0"/>
  </c:externalData>
  <c:userShapes r:id="rId3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260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r>
              <a:rPr lang="ru-RU" dirty="0"/>
              <a:t>Структура ДЗ МУП </a:t>
            </a:r>
            <a:r>
              <a:rPr lang="ru-RU" dirty="0" smtClean="0"/>
              <a:t>«</a:t>
            </a:r>
            <a:r>
              <a:rPr lang="ru-RU" dirty="0" err="1" smtClean="0"/>
              <a:t>Фировское</a:t>
            </a:r>
            <a:r>
              <a:rPr lang="ru-RU" dirty="0" smtClean="0"/>
              <a:t> ЖКХ» (тыс</a:t>
            </a:r>
            <a:r>
              <a:rPr lang="ru-RU" dirty="0"/>
              <a:t>. руб./%)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lumMod val="75000"/>
              </a:schemeClr>
            </a:solidFill>
            <a:ln w="25400">
              <a:noFill/>
            </a:ln>
          </c:spPr>
          <c:invertIfNegative val="0"/>
          <c:dLbls>
            <c:numFmt formatCode="#,##0.00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Лист1!$B$34:$B$38</c:f>
              <c:strCache>
                <c:ptCount val="5"/>
                <c:pt idx="0">
                  <c:v>ДЗ Населения</c:v>
                </c:pt>
                <c:pt idx="1">
                  <c:v>ДЗ бюджет МО</c:v>
                </c:pt>
                <c:pt idx="2">
                  <c:v>ДЗ областного бюджета</c:v>
                </c:pt>
                <c:pt idx="3">
                  <c:v>ДЗ федерального бюджета</c:v>
                </c:pt>
                <c:pt idx="4">
                  <c:v>ДЗ юр. Лиц (МУП "Велком")</c:v>
                </c:pt>
              </c:strCache>
            </c:strRef>
          </c:cat>
          <c:val>
            <c:numRef>
              <c:f>Лист1!$C$34:$C$38</c:f>
              <c:numCache>
                <c:formatCode>General</c:formatCode>
                <c:ptCount val="5"/>
                <c:pt idx="0">
                  <c:v>3395.3</c:v>
                </c:pt>
                <c:pt idx="1">
                  <c:v>3.8</c:v>
                </c:pt>
                <c:pt idx="2">
                  <c:v>23.7</c:v>
                </c:pt>
                <c:pt idx="3">
                  <c:v>1.3</c:v>
                </c:pt>
                <c:pt idx="4">
                  <c:v>7466.6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474432"/>
        <c:axId val="97475968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2.9031496500388838E-2"/>
                  <c:y val="-7.0086742069903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1498417568022499E-2"/>
                  <c:y val="-0.1251425369842421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0809973390662446E-2"/>
                  <c:y val="-0.1252139625048319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1727985770157044E-2"/>
                  <c:y val="-0.1209409935469374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2.8115418949551392E-2"/>
                  <c:y val="-0.1058628207407866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1.8191098925925395E-2"/>
                  <c:y val="-0.129986192262427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7664783427496787E-3"/>
                  <c:y val="-0.1435185185185185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.0%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050" b="0" i="0" u="none" strike="noStrike" baseline="0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Лист1!$B$34:$B$38</c:f>
              <c:strCache>
                <c:ptCount val="5"/>
                <c:pt idx="0">
                  <c:v>ДЗ Населения</c:v>
                </c:pt>
                <c:pt idx="1">
                  <c:v>ДЗ бюджет МО</c:v>
                </c:pt>
                <c:pt idx="2">
                  <c:v>ДЗ областного бюджета</c:v>
                </c:pt>
                <c:pt idx="3">
                  <c:v>ДЗ федерального бюджета</c:v>
                </c:pt>
                <c:pt idx="4">
                  <c:v>ДЗ юр. Лиц (МУП "Велком")</c:v>
                </c:pt>
              </c:strCache>
            </c:strRef>
          </c:cat>
          <c:val>
            <c:numRef>
              <c:f>Лист1!$D$34:$D$38</c:f>
              <c:numCache>
                <c:formatCode>0.0%</c:formatCode>
                <c:ptCount val="5"/>
                <c:pt idx="0">
                  <c:v>0.31176141111223338</c:v>
                </c:pt>
                <c:pt idx="1">
                  <c:v>3.4892155692471579E-4</c:v>
                </c:pt>
                <c:pt idx="2">
                  <c:v>2.1761686576620416E-3</c:v>
                </c:pt>
                <c:pt idx="3">
                  <c:v>1.1936790105319225E-4</c:v>
                </c:pt>
                <c:pt idx="4">
                  <c:v>0.6855941307721265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481856"/>
        <c:axId val="97483392"/>
      </c:lineChart>
      <c:catAx>
        <c:axId val="9747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80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97475968"/>
        <c:crosses val="autoZero"/>
        <c:auto val="1"/>
        <c:lblAlgn val="ctr"/>
        <c:lblOffset val="100"/>
        <c:noMultiLvlLbl val="0"/>
      </c:catAx>
      <c:valAx>
        <c:axId val="9747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97474432"/>
        <c:crosses val="autoZero"/>
        <c:crossBetween val="between"/>
      </c:valAx>
      <c:catAx>
        <c:axId val="974818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97483392"/>
        <c:crosses val="autoZero"/>
        <c:auto val="1"/>
        <c:lblAlgn val="ctr"/>
        <c:lblOffset val="100"/>
        <c:noMultiLvlLbl val="0"/>
      </c:catAx>
      <c:valAx>
        <c:axId val="97483392"/>
        <c:scaling>
          <c:orientation val="minMax"/>
        </c:scaling>
        <c:delete val="0"/>
        <c:axPos val="r"/>
        <c:numFmt formatCode="0.0%" sourceLinked="1"/>
        <c:majorTickMark val="out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97481856"/>
        <c:crosses val="max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50" b="0" i="0" u="none" strike="noStrike" baseline="0">
          <a:solidFill>
            <a:srgbClr val="003366"/>
          </a:solidFill>
          <a:latin typeface="Times New Roman"/>
          <a:ea typeface="Times New Roman"/>
          <a:cs typeface="Times New Roman"/>
        </a:defRPr>
      </a:pPr>
      <a:endParaRPr lang="ru-RU"/>
    </a:p>
  </c:txPr>
  <c:externalData r:id="rId2">
    <c:autoUpdate val="0"/>
  </c:externalData>
  <c:userShapes r:id="rId3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260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r>
              <a:rPr lang="ru-RU"/>
              <a:t>Структура КЗ МУП "Велком" Фировский район (тыс. руб./%)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lumMod val="75000"/>
              </a:schemeClr>
            </a:solidFill>
            <a:ln w="25400">
              <a:noFill/>
            </a:ln>
          </c:spPr>
          <c:invertIfNegative val="0"/>
          <c:dLbls>
            <c:numFmt formatCode="#,##0.00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Лист1!$B$23:$B$27</c:f>
              <c:strCache>
                <c:ptCount val="5"/>
                <c:pt idx="0">
                  <c:v>КЗ за природный газ ООО "Газпром межрегионгаз Тверь"</c:v>
                </c:pt>
                <c:pt idx="1">
                  <c:v>КЗ за электрическую энергию</c:v>
                </c:pt>
                <c:pt idx="2">
                  <c:v>КЗ за услуги по передачи электрической энергии</c:v>
                </c:pt>
                <c:pt idx="3">
                  <c:v>КЗ перед МУП "Фировское ЖКХ"</c:v>
                </c:pt>
                <c:pt idx="4">
                  <c:v>КЗ перед прочими поставщиками и подрядчиками</c:v>
                </c:pt>
              </c:strCache>
            </c:strRef>
          </c:cat>
          <c:val>
            <c:numRef>
              <c:f>Лист1!$C$23:$C$27</c:f>
              <c:numCache>
                <c:formatCode>General</c:formatCode>
                <c:ptCount val="5"/>
                <c:pt idx="0">
                  <c:v>20490.599999999999</c:v>
                </c:pt>
                <c:pt idx="1">
                  <c:v>550.11099999999999</c:v>
                </c:pt>
                <c:pt idx="2">
                  <c:v>107.14100000000001</c:v>
                </c:pt>
                <c:pt idx="3">
                  <c:v>7618.48</c:v>
                </c:pt>
                <c:pt idx="4">
                  <c:v>152.49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964288"/>
        <c:axId val="105965824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3.9861185031440823E-2"/>
                  <c:y val="-1.3983785752200372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1498417568022489E-2"/>
                  <c:y val="-0.1251425369842421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0809973390662446E-2"/>
                  <c:y val="-0.1252139625048319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1727985770157044E-2"/>
                  <c:y val="-0.1209409935469374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1.9844693139713054E-2"/>
                  <c:y val="-0.125499664587191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1.8191098925925395E-2"/>
                  <c:y val="-0.1299861922624271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7664783427496769E-3"/>
                  <c:y val="-0.1435185185185185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.0%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050" b="0" i="0" u="none" strike="noStrike" baseline="0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Лист1!$B$23:$B$27</c:f>
              <c:strCache>
                <c:ptCount val="5"/>
                <c:pt idx="0">
                  <c:v>КЗ за природный газ ООО "Газпром межрегионгаз Тверь"</c:v>
                </c:pt>
                <c:pt idx="1">
                  <c:v>КЗ за электрическую энергию</c:v>
                </c:pt>
                <c:pt idx="2">
                  <c:v>КЗ за услуги по передачи электрической энергии</c:v>
                </c:pt>
                <c:pt idx="3">
                  <c:v>КЗ перед МУП "Фировское ЖКХ"</c:v>
                </c:pt>
                <c:pt idx="4">
                  <c:v>КЗ перед прочими поставщиками и подрядчиками</c:v>
                </c:pt>
              </c:strCache>
            </c:strRef>
          </c:cat>
          <c:val>
            <c:numRef>
              <c:f>Лист1!$D$23:$D$27</c:f>
              <c:numCache>
                <c:formatCode>0.0%</c:formatCode>
                <c:ptCount val="5"/>
                <c:pt idx="0">
                  <c:v>0.70855583259926691</c:v>
                </c:pt>
                <c:pt idx="1">
                  <c:v>1.9022593658897999E-2</c:v>
                </c:pt>
                <c:pt idx="2">
                  <c:v>3.7048881175035416E-3</c:v>
                </c:pt>
                <c:pt idx="3">
                  <c:v>0.2634436492606787</c:v>
                </c:pt>
                <c:pt idx="4">
                  <c:v>5.2730363636527104E-3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984000"/>
        <c:axId val="105985536"/>
      </c:lineChart>
      <c:catAx>
        <c:axId val="1059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80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5965824"/>
        <c:crosses val="autoZero"/>
        <c:auto val="1"/>
        <c:lblAlgn val="ctr"/>
        <c:lblOffset val="100"/>
        <c:noMultiLvlLbl val="0"/>
      </c:catAx>
      <c:valAx>
        <c:axId val="10596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5964288"/>
        <c:crosses val="autoZero"/>
        <c:crossBetween val="between"/>
      </c:valAx>
      <c:catAx>
        <c:axId val="1059840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105985536"/>
        <c:crosses val="autoZero"/>
        <c:auto val="1"/>
        <c:lblAlgn val="ctr"/>
        <c:lblOffset val="100"/>
        <c:noMultiLvlLbl val="0"/>
      </c:catAx>
      <c:valAx>
        <c:axId val="105985536"/>
        <c:scaling>
          <c:orientation val="minMax"/>
        </c:scaling>
        <c:delete val="0"/>
        <c:axPos val="r"/>
        <c:numFmt formatCode="0.0%" sourceLinked="1"/>
        <c:majorTickMark val="out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5984000"/>
        <c:crosses val="max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50" b="0" i="0" u="none" strike="noStrike" baseline="0">
          <a:solidFill>
            <a:srgbClr val="003366"/>
          </a:solidFill>
          <a:latin typeface="Times New Roman"/>
          <a:ea typeface="Times New Roman"/>
          <a:cs typeface="Times New Roman"/>
        </a:defRPr>
      </a:pPr>
      <a:endParaRPr lang="ru-RU"/>
    </a:p>
  </c:txPr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v>01.05.2018</c:v>
          </c:tx>
          <c:spPr>
            <a:solidFill>
              <a:srgbClr val="F77A77"/>
            </a:solidFill>
          </c:spPr>
          <c:invertIfNegative val="0"/>
          <c:cat>
            <c:strRef>
              <c:f>'ДЛЯ ПЕЧАТИ!!!!!! (2)'!$B$236:$B$264</c:f>
              <c:strCache>
                <c:ptCount val="29"/>
                <c:pt idx="0">
                  <c:v>г. Тверь</c:v>
                </c:pt>
                <c:pt idx="1">
                  <c:v>г.Ржев</c:v>
                </c:pt>
                <c:pt idx="2">
                  <c:v>г. Вышний Волочек</c:v>
                </c:pt>
                <c:pt idx="3">
                  <c:v>Бологовский район</c:v>
                </c:pt>
                <c:pt idx="4">
                  <c:v>г. Торжок</c:v>
                </c:pt>
                <c:pt idx="5">
                  <c:v>Конаковский район</c:v>
                </c:pt>
                <c:pt idx="6">
                  <c:v>Вышневолоцкий район</c:v>
                </c:pt>
                <c:pt idx="7">
                  <c:v>Калининский район</c:v>
                </c:pt>
                <c:pt idx="8">
                  <c:v>ЗАТО Озерный</c:v>
                </c:pt>
                <c:pt idx="9">
                  <c:v>г. Кимры</c:v>
                </c:pt>
                <c:pt idx="10">
                  <c:v>Калязинский район</c:v>
                </c:pt>
                <c:pt idx="11">
                  <c:v>Кашинский район</c:v>
                </c:pt>
                <c:pt idx="12">
                  <c:v>Торжокский район</c:v>
                </c:pt>
                <c:pt idx="13">
                  <c:v>Бежецкий район</c:v>
                </c:pt>
                <c:pt idx="14">
                  <c:v>Кимрский район</c:v>
                </c:pt>
                <c:pt idx="15">
                  <c:v>Кувшиновский район</c:v>
                </c:pt>
                <c:pt idx="16">
                  <c:v>Спировский район</c:v>
                </c:pt>
                <c:pt idx="17">
                  <c:v>Осташковский район</c:v>
                </c:pt>
                <c:pt idx="18">
                  <c:v>Фировский район</c:v>
                </c:pt>
                <c:pt idx="19">
                  <c:v>Старицкий район</c:v>
                </c:pt>
                <c:pt idx="20">
                  <c:v>Зубцовский район</c:v>
                </c:pt>
                <c:pt idx="21">
                  <c:v>Андреапольский район</c:v>
                </c:pt>
                <c:pt idx="22">
                  <c:v>Лихославльский район</c:v>
                </c:pt>
                <c:pt idx="23">
                  <c:v>ЗАТО Солнечный</c:v>
                </c:pt>
                <c:pt idx="24">
                  <c:v>Ржевский район</c:v>
                </c:pt>
                <c:pt idx="25">
                  <c:v>Кесовогорский  район</c:v>
                </c:pt>
                <c:pt idx="26">
                  <c:v>Пеновский район</c:v>
                </c:pt>
                <c:pt idx="27">
                  <c:v>Рамешковский район</c:v>
                </c:pt>
                <c:pt idx="28">
                  <c:v>Селижаровский район</c:v>
                </c:pt>
              </c:strCache>
            </c:strRef>
          </c:cat>
          <c:val>
            <c:numRef>
              <c:f>'ДЛЯ ПЕЧАТИ!!!!!! (2)'!$V$236:$V$264</c:f>
              <c:numCache>
                <c:formatCode>#,##0.0</c:formatCode>
                <c:ptCount val="29"/>
                <c:pt idx="0">
                  <c:v>669221.9096100016</c:v>
                </c:pt>
                <c:pt idx="1">
                  <c:v>104522.62901000008</c:v>
                </c:pt>
                <c:pt idx="2">
                  <c:v>89050.125069999922</c:v>
                </c:pt>
                <c:pt idx="3">
                  <c:v>64329.127909999967</c:v>
                </c:pt>
                <c:pt idx="4">
                  <c:v>62430.814240000043</c:v>
                </c:pt>
                <c:pt idx="5">
                  <c:v>65165.806049999876</c:v>
                </c:pt>
                <c:pt idx="6">
                  <c:v>46576.324080000006</c:v>
                </c:pt>
                <c:pt idx="7">
                  <c:v>35238.873510000019</c:v>
                </c:pt>
                <c:pt idx="8">
                  <c:v>31451.014669999993</c:v>
                </c:pt>
                <c:pt idx="9">
                  <c:v>36118.514630000012</c:v>
                </c:pt>
                <c:pt idx="10">
                  <c:v>20317.57278000001</c:v>
                </c:pt>
                <c:pt idx="11">
                  <c:v>19724.938970000021</c:v>
                </c:pt>
                <c:pt idx="12">
                  <c:v>12493.574780000008</c:v>
                </c:pt>
                <c:pt idx="13">
                  <c:v>13340.05075</c:v>
                </c:pt>
                <c:pt idx="14">
                  <c:v>10533.787200000017</c:v>
                </c:pt>
                <c:pt idx="15">
                  <c:v>6978.124370000005</c:v>
                </c:pt>
                <c:pt idx="16">
                  <c:v>6046.3151900000048</c:v>
                </c:pt>
                <c:pt idx="17">
                  <c:v>9242.6695599999875</c:v>
                </c:pt>
                <c:pt idx="18">
                  <c:v>8123.3986200000054</c:v>
                </c:pt>
                <c:pt idx="19">
                  <c:v>13277.98236</c:v>
                </c:pt>
                <c:pt idx="20">
                  <c:v>4510.8485500000006</c:v>
                </c:pt>
                <c:pt idx="21">
                  <c:v>6155.9596999999994</c:v>
                </c:pt>
                <c:pt idx="22">
                  <c:v>7520.5397499999999</c:v>
                </c:pt>
                <c:pt idx="23">
                  <c:v>2356.1968399999992</c:v>
                </c:pt>
                <c:pt idx="24">
                  <c:v>1629.0455300000001</c:v>
                </c:pt>
                <c:pt idx="25">
                  <c:v>775.16471000000001</c:v>
                </c:pt>
                <c:pt idx="26">
                  <c:v>359.2757499999999</c:v>
                </c:pt>
                <c:pt idx="27">
                  <c:v>-1719.4408300000057</c:v>
                </c:pt>
                <c:pt idx="28">
                  <c:v>-9419.7968099999944</c:v>
                </c:pt>
              </c:numCache>
            </c:numRef>
          </c:val>
        </c:ser>
        <c:ser>
          <c:idx val="1"/>
          <c:order val="1"/>
          <c:tx>
            <c:v>01.06.2018</c:v>
          </c:tx>
          <c:spPr>
            <a:solidFill>
              <a:srgbClr val="61C45C"/>
            </a:solidFill>
          </c:spPr>
          <c:invertIfNegative val="0"/>
          <c:cat>
            <c:strRef>
              <c:f>'ДЛЯ ПЕЧАТИ!!!!!! (2)'!$B$236:$B$264</c:f>
              <c:strCache>
                <c:ptCount val="29"/>
                <c:pt idx="0">
                  <c:v>г. Тверь</c:v>
                </c:pt>
                <c:pt idx="1">
                  <c:v>г.Ржев</c:v>
                </c:pt>
                <c:pt idx="2">
                  <c:v>г. Вышний Волочек</c:v>
                </c:pt>
                <c:pt idx="3">
                  <c:v>Бологовский район</c:v>
                </c:pt>
                <c:pt idx="4">
                  <c:v>г. Торжок</c:v>
                </c:pt>
                <c:pt idx="5">
                  <c:v>Конаковский район</c:v>
                </c:pt>
                <c:pt idx="6">
                  <c:v>Вышневолоцкий район</c:v>
                </c:pt>
                <c:pt idx="7">
                  <c:v>Калининский район</c:v>
                </c:pt>
                <c:pt idx="8">
                  <c:v>ЗАТО Озерный</c:v>
                </c:pt>
                <c:pt idx="9">
                  <c:v>г. Кимры</c:v>
                </c:pt>
                <c:pt idx="10">
                  <c:v>Калязинский район</c:v>
                </c:pt>
                <c:pt idx="11">
                  <c:v>Кашинский район</c:v>
                </c:pt>
                <c:pt idx="12">
                  <c:v>Торжокский район</c:v>
                </c:pt>
                <c:pt idx="13">
                  <c:v>Бежецкий район</c:v>
                </c:pt>
                <c:pt idx="14">
                  <c:v>Кимрский район</c:v>
                </c:pt>
                <c:pt idx="15">
                  <c:v>Кувшиновский район</c:v>
                </c:pt>
                <c:pt idx="16">
                  <c:v>Спировский район</c:v>
                </c:pt>
                <c:pt idx="17">
                  <c:v>Осташковский район</c:v>
                </c:pt>
                <c:pt idx="18">
                  <c:v>Фировский район</c:v>
                </c:pt>
                <c:pt idx="19">
                  <c:v>Старицкий район</c:v>
                </c:pt>
                <c:pt idx="20">
                  <c:v>Зубцовский район</c:v>
                </c:pt>
                <c:pt idx="21">
                  <c:v>Андреапольский район</c:v>
                </c:pt>
                <c:pt idx="22">
                  <c:v>Лихославльский район</c:v>
                </c:pt>
                <c:pt idx="23">
                  <c:v>ЗАТО Солнечный</c:v>
                </c:pt>
                <c:pt idx="24">
                  <c:v>Ржевский район</c:v>
                </c:pt>
                <c:pt idx="25">
                  <c:v>Кесовогорский  район</c:v>
                </c:pt>
                <c:pt idx="26">
                  <c:v>Пеновский район</c:v>
                </c:pt>
                <c:pt idx="27">
                  <c:v>Рамешковский район</c:v>
                </c:pt>
                <c:pt idx="28">
                  <c:v>Селижаровский район</c:v>
                </c:pt>
              </c:strCache>
            </c:strRef>
          </c:cat>
          <c:val>
            <c:numRef>
              <c:f>'ДЛЯ ПЕЧАТИ!!!!!! (2)'!$W$236:$W$264</c:f>
              <c:numCache>
                <c:formatCode>#,##0.0</c:formatCode>
                <c:ptCount val="29"/>
                <c:pt idx="0">
                  <c:v>400410.66851000016</c:v>
                </c:pt>
                <c:pt idx="1">
                  <c:v>112922.18180000002</c:v>
                </c:pt>
                <c:pt idx="2">
                  <c:v>98862.101739999955</c:v>
                </c:pt>
                <c:pt idx="3">
                  <c:v>71028.664380000002</c:v>
                </c:pt>
                <c:pt idx="4">
                  <c:v>66228.80243000004</c:v>
                </c:pt>
                <c:pt idx="5">
                  <c:v>63515.211599999951</c:v>
                </c:pt>
                <c:pt idx="6">
                  <c:v>55101.052550000059</c:v>
                </c:pt>
                <c:pt idx="7">
                  <c:v>35788.967609999992</c:v>
                </c:pt>
                <c:pt idx="8">
                  <c:v>33219.653469999983</c:v>
                </c:pt>
                <c:pt idx="9">
                  <c:v>28727.997150000039</c:v>
                </c:pt>
                <c:pt idx="10">
                  <c:v>21344.804820000001</c:v>
                </c:pt>
                <c:pt idx="11">
                  <c:v>19273.887570000017</c:v>
                </c:pt>
                <c:pt idx="12">
                  <c:v>13404.273980000011</c:v>
                </c:pt>
                <c:pt idx="13">
                  <c:v>13246.70103</c:v>
                </c:pt>
                <c:pt idx="14">
                  <c:v>11322.080909999993</c:v>
                </c:pt>
                <c:pt idx="15">
                  <c:v>8164.9568599999993</c:v>
                </c:pt>
                <c:pt idx="16">
                  <c:v>7087.0322400000023</c:v>
                </c:pt>
                <c:pt idx="17">
                  <c:v>6372.9717699999956</c:v>
                </c:pt>
                <c:pt idx="18">
                  <c:v>6115.5659800000039</c:v>
                </c:pt>
                <c:pt idx="19">
                  <c:v>5713.8438700000033</c:v>
                </c:pt>
                <c:pt idx="20">
                  <c:v>4017.004629999999</c:v>
                </c:pt>
                <c:pt idx="21">
                  <c:v>3840.8944200000001</c:v>
                </c:pt>
                <c:pt idx="22">
                  <c:v>3305.0547900000065</c:v>
                </c:pt>
                <c:pt idx="23">
                  <c:v>2224.1559900000002</c:v>
                </c:pt>
                <c:pt idx="24">
                  <c:v>969.97650999999951</c:v>
                </c:pt>
                <c:pt idx="25">
                  <c:v>633.49881000000005</c:v>
                </c:pt>
                <c:pt idx="26">
                  <c:v>153.67281</c:v>
                </c:pt>
                <c:pt idx="27">
                  <c:v>-872.7456199999973</c:v>
                </c:pt>
                <c:pt idx="28">
                  <c:v>-9646.4832499999993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7870208"/>
        <c:axId val="97871744"/>
      </c:barChart>
      <c:catAx>
        <c:axId val="9787020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97871744"/>
        <c:crosses val="autoZero"/>
        <c:auto val="1"/>
        <c:lblAlgn val="ctr"/>
        <c:lblOffset val="100"/>
        <c:noMultiLvlLbl val="0"/>
      </c:catAx>
      <c:valAx>
        <c:axId val="97871744"/>
        <c:scaling>
          <c:orientation val="minMax"/>
          <c:min val="0"/>
        </c:scaling>
        <c:delete val="0"/>
        <c:axPos val="b"/>
        <c:majorGridlines/>
        <c:numFmt formatCode="#,##0.0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978702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8745582358520037"/>
          <c:y val="0.46010721030996565"/>
          <c:w val="0.10246069925076588"/>
          <c:h val="8.6840351072103097E-2"/>
        </c:manualLayout>
      </c:layout>
      <c:overlay val="0"/>
      <c:txPr>
        <a:bodyPr/>
        <a:lstStyle/>
        <a:p>
          <a:pPr>
            <a:defRPr sz="1100"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260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r>
              <a:rPr lang="ru-RU"/>
              <a:t>Структура ДЗ МУП "Велком" Фировский район (тыс. руб./%)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lumMod val="75000"/>
              </a:schemeClr>
            </a:solidFill>
            <a:ln w="25400">
              <a:noFill/>
            </a:ln>
          </c:spPr>
          <c:invertIfNegative val="0"/>
          <c:dLbls>
            <c:numFmt formatCode="#,##0.00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Лист1!$B$31:$B$34</c:f>
              <c:strCache>
                <c:ptCount val="4"/>
                <c:pt idx="0">
                  <c:v>ДЗ Населения</c:v>
                </c:pt>
                <c:pt idx="1">
                  <c:v>ДЗ бюджет МО</c:v>
                </c:pt>
                <c:pt idx="2">
                  <c:v>ДЗ федерального бюджета</c:v>
                </c:pt>
                <c:pt idx="3">
                  <c:v>ДЗ юр. лиц</c:v>
                </c:pt>
              </c:strCache>
            </c:strRef>
          </c:cat>
          <c:val>
            <c:numRef>
              <c:f>Лист1!$C$31:$C$34</c:f>
              <c:numCache>
                <c:formatCode>General</c:formatCode>
                <c:ptCount val="4"/>
                <c:pt idx="0">
                  <c:v>4261.6499999999996</c:v>
                </c:pt>
                <c:pt idx="1">
                  <c:v>60.5</c:v>
                </c:pt>
                <c:pt idx="2">
                  <c:v>2.4</c:v>
                </c:pt>
                <c:pt idx="3">
                  <c:v>1786.65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042112"/>
        <c:axId val="106043648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3.3672671847377579E-2"/>
                  <c:y val="-0.1067959415920753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1498417568022489E-2"/>
                  <c:y val="-0.1251425369842421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0809973390662446E-2"/>
                  <c:y val="-0.1252139625048319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7198961323985327E-2"/>
                  <c:y val="-0.1638417803427246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1.9844693139713054E-2"/>
                  <c:y val="-0.125499664587191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1.8191098925925395E-2"/>
                  <c:y val="-0.1299861922624271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7664783427496769E-3"/>
                  <c:y val="-0.1435185185185185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.0%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050" b="0" i="0" u="none" strike="noStrike" baseline="0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Лист1!$B$31:$B$34</c:f>
              <c:strCache>
                <c:ptCount val="4"/>
                <c:pt idx="0">
                  <c:v>ДЗ Населения</c:v>
                </c:pt>
                <c:pt idx="1">
                  <c:v>ДЗ бюджет МО</c:v>
                </c:pt>
                <c:pt idx="2">
                  <c:v>ДЗ федерального бюджета</c:v>
                </c:pt>
                <c:pt idx="3">
                  <c:v>ДЗ юр. лиц</c:v>
                </c:pt>
              </c:strCache>
            </c:strRef>
          </c:cat>
          <c:val>
            <c:numRef>
              <c:f>Лист1!$D$31:$D$34</c:f>
              <c:numCache>
                <c:formatCode>0.0%</c:formatCode>
                <c:ptCount val="4"/>
                <c:pt idx="0">
                  <c:v>0.69735076580704281</c:v>
                </c:pt>
                <c:pt idx="1">
                  <c:v>9.8998560020945158E-3</c:v>
                </c:pt>
                <c:pt idx="2">
                  <c:v>3.9272156041366671E-4</c:v>
                </c:pt>
                <c:pt idx="3">
                  <c:v>0.29235665663044902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049536"/>
        <c:axId val="106051072"/>
      </c:lineChart>
      <c:catAx>
        <c:axId val="106042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80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6043648"/>
        <c:crosses val="autoZero"/>
        <c:auto val="1"/>
        <c:lblAlgn val="ctr"/>
        <c:lblOffset val="100"/>
        <c:noMultiLvlLbl val="0"/>
      </c:catAx>
      <c:valAx>
        <c:axId val="106043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6042112"/>
        <c:crosses val="autoZero"/>
        <c:crossBetween val="between"/>
      </c:valAx>
      <c:catAx>
        <c:axId val="1060495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106051072"/>
        <c:crosses val="autoZero"/>
        <c:auto val="1"/>
        <c:lblAlgn val="ctr"/>
        <c:lblOffset val="100"/>
        <c:noMultiLvlLbl val="0"/>
      </c:catAx>
      <c:valAx>
        <c:axId val="106051072"/>
        <c:scaling>
          <c:orientation val="minMax"/>
        </c:scaling>
        <c:delete val="0"/>
        <c:axPos val="r"/>
        <c:numFmt formatCode="0.0%" sourceLinked="1"/>
        <c:majorTickMark val="out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6049536"/>
        <c:crosses val="max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50" b="0" i="0" u="none" strike="noStrike" baseline="0">
          <a:solidFill>
            <a:srgbClr val="003366"/>
          </a:solidFill>
          <a:latin typeface="Times New Roman"/>
          <a:ea typeface="Times New Roman"/>
          <a:cs typeface="Times New Roman"/>
        </a:defRPr>
      </a:pPr>
      <a:endParaRPr lang="ru-RU"/>
    </a:p>
  </c:txPr>
  <c:externalData r:id="rId2">
    <c:autoUpdate val="0"/>
  </c:externalData>
  <c:userShapes r:id="rId3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260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r>
              <a:rPr lang="ru-RU" dirty="0"/>
              <a:t>Структура КЗ </a:t>
            </a:r>
            <a:r>
              <a:rPr lang="ru-RU" dirty="0" smtClean="0"/>
              <a:t>МУП «Теплосеть» </a:t>
            </a:r>
            <a:r>
              <a:rPr lang="ru-RU" dirty="0"/>
              <a:t>Конаковский район (тыс. руб./%)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lumMod val="75000"/>
              </a:schemeClr>
            </a:solidFill>
            <a:ln w="25400">
              <a:noFill/>
            </a:ln>
          </c:spPr>
          <c:invertIfNegative val="0"/>
          <c:dLbls>
            <c:numFmt formatCode="#,##0.00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050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Лист1!$B$27:$B$29</c:f>
              <c:strCache>
                <c:ptCount val="3"/>
                <c:pt idx="0">
                  <c:v>КЗ за природный газ ООО "Газпром межрегионгаз Тверь"</c:v>
                </c:pt>
                <c:pt idx="1">
                  <c:v>КЗ за электрическую энергию</c:v>
                </c:pt>
                <c:pt idx="2">
                  <c:v>КЗ перед прочими поставщиками и подрядчиками</c:v>
                </c:pt>
              </c:strCache>
            </c:strRef>
          </c:cat>
          <c:val>
            <c:numRef>
              <c:f>Лист1!$C$27:$C$29</c:f>
              <c:numCache>
                <c:formatCode>General</c:formatCode>
                <c:ptCount val="3"/>
                <c:pt idx="0">
                  <c:v>17002.099999999999</c:v>
                </c:pt>
                <c:pt idx="1">
                  <c:v>6070.43</c:v>
                </c:pt>
                <c:pt idx="2">
                  <c:v>597.20000000000005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638656"/>
        <c:axId val="99660928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3.9861205294051086E-2"/>
                  <c:y val="-2.09947829610494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1498417568022482E-2"/>
                  <c:y val="-0.1251425369842421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0809973390662446E-2"/>
                  <c:y val="-0.1252139625048319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1727985770157044E-2"/>
                  <c:y val="-0.1209409935469374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1.9844693139713047E-2"/>
                  <c:y val="-0.1254996645871914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1.8191098925925395E-2"/>
                  <c:y val="-0.1299861922624270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7664783427496756E-3"/>
                  <c:y val="-0.1435185185185185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.0%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050" b="0" i="0" u="none" strike="noStrike" baseline="0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Лист1!$B$27:$B$29</c:f>
              <c:strCache>
                <c:ptCount val="3"/>
                <c:pt idx="0">
                  <c:v>КЗ за природный газ ООО "Газпром межрегионгаз Тверь"</c:v>
                </c:pt>
                <c:pt idx="1">
                  <c:v>КЗ за электрическую энергию</c:v>
                </c:pt>
                <c:pt idx="2">
                  <c:v>КЗ перед прочими поставщиками и подрядчиками</c:v>
                </c:pt>
              </c:strCache>
            </c:strRef>
          </c:cat>
          <c:val>
            <c:numRef>
              <c:f>Лист1!$D$27:$D$29</c:f>
              <c:numCache>
                <c:formatCode>0.0%</c:formatCode>
                <c:ptCount val="3"/>
                <c:pt idx="0">
                  <c:v>0.71830561649837155</c:v>
                </c:pt>
                <c:pt idx="1">
                  <c:v>0.25646384644015796</c:v>
                </c:pt>
                <c:pt idx="2">
                  <c:v>2.5230537061470496E-2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662464"/>
        <c:axId val="99672448"/>
      </c:lineChart>
      <c:catAx>
        <c:axId val="99638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80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99660928"/>
        <c:crosses val="autoZero"/>
        <c:auto val="1"/>
        <c:lblAlgn val="ctr"/>
        <c:lblOffset val="100"/>
        <c:noMultiLvlLbl val="0"/>
      </c:catAx>
      <c:valAx>
        <c:axId val="9966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99638656"/>
        <c:crosses val="autoZero"/>
        <c:crossBetween val="between"/>
      </c:valAx>
      <c:catAx>
        <c:axId val="996624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99672448"/>
        <c:crosses val="autoZero"/>
        <c:auto val="1"/>
        <c:lblAlgn val="ctr"/>
        <c:lblOffset val="100"/>
        <c:noMultiLvlLbl val="0"/>
      </c:catAx>
      <c:valAx>
        <c:axId val="99672448"/>
        <c:scaling>
          <c:orientation val="minMax"/>
        </c:scaling>
        <c:delete val="0"/>
        <c:axPos val="r"/>
        <c:numFmt formatCode="0.0%" sourceLinked="1"/>
        <c:majorTickMark val="out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rgbClr val="003366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99662464"/>
        <c:crosses val="max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50" b="0" i="0" u="none" strike="noStrike" baseline="0">
          <a:solidFill>
            <a:srgbClr val="003366"/>
          </a:solidFill>
          <a:latin typeface="Times New Roman"/>
          <a:ea typeface="Times New Roman"/>
          <a:cs typeface="Times New Roman"/>
        </a:defRPr>
      </a:pPr>
      <a:endParaRPr lang="ru-RU"/>
    </a:p>
  </c:txPr>
  <c:externalData r:id="rId2">
    <c:autoUpdate val="0"/>
  </c:externalData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260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r>
              <a:rPr lang="ru-RU"/>
              <a:t>Структура ДЗ МУП "Теплосеть" Конаковский район (тыс. руб./%)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lumMod val="75000"/>
              </a:schemeClr>
            </a:solidFill>
            <a:ln w="25400">
              <a:noFill/>
            </a:ln>
          </c:spPr>
          <c:invertIfNegative val="0"/>
          <c:dLbls>
            <c:numFmt formatCode="#,##0.00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050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Лист1!$B$31:$B$32</c:f>
              <c:strCache>
                <c:ptCount val="2"/>
                <c:pt idx="0">
                  <c:v>ДЗ Населения</c:v>
                </c:pt>
                <c:pt idx="1">
                  <c:v>ДЗ юр. лиц</c:v>
                </c:pt>
              </c:strCache>
            </c:strRef>
          </c:cat>
          <c:val>
            <c:numRef>
              <c:f>Лист1!$C$31:$C$32</c:f>
              <c:numCache>
                <c:formatCode>General</c:formatCode>
                <c:ptCount val="2"/>
                <c:pt idx="0">
                  <c:v>18160.7</c:v>
                </c:pt>
                <c:pt idx="1">
                  <c:v>2900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755328"/>
        <c:axId val="100756864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3.9861205294051086E-2"/>
                  <c:y val="-2.09947829610494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1498417568022482E-2"/>
                  <c:y val="-0.1251425369842421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0809973390662446E-2"/>
                  <c:y val="-0.1252139625048319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2.1727985770157044E-2"/>
                  <c:y val="-0.1209409935469374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1.9844693139713047E-2"/>
                  <c:y val="-0.1254996645871914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1.8191098925925395E-2"/>
                  <c:y val="-0.1299861922624270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7664783427496756E-3"/>
                  <c:y val="-0.1435185185185185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.0%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050" b="0" i="0" u="none" strike="noStrike" baseline="0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Лист1!$B$31:$B$32</c:f>
              <c:strCache>
                <c:ptCount val="2"/>
                <c:pt idx="0">
                  <c:v>ДЗ Населения</c:v>
                </c:pt>
                <c:pt idx="1">
                  <c:v>ДЗ юр. лиц</c:v>
                </c:pt>
              </c:strCache>
            </c:strRef>
          </c:cat>
          <c:val>
            <c:numRef>
              <c:f>Лист1!$D$31:$D$32</c:f>
              <c:numCache>
                <c:formatCode>0.0%</c:formatCode>
                <c:ptCount val="2"/>
                <c:pt idx="0">
                  <c:v>0.86230277246245379</c:v>
                </c:pt>
                <c:pt idx="1">
                  <c:v>0.13769722753754624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317504"/>
        <c:axId val="105319040"/>
      </c:lineChart>
      <c:catAx>
        <c:axId val="100755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80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0756864"/>
        <c:crosses val="autoZero"/>
        <c:auto val="1"/>
        <c:lblAlgn val="ctr"/>
        <c:lblOffset val="100"/>
        <c:noMultiLvlLbl val="0"/>
      </c:catAx>
      <c:valAx>
        <c:axId val="10075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0755328"/>
        <c:crosses val="autoZero"/>
        <c:crossBetween val="between"/>
      </c:valAx>
      <c:catAx>
        <c:axId val="105317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105319040"/>
        <c:crosses val="autoZero"/>
        <c:auto val="1"/>
        <c:lblAlgn val="ctr"/>
        <c:lblOffset val="100"/>
        <c:noMultiLvlLbl val="0"/>
      </c:catAx>
      <c:valAx>
        <c:axId val="105319040"/>
        <c:scaling>
          <c:orientation val="minMax"/>
        </c:scaling>
        <c:delete val="0"/>
        <c:axPos val="r"/>
        <c:numFmt formatCode="0.0%" sourceLinked="1"/>
        <c:majorTickMark val="out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rgbClr val="003366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5317504"/>
        <c:crosses val="max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50" b="0" i="0" u="none" strike="noStrike" baseline="0">
          <a:solidFill>
            <a:srgbClr val="003366"/>
          </a:solidFill>
          <a:latin typeface="Times New Roman"/>
          <a:ea typeface="Times New Roman"/>
          <a:cs typeface="Times New Roman"/>
        </a:defRPr>
      </a:pPr>
      <a:endParaRPr lang="ru-RU"/>
    </a:p>
  </c:txPr>
  <c:externalData r:id="rId2">
    <c:autoUpdate val="0"/>
  </c:externalData>
  <c:userShapes r:id="rId3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260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r>
              <a:rPr lang="ru-RU"/>
              <a:t>Структура КЗ МУП "Дмитрова Гора" Конаковский район (тыс. руб./%)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lumMod val="75000"/>
              </a:schemeClr>
            </a:solidFill>
            <a:ln w="25400">
              <a:noFill/>
            </a:ln>
          </c:spPr>
          <c:invertIfNegative val="0"/>
          <c:dLbls>
            <c:numFmt formatCode="#,##0.00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050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Лист1!$B$21:$B$24</c:f>
              <c:strCache>
                <c:ptCount val="4"/>
                <c:pt idx="0">
                  <c:v>КЗ за природный газ ООО "Газпром межрегионгаз Тверь"</c:v>
                </c:pt>
                <c:pt idx="1">
                  <c:v>КЗ за электрическую энергию</c:v>
                </c:pt>
                <c:pt idx="2">
                  <c:v>КЗ за услуги по передачи электрической энергии</c:v>
                </c:pt>
                <c:pt idx="3">
                  <c:v>КЗ перед прочими поставщиками и подрядчиками</c:v>
                </c:pt>
              </c:strCache>
            </c:strRef>
          </c:cat>
          <c:val>
            <c:numRef>
              <c:f>Лист1!$C$21:$C$24</c:f>
              <c:numCache>
                <c:formatCode>General</c:formatCode>
                <c:ptCount val="4"/>
                <c:pt idx="0">
                  <c:v>4124.2</c:v>
                </c:pt>
                <c:pt idx="1">
                  <c:v>575.5</c:v>
                </c:pt>
                <c:pt idx="2">
                  <c:v>1260.7</c:v>
                </c:pt>
                <c:pt idx="3">
                  <c:v>307.10000000000002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406848"/>
        <c:axId val="105408384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3.9861205294051086E-2"/>
                  <c:y val="-2.09947829610494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1498417568022489E-2"/>
                  <c:y val="-0.1251425369842421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0809973390662446E-2"/>
                  <c:y val="-0.1252139625048319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1727985770157044E-2"/>
                  <c:y val="-0.1209409935469374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1.9844693139713054E-2"/>
                  <c:y val="-0.125499664587191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1.8191098925925395E-2"/>
                  <c:y val="-0.1299861922624271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7664783427496769E-3"/>
                  <c:y val="-0.1435185185185185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.0%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050" b="0" i="0" u="none" strike="noStrike" baseline="0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Лист1!$B$21:$B$24</c:f>
              <c:strCache>
                <c:ptCount val="4"/>
                <c:pt idx="0">
                  <c:v>КЗ за природный газ ООО "Газпром межрегионгаз Тверь"</c:v>
                </c:pt>
                <c:pt idx="1">
                  <c:v>КЗ за электрическую энергию</c:v>
                </c:pt>
                <c:pt idx="2">
                  <c:v>КЗ за услуги по передачи электрической энергии</c:v>
                </c:pt>
                <c:pt idx="3">
                  <c:v>КЗ перед прочими поставщиками и подрядчиками</c:v>
                </c:pt>
              </c:strCache>
            </c:strRef>
          </c:cat>
          <c:val>
            <c:numRef>
              <c:f>Лист1!$D$21:$D$24</c:f>
              <c:numCache>
                <c:formatCode>0.0%</c:formatCode>
                <c:ptCount val="4"/>
                <c:pt idx="0">
                  <c:v>0.65802951735141679</c:v>
                </c:pt>
                <c:pt idx="1">
                  <c:v>9.1822895891503858E-2</c:v>
                </c:pt>
                <c:pt idx="2">
                  <c:v>0.20114878340646208</c:v>
                </c:pt>
                <c:pt idx="3">
                  <c:v>4.8998803350618306E-2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409920"/>
        <c:axId val="105424000"/>
      </c:lineChart>
      <c:catAx>
        <c:axId val="10540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80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5408384"/>
        <c:crosses val="autoZero"/>
        <c:auto val="1"/>
        <c:lblAlgn val="ctr"/>
        <c:lblOffset val="100"/>
        <c:noMultiLvlLbl val="0"/>
      </c:catAx>
      <c:valAx>
        <c:axId val="10540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5406848"/>
        <c:crosses val="autoZero"/>
        <c:crossBetween val="between"/>
      </c:valAx>
      <c:catAx>
        <c:axId val="1054099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105424000"/>
        <c:crosses val="autoZero"/>
        <c:auto val="1"/>
        <c:lblAlgn val="ctr"/>
        <c:lblOffset val="100"/>
        <c:noMultiLvlLbl val="0"/>
      </c:catAx>
      <c:valAx>
        <c:axId val="105424000"/>
        <c:scaling>
          <c:orientation val="minMax"/>
        </c:scaling>
        <c:delete val="0"/>
        <c:axPos val="r"/>
        <c:numFmt formatCode="0.0%" sourceLinked="1"/>
        <c:majorTickMark val="out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rgbClr val="003366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5409920"/>
        <c:crosses val="max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50" b="0" i="0" u="none" strike="noStrike" baseline="0">
          <a:solidFill>
            <a:srgbClr val="003366"/>
          </a:solidFill>
          <a:latin typeface="Times New Roman"/>
          <a:ea typeface="Times New Roman"/>
          <a:cs typeface="Times New Roman"/>
        </a:defRPr>
      </a:pPr>
      <a:endParaRPr lang="ru-RU"/>
    </a:p>
  </c:txPr>
  <c:externalData r:id="rId2">
    <c:autoUpdate val="0"/>
  </c:externalData>
  <c:userShapes r:id="rId3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260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r>
              <a:rPr lang="ru-RU"/>
              <a:t>Структура ДЗ МУП "Дмитрова Гора" Конаковский район (тыс. руб./%)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lumMod val="75000"/>
              </a:schemeClr>
            </a:solidFill>
            <a:ln w="25400">
              <a:noFill/>
            </a:ln>
          </c:spPr>
          <c:invertIfNegative val="0"/>
          <c:dLbls>
            <c:numFmt formatCode="#,##0.00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050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Лист1!$B$26:$B$28</c:f>
              <c:strCache>
                <c:ptCount val="3"/>
                <c:pt idx="0">
                  <c:v>ДЗ Населения</c:v>
                </c:pt>
                <c:pt idx="1">
                  <c:v>ДЗ бюджет МО</c:v>
                </c:pt>
                <c:pt idx="2">
                  <c:v>ДЗ областной бюджет</c:v>
                </c:pt>
              </c:strCache>
            </c:strRef>
          </c:cat>
          <c:val>
            <c:numRef>
              <c:f>Лист1!$C$26:$C$28</c:f>
              <c:numCache>
                <c:formatCode>General</c:formatCode>
                <c:ptCount val="3"/>
                <c:pt idx="0">
                  <c:v>566.20000000000005</c:v>
                </c:pt>
                <c:pt idx="1">
                  <c:v>110.8</c:v>
                </c:pt>
                <c:pt idx="2">
                  <c:v>40.700000000000003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546112"/>
        <c:axId val="105547648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3.9861205294051086E-2"/>
                  <c:y val="-2.09947829610494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1498417568022489E-2"/>
                  <c:y val="-0.1251425369842421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0809973390662446E-2"/>
                  <c:y val="-0.1252139625048319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1727985770157044E-2"/>
                  <c:y val="-0.1209409935469374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1.9844693139713054E-2"/>
                  <c:y val="-0.125499664587191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1.8191098925925395E-2"/>
                  <c:y val="-0.1299861922624271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7664783427496769E-3"/>
                  <c:y val="-0.1435185185185185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.0%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050" b="0" i="0" u="none" strike="noStrike" baseline="0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Лист1!$B$26:$B$28</c:f>
              <c:strCache>
                <c:ptCount val="3"/>
                <c:pt idx="0">
                  <c:v>ДЗ Населения</c:v>
                </c:pt>
                <c:pt idx="1">
                  <c:v>ДЗ бюджет МО</c:v>
                </c:pt>
                <c:pt idx="2">
                  <c:v>ДЗ областной бюджет</c:v>
                </c:pt>
              </c:strCache>
            </c:strRef>
          </c:cat>
          <c:val>
            <c:numRef>
              <c:f>Лист1!$D$26:$D$28</c:f>
              <c:numCache>
                <c:formatCode>0.0%</c:formatCode>
                <c:ptCount val="3"/>
                <c:pt idx="0">
                  <c:v>0.78890901490873655</c:v>
                </c:pt>
                <c:pt idx="1">
                  <c:v>0.15438205378291775</c:v>
                </c:pt>
                <c:pt idx="2">
                  <c:v>5.6708931308346151E-2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549184"/>
        <c:axId val="105555072"/>
      </c:lineChart>
      <c:catAx>
        <c:axId val="10554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80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5547648"/>
        <c:crosses val="autoZero"/>
        <c:auto val="1"/>
        <c:lblAlgn val="ctr"/>
        <c:lblOffset val="100"/>
        <c:noMultiLvlLbl val="0"/>
      </c:catAx>
      <c:valAx>
        <c:axId val="10554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5546112"/>
        <c:crosses val="autoZero"/>
        <c:crossBetween val="between"/>
      </c:valAx>
      <c:catAx>
        <c:axId val="1055491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105555072"/>
        <c:crosses val="autoZero"/>
        <c:auto val="1"/>
        <c:lblAlgn val="ctr"/>
        <c:lblOffset val="100"/>
        <c:noMultiLvlLbl val="0"/>
      </c:catAx>
      <c:valAx>
        <c:axId val="105555072"/>
        <c:scaling>
          <c:orientation val="minMax"/>
        </c:scaling>
        <c:delete val="0"/>
        <c:axPos val="r"/>
        <c:numFmt formatCode="0.0%" sourceLinked="1"/>
        <c:majorTickMark val="out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rgbClr val="003366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5549184"/>
        <c:crosses val="max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50" b="0" i="0" u="none" strike="noStrike" baseline="0">
          <a:solidFill>
            <a:srgbClr val="003366"/>
          </a:solidFill>
          <a:latin typeface="Times New Roman"/>
          <a:ea typeface="Times New Roman"/>
          <a:cs typeface="Times New Roman"/>
        </a:defRPr>
      </a:pPr>
      <a:endParaRPr lang="ru-RU"/>
    </a:p>
  </c:txPr>
  <c:externalData r:id="rId2">
    <c:autoUpdate val="0"/>
  </c:externalData>
  <c:userShapes r:id="rId3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260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r>
              <a:rPr lang="ru-RU"/>
              <a:t>Структура КЗ ОАО "ЖКХ Редкино" Конаковский район (тыс. руб./%)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lumMod val="75000"/>
              </a:schemeClr>
            </a:solidFill>
            <a:ln w="25400">
              <a:noFill/>
            </a:ln>
          </c:spPr>
          <c:invertIfNegative val="0"/>
          <c:dLbls>
            <c:dLbl>
              <c:idx val="1"/>
              <c:layout>
                <c:manualLayout>
                  <c:x val="4.7828954995001172E-2"/>
                  <c:y val="-1.00782452743346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0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Лист1!$B$21:$B$23</c:f>
              <c:strCache>
                <c:ptCount val="3"/>
                <c:pt idx="0">
                  <c:v>КЗ за природный газ ООО "Газпром межрегионгаз Тверь"</c:v>
                </c:pt>
                <c:pt idx="1">
                  <c:v>КЗ за электрическую энергию</c:v>
                </c:pt>
                <c:pt idx="2">
                  <c:v>КЗ перед прочими поставщиками и подрядчиками</c:v>
                </c:pt>
              </c:strCache>
            </c:strRef>
          </c:cat>
          <c:val>
            <c:numRef>
              <c:f>Лист1!$C$21:$C$23</c:f>
              <c:numCache>
                <c:formatCode>General</c:formatCode>
                <c:ptCount val="3"/>
                <c:pt idx="0">
                  <c:v>66415.8</c:v>
                </c:pt>
                <c:pt idx="1">
                  <c:v>3179.2</c:v>
                </c:pt>
                <c:pt idx="2">
                  <c:v>7530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630720"/>
        <c:axId val="105648896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3.9861205294051086E-2"/>
                  <c:y val="-2.09947829610494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1498417568022489E-2"/>
                  <c:y val="-0.1251425369842421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0809973390662446E-2"/>
                  <c:y val="-0.1252139625048319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1727985770157044E-2"/>
                  <c:y val="-0.1209409935469374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1.9844693139713054E-2"/>
                  <c:y val="-0.125499664587191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1.8191098925925395E-2"/>
                  <c:y val="-0.1299861922624271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7664783427496769E-3"/>
                  <c:y val="-0.1435185185185185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.0%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050" b="0" i="0" u="none" strike="noStrike" baseline="0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Лист1!$B$21:$B$23</c:f>
              <c:strCache>
                <c:ptCount val="3"/>
                <c:pt idx="0">
                  <c:v>КЗ за природный газ ООО "Газпром межрегионгаз Тверь"</c:v>
                </c:pt>
                <c:pt idx="1">
                  <c:v>КЗ за электрическую энергию</c:v>
                </c:pt>
                <c:pt idx="2">
                  <c:v>КЗ перед прочими поставщиками и подрядчиками</c:v>
                </c:pt>
              </c:strCache>
            </c:strRef>
          </c:cat>
          <c:val>
            <c:numRef>
              <c:f>Лист1!$D$21:$D$23</c:f>
              <c:numCache>
                <c:formatCode>0.0%</c:formatCode>
                <c:ptCount val="3"/>
                <c:pt idx="0">
                  <c:v>0.86114489465153976</c:v>
                </c:pt>
                <c:pt idx="1">
                  <c:v>4.1221393841166937E-2</c:v>
                </c:pt>
                <c:pt idx="2">
                  <c:v>9.7633711507293358E-2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650432"/>
        <c:axId val="105660416"/>
      </c:lineChart>
      <c:catAx>
        <c:axId val="105630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80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5648896"/>
        <c:crosses val="autoZero"/>
        <c:auto val="1"/>
        <c:lblAlgn val="ctr"/>
        <c:lblOffset val="100"/>
        <c:noMultiLvlLbl val="0"/>
      </c:catAx>
      <c:valAx>
        <c:axId val="105648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5630720"/>
        <c:crosses val="autoZero"/>
        <c:crossBetween val="between"/>
      </c:valAx>
      <c:catAx>
        <c:axId val="1056504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105660416"/>
        <c:crosses val="autoZero"/>
        <c:auto val="1"/>
        <c:lblAlgn val="ctr"/>
        <c:lblOffset val="100"/>
        <c:noMultiLvlLbl val="0"/>
      </c:catAx>
      <c:valAx>
        <c:axId val="105660416"/>
        <c:scaling>
          <c:orientation val="minMax"/>
        </c:scaling>
        <c:delete val="0"/>
        <c:axPos val="r"/>
        <c:numFmt formatCode="0.0%" sourceLinked="1"/>
        <c:majorTickMark val="out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5650432"/>
        <c:crosses val="max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50" b="0" i="0" u="none" strike="noStrike" baseline="0">
          <a:solidFill>
            <a:srgbClr val="003366"/>
          </a:solidFill>
          <a:latin typeface="Times New Roman"/>
          <a:ea typeface="Times New Roman"/>
          <a:cs typeface="Times New Roman"/>
        </a:defRPr>
      </a:pPr>
      <a:endParaRPr lang="ru-RU"/>
    </a:p>
  </c:txPr>
  <c:externalData r:id="rId2">
    <c:autoUpdate val="0"/>
  </c:externalData>
  <c:userShapes r:id="rId3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260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r>
              <a:rPr lang="ru-RU"/>
              <a:t>Структура ДЗ ОАО "ЖКХ Редкино" Конаковский район (тыс. руб./%)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lumMod val="75000"/>
              </a:schemeClr>
            </a:solidFill>
            <a:ln w="25400">
              <a:noFill/>
            </a:ln>
          </c:spPr>
          <c:invertIfNegative val="0"/>
          <c:dLbls>
            <c:numFmt formatCode="#,##0.00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Лист1!$B$25:$B$27</c:f>
              <c:strCache>
                <c:ptCount val="3"/>
                <c:pt idx="0">
                  <c:v>ДЗ Населения</c:v>
                </c:pt>
                <c:pt idx="1">
                  <c:v>ДЗ бюджет МО</c:v>
                </c:pt>
                <c:pt idx="2">
                  <c:v>ДЗ юр. лиц</c:v>
                </c:pt>
              </c:strCache>
            </c:strRef>
          </c:cat>
          <c:val>
            <c:numRef>
              <c:f>Лист1!$C$25:$C$27</c:f>
              <c:numCache>
                <c:formatCode>General</c:formatCode>
                <c:ptCount val="3"/>
                <c:pt idx="0">
                  <c:v>44678</c:v>
                </c:pt>
                <c:pt idx="1">
                  <c:v>1757</c:v>
                </c:pt>
                <c:pt idx="2">
                  <c:v>2636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700352"/>
        <c:axId val="105702144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3.9861205294051086E-2"/>
                  <c:y val="-2.09947829610494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1498417568022489E-2"/>
                  <c:y val="-0.1251425369842421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0809973390662446E-2"/>
                  <c:y val="-0.1252139625048319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1727985770157044E-2"/>
                  <c:y val="-0.1209409935469374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1.9844693139713054E-2"/>
                  <c:y val="-0.125499664587191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1.8191098925925395E-2"/>
                  <c:y val="-0.1299861922624271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7664783427496769E-3"/>
                  <c:y val="-0.1435185185185185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.0%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050" b="0" i="0" u="none" strike="noStrike" baseline="0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Лист1!$B$25:$B$27</c:f>
              <c:strCache>
                <c:ptCount val="3"/>
                <c:pt idx="0">
                  <c:v>ДЗ Населения</c:v>
                </c:pt>
                <c:pt idx="1">
                  <c:v>ДЗ бюджет МО</c:v>
                </c:pt>
                <c:pt idx="2">
                  <c:v>ДЗ юр. лиц</c:v>
                </c:pt>
              </c:strCache>
            </c:strRef>
          </c:cat>
          <c:val>
            <c:numRef>
              <c:f>Лист1!$D$25:$D$27</c:f>
              <c:numCache>
                <c:formatCode>0.0%</c:formatCode>
                <c:ptCount val="3"/>
                <c:pt idx="0">
                  <c:v>0.91047665627356311</c:v>
                </c:pt>
                <c:pt idx="1">
                  <c:v>3.5805261763567096E-2</c:v>
                </c:pt>
                <c:pt idx="2">
                  <c:v>5.3718081962870159E-2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703680"/>
        <c:axId val="105730048"/>
      </c:lineChart>
      <c:catAx>
        <c:axId val="10570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80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5702144"/>
        <c:crosses val="autoZero"/>
        <c:auto val="1"/>
        <c:lblAlgn val="ctr"/>
        <c:lblOffset val="100"/>
        <c:noMultiLvlLbl val="0"/>
      </c:catAx>
      <c:valAx>
        <c:axId val="10570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5700352"/>
        <c:crosses val="autoZero"/>
        <c:crossBetween val="between"/>
      </c:valAx>
      <c:catAx>
        <c:axId val="1057036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105730048"/>
        <c:crosses val="autoZero"/>
        <c:auto val="1"/>
        <c:lblAlgn val="ctr"/>
        <c:lblOffset val="100"/>
        <c:noMultiLvlLbl val="0"/>
      </c:catAx>
      <c:valAx>
        <c:axId val="105730048"/>
        <c:scaling>
          <c:orientation val="minMax"/>
        </c:scaling>
        <c:delete val="0"/>
        <c:axPos val="r"/>
        <c:numFmt formatCode="0.0%" sourceLinked="1"/>
        <c:majorTickMark val="out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5703680"/>
        <c:crosses val="max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50" b="0" i="0" u="none" strike="noStrike" baseline="0">
          <a:solidFill>
            <a:srgbClr val="003366"/>
          </a:solidFill>
          <a:latin typeface="Times New Roman"/>
          <a:ea typeface="Times New Roman"/>
          <a:cs typeface="Times New Roman"/>
        </a:defRPr>
      </a:pPr>
      <a:endParaRPr lang="ru-RU"/>
    </a:p>
  </c:txPr>
  <c:externalData r:id="rId2">
    <c:autoUpdate val="0"/>
  </c:externalData>
  <c:userShapes r:id="rId3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260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r>
              <a:rPr lang="ru-RU"/>
              <a:t>Структура КЗ ООО "ТЭСКО" Конаковский район (тыс. руб./%)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lumMod val="75000"/>
              </a:schemeClr>
            </a:solidFill>
            <a:ln w="25400">
              <a:noFill/>
            </a:ln>
          </c:spPr>
          <c:invertIfNegative val="0"/>
          <c:dLbls>
            <c:numFmt formatCode="#,##0.00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050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Лист1!$B$19:$B$21</c:f>
              <c:strCache>
                <c:ptCount val="3"/>
                <c:pt idx="0">
                  <c:v>КЗ за природный газ ООО "Газпром межрегионгаз Тверь"</c:v>
                </c:pt>
                <c:pt idx="1">
                  <c:v>КЗ за электрическую энергию</c:v>
                </c:pt>
                <c:pt idx="2">
                  <c:v>КЗ перед прочими поставщиками и подрядчиками</c:v>
                </c:pt>
              </c:strCache>
            </c:strRef>
          </c:cat>
          <c:val>
            <c:numRef>
              <c:f>Лист1!$C$19:$C$21</c:f>
              <c:numCache>
                <c:formatCode>General</c:formatCode>
                <c:ptCount val="3"/>
                <c:pt idx="0">
                  <c:v>6623.6900000000014</c:v>
                </c:pt>
                <c:pt idx="1">
                  <c:v>172</c:v>
                </c:pt>
                <c:pt idx="2">
                  <c:v>66.3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819136"/>
        <c:axId val="105829120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4.583977486493971E-2"/>
                  <c:y val="-0.1258628921110867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1498417568022489E-2"/>
                  <c:y val="-0.1251425369842421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0809973390662446E-2"/>
                  <c:y val="-0.1252139625048319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1727985770157044E-2"/>
                  <c:y val="-0.1209409935469374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1.9844693139713054E-2"/>
                  <c:y val="-0.125499664587191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1.8191098925925395E-2"/>
                  <c:y val="-0.1299861922624271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7664783427496769E-3"/>
                  <c:y val="-0.1435185185185185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.0%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050" b="0" i="0" u="none" strike="noStrike" baseline="0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Лист1!$B$19:$B$21</c:f>
              <c:strCache>
                <c:ptCount val="3"/>
                <c:pt idx="0">
                  <c:v>КЗ за природный газ ООО "Газпром межрегионгаз Тверь"</c:v>
                </c:pt>
                <c:pt idx="1">
                  <c:v>КЗ за электрическую энергию</c:v>
                </c:pt>
                <c:pt idx="2">
                  <c:v>КЗ перед прочими поставщиками и подрядчиками</c:v>
                </c:pt>
              </c:strCache>
            </c:strRef>
          </c:cat>
          <c:val>
            <c:numRef>
              <c:f>Лист1!$D$19:$D$21</c:f>
              <c:numCache>
                <c:formatCode>0.0%</c:formatCode>
                <c:ptCount val="3"/>
                <c:pt idx="0">
                  <c:v>0.96527246469318695</c:v>
                </c:pt>
                <c:pt idx="1">
                  <c:v>2.5065615076676026E-2</c:v>
                </c:pt>
                <c:pt idx="2">
                  <c:v>9.6619202301373268E-3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830656"/>
        <c:axId val="100794368"/>
      </c:lineChart>
      <c:catAx>
        <c:axId val="10581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80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5829120"/>
        <c:crosses val="autoZero"/>
        <c:auto val="1"/>
        <c:lblAlgn val="ctr"/>
        <c:lblOffset val="100"/>
        <c:noMultiLvlLbl val="0"/>
      </c:catAx>
      <c:valAx>
        <c:axId val="105829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5819136"/>
        <c:crosses val="autoZero"/>
        <c:crossBetween val="between"/>
      </c:valAx>
      <c:catAx>
        <c:axId val="1058306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100794368"/>
        <c:crosses val="autoZero"/>
        <c:auto val="1"/>
        <c:lblAlgn val="ctr"/>
        <c:lblOffset val="100"/>
        <c:noMultiLvlLbl val="0"/>
      </c:catAx>
      <c:valAx>
        <c:axId val="100794368"/>
        <c:scaling>
          <c:orientation val="minMax"/>
        </c:scaling>
        <c:delete val="0"/>
        <c:axPos val="r"/>
        <c:numFmt formatCode="0.0%" sourceLinked="1"/>
        <c:majorTickMark val="out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rgbClr val="003366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05830656"/>
        <c:crosses val="max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50" b="0" i="0" u="none" strike="noStrike" baseline="0">
          <a:solidFill>
            <a:srgbClr val="003366"/>
          </a:solidFill>
          <a:latin typeface="Times New Roman"/>
          <a:ea typeface="Times New Roman"/>
          <a:cs typeface="Times New Roman"/>
        </a:defRPr>
      </a:pPr>
      <a:endParaRPr lang="ru-RU"/>
    </a:p>
  </c:txPr>
  <c:externalData r:id="rId2">
    <c:autoUpdate val="0"/>
  </c:externalData>
  <c:userShapes r:id="rId3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0.61864</cdr:x>
      <cdr:y>0.1875</cdr:y>
    </cdr:from>
    <cdr:to>
      <cdr:x>0.70811</cdr:x>
      <cdr:y>0.54378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256584" y="432048"/>
          <a:ext cx="760166" cy="8209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Times New Roman"/>
            </a:defRPr>
          </a:lvl1pPr>
          <a:lvl2pPr marL="457200" indent="0">
            <a:defRPr sz="1100">
              <a:latin typeface="Times New Roman"/>
            </a:defRPr>
          </a:lvl2pPr>
          <a:lvl3pPr marL="914400" indent="0">
            <a:defRPr sz="1100">
              <a:latin typeface="Times New Roman"/>
            </a:defRPr>
          </a:lvl3pPr>
          <a:lvl4pPr marL="1371600" indent="0">
            <a:defRPr sz="1100">
              <a:latin typeface="Times New Roman"/>
            </a:defRPr>
          </a:lvl4pPr>
          <a:lvl5pPr marL="1828800" indent="0">
            <a:defRPr sz="1100">
              <a:latin typeface="Times New Roman"/>
            </a:defRPr>
          </a:lvl5pPr>
          <a:lvl6pPr marL="2286000" indent="0">
            <a:defRPr sz="1100">
              <a:latin typeface="Times New Roman"/>
            </a:defRPr>
          </a:lvl6pPr>
          <a:lvl7pPr marL="2743200" indent="0">
            <a:defRPr sz="1100">
              <a:latin typeface="Times New Roman"/>
            </a:defRPr>
          </a:lvl7pPr>
          <a:lvl8pPr marL="3200400" indent="0">
            <a:defRPr sz="1100">
              <a:latin typeface="Times New Roman"/>
            </a:defRPr>
          </a:lvl8pPr>
          <a:lvl9pPr marL="3657600" indent="0">
            <a:defRPr sz="1100">
              <a:latin typeface="Times New Roman"/>
            </a:defRPr>
          </a:lvl9pPr>
        </a:lstStyle>
        <a:p xmlns:a="http://schemas.openxmlformats.org/drawingml/2006/main">
          <a:r>
            <a:rPr lang="ru-RU" sz="1400" b="1" dirty="0" smtClean="0">
              <a:solidFill>
                <a:sysClr val="windowText" lastClr="000000"/>
              </a:solidFill>
            </a:rPr>
            <a:t>КЗ ВСЕГО: </a:t>
          </a:r>
          <a:r>
            <a:rPr lang="en-US" sz="1400" b="1" dirty="0" smtClean="0">
              <a:solidFill>
                <a:sysClr val="windowText" lastClr="000000"/>
              </a:solidFill>
            </a:rPr>
            <a:t>23669</a:t>
          </a:r>
          <a:r>
            <a:rPr lang="ru-RU" sz="1400" b="1" dirty="0" smtClean="0">
              <a:solidFill>
                <a:sysClr val="windowText" lastClr="000000"/>
              </a:solidFill>
            </a:rPr>
            <a:t>,7</a:t>
          </a:r>
          <a:endParaRPr lang="ru-RU" sz="1400" b="1" dirty="0">
            <a:solidFill>
              <a:sysClr val="windowText" lastClr="000000"/>
            </a:solidFill>
          </a:endParaRPr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0.61864</cdr:x>
      <cdr:y>0.1875</cdr:y>
    </cdr:from>
    <cdr:to>
      <cdr:x>0.70811</cdr:x>
      <cdr:y>0.54378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256584" y="432048"/>
          <a:ext cx="760166" cy="8209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Times New Roman"/>
            </a:defRPr>
          </a:lvl1pPr>
          <a:lvl2pPr marL="457200" indent="0">
            <a:defRPr sz="1100">
              <a:latin typeface="Times New Roman"/>
            </a:defRPr>
          </a:lvl2pPr>
          <a:lvl3pPr marL="914400" indent="0">
            <a:defRPr sz="1100">
              <a:latin typeface="Times New Roman"/>
            </a:defRPr>
          </a:lvl3pPr>
          <a:lvl4pPr marL="1371600" indent="0">
            <a:defRPr sz="1100">
              <a:latin typeface="Times New Roman"/>
            </a:defRPr>
          </a:lvl4pPr>
          <a:lvl5pPr marL="1828800" indent="0">
            <a:defRPr sz="1100">
              <a:latin typeface="Times New Roman"/>
            </a:defRPr>
          </a:lvl5pPr>
          <a:lvl6pPr marL="2286000" indent="0">
            <a:defRPr sz="1100">
              <a:latin typeface="Times New Roman"/>
            </a:defRPr>
          </a:lvl6pPr>
          <a:lvl7pPr marL="2743200" indent="0">
            <a:defRPr sz="1100">
              <a:latin typeface="Times New Roman"/>
            </a:defRPr>
          </a:lvl7pPr>
          <a:lvl8pPr marL="3200400" indent="0">
            <a:defRPr sz="1100">
              <a:latin typeface="Times New Roman"/>
            </a:defRPr>
          </a:lvl8pPr>
          <a:lvl9pPr marL="3657600" indent="0">
            <a:defRPr sz="1100">
              <a:latin typeface="Times New Roman"/>
            </a:defRPr>
          </a:lvl9pPr>
        </a:lstStyle>
        <a:p xmlns:a="http://schemas.openxmlformats.org/drawingml/2006/main">
          <a:r>
            <a:rPr lang="ru-RU" sz="1400" b="1" dirty="0" smtClean="0">
              <a:solidFill>
                <a:sysClr val="windowText" lastClr="000000"/>
              </a:solidFill>
            </a:rPr>
            <a:t>ДЗ ВСЕГО: 13 823,3</a:t>
          </a:r>
          <a:endParaRPr lang="ru-RU" sz="1400" b="1" dirty="0">
            <a:solidFill>
              <a:sysClr val="windowText" lastClr="000000"/>
            </a:solidFill>
          </a:endParaRPr>
        </a:p>
      </cdr:txBody>
    </cdr: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0.61864</cdr:x>
      <cdr:y>0.1875</cdr:y>
    </cdr:from>
    <cdr:to>
      <cdr:x>0.70811</cdr:x>
      <cdr:y>0.54378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256584" y="432048"/>
          <a:ext cx="760166" cy="8209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Times New Roman"/>
            </a:defRPr>
          </a:lvl1pPr>
          <a:lvl2pPr marL="457200" indent="0">
            <a:defRPr sz="1100">
              <a:latin typeface="Times New Roman"/>
            </a:defRPr>
          </a:lvl2pPr>
          <a:lvl3pPr marL="914400" indent="0">
            <a:defRPr sz="1100">
              <a:latin typeface="Times New Roman"/>
            </a:defRPr>
          </a:lvl3pPr>
          <a:lvl4pPr marL="1371600" indent="0">
            <a:defRPr sz="1100">
              <a:latin typeface="Times New Roman"/>
            </a:defRPr>
          </a:lvl4pPr>
          <a:lvl5pPr marL="1828800" indent="0">
            <a:defRPr sz="1100">
              <a:latin typeface="Times New Roman"/>
            </a:defRPr>
          </a:lvl5pPr>
          <a:lvl6pPr marL="2286000" indent="0">
            <a:defRPr sz="1100">
              <a:latin typeface="Times New Roman"/>
            </a:defRPr>
          </a:lvl6pPr>
          <a:lvl7pPr marL="2743200" indent="0">
            <a:defRPr sz="1100">
              <a:latin typeface="Times New Roman"/>
            </a:defRPr>
          </a:lvl7pPr>
          <a:lvl8pPr marL="3200400" indent="0">
            <a:defRPr sz="1100">
              <a:latin typeface="Times New Roman"/>
            </a:defRPr>
          </a:lvl8pPr>
          <a:lvl9pPr marL="3657600" indent="0">
            <a:defRPr sz="1100">
              <a:latin typeface="Times New Roman"/>
            </a:defRPr>
          </a:lvl9pPr>
        </a:lstStyle>
        <a:p xmlns:a="http://schemas.openxmlformats.org/drawingml/2006/main">
          <a:r>
            <a:rPr lang="ru-RU" sz="1400" b="1" dirty="0" smtClean="0">
              <a:solidFill>
                <a:sysClr val="windowText" lastClr="000000"/>
              </a:solidFill>
            </a:rPr>
            <a:t>КЗ ВСЕГО: 14 360,7</a:t>
          </a:r>
          <a:endParaRPr lang="ru-RU" sz="1400" b="1" dirty="0">
            <a:solidFill>
              <a:sysClr val="windowText" lastClr="000000"/>
            </a:solidFill>
          </a:endParaRPr>
        </a:p>
      </cdr:txBody>
    </cdr: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0.61864</cdr:x>
      <cdr:y>0.1875</cdr:y>
    </cdr:from>
    <cdr:to>
      <cdr:x>0.70811</cdr:x>
      <cdr:y>0.54378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256584" y="432048"/>
          <a:ext cx="760166" cy="8209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Times New Roman"/>
            </a:defRPr>
          </a:lvl1pPr>
          <a:lvl2pPr marL="457200" indent="0">
            <a:defRPr sz="1100">
              <a:latin typeface="Times New Roman"/>
            </a:defRPr>
          </a:lvl2pPr>
          <a:lvl3pPr marL="914400" indent="0">
            <a:defRPr sz="1100">
              <a:latin typeface="Times New Roman"/>
            </a:defRPr>
          </a:lvl3pPr>
          <a:lvl4pPr marL="1371600" indent="0">
            <a:defRPr sz="1100">
              <a:latin typeface="Times New Roman"/>
            </a:defRPr>
          </a:lvl4pPr>
          <a:lvl5pPr marL="1828800" indent="0">
            <a:defRPr sz="1100">
              <a:latin typeface="Times New Roman"/>
            </a:defRPr>
          </a:lvl5pPr>
          <a:lvl6pPr marL="2286000" indent="0">
            <a:defRPr sz="1100">
              <a:latin typeface="Times New Roman"/>
            </a:defRPr>
          </a:lvl6pPr>
          <a:lvl7pPr marL="2743200" indent="0">
            <a:defRPr sz="1100">
              <a:latin typeface="Times New Roman"/>
            </a:defRPr>
          </a:lvl7pPr>
          <a:lvl8pPr marL="3200400" indent="0">
            <a:defRPr sz="1100">
              <a:latin typeface="Times New Roman"/>
            </a:defRPr>
          </a:lvl8pPr>
          <a:lvl9pPr marL="3657600" indent="0">
            <a:defRPr sz="1100">
              <a:latin typeface="Times New Roman"/>
            </a:defRPr>
          </a:lvl9pPr>
        </a:lstStyle>
        <a:p xmlns:a="http://schemas.openxmlformats.org/drawingml/2006/main">
          <a:r>
            <a:rPr lang="ru-RU" sz="1400" b="1" dirty="0" smtClean="0">
              <a:solidFill>
                <a:sysClr val="windowText" lastClr="000000"/>
              </a:solidFill>
            </a:rPr>
            <a:t>ДЗ ВСЕГО:  46 908,4</a:t>
          </a:r>
          <a:endParaRPr lang="ru-RU" sz="1400" b="1" dirty="0">
            <a:solidFill>
              <a:sysClr val="windowText" lastClr="000000"/>
            </a:solidFill>
          </a:endParaRPr>
        </a:p>
      </cdr:txBody>
    </cdr:sp>
  </cdr:relSizeAnchor>
</c:userShapes>
</file>

<file path=ppt/drawings/drawing13.xml><?xml version="1.0" encoding="utf-8"?>
<c:userShapes xmlns:c="http://schemas.openxmlformats.org/drawingml/2006/chart">
  <cdr:relSizeAnchor xmlns:cdr="http://schemas.openxmlformats.org/drawingml/2006/chartDrawing">
    <cdr:from>
      <cdr:x>0.61864</cdr:x>
      <cdr:y>0.1875</cdr:y>
    </cdr:from>
    <cdr:to>
      <cdr:x>0.70811</cdr:x>
      <cdr:y>0.54378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256584" y="432048"/>
          <a:ext cx="760166" cy="8209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Times New Roman"/>
            </a:defRPr>
          </a:lvl1pPr>
          <a:lvl2pPr marL="457200" indent="0">
            <a:defRPr sz="1100">
              <a:latin typeface="Times New Roman"/>
            </a:defRPr>
          </a:lvl2pPr>
          <a:lvl3pPr marL="914400" indent="0">
            <a:defRPr sz="1100">
              <a:latin typeface="Times New Roman"/>
            </a:defRPr>
          </a:lvl3pPr>
          <a:lvl4pPr marL="1371600" indent="0">
            <a:defRPr sz="1100">
              <a:latin typeface="Times New Roman"/>
            </a:defRPr>
          </a:lvl4pPr>
          <a:lvl5pPr marL="1828800" indent="0">
            <a:defRPr sz="1100">
              <a:latin typeface="Times New Roman"/>
            </a:defRPr>
          </a:lvl5pPr>
          <a:lvl6pPr marL="2286000" indent="0">
            <a:defRPr sz="1100">
              <a:latin typeface="Times New Roman"/>
            </a:defRPr>
          </a:lvl6pPr>
          <a:lvl7pPr marL="2743200" indent="0">
            <a:defRPr sz="1100">
              <a:latin typeface="Times New Roman"/>
            </a:defRPr>
          </a:lvl7pPr>
          <a:lvl8pPr marL="3200400" indent="0">
            <a:defRPr sz="1100">
              <a:latin typeface="Times New Roman"/>
            </a:defRPr>
          </a:lvl8pPr>
          <a:lvl9pPr marL="3657600" indent="0">
            <a:defRPr sz="1100">
              <a:latin typeface="Times New Roman"/>
            </a:defRPr>
          </a:lvl9pPr>
        </a:lstStyle>
        <a:p xmlns:a="http://schemas.openxmlformats.org/drawingml/2006/main">
          <a:r>
            <a:rPr lang="ru-RU" sz="1400" b="1" dirty="0" smtClean="0">
              <a:solidFill>
                <a:sysClr val="windowText" lastClr="000000"/>
              </a:solidFill>
            </a:rPr>
            <a:t>КЗ ВСЕГО: 282 046,0</a:t>
          </a:r>
          <a:endParaRPr lang="ru-RU" sz="1400" b="1" dirty="0">
            <a:solidFill>
              <a:sysClr val="windowText" lastClr="000000"/>
            </a:solidFill>
          </a:endParaRPr>
        </a:p>
      </cdr:txBody>
    </cdr:sp>
  </cdr:relSizeAnchor>
</c:userShapes>
</file>

<file path=ppt/drawings/drawing14.xml><?xml version="1.0" encoding="utf-8"?>
<c:userShapes xmlns:c="http://schemas.openxmlformats.org/drawingml/2006/chart">
  <cdr:relSizeAnchor xmlns:cdr="http://schemas.openxmlformats.org/drawingml/2006/chartDrawing">
    <cdr:from>
      <cdr:x>0.61864</cdr:x>
      <cdr:y>0.1875</cdr:y>
    </cdr:from>
    <cdr:to>
      <cdr:x>0.70811</cdr:x>
      <cdr:y>0.54378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256584" y="432048"/>
          <a:ext cx="760166" cy="8209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Times New Roman"/>
            </a:defRPr>
          </a:lvl1pPr>
          <a:lvl2pPr marL="457200" indent="0">
            <a:defRPr sz="1100">
              <a:latin typeface="Times New Roman"/>
            </a:defRPr>
          </a:lvl2pPr>
          <a:lvl3pPr marL="914400" indent="0">
            <a:defRPr sz="1100">
              <a:latin typeface="Times New Roman"/>
            </a:defRPr>
          </a:lvl3pPr>
          <a:lvl4pPr marL="1371600" indent="0">
            <a:defRPr sz="1100">
              <a:latin typeface="Times New Roman"/>
            </a:defRPr>
          </a:lvl4pPr>
          <a:lvl5pPr marL="1828800" indent="0">
            <a:defRPr sz="1100">
              <a:latin typeface="Times New Roman"/>
            </a:defRPr>
          </a:lvl5pPr>
          <a:lvl6pPr marL="2286000" indent="0">
            <a:defRPr sz="1100">
              <a:latin typeface="Times New Roman"/>
            </a:defRPr>
          </a:lvl6pPr>
          <a:lvl7pPr marL="2743200" indent="0">
            <a:defRPr sz="1100">
              <a:latin typeface="Times New Roman"/>
            </a:defRPr>
          </a:lvl7pPr>
          <a:lvl8pPr marL="3200400" indent="0">
            <a:defRPr sz="1100">
              <a:latin typeface="Times New Roman"/>
            </a:defRPr>
          </a:lvl8pPr>
          <a:lvl9pPr marL="3657600" indent="0">
            <a:defRPr sz="1100">
              <a:latin typeface="Times New Roman"/>
            </a:defRPr>
          </a:lvl9pPr>
        </a:lstStyle>
        <a:p xmlns:a="http://schemas.openxmlformats.org/drawingml/2006/main">
          <a:r>
            <a:rPr lang="ru-RU" sz="1400" b="1" dirty="0" smtClean="0"/>
            <a:t>Д</a:t>
          </a:r>
          <a:r>
            <a:rPr lang="ru-RU" sz="1400" b="1" dirty="0" smtClean="0">
              <a:solidFill>
                <a:sysClr val="windowText" lastClr="000000"/>
              </a:solidFill>
            </a:rPr>
            <a:t>З ВСЕГО: 122 185,0</a:t>
          </a:r>
          <a:endParaRPr lang="ru-RU" sz="1400" b="1" dirty="0">
            <a:solidFill>
              <a:sysClr val="windowText" lastClr="000000"/>
            </a:solidFill>
          </a:endParaRPr>
        </a:p>
      </cdr:txBody>
    </cdr:sp>
  </cdr:relSizeAnchor>
</c:userShapes>
</file>

<file path=ppt/drawings/drawing15.xml><?xml version="1.0" encoding="utf-8"?>
<c:userShapes xmlns:c="http://schemas.openxmlformats.org/drawingml/2006/chart">
  <cdr:relSizeAnchor xmlns:cdr="http://schemas.openxmlformats.org/drawingml/2006/chartDrawing">
    <cdr:from>
      <cdr:x>0.61864</cdr:x>
      <cdr:y>0.1875</cdr:y>
    </cdr:from>
    <cdr:to>
      <cdr:x>0.70811</cdr:x>
      <cdr:y>0.54378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256584" y="432048"/>
          <a:ext cx="760166" cy="8209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Times New Roman"/>
            </a:defRPr>
          </a:lvl1pPr>
          <a:lvl2pPr marL="457200" indent="0">
            <a:defRPr sz="1100">
              <a:latin typeface="Times New Roman"/>
            </a:defRPr>
          </a:lvl2pPr>
          <a:lvl3pPr marL="914400" indent="0">
            <a:defRPr sz="1100">
              <a:latin typeface="Times New Roman"/>
            </a:defRPr>
          </a:lvl3pPr>
          <a:lvl4pPr marL="1371600" indent="0">
            <a:defRPr sz="1100">
              <a:latin typeface="Times New Roman"/>
            </a:defRPr>
          </a:lvl4pPr>
          <a:lvl5pPr marL="1828800" indent="0">
            <a:defRPr sz="1100">
              <a:latin typeface="Times New Roman"/>
            </a:defRPr>
          </a:lvl5pPr>
          <a:lvl6pPr marL="2286000" indent="0">
            <a:defRPr sz="1100">
              <a:latin typeface="Times New Roman"/>
            </a:defRPr>
          </a:lvl6pPr>
          <a:lvl7pPr marL="2743200" indent="0">
            <a:defRPr sz="1100">
              <a:latin typeface="Times New Roman"/>
            </a:defRPr>
          </a:lvl7pPr>
          <a:lvl8pPr marL="3200400" indent="0">
            <a:defRPr sz="1100">
              <a:latin typeface="Times New Roman"/>
            </a:defRPr>
          </a:lvl8pPr>
          <a:lvl9pPr marL="3657600" indent="0">
            <a:defRPr sz="1100">
              <a:latin typeface="Times New Roman"/>
            </a:defRPr>
          </a:lvl9pPr>
        </a:lstStyle>
        <a:p xmlns:a="http://schemas.openxmlformats.org/drawingml/2006/main">
          <a:r>
            <a:rPr lang="ru-RU" sz="1400" b="1" dirty="0" smtClean="0">
              <a:solidFill>
                <a:sysClr val="windowText" lastClr="000000"/>
              </a:solidFill>
            </a:rPr>
            <a:t>КЗ ВСЕГО: 30 703,6</a:t>
          </a:r>
          <a:endParaRPr lang="ru-RU" sz="1400" b="1" dirty="0">
            <a:solidFill>
              <a:sysClr val="windowText" lastClr="000000"/>
            </a:solidFill>
          </a:endParaRPr>
        </a:p>
      </cdr:txBody>
    </cdr:sp>
  </cdr:relSizeAnchor>
</c:userShapes>
</file>

<file path=ppt/drawings/drawing16.xml><?xml version="1.0" encoding="utf-8"?>
<c:userShapes xmlns:c="http://schemas.openxmlformats.org/drawingml/2006/chart">
  <cdr:relSizeAnchor xmlns:cdr="http://schemas.openxmlformats.org/drawingml/2006/chartDrawing">
    <cdr:from>
      <cdr:x>0.55263</cdr:x>
      <cdr:y>0.16701</cdr:y>
    </cdr:from>
    <cdr:to>
      <cdr:x>0.6421</cdr:x>
      <cdr:y>0.52329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536503" y="432048"/>
          <a:ext cx="734452" cy="92168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Times New Roman"/>
            </a:defRPr>
          </a:lvl1pPr>
          <a:lvl2pPr marL="457200" indent="0">
            <a:defRPr sz="1100">
              <a:latin typeface="Times New Roman"/>
            </a:defRPr>
          </a:lvl2pPr>
          <a:lvl3pPr marL="914400" indent="0">
            <a:defRPr sz="1100">
              <a:latin typeface="Times New Roman"/>
            </a:defRPr>
          </a:lvl3pPr>
          <a:lvl4pPr marL="1371600" indent="0">
            <a:defRPr sz="1100">
              <a:latin typeface="Times New Roman"/>
            </a:defRPr>
          </a:lvl4pPr>
          <a:lvl5pPr marL="1828800" indent="0">
            <a:defRPr sz="1100">
              <a:latin typeface="Times New Roman"/>
            </a:defRPr>
          </a:lvl5pPr>
          <a:lvl6pPr marL="2286000" indent="0">
            <a:defRPr sz="1100">
              <a:latin typeface="Times New Roman"/>
            </a:defRPr>
          </a:lvl6pPr>
          <a:lvl7pPr marL="2743200" indent="0">
            <a:defRPr sz="1100">
              <a:latin typeface="Times New Roman"/>
            </a:defRPr>
          </a:lvl7pPr>
          <a:lvl8pPr marL="3200400" indent="0">
            <a:defRPr sz="1100">
              <a:latin typeface="Times New Roman"/>
            </a:defRPr>
          </a:lvl8pPr>
          <a:lvl9pPr marL="3657600" indent="0">
            <a:defRPr sz="1100">
              <a:latin typeface="Times New Roman"/>
            </a:defRPr>
          </a:lvl9pPr>
        </a:lstStyle>
        <a:p xmlns:a="http://schemas.openxmlformats.org/drawingml/2006/main">
          <a:r>
            <a:rPr lang="ru-RU" sz="1400" b="1" dirty="0" smtClean="0">
              <a:solidFill>
                <a:sysClr val="windowText" lastClr="000000"/>
              </a:solidFill>
            </a:rPr>
            <a:t>ДЗ ВСЕГО: 10 890,7</a:t>
          </a:r>
          <a:endParaRPr lang="ru-RU" sz="1400" b="1" dirty="0">
            <a:solidFill>
              <a:sysClr val="windowText" lastClr="000000"/>
            </a:solidFill>
          </a:endParaRPr>
        </a:p>
      </cdr:txBody>
    </cdr:sp>
  </cdr:relSizeAnchor>
</c:userShapes>
</file>

<file path=ppt/drawings/drawing17.xml><?xml version="1.0" encoding="utf-8"?>
<c:userShapes xmlns:c="http://schemas.openxmlformats.org/drawingml/2006/chart">
  <cdr:relSizeAnchor xmlns:cdr="http://schemas.openxmlformats.org/drawingml/2006/chartDrawing">
    <cdr:from>
      <cdr:x>0.61864</cdr:x>
      <cdr:y>0.1875</cdr:y>
    </cdr:from>
    <cdr:to>
      <cdr:x>0.70811</cdr:x>
      <cdr:y>0.54378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256584" y="432048"/>
          <a:ext cx="760166" cy="8209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Times New Roman"/>
            </a:defRPr>
          </a:lvl1pPr>
          <a:lvl2pPr marL="457200" indent="0">
            <a:defRPr sz="1100">
              <a:latin typeface="Times New Roman"/>
            </a:defRPr>
          </a:lvl2pPr>
          <a:lvl3pPr marL="914400" indent="0">
            <a:defRPr sz="1100">
              <a:latin typeface="Times New Roman"/>
            </a:defRPr>
          </a:lvl3pPr>
          <a:lvl4pPr marL="1371600" indent="0">
            <a:defRPr sz="1100">
              <a:latin typeface="Times New Roman"/>
            </a:defRPr>
          </a:lvl4pPr>
          <a:lvl5pPr marL="1828800" indent="0">
            <a:defRPr sz="1100">
              <a:latin typeface="Times New Roman"/>
            </a:defRPr>
          </a:lvl5pPr>
          <a:lvl6pPr marL="2286000" indent="0">
            <a:defRPr sz="1100">
              <a:latin typeface="Times New Roman"/>
            </a:defRPr>
          </a:lvl6pPr>
          <a:lvl7pPr marL="2743200" indent="0">
            <a:defRPr sz="1100">
              <a:latin typeface="Times New Roman"/>
            </a:defRPr>
          </a:lvl7pPr>
          <a:lvl8pPr marL="3200400" indent="0">
            <a:defRPr sz="1100">
              <a:latin typeface="Times New Roman"/>
            </a:defRPr>
          </a:lvl8pPr>
          <a:lvl9pPr marL="3657600" indent="0">
            <a:defRPr sz="1100">
              <a:latin typeface="Times New Roman"/>
            </a:defRPr>
          </a:lvl9pPr>
        </a:lstStyle>
        <a:p xmlns:a="http://schemas.openxmlformats.org/drawingml/2006/main">
          <a:r>
            <a:rPr lang="ru-RU" sz="1400" b="1" dirty="0" smtClean="0">
              <a:solidFill>
                <a:sysClr val="windowText" lastClr="000000"/>
              </a:solidFill>
            </a:rPr>
            <a:t>КЗ ВСЕГО: 28 918,8</a:t>
          </a:r>
          <a:endParaRPr lang="ru-RU" sz="1400" b="1" dirty="0">
            <a:solidFill>
              <a:sysClr val="windowText" lastClr="000000"/>
            </a:solidFill>
          </a:endParaRPr>
        </a:p>
      </cdr:txBody>
    </cdr:sp>
  </cdr:relSizeAnchor>
</c:userShapes>
</file>

<file path=ppt/drawings/drawing18.xml><?xml version="1.0" encoding="utf-8"?>
<c:userShapes xmlns:c="http://schemas.openxmlformats.org/drawingml/2006/chart">
  <cdr:relSizeAnchor xmlns:cdr="http://schemas.openxmlformats.org/drawingml/2006/chartDrawing">
    <cdr:from>
      <cdr:x>0.61864</cdr:x>
      <cdr:y>0.1875</cdr:y>
    </cdr:from>
    <cdr:to>
      <cdr:x>0.70811</cdr:x>
      <cdr:y>0.54378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256584" y="432048"/>
          <a:ext cx="760166" cy="8209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Times New Roman"/>
            </a:defRPr>
          </a:lvl1pPr>
          <a:lvl2pPr marL="457200" indent="0">
            <a:defRPr sz="1100">
              <a:latin typeface="Times New Roman"/>
            </a:defRPr>
          </a:lvl2pPr>
          <a:lvl3pPr marL="914400" indent="0">
            <a:defRPr sz="1100">
              <a:latin typeface="Times New Roman"/>
            </a:defRPr>
          </a:lvl3pPr>
          <a:lvl4pPr marL="1371600" indent="0">
            <a:defRPr sz="1100">
              <a:latin typeface="Times New Roman"/>
            </a:defRPr>
          </a:lvl4pPr>
          <a:lvl5pPr marL="1828800" indent="0">
            <a:defRPr sz="1100">
              <a:latin typeface="Times New Roman"/>
            </a:defRPr>
          </a:lvl5pPr>
          <a:lvl6pPr marL="2286000" indent="0">
            <a:defRPr sz="1100">
              <a:latin typeface="Times New Roman"/>
            </a:defRPr>
          </a:lvl6pPr>
          <a:lvl7pPr marL="2743200" indent="0">
            <a:defRPr sz="1100">
              <a:latin typeface="Times New Roman"/>
            </a:defRPr>
          </a:lvl7pPr>
          <a:lvl8pPr marL="3200400" indent="0">
            <a:defRPr sz="1100">
              <a:latin typeface="Times New Roman"/>
            </a:defRPr>
          </a:lvl8pPr>
          <a:lvl9pPr marL="3657600" indent="0">
            <a:defRPr sz="1100">
              <a:latin typeface="Times New Roman"/>
            </a:defRPr>
          </a:lvl9pPr>
        </a:lstStyle>
        <a:p xmlns:a="http://schemas.openxmlformats.org/drawingml/2006/main">
          <a:r>
            <a:rPr lang="ru-RU" sz="1400" b="1" dirty="0" smtClean="0">
              <a:solidFill>
                <a:sysClr val="windowText" lastClr="000000"/>
              </a:solidFill>
            </a:rPr>
            <a:t>КЗ ВСЕГО: </a:t>
          </a:r>
          <a:r>
            <a:rPr lang="ru-RU" sz="1400" b="1" dirty="0" smtClean="0"/>
            <a:t>6 111,2</a:t>
          </a:r>
          <a:endParaRPr lang="ru-RU" sz="1400" b="1" dirty="0">
            <a:solidFill>
              <a:sysClr val="windowText" lastClr="000000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0.61864</cdr:x>
      <cdr:y>0.1875</cdr:y>
    </cdr:from>
    <cdr:to>
      <cdr:x>0.70811</cdr:x>
      <cdr:y>0.54378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256584" y="432048"/>
          <a:ext cx="760166" cy="8209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Times New Roman"/>
            </a:defRPr>
          </a:lvl1pPr>
          <a:lvl2pPr marL="457200" indent="0">
            <a:defRPr sz="1100">
              <a:latin typeface="Times New Roman"/>
            </a:defRPr>
          </a:lvl2pPr>
          <a:lvl3pPr marL="914400" indent="0">
            <a:defRPr sz="1100">
              <a:latin typeface="Times New Roman"/>
            </a:defRPr>
          </a:lvl3pPr>
          <a:lvl4pPr marL="1371600" indent="0">
            <a:defRPr sz="1100">
              <a:latin typeface="Times New Roman"/>
            </a:defRPr>
          </a:lvl4pPr>
          <a:lvl5pPr marL="1828800" indent="0">
            <a:defRPr sz="1100">
              <a:latin typeface="Times New Roman"/>
            </a:defRPr>
          </a:lvl5pPr>
          <a:lvl6pPr marL="2286000" indent="0">
            <a:defRPr sz="1100">
              <a:latin typeface="Times New Roman"/>
            </a:defRPr>
          </a:lvl6pPr>
          <a:lvl7pPr marL="2743200" indent="0">
            <a:defRPr sz="1100">
              <a:latin typeface="Times New Roman"/>
            </a:defRPr>
          </a:lvl7pPr>
          <a:lvl8pPr marL="3200400" indent="0">
            <a:defRPr sz="1100">
              <a:latin typeface="Times New Roman"/>
            </a:defRPr>
          </a:lvl8pPr>
          <a:lvl9pPr marL="3657600" indent="0">
            <a:defRPr sz="1100">
              <a:latin typeface="Times New Roman"/>
            </a:defRPr>
          </a:lvl9pPr>
        </a:lstStyle>
        <a:p xmlns:a="http://schemas.openxmlformats.org/drawingml/2006/main">
          <a:r>
            <a:rPr lang="ru-RU" sz="1400" b="1" dirty="0" smtClean="0"/>
            <a:t>Д</a:t>
          </a:r>
          <a:r>
            <a:rPr lang="ru-RU" sz="1400" b="1" dirty="0" smtClean="0">
              <a:solidFill>
                <a:sysClr val="windowText" lastClr="000000"/>
              </a:solidFill>
            </a:rPr>
            <a:t>З ВСЕГО: </a:t>
          </a:r>
          <a:r>
            <a:rPr lang="ru-RU" sz="1400" b="1" dirty="0" smtClean="0"/>
            <a:t>15409,9</a:t>
          </a:r>
          <a:endParaRPr lang="ru-RU" sz="1400" b="1" dirty="0">
            <a:solidFill>
              <a:sysClr val="windowText" lastClr="000000"/>
            </a:solidFill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0.61864</cdr:x>
      <cdr:y>0.1875</cdr:y>
    </cdr:from>
    <cdr:to>
      <cdr:x>0.70811</cdr:x>
      <cdr:y>0.54378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256584" y="432048"/>
          <a:ext cx="760166" cy="8209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Times New Roman"/>
            </a:defRPr>
          </a:lvl1pPr>
          <a:lvl2pPr marL="457200" indent="0">
            <a:defRPr sz="1100">
              <a:latin typeface="Times New Roman"/>
            </a:defRPr>
          </a:lvl2pPr>
          <a:lvl3pPr marL="914400" indent="0">
            <a:defRPr sz="1100">
              <a:latin typeface="Times New Roman"/>
            </a:defRPr>
          </a:lvl3pPr>
          <a:lvl4pPr marL="1371600" indent="0">
            <a:defRPr sz="1100">
              <a:latin typeface="Times New Roman"/>
            </a:defRPr>
          </a:lvl4pPr>
          <a:lvl5pPr marL="1828800" indent="0">
            <a:defRPr sz="1100">
              <a:latin typeface="Times New Roman"/>
            </a:defRPr>
          </a:lvl5pPr>
          <a:lvl6pPr marL="2286000" indent="0">
            <a:defRPr sz="1100">
              <a:latin typeface="Times New Roman"/>
            </a:defRPr>
          </a:lvl6pPr>
          <a:lvl7pPr marL="2743200" indent="0">
            <a:defRPr sz="1100">
              <a:latin typeface="Times New Roman"/>
            </a:defRPr>
          </a:lvl7pPr>
          <a:lvl8pPr marL="3200400" indent="0">
            <a:defRPr sz="1100">
              <a:latin typeface="Times New Roman"/>
            </a:defRPr>
          </a:lvl8pPr>
          <a:lvl9pPr marL="3657600" indent="0">
            <a:defRPr sz="1100">
              <a:latin typeface="Times New Roman"/>
            </a:defRPr>
          </a:lvl9pPr>
        </a:lstStyle>
        <a:p xmlns:a="http://schemas.openxmlformats.org/drawingml/2006/main">
          <a:r>
            <a:rPr lang="ru-RU" sz="1400" b="1" dirty="0" smtClean="0">
              <a:solidFill>
                <a:sysClr val="windowText" lastClr="000000"/>
              </a:solidFill>
            </a:rPr>
            <a:t>КЗ ВСЕГО: 6 267,5</a:t>
          </a:r>
          <a:endParaRPr lang="ru-RU" sz="1400" b="1" dirty="0">
            <a:solidFill>
              <a:sysClr val="windowText" lastClr="000000"/>
            </a:solidFill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0.61864</cdr:x>
      <cdr:y>0.1875</cdr:y>
    </cdr:from>
    <cdr:to>
      <cdr:x>0.70811</cdr:x>
      <cdr:y>0.54378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256584" y="432048"/>
          <a:ext cx="760166" cy="8209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Times New Roman"/>
            </a:defRPr>
          </a:lvl1pPr>
          <a:lvl2pPr marL="457200" indent="0">
            <a:defRPr sz="1100">
              <a:latin typeface="Times New Roman"/>
            </a:defRPr>
          </a:lvl2pPr>
          <a:lvl3pPr marL="914400" indent="0">
            <a:defRPr sz="1100">
              <a:latin typeface="Times New Roman"/>
            </a:defRPr>
          </a:lvl3pPr>
          <a:lvl4pPr marL="1371600" indent="0">
            <a:defRPr sz="1100">
              <a:latin typeface="Times New Roman"/>
            </a:defRPr>
          </a:lvl4pPr>
          <a:lvl5pPr marL="1828800" indent="0">
            <a:defRPr sz="1100">
              <a:latin typeface="Times New Roman"/>
            </a:defRPr>
          </a:lvl5pPr>
          <a:lvl6pPr marL="2286000" indent="0">
            <a:defRPr sz="1100">
              <a:latin typeface="Times New Roman"/>
            </a:defRPr>
          </a:lvl6pPr>
          <a:lvl7pPr marL="2743200" indent="0">
            <a:defRPr sz="1100">
              <a:latin typeface="Times New Roman"/>
            </a:defRPr>
          </a:lvl7pPr>
          <a:lvl8pPr marL="3200400" indent="0">
            <a:defRPr sz="1100">
              <a:latin typeface="Times New Roman"/>
            </a:defRPr>
          </a:lvl8pPr>
          <a:lvl9pPr marL="3657600" indent="0">
            <a:defRPr sz="1100">
              <a:latin typeface="Times New Roman"/>
            </a:defRPr>
          </a:lvl9pPr>
        </a:lstStyle>
        <a:p xmlns:a="http://schemas.openxmlformats.org/drawingml/2006/main">
          <a:r>
            <a:rPr lang="en-US" sz="1400" b="1" dirty="0"/>
            <a:t> </a:t>
          </a:r>
          <a:r>
            <a:rPr lang="ru-RU" sz="1400" b="1" dirty="0"/>
            <a:t> </a:t>
          </a:r>
          <a:r>
            <a:rPr lang="ru-RU" sz="1400" b="1" dirty="0" err="1" smtClean="0"/>
            <a:t>ДЗ</a:t>
          </a:r>
          <a:r>
            <a:rPr lang="ru-RU" sz="1400" b="1" dirty="0" smtClean="0">
              <a:solidFill>
                <a:sysClr val="windowText" lastClr="000000"/>
              </a:solidFill>
            </a:rPr>
            <a:t> ВСЕГО: 717,7</a:t>
          </a:r>
          <a:endParaRPr lang="ru-RU" sz="1400" b="1" dirty="0">
            <a:solidFill>
              <a:sysClr val="windowText" lastClr="000000"/>
            </a:solidFill>
          </a:endParaRP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0.61017</cdr:x>
      <cdr:y>0.18919</cdr:y>
    </cdr:from>
    <cdr:to>
      <cdr:x>0.69964</cdr:x>
      <cdr:y>0.54547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184577" y="504056"/>
          <a:ext cx="760222" cy="9492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Times New Roman"/>
            </a:defRPr>
          </a:lvl1pPr>
          <a:lvl2pPr marL="457200" indent="0">
            <a:defRPr sz="1100">
              <a:latin typeface="Times New Roman"/>
            </a:defRPr>
          </a:lvl2pPr>
          <a:lvl3pPr marL="914400" indent="0">
            <a:defRPr sz="1100">
              <a:latin typeface="Times New Roman"/>
            </a:defRPr>
          </a:lvl3pPr>
          <a:lvl4pPr marL="1371600" indent="0">
            <a:defRPr sz="1100">
              <a:latin typeface="Times New Roman"/>
            </a:defRPr>
          </a:lvl4pPr>
          <a:lvl5pPr marL="1828800" indent="0">
            <a:defRPr sz="1100">
              <a:latin typeface="Times New Roman"/>
            </a:defRPr>
          </a:lvl5pPr>
          <a:lvl6pPr marL="2286000" indent="0">
            <a:defRPr sz="1100">
              <a:latin typeface="Times New Roman"/>
            </a:defRPr>
          </a:lvl6pPr>
          <a:lvl7pPr marL="2743200" indent="0">
            <a:defRPr sz="1100">
              <a:latin typeface="Times New Roman"/>
            </a:defRPr>
          </a:lvl7pPr>
          <a:lvl8pPr marL="3200400" indent="0">
            <a:defRPr sz="1100">
              <a:latin typeface="Times New Roman"/>
            </a:defRPr>
          </a:lvl8pPr>
          <a:lvl9pPr marL="3657600" indent="0">
            <a:defRPr sz="1100">
              <a:latin typeface="Times New Roman"/>
            </a:defRPr>
          </a:lvl9pPr>
        </a:lstStyle>
        <a:p xmlns:a="http://schemas.openxmlformats.org/drawingml/2006/main">
          <a:r>
            <a:rPr lang="ru-RU" sz="1400" b="1" dirty="0" smtClean="0"/>
            <a:t>К</a:t>
          </a:r>
          <a:r>
            <a:rPr lang="ru-RU" sz="1400" b="1" dirty="0" smtClean="0">
              <a:solidFill>
                <a:sysClr val="windowText" lastClr="000000"/>
              </a:solidFill>
            </a:rPr>
            <a:t>З ВСЕГО: 77 125</a:t>
          </a:r>
          <a:endParaRPr lang="ru-RU" sz="1400" b="1" dirty="0">
            <a:solidFill>
              <a:sysClr val="windowText" lastClr="000000"/>
            </a:solidFill>
          </a:endParaRP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0.61864</cdr:x>
      <cdr:y>0.1875</cdr:y>
    </cdr:from>
    <cdr:to>
      <cdr:x>0.70811</cdr:x>
      <cdr:y>0.54378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256584" y="432048"/>
          <a:ext cx="760166" cy="8209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Times New Roman"/>
            </a:defRPr>
          </a:lvl1pPr>
          <a:lvl2pPr marL="457200" indent="0">
            <a:defRPr sz="1100">
              <a:latin typeface="Times New Roman"/>
            </a:defRPr>
          </a:lvl2pPr>
          <a:lvl3pPr marL="914400" indent="0">
            <a:defRPr sz="1100">
              <a:latin typeface="Times New Roman"/>
            </a:defRPr>
          </a:lvl3pPr>
          <a:lvl4pPr marL="1371600" indent="0">
            <a:defRPr sz="1100">
              <a:latin typeface="Times New Roman"/>
            </a:defRPr>
          </a:lvl4pPr>
          <a:lvl5pPr marL="1828800" indent="0">
            <a:defRPr sz="1100">
              <a:latin typeface="Times New Roman"/>
            </a:defRPr>
          </a:lvl5pPr>
          <a:lvl6pPr marL="2286000" indent="0">
            <a:defRPr sz="1100">
              <a:latin typeface="Times New Roman"/>
            </a:defRPr>
          </a:lvl6pPr>
          <a:lvl7pPr marL="2743200" indent="0">
            <a:defRPr sz="1100">
              <a:latin typeface="Times New Roman"/>
            </a:defRPr>
          </a:lvl7pPr>
          <a:lvl8pPr marL="3200400" indent="0">
            <a:defRPr sz="1100">
              <a:latin typeface="Times New Roman"/>
            </a:defRPr>
          </a:lvl8pPr>
          <a:lvl9pPr marL="3657600" indent="0">
            <a:defRPr sz="1100">
              <a:latin typeface="Times New Roman"/>
            </a:defRPr>
          </a:lvl9pPr>
        </a:lstStyle>
        <a:p xmlns:a="http://schemas.openxmlformats.org/drawingml/2006/main">
          <a:r>
            <a:rPr lang="ru-RU" sz="1400" b="1" dirty="0" smtClean="0">
              <a:solidFill>
                <a:sysClr val="windowText" lastClr="000000"/>
              </a:solidFill>
            </a:rPr>
            <a:t>ДЗ ВСЕГО: 49 071,0</a:t>
          </a:r>
          <a:endParaRPr lang="ru-RU" sz="1400" b="1" dirty="0">
            <a:solidFill>
              <a:sysClr val="windowText" lastClr="000000"/>
            </a:solidFill>
          </a:endParaRP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0.61864</cdr:x>
      <cdr:y>0.1875</cdr:y>
    </cdr:from>
    <cdr:to>
      <cdr:x>0.70811</cdr:x>
      <cdr:y>0.54378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256584" y="432048"/>
          <a:ext cx="760166" cy="8209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Times New Roman"/>
            </a:defRPr>
          </a:lvl1pPr>
          <a:lvl2pPr marL="457200" indent="0">
            <a:defRPr sz="1100">
              <a:latin typeface="Times New Roman"/>
            </a:defRPr>
          </a:lvl2pPr>
          <a:lvl3pPr marL="914400" indent="0">
            <a:defRPr sz="1100">
              <a:latin typeface="Times New Roman"/>
            </a:defRPr>
          </a:lvl3pPr>
          <a:lvl4pPr marL="1371600" indent="0">
            <a:defRPr sz="1100">
              <a:latin typeface="Times New Roman"/>
            </a:defRPr>
          </a:lvl4pPr>
          <a:lvl5pPr marL="1828800" indent="0">
            <a:defRPr sz="1100">
              <a:latin typeface="Times New Roman"/>
            </a:defRPr>
          </a:lvl5pPr>
          <a:lvl6pPr marL="2286000" indent="0">
            <a:defRPr sz="1100">
              <a:latin typeface="Times New Roman"/>
            </a:defRPr>
          </a:lvl6pPr>
          <a:lvl7pPr marL="2743200" indent="0">
            <a:defRPr sz="1100">
              <a:latin typeface="Times New Roman"/>
            </a:defRPr>
          </a:lvl7pPr>
          <a:lvl8pPr marL="3200400" indent="0">
            <a:defRPr sz="1100">
              <a:latin typeface="Times New Roman"/>
            </a:defRPr>
          </a:lvl8pPr>
          <a:lvl9pPr marL="3657600" indent="0">
            <a:defRPr sz="1100">
              <a:latin typeface="Times New Roman"/>
            </a:defRPr>
          </a:lvl9pPr>
        </a:lstStyle>
        <a:p xmlns:a="http://schemas.openxmlformats.org/drawingml/2006/main">
          <a:r>
            <a:rPr lang="ru-RU" sz="1400" b="1" dirty="0" smtClean="0">
              <a:solidFill>
                <a:sysClr val="windowText" lastClr="000000"/>
              </a:solidFill>
            </a:rPr>
            <a:t>КЗ ВСЕГО: 6 862,0</a:t>
          </a:r>
          <a:endParaRPr lang="ru-RU" sz="1400" b="1" dirty="0">
            <a:solidFill>
              <a:sysClr val="windowText" lastClr="000000"/>
            </a:solidFill>
          </a:endParaRP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0.61864</cdr:x>
      <cdr:y>0.1875</cdr:y>
    </cdr:from>
    <cdr:to>
      <cdr:x>0.70811</cdr:x>
      <cdr:y>0.54378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256584" y="432048"/>
          <a:ext cx="760166" cy="8209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Times New Roman"/>
            </a:defRPr>
          </a:lvl1pPr>
          <a:lvl2pPr marL="457200" indent="0">
            <a:defRPr sz="1100">
              <a:latin typeface="Times New Roman"/>
            </a:defRPr>
          </a:lvl2pPr>
          <a:lvl3pPr marL="914400" indent="0">
            <a:defRPr sz="1100">
              <a:latin typeface="Times New Roman"/>
            </a:defRPr>
          </a:lvl3pPr>
          <a:lvl4pPr marL="1371600" indent="0">
            <a:defRPr sz="1100">
              <a:latin typeface="Times New Roman"/>
            </a:defRPr>
          </a:lvl4pPr>
          <a:lvl5pPr marL="1828800" indent="0">
            <a:defRPr sz="1100">
              <a:latin typeface="Times New Roman"/>
            </a:defRPr>
          </a:lvl5pPr>
          <a:lvl6pPr marL="2286000" indent="0">
            <a:defRPr sz="1100">
              <a:latin typeface="Times New Roman"/>
            </a:defRPr>
          </a:lvl6pPr>
          <a:lvl7pPr marL="2743200" indent="0">
            <a:defRPr sz="1100">
              <a:latin typeface="Times New Roman"/>
            </a:defRPr>
          </a:lvl7pPr>
          <a:lvl8pPr marL="3200400" indent="0">
            <a:defRPr sz="1100">
              <a:latin typeface="Times New Roman"/>
            </a:defRPr>
          </a:lvl8pPr>
          <a:lvl9pPr marL="3657600" indent="0">
            <a:defRPr sz="1100">
              <a:latin typeface="Times New Roman"/>
            </a:defRPr>
          </a:lvl9pPr>
        </a:lstStyle>
        <a:p xmlns:a="http://schemas.openxmlformats.org/drawingml/2006/main">
          <a:r>
            <a:rPr lang="ru-RU" sz="1400" b="1" dirty="0" smtClean="0">
              <a:solidFill>
                <a:sysClr val="windowText" lastClr="000000"/>
              </a:solidFill>
            </a:rPr>
            <a:t>ДЗ ВСЕГО: 5 968,8</a:t>
          </a:r>
          <a:endParaRPr lang="ru-RU" sz="1400" b="1" dirty="0">
            <a:solidFill>
              <a:sysClr val="windowText" lastClr="000000"/>
            </a:solidFill>
          </a:endParaRPr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0.61864</cdr:x>
      <cdr:y>0.1875</cdr:y>
    </cdr:from>
    <cdr:to>
      <cdr:x>0.70811</cdr:x>
      <cdr:y>0.54378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256584" y="432048"/>
          <a:ext cx="760166" cy="8209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Times New Roman"/>
            </a:defRPr>
          </a:lvl1pPr>
          <a:lvl2pPr marL="457200" indent="0">
            <a:defRPr sz="1100">
              <a:latin typeface="Times New Roman"/>
            </a:defRPr>
          </a:lvl2pPr>
          <a:lvl3pPr marL="914400" indent="0">
            <a:defRPr sz="1100">
              <a:latin typeface="Times New Roman"/>
            </a:defRPr>
          </a:lvl3pPr>
          <a:lvl4pPr marL="1371600" indent="0">
            <a:defRPr sz="1100">
              <a:latin typeface="Times New Roman"/>
            </a:defRPr>
          </a:lvl4pPr>
          <a:lvl5pPr marL="1828800" indent="0">
            <a:defRPr sz="1100">
              <a:latin typeface="Times New Roman"/>
            </a:defRPr>
          </a:lvl5pPr>
          <a:lvl6pPr marL="2286000" indent="0">
            <a:defRPr sz="1100">
              <a:latin typeface="Times New Roman"/>
            </a:defRPr>
          </a:lvl6pPr>
          <a:lvl7pPr marL="2743200" indent="0">
            <a:defRPr sz="1100">
              <a:latin typeface="Times New Roman"/>
            </a:defRPr>
          </a:lvl7pPr>
          <a:lvl8pPr marL="3200400" indent="0">
            <a:defRPr sz="1100">
              <a:latin typeface="Times New Roman"/>
            </a:defRPr>
          </a:lvl8pPr>
          <a:lvl9pPr marL="3657600" indent="0">
            <a:defRPr sz="1100">
              <a:latin typeface="Times New Roman"/>
            </a:defRPr>
          </a:lvl9pPr>
        </a:lstStyle>
        <a:p xmlns:a="http://schemas.openxmlformats.org/drawingml/2006/main">
          <a:r>
            <a:rPr lang="ru-RU" sz="1400" b="1" dirty="0" smtClean="0">
              <a:solidFill>
                <a:sysClr val="windowText" lastClr="000000"/>
              </a:solidFill>
            </a:rPr>
            <a:t>КЗ ВСЕГО: 26 662,9</a:t>
          </a:r>
          <a:endParaRPr lang="ru-RU" sz="1400" b="1" dirty="0">
            <a:solidFill>
              <a:sysClr val="windowText" lastClr="000000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5"/>
            <a:ext cx="2945659" cy="493711"/>
          </a:xfrm>
          <a:prstGeom prst="rect">
            <a:avLst/>
          </a:prstGeom>
        </p:spPr>
        <p:txBody>
          <a:bodyPr vert="horz" lIns="91172" tIns="45585" rIns="91172" bIns="4558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50" y="5"/>
            <a:ext cx="2945659" cy="493711"/>
          </a:xfrm>
          <a:prstGeom prst="rect">
            <a:avLst/>
          </a:prstGeom>
        </p:spPr>
        <p:txBody>
          <a:bodyPr vert="horz" lIns="91172" tIns="45585" rIns="91172" bIns="4558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73A7DEB-D791-4F32-AD61-84C63F7DA4F8}" type="datetimeFigureOut">
              <a:rPr lang="ru-RU"/>
              <a:pPr>
                <a:defRPr/>
              </a:pPr>
              <a:t>18.06.2018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72" tIns="45585" rIns="91172" bIns="45585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690273"/>
            <a:ext cx="5438140" cy="4443411"/>
          </a:xfrm>
          <a:prstGeom prst="rect">
            <a:avLst/>
          </a:prstGeom>
        </p:spPr>
        <p:txBody>
          <a:bodyPr vert="horz" lIns="91172" tIns="45585" rIns="91172" bIns="45585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3" y="9378827"/>
            <a:ext cx="2945659" cy="493711"/>
          </a:xfrm>
          <a:prstGeom prst="rect">
            <a:avLst/>
          </a:prstGeom>
        </p:spPr>
        <p:txBody>
          <a:bodyPr vert="horz" lIns="91172" tIns="45585" rIns="91172" bIns="4558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50" y="9378827"/>
            <a:ext cx="2945659" cy="493711"/>
          </a:xfrm>
          <a:prstGeom prst="rect">
            <a:avLst/>
          </a:prstGeom>
        </p:spPr>
        <p:txBody>
          <a:bodyPr vert="horz" lIns="91172" tIns="45585" rIns="91172" bIns="4558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B465589-0139-40CD-A659-6FFC9422A4D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1633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465589-0139-40CD-A659-6FFC9422A4D2}" type="slidenum">
              <a:rPr lang="ru-RU" smtClean="0"/>
              <a:pPr>
                <a:defRPr/>
              </a:pPr>
              <a:t>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097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41388" y="744538"/>
            <a:ext cx="4975225" cy="3732212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E9786-85B0-4692-9D5A-044ADA7BB3B3}" type="slidenum">
              <a:rPr lang="ru-RU" altLang="ru-RU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ru-RU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056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41388" y="744538"/>
            <a:ext cx="4975225" cy="3732212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E9786-85B0-4692-9D5A-044ADA7BB3B3}" type="slidenum">
              <a:rPr lang="ru-RU" altLang="ru-RU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ru-RU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407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68375" y="747713"/>
            <a:ext cx="4981575" cy="37353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" y="9465864"/>
            <a:ext cx="2998771" cy="498883"/>
          </a:xfrm>
          <a:prstGeom prst="rect">
            <a:avLst/>
          </a:prstGeom>
        </p:spPr>
        <p:txBody>
          <a:bodyPr lIns="93214" tIns="46604" rIns="93214" bIns="46604"/>
          <a:lstStyle/>
          <a:p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812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69963" y="747713"/>
            <a:ext cx="4978400" cy="37353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8" y="9465865"/>
            <a:ext cx="2998771" cy="498883"/>
          </a:xfrm>
          <a:prstGeom prst="rect">
            <a:avLst/>
          </a:prstGeom>
        </p:spPr>
        <p:txBody>
          <a:bodyPr lIns="93198" tIns="46596" rIns="93198" bIns="46596"/>
          <a:lstStyle/>
          <a:p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037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69963" y="747713"/>
            <a:ext cx="4978400" cy="37353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8" y="9465865"/>
            <a:ext cx="2998771" cy="498883"/>
          </a:xfrm>
          <a:prstGeom prst="rect">
            <a:avLst/>
          </a:prstGeom>
        </p:spPr>
        <p:txBody>
          <a:bodyPr lIns="93198" tIns="46596" rIns="93198" bIns="46596"/>
          <a:lstStyle/>
          <a:p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613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41388" y="744538"/>
            <a:ext cx="4975225" cy="3732212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E9786-85B0-4692-9D5A-044ADA7BB3B3}" type="slidenum">
              <a:rPr lang="ru-RU" altLang="ru-RU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ru-RU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624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41388" y="744538"/>
            <a:ext cx="4975225" cy="3732212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E9786-85B0-4692-9D5A-044ADA7BB3B3}" type="slidenum">
              <a:rPr lang="ru-RU" altLang="ru-RU" smtClean="0">
                <a:solidFill>
                  <a:prstClr val="black"/>
                </a:solidFill>
              </a:rPr>
              <a:pPr>
                <a:defRPr/>
              </a:pPr>
              <a:t>31</a:t>
            </a:fld>
            <a:endParaRPr lang="ru-RU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42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06463" y="739775"/>
            <a:ext cx="4924425" cy="369411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1" y="9360418"/>
            <a:ext cx="2920331" cy="493326"/>
          </a:xfrm>
          <a:prstGeom prst="rect">
            <a:avLst/>
          </a:prstGeom>
        </p:spPr>
        <p:txBody>
          <a:bodyPr lIns="91470" tIns="45735" rIns="91470" bIns="45735"/>
          <a:lstStyle/>
          <a:p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32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68375" y="747713"/>
            <a:ext cx="4981575" cy="37353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" y="9465864"/>
            <a:ext cx="2998771" cy="498883"/>
          </a:xfrm>
          <a:prstGeom prst="rect">
            <a:avLst/>
          </a:prstGeom>
        </p:spPr>
        <p:txBody>
          <a:bodyPr lIns="93214" tIns="46604" rIns="93214" bIns="46604"/>
          <a:lstStyle/>
          <a:p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411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69963" y="747713"/>
            <a:ext cx="4978400" cy="37353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8" y="9465865"/>
            <a:ext cx="2998771" cy="498883"/>
          </a:xfrm>
          <a:prstGeom prst="rect">
            <a:avLst/>
          </a:prstGeom>
        </p:spPr>
        <p:txBody>
          <a:bodyPr lIns="93198" tIns="46596" rIns="93198" bIns="46596"/>
          <a:lstStyle/>
          <a:p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566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69963" y="747713"/>
            <a:ext cx="4978400" cy="37353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8" y="9465865"/>
            <a:ext cx="2998771" cy="498883"/>
          </a:xfrm>
          <a:prstGeom prst="rect">
            <a:avLst/>
          </a:prstGeom>
        </p:spPr>
        <p:txBody>
          <a:bodyPr lIns="93198" tIns="46596" rIns="93198" bIns="46596"/>
          <a:lstStyle/>
          <a:p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044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69963" y="747713"/>
            <a:ext cx="4978400" cy="37353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8" y="9465865"/>
            <a:ext cx="2998771" cy="498883"/>
          </a:xfrm>
          <a:prstGeom prst="rect">
            <a:avLst/>
          </a:prstGeom>
        </p:spPr>
        <p:txBody>
          <a:bodyPr lIns="93198" tIns="46596" rIns="93198" bIns="46596"/>
          <a:lstStyle/>
          <a:p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64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58850" y="742950"/>
            <a:ext cx="4940300" cy="370681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8" y="9396374"/>
            <a:ext cx="2972393" cy="495221"/>
          </a:xfrm>
          <a:prstGeom prst="rect">
            <a:avLst/>
          </a:prstGeom>
        </p:spPr>
        <p:txBody>
          <a:bodyPr lIns="92452" tIns="46223" rIns="92452" bIns="46223"/>
          <a:lstStyle/>
          <a:p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8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69963" y="747713"/>
            <a:ext cx="4978400" cy="37353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8" y="9465865"/>
            <a:ext cx="2998771" cy="498883"/>
          </a:xfrm>
          <a:prstGeom prst="rect">
            <a:avLst/>
          </a:prstGeom>
        </p:spPr>
        <p:txBody>
          <a:bodyPr lIns="93198" tIns="46596" rIns="93198" bIns="46596"/>
          <a:lstStyle/>
          <a:p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80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41388" y="744538"/>
            <a:ext cx="4975225" cy="3732212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E9786-85B0-4692-9D5A-044ADA7BB3B3}" type="slidenum">
              <a:rPr lang="ru-RU" altLang="ru-RU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ru-RU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277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2786063" y="5072063"/>
            <a:ext cx="290195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900" cap="all" dirty="0">
                <a:latin typeface="+mn-lt"/>
                <a:ea typeface="+mj-ea"/>
                <a:cs typeface="Tahoma" pitchFamily="34" charset="0"/>
              </a:rPr>
              <a:t>Краснодар </a:t>
            </a:r>
            <a:endParaRPr lang="en-US" sz="900" cap="all" dirty="0">
              <a:latin typeface="+mn-lt"/>
              <a:ea typeface="+mj-ea"/>
              <a:cs typeface="Tahoma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900" cap="all" dirty="0">
                <a:latin typeface="+mn-lt"/>
                <a:ea typeface="+mj-ea"/>
                <a:cs typeface="Tahoma" pitchFamily="34" charset="0"/>
              </a:rPr>
              <a:t>Тел.: +7 (861) 274 74 08 </a:t>
            </a:r>
            <a:br>
              <a:rPr lang="ru-RU" sz="900" cap="all" dirty="0">
                <a:latin typeface="+mn-lt"/>
                <a:ea typeface="+mj-ea"/>
                <a:cs typeface="Tahoma" pitchFamily="34" charset="0"/>
              </a:rPr>
            </a:br>
            <a:r>
              <a:rPr lang="ru-RU" sz="900" cap="all" dirty="0">
                <a:latin typeface="+mn-lt"/>
                <a:ea typeface="+mj-ea"/>
                <a:cs typeface="Tahoma" pitchFamily="34" charset="0"/>
              </a:rPr>
              <a:t>Факс: +7 (861) 274 74 0</a:t>
            </a:r>
            <a:r>
              <a:rPr lang="en-US" sz="900" cap="all" dirty="0">
                <a:latin typeface="+mn-lt"/>
                <a:ea typeface="+mj-ea"/>
                <a:cs typeface="Tahoma" pitchFamily="34" charset="0"/>
              </a:rPr>
              <a:t>9</a:t>
            </a:r>
            <a:r>
              <a:rPr lang="ru-RU" sz="900" cap="all" dirty="0">
                <a:latin typeface="+mn-lt"/>
                <a:ea typeface="+mj-ea"/>
                <a:cs typeface="Tahoma" pitchFamily="34" charset="0"/>
              </a:rPr>
              <a:t> </a:t>
            </a:r>
            <a:br>
              <a:rPr lang="ru-RU" sz="900" cap="all" dirty="0">
                <a:latin typeface="+mn-lt"/>
                <a:ea typeface="+mj-ea"/>
                <a:cs typeface="Tahoma" pitchFamily="34" charset="0"/>
              </a:rPr>
            </a:br>
            <a:r>
              <a:rPr lang="en-US" sz="900" cap="all" dirty="0" err="1">
                <a:latin typeface="+mn-lt"/>
                <a:ea typeface="+mj-ea"/>
                <a:cs typeface="Tahoma" pitchFamily="34" charset="0"/>
              </a:rPr>
              <a:t>krasnodar</a:t>
            </a:r>
            <a:r>
              <a:rPr lang="ru-RU" sz="900" cap="all" dirty="0">
                <a:latin typeface="+mn-lt"/>
                <a:ea typeface="+mj-ea"/>
                <a:cs typeface="Tahoma" pitchFamily="34" charset="0"/>
              </a:rPr>
              <a:t>@</a:t>
            </a:r>
            <a:r>
              <a:rPr lang="ru-RU" sz="900" cap="all" dirty="0" err="1">
                <a:latin typeface="+mn-lt"/>
                <a:ea typeface="+mj-ea"/>
                <a:cs typeface="Tahoma" pitchFamily="34" charset="0"/>
              </a:rPr>
              <a:t>vegaslex.ru</a:t>
            </a:r>
            <a:endParaRPr lang="ru-RU" sz="900" cap="all" dirty="0">
              <a:latin typeface="+mn-lt"/>
              <a:ea typeface="+mj-ea"/>
              <a:cs typeface="Tahoma" pitchFamily="34" charset="0"/>
            </a:endParaRPr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4500563" y="5068888"/>
            <a:ext cx="290195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900" cap="all" dirty="0">
                <a:latin typeface="+mn-lt"/>
                <a:ea typeface="+mj-ea"/>
                <a:cs typeface="Tahoma" pitchFamily="34" charset="0"/>
              </a:rPr>
              <a:t>Волгоград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900" cap="all" dirty="0">
                <a:latin typeface="+mn-lt"/>
                <a:ea typeface="+mj-ea"/>
                <a:cs typeface="Tahoma" pitchFamily="34" charset="0"/>
              </a:rPr>
              <a:t>Тел.: +7 (8442) 26 63 12/13/14/15</a:t>
            </a:r>
            <a:br>
              <a:rPr lang="ru-RU" sz="900" cap="all" dirty="0">
                <a:latin typeface="+mn-lt"/>
                <a:ea typeface="+mj-ea"/>
                <a:cs typeface="Tahoma" pitchFamily="34" charset="0"/>
              </a:rPr>
            </a:br>
            <a:r>
              <a:rPr lang="ru-RU" sz="900" cap="all" dirty="0">
                <a:latin typeface="+mn-lt"/>
                <a:ea typeface="+mj-ea"/>
                <a:cs typeface="Tahoma" pitchFamily="34" charset="0"/>
              </a:rPr>
              <a:t>Факс: +7 (8442) 26 63 16</a:t>
            </a:r>
            <a:br>
              <a:rPr lang="ru-RU" sz="900" cap="all" dirty="0">
                <a:latin typeface="+mn-lt"/>
                <a:ea typeface="+mj-ea"/>
                <a:cs typeface="Tahoma" pitchFamily="34" charset="0"/>
              </a:rPr>
            </a:br>
            <a:r>
              <a:rPr lang="ru-RU" sz="900" cap="all" dirty="0" err="1">
                <a:latin typeface="+mn-lt"/>
                <a:ea typeface="+mj-ea"/>
                <a:cs typeface="Tahoma" pitchFamily="34" charset="0"/>
              </a:rPr>
              <a:t>volgograd@vegaslex.ru</a:t>
            </a:r>
            <a:endParaRPr lang="ru-RU" sz="900" cap="all" dirty="0">
              <a:latin typeface="+mn-lt"/>
              <a:ea typeface="+mj-ea"/>
              <a:cs typeface="Tahoma" pitchFamily="34" charset="0"/>
            </a:endParaRPr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6027738" y="5072063"/>
            <a:ext cx="290195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900" cap="all" dirty="0">
                <a:latin typeface="+mn-lt"/>
                <a:ea typeface="+mj-ea"/>
                <a:cs typeface="Tahoma" pitchFamily="34" charset="0"/>
              </a:rPr>
              <a:t>Москва </a:t>
            </a:r>
            <a:br>
              <a:rPr lang="ru-RU" sz="900" cap="all" dirty="0">
                <a:latin typeface="+mn-lt"/>
                <a:ea typeface="+mj-ea"/>
                <a:cs typeface="Tahoma" pitchFamily="34" charset="0"/>
              </a:rPr>
            </a:br>
            <a:r>
              <a:rPr lang="ru-RU" sz="900" cap="all" dirty="0">
                <a:latin typeface="+mn-lt"/>
                <a:ea typeface="+mj-ea"/>
                <a:cs typeface="Tahoma" pitchFamily="34" charset="0"/>
              </a:rPr>
              <a:t>Тел.: +7 (495) 933 08 00</a:t>
            </a:r>
            <a:br>
              <a:rPr lang="ru-RU" sz="900" cap="all" dirty="0">
                <a:latin typeface="+mn-lt"/>
                <a:ea typeface="+mj-ea"/>
                <a:cs typeface="Tahoma" pitchFamily="34" charset="0"/>
              </a:rPr>
            </a:br>
            <a:r>
              <a:rPr lang="ru-RU" sz="900" cap="all" dirty="0">
                <a:latin typeface="+mn-lt"/>
                <a:ea typeface="+mj-ea"/>
                <a:cs typeface="Tahoma" pitchFamily="34" charset="0"/>
              </a:rPr>
              <a:t>Факс: +7 (495) 933 08 02</a:t>
            </a:r>
            <a:br>
              <a:rPr lang="ru-RU" sz="900" cap="all" dirty="0">
                <a:latin typeface="+mn-lt"/>
                <a:ea typeface="+mj-ea"/>
                <a:cs typeface="Tahoma" pitchFamily="34" charset="0"/>
              </a:rPr>
            </a:br>
            <a:r>
              <a:rPr lang="ru-RU" sz="900" cap="all" dirty="0" err="1">
                <a:latin typeface="+mn-lt"/>
                <a:ea typeface="+mj-ea"/>
                <a:cs typeface="Tahoma" pitchFamily="34" charset="0"/>
              </a:rPr>
              <a:t>vegaslex@vegaslex.ru</a:t>
            </a:r>
            <a:endParaRPr lang="ru-RU" sz="900" cap="all" dirty="0">
              <a:latin typeface="+mn-lt"/>
              <a:ea typeface="+mj-ea"/>
              <a:cs typeface="Tahoma" pitchFamily="34" charset="0"/>
            </a:endParaRPr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/>
          </p:nvPr>
        </p:nvSpPr>
        <p:spPr>
          <a:xfrm>
            <a:off x="4349769" y="3714753"/>
            <a:ext cx="4579949" cy="35718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Текст 3"/>
          <p:cNvSpPr>
            <a:spLocks noGrp="1"/>
          </p:cNvSpPr>
          <p:nvPr>
            <p:ph type="body" sz="half" idx="12"/>
          </p:nvPr>
        </p:nvSpPr>
        <p:spPr>
          <a:xfrm>
            <a:off x="4349769" y="3929066"/>
            <a:ext cx="4579949" cy="571504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cap="none" baseline="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86266" y="3143248"/>
            <a:ext cx="4872014" cy="571504"/>
          </a:xfrm>
          <a:prstGeom prst="rect">
            <a:avLst/>
          </a:prstGeom>
        </p:spPr>
        <p:txBody>
          <a:bodyPr/>
          <a:lstStyle>
            <a:lvl1pPr algn="r">
              <a:defRPr sz="2800" cap="all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496" y="3643314"/>
            <a:ext cx="4857784" cy="1000132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85000"/>
              </a:lnSpc>
              <a:buFont typeface="Arial" charset="0"/>
              <a:buNone/>
              <a:defRPr sz="2400" cap="all" baseline="0"/>
            </a:lvl1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Текст 2"/>
          <p:cNvSpPr>
            <a:spLocks noGrp="1"/>
          </p:cNvSpPr>
          <p:nvPr>
            <p:ph type="body" idx="10"/>
          </p:nvPr>
        </p:nvSpPr>
        <p:spPr>
          <a:xfrm>
            <a:off x="4000496" y="5286388"/>
            <a:ext cx="4857784" cy="428627"/>
          </a:xfrm>
          <a:prstGeom prst="rect">
            <a:avLst/>
          </a:prstGeo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cap="all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1"/>
          </p:nvPr>
        </p:nvSpPr>
        <p:spPr>
          <a:xfrm>
            <a:off x="4000496" y="5572140"/>
            <a:ext cx="4857784" cy="642942"/>
          </a:xfrm>
          <a:prstGeom prst="rect">
            <a:avLst/>
          </a:prstGeo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cap="none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238" y="0"/>
            <a:ext cx="7920037" cy="72231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750" y="900113"/>
            <a:ext cx="8101013" cy="5400675"/>
          </a:xfrm>
          <a:prstGeom prst="rect">
            <a:avLst/>
          </a:prstGeom>
        </p:spPr>
        <p:txBody>
          <a:bodyPr/>
          <a:lstStyle>
            <a:lvl2pPr>
              <a:buSzPct val="80000"/>
              <a:defRPr/>
            </a:lvl2pPr>
            <a:lvl3pPr>
              <a:buSzPct val="65000"/>
              <a:defRPr/>
            </a:lvl3pPr>
            <a:lvl4pPr>
              <a:buClr>
                <a:srgbClr val="5F7CC3"/>
              </a:buClr>
              <a:buFont typeface="Wingdings" pitchFamily="2" charset="2"/>
              <a:buChar char="§"/>
              <a:defRPr sz="1600"/>
            </a:lvl4pPr>
            <a:lvl5pPr>
              <a:buFont typeface="Wingdings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8286750" y="6500813"/>
            <a:ext cx="400050" cy="220662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6159562-D17A-4B8B-88CA-C57B5C33B3B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58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9B60B83-7153-4F1F-BEA6-D83277D8532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61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A7A0799-FF60-4409-ACCE-36B7D246CFE4}" type="datetime1">
              <a:rPr lang="ru-RU" smtClean="0"/>
              <a:pPr>
                <a:defRPr/>
              </a:pPr>
              <a:t>18.06.2018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943A4AA-F121-4481-AF39-485014BBF0F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74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EF8740-6E78-4569-A04B-E18BB4A04004}" type="datetimeFigureOut">
              <a:rPr lang="ru-RU" smtClean="0"/>
              <a:pPr/>
              <a:t>18.06.2018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4EDA92-4729-4B2C-ABB3-C1A98F8D4FC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19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>
          <a:xfrm>
            <a:off x="3258446" y="3071813"/>
            <a:ext cx="5357812" cy="78581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cap="all" baseline="0">
                <a:solidFill>
                  <a:srgbClr val="5F7CC3"/>
                </a:solidFill>
                <a:latin typeface="+mj-lt"/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44450" y="0"/>
            <a:ext cx="27035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51" name="Группа 21"/>
          <p:cNvGrpSpPr>
            <a:grpSpLocks/>
          </p:cNvGrpSpPr>
          <p:nvPr/>
        </p:nvGrpSpPr>
        <p:grpSpPr bwMode="auto">
          <a:xfrm>
            <a:off x="4429125" y="4643438"/>
            <a:ext cx="4714875" cy="323850"/>
            <a:chOff x="4429124" y="4643446"/>
            <a:chExt cx="4714876" cy="324000"/>
          </a:xfrm>
        </p:grpSpPr>
        <p:sp>
          <p:nvSpPr>
            <p:cNvPr id="21" name="Прямоугольник 20"/>
            <p:cNvSpPr/>
            <p:nvPr userDrawn="1"/>
          </p:nvSpPr>
          <p:spPr>
            <a:xfrm>
              <a:off x="4429124" y="4643446"/>
              <a:ext cx="990600" cy="324000"/>
            </a:xfrm>
            <a:prstGeom prst="rect">
              <a:avLst/>
            </a:prstGeom>
            <a:solidFill>
              <a:srgbClr val="D2DA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9" name="Прямоугольник 18"/>
            <p:cNvSpPr/>
            <p:nvPr userDrawn="1"/>
          </p:nvSpPr>
          <p:spPr>
            <a:xfrm>
              <a:off x="5367337" y="4643446"/>
              <a:ext cx="990600" cy="324000"/>
            </a:xfrm>
            <a:prstGeom prst="rect">
              <a:avLst/>
            </a:prstGeom>
            <a:solidFill>
              <a:srgbClr val="A4B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Прямоугольник 17"/>
            <p:cNvSpPr/>
            <p:nvPr userDrawn="1"/>
          </p:nvSpPr>
          <p:spPr>
            <a:xfrm>
              <a:off x="6296024" y="4643446"/>
              <a:ext cx="990600" cy="324000"/>
            </a:xfrm>
            <a:prstGeom prst="rect">
              <a:avLst/>
            </a:prstGeom>
            <a:solidFill>
              <a:srgbClr val="8298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" name="Прямоугольник 10"/>
            <p:cNvSpPr/>
            <p:nvPr userDrawn="1"/>
          </p:nvSpPr>
          <p:spPr>
            <a:xfrm>
              <a:off x="7215188" y="4643446"/>
              <a:ext cx="990600" cy="324000"/>
            </a:xfrm>
            <a:prstGeom prst="rect">
              <a:avLst/>
            </a:prstGeom>
            <a:solidFill>
              <a:srgbClr val="5F7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Прямоугольник 19"/>
            <p:cNvSpPr/>
            <p:nvPr userDrawn="1"/>
          </p:nvSpPr>
          <p:spPr>
            <a:xfrm>
              <a:off x="8153400" y="4643446"/>
              <a:ext cx="990600" cy="324000"/>
            </a:xfrm>
            <a:prstGeom prst="rect">
              <a:avLst/>
            </a:prstGeom>
            <a:solidFill>
              <a:srgbClr val="3D5A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pic>
        <p:nvPicPr>
          <p:cNvPr id="2052" name="Picture 2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6357938" y="288804"/>
            <a:ext cx="2392362" cy="1470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4" r:id="rId2"/>
    <p:sldLayoutId id="2147483734" r:id="rId3"/>
    <p:sldLayoutId id="2147483735" r:id="rId4"/>
    <p:sldLayoutId id="2147483736" r:id="rId5"/>
    <p:sldLayoutId id="2147483737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сслайд9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9063" y="0"/>
            <a:ext cx="36433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5" name="Группа 5"/>
          <p:cNvGrpSpPr>
            <a:grpSpLocks/>
          </p:cNvGrpSpPr>
          <p:nvPr/>
        </p:nvGrpSpPr>
        <p:grpSpPr bwMode="auto">
          <a:xfrm>
            <a:off x="3357563" y="3857625"/>
            <a:ext cx="5357812" cy="357188"/>
            <a:chOff x="3309926" y="2071678"/>
            <a:chExt cx="5357850" cy="357190"/>
          </a:xfrm>
        </p:grpSpPr>
        <p:pic>
          <p:nvPicPr>
            <p:cNvPr id="3076" name="Рисунок 6" descr="Лого_инверсия_big.jpg"/>
            <p:cNvPicPr>
              <a:picLocks noChangeAspect="1"/>
            </p:cNvPicPr>
            <p:nvPr/>
          </p:nvPicPr>
          <p:blipFill>
            <a:blip r:embed="rId4" cstate="print">
              <a:lum bright="-10000"/>
            </a:blip>
            <a:srcRect r="59550" b="58704"/>
            <a:stretch>
              <a:fillRect/>
            </a:stretch>
          </p:blipFill>
          <p:spPr bwMode="auto">
            <a:xfrm>
              <a:off x="3309926" y="2071678"/>
              <a:ext cx="1071570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7" name="Рисунок 7" descr="Лого_инверсия_big.jpg"/>
            <p:cNvPicPr>
              <a:picLocks noChangeAspect="1"/>
            </p:cNvPicPr>
            <p:nvPr/>
          </p:nvPicPr>
          <p:blipFill>
            <a:blip r:embed="rId4" cstate="print"/>
            <a:srcRect r="59550" b="58704"/>
            <a:stretch>
              <a:fillRect/>
            </a:stretch>
          </p:blipFill>
          <p:spPr bwMode="auto">
            <a:xfrm>
              <a:off x="4381496" y="2071678"/>
              <a:ext cx="1071570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8" name="Рисунок 9" descr="Лого_инверсия_big.jpg"/>
            <p:cNvPicPr>
              <a:picLocks noChangeAspect="1"/>
            </p:cNvPicPr>
            <p:nvPr/>
          </p:nvPicPr>
          <p:blipFill>
            <a:blip r:embed="rId4" cstate="print">
              <a:lum bright="10000"/>
            </a:blip>
            <a:srcRect r="59550" b="58704"/>
            <a:stretch>
              <a:fillRect/>
            </a:stretch>
          </p:blipFill>
          <p:spPr bwMode="auto">
            <a:xfrm>
              <a:off x="5453066" y="2071678"/>
              <a:ext cx="1071570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9" name="Рисунок 10" descr="Лого_инверсия_big.jpg"/>
            <p:cNvPicPr>
              <a:picLocks noChangeAspect="1"/>
            </p:cNvPicPr>
            <p:nvPr/>
          </p:nvPicPr>
          <p:blipFill>
            <a:blip r:embed="rId4" cstate="print">
              <a:lum bright="20000"/>
            </a:blip>
            <a:srcRect r="59550" b="58704"/>
            <a:stretch>
              <a:fillRect/>
            </a:stretch>
          </p:blipFill>
          <p:spPr bwMode="auto">
            <a:xfrm>
              <a:off x="6524636" y="2071678"/>
              <a:ext cx="1071570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0" name="Рисунок 11" descr="Лого_инверсия_big.jpg"/>
            <p:cNvPicPr>
              <a:picLocks noChangeAspect="1"/>
            </p:cNvPicPr>
            <p:nvPr/>
          </p:nvPicPr>
          <p:blipFill>
            <a:blip r:embed="rId4" cstate="print">
              <a:lum bright="30000"/>
            </a:blip>
            <a:srcRect r="59550" b="58704"/>
            <a:stretch>
              <a:fillRect/>
            </a:stretch>
          </p:blipFill>
          <p:spPr bwMode="auto">
            <a:xfrm>
              <a:off x="7596206" y="2071678"/>
              <a:ext cx="1071570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>
          <a:xfrm>
            <a:off x="899592" y="2204864"/>
            <a:ext cx="7632848" cy="2592288"/>
          </a:xfrm>
        </p:spPr>
        <p:txBody>
          <a:bodyPr/>
          <a:lstStyle/>
          <a:p>
            <a:pPr algn="ctr" eaLnBrk="1" hangingPunct="1"/>
            <a:r>
              <a:rPr lang="ru-RU" alt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 состоянии расчетов организаций коммунального </a:t>
            </a:r>
            <a:r>
              <a:rPr lang="ru-RU" alt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комплекса Конаковского района, города </a:t>
            </a:r>
            <a:r>
              <a:rPr lang="ru-RU" altLang="ru-RU" sz="2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РжевА </a:t>
            </a:r>
            <a:r>
              <a:rPr lang="ru-RU" alt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altLang="ru-RU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Фировского</a:t>
            </a:r>
            <a:r>
              <a:rPr lang="ru-RU" alt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района за </a:t>
            </a:r>
            <a:r>
              <a:rPr lang="ru-RU" alt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потребленный природный </a:t>
            </a:r>
            <a:r>
              <a:rPr lang="ru-RU" alt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газ и электрическую энергию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51520" y="18864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8"/>
          <p:cNvSpPr txBox="1">
            <a:spLocks noChangeArrowheads="1"/>
          </p:cNvSpPr>
          <p:nvPr/>
        </p:nvSpPr>
        <p:spPr>
          <a:xfrm>
            <a:off x="1187624" y="116632"/>
            <a:ext cx="7956376" cy="10801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ru-RU" sz="24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Министерство строительства и жилищно-коммунального хозяйства Тверской области</a:t>
            </a:r>
            <a:endParaRPr lang="en-US" sz="2400" b="1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320231" y="5661248"/>
            <a:ext cx="66733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6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>
              <a:defRPr/>
            </a:pPr>
            <a:r>
              <a:rPr lang="ru-RU" sz="16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19  июня 2018 </a:t>
            </a:r>
            <a:r>
              <a:rPr lang="ru-RU" sz="16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года</a:t>
            </a:r>
          </a:p>
        </p:txBody>
      </p:sp>
    </p:spTree>
    <p:extLst>
      <p:ext uri="{BB962C8B-B14F-4D97-AF65-F5344CB8AC3E}">
        <p14:creationId xmlns:p14="http://schemas.microsoft.com/office/powerpoint/2010/main" val="1269537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028384" y="1124744"/>
            <a:ext cx="858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latin typeface="+mn-lt"/>
                <a:cs typeface="Arial" pitchFamily="34" charset="0"/>
              </a:rPr>
              <a:t>тыс.руб</a:t>
            </a:r>
            <a:r>
              <a:rPr lang="ru-RU" sz="1200" b="1" dirty="0" smtClean="0">
                <a:latin typeface="+mn-lt"/>
              </a:rPr>
              <a:t>.</a:t>
            </a:r>
            <a:endParaRPr lang="ru-RU" sz="1200" b="1" dirty="0">
              <a:latin typeface="+mn-lt"/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72806" y="62864"/>
            <a:ext cx="87080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1315023" y="213905"/>
            <a:ext cx="7361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Расчеты </a:t>
            </a:r>
            <a:r>
              <a:rPr lang="ru-RU" b="1" dirty="0" err="1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ОАО</a:t>
            </a: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«ЖКХ Редкино»</a:t>
            </a:r>
            <a:endParaRPr 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8641080" y="6555835"/>
            <a:ext cx="45719" cy="165639"/>
          </a:xfrm>
        </p:spPr>
        <p:txBody>
          <a:bodyPr/>
          <a:lstStyle/>
          <a:p>
            <a:pPr>
              <a:defRPr/>
            </a:pPr>
            <a:fld id="{16159562-D17A-4B8B-88CA-C57B5C33B3B2}" type="slidenum">
              <a:rPr lang="ru-RU" sz="1400" smtClean="0">
                <a:solidFill>
                  <a:schemeClr val="tx1"/>
                </a:solidFill>
                <a:latin typeface="+mn-lt"/>
              </a:rPr>
              <a:pPr>
                <a:defRPr/>
              </a:pPr>
              <a:t>9</a:t>
            </a:fld>
            <a:endParaRPr lang="ru-RU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6092" y="3717032"/>
            <a:ext cx="858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latin typeface="+mn-lt"/>
                <a:cs typeface="Arial" pitchFamily="34" charset="0"/>
              </a:rPr>
              <a:t>тыс.руб</a:t>
            </a:r>
            <a:r>
              <a:rPr lang="ru-RU" sz="1200" b="1" dirty="0" smtClean="0">
                <a:latin typeface="+mn-lt"/>
              </a:rPr>
              <a:t>.</a:t>
            </a:r>
            <a:endParaRPr lang="ru-RU" sz="12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5859" y="75541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Расчеты с ООО «Газпром </a:t>
            </a:r>
            <a:r>
              <a:rPr lang="ru-RU" dirty="0" err="1" smtClean="0">
                <a:latin typeface="+mn-lt"/>
              </a:rPr>
              <a:t>межрегионгаз</a:t>
            </a:r>
            <a:r>
              <a:rPr lang="ru-RU" dirty="0" smtClean="0">
                <a:latin typeface="+mn-lt"/>
              </a:rPr>
              <a:t> Тверь»</a:t>
            </a:r>
            <a:endParaRPr lang="ru-RU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378153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Расчеты потребителей тепловой энергии</a:t>
            </a:r>
            <a:endParaRPr lang="ru-RU" dirty="0">
              <a:latin typeface="+mn-lt"/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831539"/>
              </p:ext>
            </p:extLst>
          </p:nvPr>
        </p:nvGraphicFramePr>
        <p:xfrm>
          <a:off x="1059244" y="1411104"/>
          <a:ext cx="7807102" cy="2287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9616">
                  <a:extLst>
                    <a:ext uri="{9D8B030D-6E8A-4147-A177-3AD203B41FA5}">
                      <a16:colId xmlns:a16="http://schemas.microsoft.com/office/drawing/2014/main" xmlns="" val="2463329013"/>
                    </a:ext>
                  </a:extLst>
                </a:gridCol>
                <a:gridCol w="1144209">
                  <a:extLst>
                    <a:ext uri="{9D8B030D-6E8A-4147-A177-3AD203B41FA5}">
                      <a16:colId xmlns:a16="http://schemas.microsoft.com/office/drawing/2014/main" xmlns="" val="191951760"/>
                    </a:ext>
                  </a:extLst>
                </a:gridCol>
                <a:gridCol w="1428503">
                  <a:extLst>
                    <a:ext uri="{9D8B030D-6E8A-4147-A177-3AD203B41FA5}">
                      <a16:colId xmlns:a16="http://schemas.microsoft.com/office/drawing/2014/main" xmlns="" val="414893886"/>
                    </a:ext>
                  </a:extLst>
                </a:gridCol>
                <a:gridCol w="1091777">
                  <a:extLst>
                    <a:ext uri="{9D8B030D-6E8A-4147-A177-3AD203B41FA5}">
                      <a16:colId xmlns:a16="http://schemas.microsoft.com/office/drawing/2014/main" xmlns="" val="5894427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337071463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3797634922"/>
                    </a:ext>
                  </a:extLst>
                </a:gridCol>
                <a:gridCol w="1170709">
                  <a:extLst>
                    <a:ext uri="{9D8B030D-6E8A-4147-A177-3AD203B41FA5}">
                      <a16:colId xmlns:a16="http://schemas.microsoft.com/office/drawing/2014/main" xmlns="" val="3758485300"/>
                    </a:ext>
                  </a:extLst>
                </a:gridCol>
              </a:tblGrid>
              <a:tr h="554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№ </a:t>
                      </a:r>
                    </a:p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п/п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ru-RU" sz="120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Просроченная</a:t>
                      </a:r>
                      <a:r>
                        <a:rPr lang="ru-RU" sz="12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з</a:t>
                      </a:r>
                      <a:r>
                        <a:rPr lang="ru-RU" sz="1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адолженность </a:t>
                      </a:r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 начало периода </a:t>
                      </a:r>
                      <a:endParaRPr lang="ru-RU" sz="12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Начислено за период</a:t>
                      </a:r>
                      <a:endParaRPr lang="ru-RU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Оплачено за период</a:t>
                      </a:r>
                      <a:endParaRPr lang="ru-RU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Просроченная задолженность </a:t>
                      </a:r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 конец периода </a:t>
                      </a:r>
                      <a:endParaRPr lang="ru-RU" sz="12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Процент оплаты за период</a:t>
                      </a:r>
                      <a:endParaRPr lang="ru-RU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9271433"/>
                  </a:ext>
                </a:extLst>
              </a:tr>
              <a:tr h="7200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8657368"/>
                  </a:ext>
                </a:extLst>
              </a:tr>
              <a:tr h="3314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ИТОГО за 2017 год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36 975,3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84 808,5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71 534,4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48 184,1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84 %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2382201"/>
                  </a:ext>
                </a:extLst>
              </a:tr>
              <a:tr h="1714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янв.18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48 184,1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12 732,8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5 917,6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53 335,1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8588178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фев.18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53 335,1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12 181,6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7 062,7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59 005,3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4630086"/>
                  </a:ext>
                </a:extLst>
              </a:tr>
              <a:tr h="74662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мар.18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  <a:r>
                        <a:rPr lang="ru-RU" sz="12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005,3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12 072,8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8 200,1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63 008,9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8551032"/>
                  </a:ext>
                </a:extLst>
              </a:tr>
              <a:tr h="9677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апр.18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63 008,9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7 896,0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7 554,7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67 536,0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48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май.18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67 536,0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2 709,9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9 016,2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66 415,8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333</a:t>
                      </a:r>
                      <a:r>
                        <a:rPr lang="ru-RU" sz="12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48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</a:t>
                      </a:r>
                      <a:r>
                        <a:rPr lang="ru-RU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2018 год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48 184,1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47 593,1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37 751,3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66 415,8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869612"/>
              </p:ext>
            </p:extLst>
          </p:nvPr>
        </p:nvGraphicFramePr>
        <p:xfrm>
          <a:off x="1005799" y="4293096"/>
          <a:ext cx="7848872" cy="2148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="" xmlns:a16="http://schemas.microsoft.com/office/drawing/2014/main" val="1963740920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207206655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3350112494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1831974873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970844684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3875889617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1849634787"/>
                    </a:ext>
                  </a:extLst>
                </a:gridCol>
              </a:tblGrid>
              <a:tr h="37979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№ п/п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Задолженность на начало периода 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Начислено за 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Оплачено за 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Задолженность на конец периода 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Процент оплаты за 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32177703"/>
                  </a:ext>
                </a:extLst>
              </a:tr>
              <a:tr h="18989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0033363"/>
                  </a:ext>
                </a:extLst>
              </a:tr>
              <a:tr h="37979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ИТОГО </a:t>
                      </a:r>
                      <a:r>
                        <a:rPr lang="ru-RU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 2017 год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49 469,0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2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97 228,0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195 330,0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51 367,0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99 %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1866721"/>
                  </a:ext>
                </a:extLst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янв.18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51 367,0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16 037,0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14 465,0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52 939,0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90 %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1410892"/>
                  </a:ext>
                </a:extLst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фев.18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52 939,0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16 939,0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17 273,0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52 605,0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102 %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6454638"/>
                  </a:ext>
                </a:extLst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мар.18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52 605,0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16 574,0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16 568,0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52 611,0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99 %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9262945"/>
                  </a:ext>
                </a:extLst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апр.18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52 611,0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15 944,0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15 743,0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52 712,0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99 %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май.18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52 712,0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13 956,0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17 597,0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49 071,0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126 %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</a:t>
                      </a:r>
                      <a:r>
                        <a:rPr lang="ru-RU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2018 год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51 367,0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79 450,0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81 646,0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49 071,0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103 %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86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002936" y="260648"/>
            <a:ext cx="7946058" cy="955942"/>
          </a:xfrm>
          <a:noFill/>
        </p:spPr>
        <p:txBody>
          <a:bodyPr>
            <a:noAutofit/>
          </a:bodyPr>
          <a:lstStyle/>
          <a:p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72806" y="62864"/>
            <a:ext cx="87080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Прямоугольник 1"/>
          <p:cNvSpPr/>
          <p:nvPr/>
        </p:nvSpPr>
        <p:spPr>
          <a:xfrm>
            <a:off x="1331640" y="91288"/>
            <a:ext cx="7073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Структура кредиторской и дебиторской задолженности </a:t>
            </a:r>
          </a:p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ОАО «ЖКХ Редкино» Конаковского района, тыс. руб.</a:t>
            </a:r>
            <a:r>
              <a:rPr lang="ru-RU" alt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10" name="Номер слайда 2"/>
          <p:cNvSpPr txBox="1">
            <a:spLocks/>
          </p:cNvSpPr>
          <p:nvPr/>
        </p:nvSpPr>
        <p:spPr>
          <a:xfrm>
            <a:off x="8743950" y="6525344"/>
            <a:ext cx="400050" cy="220662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16159562-D17A-4B8B-88CA-C57B5C33B3B2}" type="slidenum">
              <a:rPr lang="ru-RU" sz="1400" smtClean="0">
                <a:solidFill>
                  <a:schemeClr val="tx1"/>
                </a:solidFill>
                <a:latin typeface="+mn-lt"/>
              </a:rPr>
              <a:pPr>
                <a:defRPr/>
              </a:pPr>
              <a:t>10</a:t>
            </a:fld>
            <a:endParaRPr lang="ru-RU" sz="1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9" name="Диаграмма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5784609"/>
              </p:ext>
            </p:extLst>
          </p:nvPr>
        </p:nvGraphicFramePr>
        <p:xfrm>
          <a:off x="251519" y="1340768"/>
          <a:ext cx="8496945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Диаграмма 13"/>
          <p:cNvGraphicFramePr>
            <a:graphicFrameLocks/>
          </p:cNvGraphicFramePr>
          <p:nvPr/>
        </p:nvGraphicFramePr>
        <p:xfrm>
          <a:off x="251521" y="3789040"/>
          <a:ext cx="8496944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99264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028384" y="1124744"/>
            <a:ext cx="858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latin typeface="+mn-lt"/>
                <a:cs typeface="Arial" pitchFamily="34" charset="0"/>
              </a:rPr>
              <a:t>тыс.руб</a:t>
            </a:r>
            <a:r>
              <a:rPr lang="ru-RU" sz="1200" b="1" dirty="0" smtClean="0">
                <a:latin typeface="+mn-lt"/>
              </a:rPr>
              <a:t>.</a:t>
            </a:r>
            <a:endParaRPr lang="ru-RU" sz="1200" b="1" dirty="0">
              <a:latin typeface="+mn-lt"/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72806" y="62864"/>
            <a:ext cx="87080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1315023" y="213905"/>
            <a:ext cx="7361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Расчеты ООО «</a:t>
            </a:r>
            <a:r>
              <a:rPr lang="ru-RU" b="1" dirty="0" err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ТЭСКО</a:t>
            </a: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</p:txBody>
      </p:sp>
      <p:sp>
        <p:nvSpPr>
          <p:cNvPr id="6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8641080" y="6555835"/>
            <a:ext cx="45719" cy="165639"/>
          </a:xfrm>
        </p:spPr>
        <p:txBody>
          <a:bodyPr wrap="none">
            <a:spAutoFit/>
          </a:bodyPr>
          <a:lstStyle/>
          <a:p>
            <a:pPr>
              <a:defRPr/>
            </a:pPr>
            <a:fld id="{16159562-D17A-4B8B-88CA-C57B5C33B3B2}" type="slidenum">
              <a:rPr lang="ru-RU" sz="1400" smtClean="0">
                <a:solidFill>
                  <a:schemeClr val="tx1"/>
                </a:solidFill>
                <a:latin typeface="+mn-lt"/>
              </a:rPr>
              <a:pPr>
                <a:defRPr/>
              </a:pPr>
              <a:t>11</a:t>
            </a:fld>
            <a:endParaRPr lang="ru-RU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28384" y="3957574"/>
            <a:ext cx="858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latin typeface="+mn-lt"/>
                <a:cs typeface="Arial" pitchFamily="34" charset="0"/>
              </a:rPr>
              <a:t>тыс.руб</a:t>
            </a:r>
            <a:r>
              <a:rPr lang="ru-RU" sz="1200" b="1" dirty="0" smtClean="0">
                <a:latin typeface="+mn-lt"/>
              </a:rPr>
              <a:t>.</a:t>
            </a:r>
            <a:endParaRPr lang="ru-RU" sz="12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5656" y="980728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Расчеты с ООО «Газпром </a:t>
            </a:r>
            <a:r>
              <a:rPr lang="ru-RU" dirty="0" err="1" smtClean="0">
                <a:latin typeface="+mn-lt"/>
              </a:rPr>
              <a:t>межрегионгаз</a:t>
            </a:r>
            <a:r>
              <a:rPr lang="ru-RU" dirty="0" smtClean="0">
                <a:latin typeface="+mn-lt"/>
              </a:rPr>
              <a:t> Тверь»</a:t>
            </a:r>
            <a:endParaRPr lang="ru-RU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378153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Расчеты потребителей тепловой энергии</a:t>
            </a:r>
            <a:endParaRPr lang="ru-RU" dirty="0">
              <a:latin typeface="+mn-lt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358412"/>
              </p:ext>
            </p:extLst>
          </p:nvPr>
        </p:nvGraphicFramePr>
        <p:xfrm>
          <a:off x="1000100" y="1428736"/>
          <a:ext cx="7807102" cy="2251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9616">
                  <a:extLst>
                    <a:ext uri="{9D8B030D-6E8A-4147-A177-3AD203B41FA5}">
                      <a16:colId xmlns:a16="http://schemas.microsoft.com/office/drawing/2014/main" xmlns="" val="2463329013"/>
                    </a:ext>
                  </a:extLst>
                </a:gridCol>
                <a:gridCol w="1144209">
                  <a:extLst>
                    <a:ext uri="{9D8B030D-6E8A-4147-A177-3AD203B41FA5}">
                      <a16:colId xmlns:a16="http://schemas.microsoft.com/office/drawing/2014/main" xmlns="" val="191951760"/>
                    </a:ext>
                  </a:extLst>
                </a:gridCol>
                <a:gridCol w="1428503">
                  <a:extLst>
                    <a:ext uri="{9D8B030D-6E8A-4147-A177-3AD203B41FA5}">
                      <a16:colId xmlns:a16="http://schemas.microsoft.com/office/drawing/2014/main" xmlns="" val="414893886"/>
                    </a:ext>
                  </a:extLst>
                </a:gridCol>
                <a:gridCol w="1091777">
                  <a:extLst>
                    <a:ext uri="{9D8B030D-6E8A-4147-A177-3AD203B41FA5}">
                      <a16:colId xmlns:a16="http://schemas.microsoft.com/office/drawing/2014/main" xmlns="" val="5894427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337071463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3797634922"/>
                    </a:ext>
                  </a:extLst>
                </a:gridCol>
                <a:gridCol w="1170709">
                  <a:extLst>
                    <a:ext uri="{9D8B030D-6E8A-4147-A177-3AD203B41FA5}">
                      <a16:colId xmlns:a16="http://schemas.microsoft.com/office/drawing/2014/main" xmlns="" val="3758485300"/>
                    </a:ext>
                  </a:extLst>
                </a:gridCol>
              </a:tblGrid>
              <a:tr h="44881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№ </a:t>
                      </a:r>
                    </a:p>
                    <a:p>
                      <a:pPr algn="ctr" rtl="0" fontAlgn="ctr"/>
                      <a:r>
                        <a:rPr lang="ru-RU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</a:t>
                      </a:r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/п2730,0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ru-RU" sz="120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Просроченная</a:t>
                      </a:r>
                      <a:r>
                        <a:rPr lang="ru-RU" sz="12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з</a:t>
                      </a:r>
                      <a:r>
                        <a:rPr lang="ru-RU" sz="1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адолженность </a:t>
                      </a:r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 начало периода </a:t>
                      </a:r>
                      <a:endParaRPr lang="ru-RU" sz="12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Начислено за период</a:t>
                      </a:r>
                      <a:endParaRPr lang="ru-RU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Оплачено за период</a:t>
                      </a:r>
                      <a:endParaRPr lang="ru-RU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Просроченная задолженность </a:t>
                      </a:r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 конец периода </a:t>
                      </a:r>
                      <a:endParaRPr lang="ru-RU" sz="12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Процент оплаты за период</a:t>
                      </a:r>
                      <a:endParaRPr lang="ru-RU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9271433"/>
                  </a:ext>
                </a:extLst>
              </a:tr>
              <a:tr h="14960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8657368"/>
                  </a:ext>
                </a:extLst>
              </a:tr>
              <a:tr h="299212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ИТОГО за 2017 год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400,0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13 123,8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11 018,2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2 336,2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84 %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2382201"/>
                  </a:ext>
                </a:extLst>
              </a:tr>
              <a:tr h="15739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янв.18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2 336,2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1 894,7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500,0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3 527,6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8588178"/>
                  </a:ext>
                </a:extLst>
              </a:tr>
              <a:tr h="15739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фев.18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3 527,6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1 922,8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846,2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4 505,5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4630086"/>
                  </a:ext>
                </a:extLst>
              </a:tr>
              <a:tr h="15739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мар.18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4 505,5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1 987,5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            800,0</a:t>
                      </a:r>
                      <a:endParaRPr lang="ru-RU" sz="1100" dirty="0"/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5 628,3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8551032"/>
                  </a:ext>
                </a:extLst>
              </a:tr>
              <a:tr h="19160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апр.18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5 628,3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1 269,1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1 280,0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6 365,9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15739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май.18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6 365,9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266,7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1 003,0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6 631,6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376 %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15739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</a:t>
                      </a:r>
                      <a:r>
                        <a:rPr lang="ru-RU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2018 год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ru-RU" sz="12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336,2</a:t>
                      </a:r>
                      <a:endParaRPr lang="ru-RU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7 340,8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4 429,2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6 631,6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489848"/>
              </p:ext>
            </p:extLst>
          </p:nvPr>
        </p:nvGraphicFramePr>
        <p:xfrm>
          <a:off x="1037908" y="4286256"/>
          <a:ext cx="7769295" cy="2171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390">
                  <a:extLst>
                    <a:ext uri="{9D8B030D-6E8A-4147-A177-3AD203B41FA5}">
                      <a16:colId xmlns="" xmlns:a16="http://schemas.microsoft.com/office/drawing/2014/main" val="1963740920"/>
                    </a:ext>
                  </a:extLst>
                </a:gridCol>
                <a:gridCol w="1140447">
                  <a:extLst>
                    <a:ext uri="{9D8B030D-6E8A-4147-A177-3AD203B41FA5}">
                      <a16:colId xmlns="" xmlns:a16="http://schemas.microsoft.com/office/drawing/2014/main" val="2207206655"/>
                    </a:ext>
                  </a:extLst>
                </a:gridCol>
                <a:gridCol w="1425559">
                  <a:extLst>
                    <a:ext uri="{9D8B030D-6E8A-4147-A177-3AD203B41FA5}">
                      <a16:colId xmlns="" xmlns:a16="http://schemas.microsoft.com/office/drawing/2014/main" val="3350112494"/>
                    </a:ext>
                  </a:extLst>
                </a:gridCol>
                <a:gridCol w="1140447">
                  <a:extLst>
                    <a:ext uri="{9D8B030D-6E8A-4147-A177-3AD203B41FA5}">
                      <a16:colId xmlns="" xmlns:a16="http://schemas.microsoft.com/office/drawing/2014/main" val="1831974873"/>
                    </a:ext>
                  </a:extLst>
                </a:gridCol>
                <a:gridCol w="1069169">
                  <a:extLst>
                    <a:ext uri="{9D8B030D-6E8A-4147-A177-3AD203B41FA5}">
                      <a16:colId xmlns="" xmlns:a16="http://schemas.microsoft.com/office/drawing/2014/main" val="970844684"/>
                    </a:ext>
                  </a:extLst>
                </a:gridCol>
                <a:gridCol w="1496836">
                  <a:extLst>
                    <a:ext uri="{9D8B030D-6E8A-4147-A177-3AD203B41FA5}">
                      <a16:colId xmlns="" xmlns:a16="http://schemas.microsoft.com/office/drawing/2014/main" val="3875889617"/>
                    </a:ext>
                  </a:extLst>
                </a:gridCol>
                <a:gridCol w="1140447">
                  <a:extLst>
                    <a:ext uri="{9D8B030D-6E8A-4147-A177-3AD203B41FA5}">
                      <a16:colId xmlns="" xmlns:a16="http://schemas.microsoft.com/office/drawing/2014/main" val="1849634787"/>
                    </a:ext>
                  </a:extLst>
                </a:gridCol>
              </a:tblGrid>
              <a:tr h="2659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№ п/п 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Задолженность на начало периода 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Начислено за 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Оплачено за 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Задолженность на конец периода 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Процент оплаты за 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32177703"/>
                  </a:ext>
                </a:extLst>
              </a:tr>
              <a:tr h="18989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0033363"/>
                  </a:ext>
                </a:extLst>
              </a:tr>
              <a:tr h="37979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ИТОГО </a:t>
                      </a:r>
                      <a:r>
                        <a:rPr lang="ru-RU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 2017 год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5 320,0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26 711,1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26 290,0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5 741,1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98 %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1866721"/>
                  </a:ext>
                </a:extLst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янв.18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5 741,1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2 228,1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2 188,7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r>
                        <a:rPr lang="ru-RU" sz="12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780,5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98 %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1410892"/>
                  </a:ext>
                </a:extLst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фев.18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5 780,5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2 216,7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1 795,3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6 201,9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81 %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6454638"/>
                  </a:ext>
                </a:extLst>
              </a:tr>
              <a:tr h="23660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мар.18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6 201,9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2 257,6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2 403,3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6 056,14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106 %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9262945"/>
                  </a:ext>
                </a:extLst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апр.18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6 056,14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2 233,8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2 200,0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6 089,94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98 %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май.18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6 089,94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1 729,0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1 850,1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5 968,84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107 %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</a:t>
                      </a:r>
                      <a:r>
                        <a:rPr lang="ru-RU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2018 год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5 741,1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10 665,2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10 437,4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5 968,84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98</a:t>
                      </a:r>
                      <a:r>
                        <a:rPr lang="ru-RU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9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002936" y="260648"/>
            <a:ext cx="7946058" cy="955942"/>
          </a:xfrm>
          <a:noFill/>
        </p:spPr>
        <p:txBody>
          <a:bodyPr>
            <a:noAutofit/>
          </a:bodyPr>
          <a:lstStyle/>
          <a:p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72806" y="62864"/>
            <a:ext cx="87080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Прямоугольник 1"/>
          <p:cNvSpPr/>
          <p:nvPr/>
        </p:nvSpPr>
        <p:spPr>
          <a:xfrm>
            <a:off x="1331640" y="91288"/>
            <a:ext cx="7073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Структура кредиторской и дебиторской задолженности </a:t>
            </a:r>
          </a:p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ООО «ТЭСКО» Конаковского района, тыс. руб.</a:t>
            </a:r>
            <a:r>
              <a:rPr lang="ru-RU" alt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10" name="Номер слайда 2"/>
          <p:cNvSpPr txBox="1">
            <a:spLocks/>
          </p:cNvSpPr>
          <p:nvPr/>
        </p:nvSpPr>
        <p:spPr>
          <a:xfrm>
            <a:off x="8759404" y="6537742"/>
            <a:ext cx="400050" cy="220662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16159562-D17A-4B8B-88CA-C57B5C33B3B2}" type="slidenum">
              <a:rPr lang="ru-RU" sz="1400" smtClean="0">
                <a:solidFill>
                  <a:schemeClr val="tx1"/>
                </a:solidFill>
                <a:latin typeface="+mn-lt"/>
              </a:rPr>
              <a:pPr>
                <a:defRPr/>
              </a:pPr>
              <a:t>12</a:t>
            </a:fld>
            <a:endParaRPr lang="ru-RU" sz="1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13" name="Диаграмма 12"/>
          <p:cNvGraphicFramePr>
            <a:graphicFrameLocks/>
          </p:cNvGraphicFramePr>
          <p:nvPr/>
        </p:nvGraphicFramePr>
        <p:xfrm>
          <a:off x="251521" y="1124744"/>
          <a:ext cx="8496944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Диаграмма 14"/>
          <p:cNvGraphicFramePr>
            <a:graphicFrameLocks/>
          </p:cNvGraphicFramePr>
          <p:nvPr/>
        </p:nvGraphicFramePr>
        <p:xfrm>
          <a:off x="251519" y="3789040"/>
          <a:ext cx="8496945" cy="2859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696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028384" y="1124744"/>
            <a:ext cx="858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latin typeface="+mn-lt"/>
                <a:cs typeface="Arial" pitchFamily="34" charset="0"/>
              </a:rPr>
              <a:t>тыс.руб</a:t>
            </a:r>
            <a:r>
              <a:rPr lang="ru-RU" sz="1200" b="1" dirty="0" smtClean="0">
                <a:latin typeface="+mn-lt"/>
              </a:rPr>
              <a:t>.</a:t>
            </a:r>
            <a:endParaRPr lang="ru-RU" sz="1200" b="1" dirty="0">
              <a:latin typeface="+mn-lt"/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72806" y="62864"/>
            <a:ext cx="87080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1315023" y="213905"/>
            <a:ext cx="7361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Расчеты </a:t>
            </a:r>
            <a:r>
              <a:rPr lang="ru-RU" b="1" dirty="0" err="1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МУП</a:t>
            </a: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«РТС»</a:t>
            </a:r>
            <a:endParaRPr 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8641080" y="6555835"/>
            <a:ext cx="45719" cy="165639"/>
          </a:xfrm>
        </p:spPr>
        <p:txBody>
          <a:bodyPr wrap="none"/>
          <a:lstStyle/>
          <a:p>
            <a:pPr>
              <a:defRPr/>
            </a:pPr>
            <a:fld id="{16159562-D17A-4B8B-88CA-C57B5C33B3B2}" type="slidenum">
              <a:rPr lang="ru-RU" sz="1400" smtClean="0">
                <a:solidFill>
                  <a:schemeClr val="tx1"/>
                </a:solidFill>
                <a:latin typeface="+mn-lt"/>
              </a:rPr>
              <a:pPr>
                <a:defRPr/>
              </a:pPr>
              <a:t>13</a:t>
            </a:fld>
            <a:endParaRPr lang="ru-RU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6092" y="3717032"/>
            <a:ext cx="858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latin typeface="+mn-lt"/>
                <a:cs typeface="Arial" pitchFamily="34" charset="0"/>
              </a:rPr>
              <a:t>тыс.руб</a:t>
            </a:r>
            <a:r>
              <a:rPr lang="ru-RU" sz="1200" b="1" dirty="0" smtClean="0">
                <a:latin typeface="+mn-lt"/>
              </a:rPr>
              <a:t>.</a:t>
            </a:r>
            <a:endParaRPr lang="ru-RU" sz="12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7410" y="58182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Расчеты с ООО «Газпром </a:t>
            </a:r>
            <a:r>
              <a:rPr lang="ru-RU" dirty="0" err="1" smtClean="0">
                <a:latin typeface="+mn-lt"/>
              </a:rPr>
              <a:t>межрегионгаз</a:t>
            </a:r>
            <a:r>
              <a:rPr lang="ru-RU" dirty="0" smtClean="0">
                <a:latin typeface="+mn-lt"/>
              </a:rPr>
              <a:t> Тверь»</a:t>
            </a:r>
            <a:endParaRPr lang="ru-RU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371703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Расчеты потребителей тепловой энергии</a:t>
            </a:r>
            <a:endParaRPr lang="ru-RU" dirty="0">
              <a:latin typeface="+mn-lt"/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834226"/>
              </p:ext>
            </p:extLst>
          </p:nvPr>
        </p:nvGraphicFramePr>
        <p:xfrm>
          <a:off x="1059244" y="1411104"/>
          <a:ext cx="7807102" cy="2287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9616">
                  <a:extLst>
                    <a:ext uri="{9D8B030D-6E8A-4147-A177-3AD203B41FA5}">
                      <a16:colId xmlns:a16="http://schemas.microsoft.com/office/drawing/2014/main" xmlns="" val="2463329013"/>
                    </a:ext>
                  </a:extLst>
                </a:gridCol>
                <a:gridCol w="1144209">
                  <a:extLst>
                    <a:ext uri="{9D8B030D-6E8A-4147-A177-3AD203B41FA5}">
                      <a16:colId xmlns:a16="http://schemas.microsoft.com/office/drawing/2014/main" xmlns="" val="191951760"/>
                    </a:ext>
                  </a:extLst>
                </a:gridCol>
                <a:gridCol w="1428503">
                  <a:extLst>
                    <a:ext uri="{9D8B030D-6E8A-4147-A177-3AD203B41FA5}">
                      <a16:colId xmlns:a16="http://schemas.microsoft.com/office/drawing/2014/main" xmlns="" val="414893886"/>
                    </a:ext>
                  </a:extLst>
                </a:gridCol>
                <a:gridCol w="1091777">
                  <a:extLst>
                    <a:ext uri="{9D8B030D-6E8A-4147-A177-3AD203B41FA5}">
                      <a16:colId xmlns:a16="http://schemas.microsoft.com/office/drawing/2014/main" xmlns="" val="5894427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337071463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3797634922"/>
                    </a:ext>
                  </a:extLst>
                </a:gridCol>
                <a:gridCol w="1170709">
                  <a:extLst>
                    <a:ext uri="{9D8B030D-6E8A-4147-A177-3AD203B41FA5}">
                      <a16:colId xmlns:a16="http://schemas.microsoft.com/office/drawing/2014/main" xmlns="" val="3758485300"/>
                    </a:ext>
                  </a:extLst>
                </a:gridCol>
              </a:tblGrid>
              <a:tr h="554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№ </a:t>
                      </a:r>
                    </a:p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п/п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ru-RU" sz="120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Просроченная</a:t>
                      </a:r>
                      <a:r>
                        <a:rPr lang="ru-RU" sz="12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з</a:t>
                      </a:r>
                      <a:r>
                        <a:rPr lang="ru-RU" sz="1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адолженность </a:t>
                      </a:r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 начало периода </a:t>
                      </a:r>
                      <a:endParaRPr lang="ru-RU" sz="12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Начислено за период</a:t>
                      </a:r>
                      <a:endParaRPr lang="ru-RU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Оплачено за период</a:t>
                      </a:r>
                      <a:endParaRPr lang="ru-RU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Просроченная задолженность </a:t>
                      </a:r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 конец периода </a:t>
                      </a:r>
                      <a:endParaRPr lang="ru-RU" sz="12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Процент оплаты за период</a:t>
                      </a:r>
                      <a:endParaRPr lang="ru-RU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9271433"/>
                  </a:ext>
                </a:extLst>
              </a:tr>
              <a:tr h="7200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8657368"/>
                  </a:ext>
                </a:extLst>
              </a:tr>
              <a:tr h="3314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ИТОГО за 2017 год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0,0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9 798,76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34,4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6 250,3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0,4 %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2382201"/>
                  </a:ext>
                </a:extLst>
              </a:tr>
              <a:tr h="1714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янв.18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6 250,3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3 876,7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50,0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9 748,8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8588178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фев.18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9 748,8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3 885,1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13 625,5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4630086"/>
                  </a:ext>
                </a:extLst>
              </a:tr>
              <a:tr h="74662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мар.18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13 625,5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3 969,1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1 000,0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16 510,6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8551032"/>
                  </a:ext>
                </a:extLst>
              </a:tr>
              <a:tr h="9677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апр.18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16 510,6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2 709,9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1 000,0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19 479,7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48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май.18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19 479,7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211,4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22 189,7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48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</a:t>
                      </a:r>
                      <a:r>
                        <a:rPr lang="ru-RU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2018 год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6 250,3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14 652,3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2 050,0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22 189,7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14 % 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784530"/>
              </p:ext>
            </p:extLst>
          </p:nvPr>
        </p:nvGraphicFramePr>
        <p:xfrm>
          <a:off x="1005799" y="4293096"/>
          <a:ext cx="7848872" cy="2148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="" xmlns:a16="http://schemas.microsoft.com/office/drawing/2014/main" val="1963740920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207206655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3350112494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1831974873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970844684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3875889617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1849634787"/>
                    </a:ext>
                  </a:extLst>
                </a:gridCol>
              </a:tblGrid>
              <a:tr h="37979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№ п/п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Задолженность на начало периода 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Начислено за 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Оплачено за 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Задолженность на конец периода 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Процент оплаты за 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32177703"/>
                  </a:ext>
                </a:extLst>
              </a:tr>
              <a:tr h="18989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0033363"/>
                  </a:ext>
                </a:extLst>
              </a:tr>
              <a:tr h="37979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ИТОГО </a:t>
                      </a:r>
                      <a:r>
                        <a:rPr lang="ru-RU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 2017 год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0,0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12 849,7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3 527,3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9 322,4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r>
                        <a:rPr lang="ru-RU" sz="12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1866721"/>
                  </a:ext>
                </a:extLst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янв.18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9 322,4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4 145,2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1 037,8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12 429,7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25 %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1410892"/>
                  </a:ext>
                </a:extLst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фев.18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12 429,7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4 030,4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3 984,2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12 475,9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99</a:t>
                      </a:r>
                      <a:r>
                        <a:rPr lang="ru-RU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6454638"/>
                  </a:ext>
                </a:extLst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мар.18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12 475,9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3 941,0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3 000,3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13 416,7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76</a:t>
                      </a:r>
                      <a:r>
                        <a:rPr lang="ru-RU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9262945"/>
                  </a:ext>
                </a:extLst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апр.18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13 416,7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3 494,4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2 512,1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14 399,0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72</a:t>
                      </a:r>
                      <a:r>
                        <a:rPr lang="ru-RU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май.18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14 399,0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1417,4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1994,1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13 822,3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141</a:t>
                      </a:r>
                      <a:r>
                        <a:rPr lang="ru-RU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</a:t>
                      </a:r>
                      <a:r>
                        <a:rPr lang="ru-RU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2018 год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9 322,4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17 028,4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12 528,5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13 822,3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74</a:t>
                      </a:r>
                      <a:r>
                        <a:rPr lang="ru-RU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24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002936" y="260648"/>
            <a:ext cx="7946058" cy="955942"/>
          </a:xfrm>
          <a:noFill/>
        </p:spPr>
        <p:txBody>
          <a:bodyPr>
            <a:noAutofit/>
          </a:bodyPr>
          <a:lstStyle/>
          <a:p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72806" y="62864"/>
            <a:ext cx="87080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Прямоугольник 1"/>
          <p:cNvSpPr/>
          <p:nvPr/>
        </p:nvSpPr>
        <p:spPr>
          <a:xfrm>
            <a:off x="1331640" y="91288"/>
            <a:ext cx="7073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Структура кредиторской и дебиторской задолженности </a:t>
            </a:r>
          </a:p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МУП «РТС» Конаковского района, тыс. руб.</a:t>
            </a:r>
            <a:r>
              <a:rPr lang="ru-RU" alt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10" name="Номер слайда 2"/>
          <p:cNvSpPr txBox="1">
            <a:spLocks/>
          </p:cNvSpPr>
          <p:nvPr/>
        </p:nvSpPr>
        <p:spPr>
          <a:xfrm>
            <a:off x="8486775" y="6469021"/>
            <a:ext cx="400050" cy="220662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16159562-D17A-4B8B-88CA-C57B5C33B3B2}" type="slidenum">
              <a:rPr lang="ru-RU" sz="1400" smtClean="0">
                <a:solidFill>
                  <a:schemeClr val="tx1"/>
                </a:solidFill>
                <a:latin typeface="+mn-lt"/>
              </a:rPr>
              <a:pPr>
                <a:defRPr/>
              </a:pPr>
              <a:t>14</a:t>
            </a:fld>
            <a:endParaRPr lang="ru-RU" sz="1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11" name="Диаграмма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1460952"/>
              </p:ext>
            </p:extLst>
          </p:nvPr>
        </p:nvGraphicFramePr>
        <p:xfrm>
          <a:off x="251520" y="1196752"/>
          <a:ext cx="8496944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Диаграмма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8665156"/>
              </p:ext>
            </p:extLst>
          </p:nvPr>
        </p:nvGraphicFramePr>
        <p:xfrm>
          <a:off x="251521" y="3501008"/>
          <a:ext cx="8496944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81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028384" y="1124744"/>
            <a:ext cx="858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latin typeface="+mn-lt"/>
                <a:cs typeface="Arial" pitchFamily="34" charset="0"/>
              </a:rPr>
              <a:t>тыс.руб</a:t>
            </a:r>
            <a:r>
              <a:rPr lang="ru-RU" sz="1200" b="1" dirty="0" smtClean="0">
                <a:latin typeface="+mn-lt"/>
              </a:rPr>
              <a:t>.</a:t>
            </a:r>
            <a:endParaRPr lang="ru-RU" sz="1200" b="1" dirty="0">
              <a:latin typeface="+mn-lt"/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72806" y="62864"/>
            <a:ext cx="87080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1315023" y="213905"/>
            <a:ext cx="7361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Расчеты </a:t>
            </a: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ООО «</a:t>
            </a:r>
            <a:r>
              <a:rPr lang="ru-RU" b="1" dirty="0" err="1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КомТЭК</a:t>
            </a: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8641080" y="6555835"/>
            <a:ext cx="45719" cy="165639"/>
          </a:xfrm>
        </p:spPr>
        <p:txBody>
          <a:bodyPr wrap="none"/>
          <a:lstStyle/>
          <a:p>
            <a:pPr>
              <a:defRPr/>
            </a:pPr>
            <a:r>
              <a:rPr lang="ru-RU" sz="1400" dirty="0" smtClean="0">
                <a:solidFill>
                  <a:schemeClr val="tx1"/>
                </a:solidFill>
                <a:latin typeface="+mn-lt"/>
              </a:rPr>
              <a:t>15</a:t>
            </a:r>
            <a:endParaRPr lang="ru-RU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0392" y="3895764"/>
            <a:ext cx="858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latin typeface="+mn-lt"/>
                <a:cs typeface="Arial" pitchFamily="34" charset="0"/>
              </a:rPr>
              <a:t>тыс.руб</a:t>
            </a:r>
            <a:r>
              <a:rPr lang="ru-RU" sz="1200" b="1" dirty="0" smtClean="0">
                <a:latin typeface="+mn-lt"/>
              </a:rPr>
              <a:t>.</a:t>
            </a:r>
            <a:endParaRPr lang="ru-RU" sz="12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7410" y="58182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Расчеты с ООО «Газпром </a:t>
            </a:r>
            <a:r>
              <a:rPr lang="ru-RU" dirty="0" err="1" smtClean="0">
                <a:latin typeface="+mn-lt"/>
              </a:rPr>
              <a:t>межрегионгаз</a:t>
            </a:r>
            <a:r>
              <a:rPr lang="ru-RU" dirty="0" smtClean="0">
                <a:latin typeface="+mn-lt"/>
              </a:rPr>
              <a:t> Тверь»</a:t>
            </a:r>
            <a:endParaRPr lang="ru-RU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378153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Расчеты потребителей тепловой энергии</a:t>
            </a:r>
            <a:endParaRPr lang="ru-RU" dirty="0">
              <a:latin typeface="+mn-lt"/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416179"/>
              </p:ext>
            </p:extLst>
          </p:nvPr>
        </p:nvGraphicFramePr>
        <p:xfrm>
          <a:off x="1059244" y="1411104"/>
          <a:ext cx="7807102" cy="2287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9616">
                  <a:extLst>
                    <a:ext uri="{9D8B030D-6E8A-4147-A177-3AD203B41FA5}">
                      <a16:colId xmlns:a16="http://schemas.microsoft.com/office/drawing/2014/main" xmlns="" val="2463329013"/>
                    </a:ext>
                  </a:extLst>
                </a:gridCol>
                <a:gridCol w="1144209">
                  <a:extLst>
                    <a:ext uri="{9D8B030D-6E8A-4147-A177-3AD203B41FA5}">
                      <a16:colId xmlns:a16="http://schemas.microsoft.com/office/drawing/2014/main" xmlns="" val="191951760"/>
                    </a:ext>
                  </a:extLst>
                </a:gridCol>
                <a:gridCol w="1428503">
                  <a:extLst>
                    <a:ext uri="{9D8B030D-6E8A-4147-A177-3AD203B41FA5}">
                      <a16:colId xmlns:a16="http://schemas.microsoft.com/office/drawing/2014/main" xmlns="" val="414893886"/>
                    </a:ext>
                  </a:extLst>
                </a:gridCol>
                <a:gridCol w="1091777">
                  <a:extLst>
                    <a:ext uri="{9D8B030D-6E8A-4147-A177-3AD203B41FA5}">
                      <a16:colId xmlns:a16="http://schemas.microsoft.com/office/drawing/2014/main" xmlns="" val="5894427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337071463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3797634922"/>
                    </a:ext>
                  </a:extLst>
                </a:gridCol>
                <a:gridCol w="1170709">
                  <a:extLst>
                    <a:ext uri="{9D8B030D-6E8A-4147-A177-3AD203B41FA5}">
                      <a16:colId xmlns:a16="http://schemas.microsoft.com/office/drawing/2014/main" xmlns="" val="3758485300"/>
                    </a:ext>
                  </a:extLst>
                </a:gridCol>
              </a:tblGrid>
              <a:tr h="554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№ </a:t>
                      </a:r>
                    </a:p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п/п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ru-RU" sz="120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Просроченная</a:t>
                      </a:r>
                      <a:r>
                        <a:rPr lang="ru-RU" sz="12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з</a:t>
                      </a:r>
                      <a:r>
                        <a:rPr lang="ru-RU" sz="1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адолженность </a:t>
                      </a:r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 начало периода </a:t>
                      </a:r>
                      <a:endParaRPr lang="ru-RU" sz="12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Начислено за период</a:t>
                      </a:r>
                      <a:endParaRPr lang="ru-RU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Оплачено за период</a:t>
                      </a:r>
                      <a:endParaRPr lang="ru-RU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Просроченная задолженность </a:t>
                      </a:r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 конец периода </a:t>
                      </a:r>
                      <a:endParaRPr lang="ru-RU" sz="12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Процент оплаты за период</a:t>
                      </a:r>
                      <a:endParaRPr lang="ru-RU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9271433"/>
                  </a:ext>
                </a:extLst>
              </a:tr>
              <a:tr h="7200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8657368"/>
                  </a:ext>
                </a:extLst>
              </a:tr>
              <a:tr h="3314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ИТОГО за 2017 год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6 276,3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23 624,87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22 213,4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8 065,7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94 %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2382201"/>
                  </a:ext>
                </a:extLst>
              </a:tr>
              <a:tr h="1714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янв.18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8 065,7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3 874,9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2 698,8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8 650,7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8588178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фев.18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8 650,7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4 055,9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633,3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11 892,3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4630086"/>
                  </a:ext>
                </a:extLst>
              </a:tr>
              <a:tr h="74662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мар.18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11 892,3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3 901,2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4 765,0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11 183,2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122 %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8551032"/>
                  </a:ext>
                </a:extLst>
              </a:tr>
              <a:tr h="9677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апр.18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11 183,2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2 181,1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3 288,2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11 796,3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151</a:t>
                      </a:r>
                      <a:r>
                        <a:rPr lang="ru-RU" sz="12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48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май.18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11 796,3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328,7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13 977,4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48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</a:t>
                      </a:r>
                      <a:r>
                        <a:rPr lang="ru-RU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2018 год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8 065,7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14 341,8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11 385,3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13 977,4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786655"/>
              </p:ext>
            </p:extLst>
          </p:nvPr>
        </p:nvGraphicFramePr>
        <p:xfrm>
          <a:off x="997561" y="4290187"/>
          <a:ext cx="7848872" cy="2148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="" xmlns:a16="http://schemas.microsoft.com/office/drawing/2014/main" val="1963740920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207206655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3350112494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1831974873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970844684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3875889617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1849634787"/>
                    </a:ext>
                  </a:extLst>
                </a:gridCol>
              </a:tblGrid>
              <a:tr h="37979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№ п/п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Задолженность на начало периода 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Начислено за 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Оплачено за 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Задолженность на конец периода 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Процент оплаты за 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32177703"/>
                  </a:ext>
                </a:extLst>
              </a:tr>
              <a:tr h="18989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0033363"/>
                  </a:ext>
                </a:extLst>
              </a:tr>
              <a:tr h="37979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ИТОГО </a:t>
                      </a:r>
                      <a:r>
                        <a:rPr lang="ru-RU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 2017 год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36  068,65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45 686,9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39 899,2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41 856,33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87 %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1866721"/>
                  </a:ext>
                </a:extLst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янв.18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41 856,3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6 542,1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4 142,0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44 256,4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63 %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1410892"/>
                  </a:ext>
                </a:extLst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фев.18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44 256,4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6 965,3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3 890,2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47 331,5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56 %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6454638"/>
                  </a:ext>
                </a:extLst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мар.18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47 331,5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6 772,8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3 300,4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50 803,9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48 %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9262945"/>
                  </a:ext>
                </a:extLst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апр.18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50 803,9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5 167,3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4 035,7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51 935,6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78 %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май.18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51 935,6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0,00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5 027,2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46 908,4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&gt; </a:t>
                      </a:r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</a:t>
                      </a:r>
                      <a:r>
                        <a:rPr lang="ru-RU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2018 год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41 856,3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25 447,5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20 395,5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46 908,4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80 %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19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002936" y="260648"/>
            <a:ext cx="7946058" cy="955942"/>
          </a:xfrm>
          <a:noFill/>
        </p:spPr>
        <p:txBody>
          <a:bodyPr>
            <a:noAutofit/>
          </a:bodyPr>
          <a:lstStyle/>
          <a:p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72806" y="62864"/>
            <a:ext cx="87080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Прямоугольник 1"/>
          <p:cNvSpPr/>
          <p:nvPr/>
        </p:nvSpPr>
        <p:spPr>
          <a:xfrm>
            <a:off x="1331640" y="91288"/>
            <a:ext cx="7073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Структура кредиторской и дебиторской задолженности </a:t>
            </a:r>
          </a:p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ООО «</a:t>
            </a:r>
            <a:r>
              <a:rPr lang="ru-RU" altLang="ru-RU" b="1" dirty="0" err="1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КомТЭК</a:t>
            </a:r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» Конаковского района, тыс. руб.</a:t>
            </a:r>
            <a:r>
              <a:rPr lang="ru-RU" alt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10" name="Номер слайда 2"/>
          <p:cNvSpPr txBox="1">
            <a:spLocks/>
          </p:cNvSpPr>
          <p:nvPr/>
        </p:nvSpPr>
        <p:spPr>
          <a:xfrm>
            <a:off x="8548944" y="6525344"/>
            <a:ext cx="400050" cy="220662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16159562-D17A-4B8B-88CA-C57B5C33B3B2}" type="slidenum">
              <a:rPr lang="ru-RU" sz="1400" smtClean="0">
                <a:solidFill>
                  <a:schemeClr val="tx1"/>
                </a:solidFill>
                <a:latin typeface="+mn-lt"/>
              </a:rPr>
              <a:pPr>
                <a:defRPr/>
              </a:pPr>
              <a:t>16</a:t>
            </a:fld>
            <a:endParaRPr lang="ru-RU" sz="1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9" name="Диаграмма 8"/>
          <p:cNvGraphicFramePr>
            <a:graphicFrameLocks/>
          </p:cNvGraphicFramePr>
          <p:nvPr/>
        </p:nvGraphicFramePr>
        <p:xfrm>
          <a:off x="467544" y="1196752"/>
          <a:ext cx="8228222" cy="2532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Диаграмма 13"/>
          <p:cNvGraphicFramePr>
            <a:graphicFrameLocks/>
          </p:cNvGraphicFramePr>
          <p:nvPr/>
        </p:nvGraphicFramePr>
        <p:xfrm>
          <a:off x="467544" y="3717032"/>
          <a:ext cx="8229625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8198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87" name="Рисунок 13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07505" y="0"/>
            <a:ext cx="83343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87624" y="44624"/>
            <a:ext cx="7632848" cy="108012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1072866" eaLnBrk="1" latinLnBrk="0" hangingPunct="1">
              <a:buNone/>
              <a:defRPr sz="23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sz="1800" dirty="0"/>
              <a:t>Потребность в модернизации источников </a:t>
            </a:r>
          </a:p>
          <a:p>
            <a:r>
              <a:rPr lang="ru-RU" sz="1800" dirty="0"/>
              <a:t>и системы теплоснабжения </a:t>
            </a:r>
          </a:p>
          <a:p>
            <a:r>
              <a:rPr lang="ru-RU" sz="1800" dirty="0"/>
              <a:t>в Конаковском районе Тверской области</a:t>
            </a:r>
          </a:p>
        </p:txBody>
      </p:sp>
      <p:sp>
        <p:nvSpPr>
          <p:cNvPr id="8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8620447" y="6453336"/>
            <a:ext cx="400050" cy="220662"/>
          </a:xfrm>
        </p:spPr>
        <p:txBody>
          <a:bodyPr/>
          <a:lstStyle/>
          <a:p>
            <a:pPr>
              <a:defRPr/>
            </a:pPr>
            <a:fld id="{16159562-D17A-4B8B-88CA-C57B5C33B3B2}" type="slidenum">
              <a:rPr lang="ru-RU" sz="1400" smtClean="0">
                <a:solidFill>
                  <a:schemeClr val="tx1"/>
                </a:solidFill>
                <a:latin typeface="+mn-lt"/>
              </a:rPr>
              <a:pPr>
                <a:defRPr/>
              </a:pPr>
              <a:t>17</a:t>
            </a:fld>
            <a:endParaRPr lang="ru-RU" sz="1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114682"/>
              </p:ext>
            </p:extLst>
          </p:nvPr>
        </p:nvGraphicFramePr>
        <p:xfrm>
          <a:off x="899592" y="1196752"/>
          <a:ext cx="7848873" cy="4434542"/>
        </p:xfrm>
        <a:graphic>
          <a:graphicData uri="http://schemas.openxmlformats.org/drawingml/2006/table">
            <a:tbl>
              <a:tblPr/>
              <a:tblGrid>
                <a:gridCol w="347296"/>
                <a:gridCol w="1319722"/>
                <a:gridCol w="1389181"/>
                <a:gridCol w="1111344"/>
                <a:gridCol w="1041886"/>
                <a:gridCol w="1041887"/>
                <a:gridCol w="1597557"/>
              </a:tblGrid>
              <a:tr h="138417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№ п/п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Организация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Наименование и </a:t>
                      </a:r>
                      <a:r>
                        <a:rPr lang="ru-RU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адрес</a:t>
                      </a:r>
                      <a:endParaRPr lang="ru-RU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Мощность</a:t>
                      </a:r>
                      <a:r>
                        <a:rPr lang="ru-RU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Гкал/час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Присоединенная нагрузка, </a:t>
                      </a:r>
                      <a:r>
                        <a:rPr lang="ru-RU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Гкал/час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Стоимость </a:t>
                      </a:r>
                      <a:r>
                        <a:rPr lang="ru-RU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работ, </a:t>
                      </a:r>
                      <a:r>
                        <a:rPr lang="ru-RU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тыс</a:t>
                      </a:r>
                      <a:r>
                        <a:rPr lang="ru-RU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руб</a:t>
                      </a:r>
                      <a:r>
                        <a:rPr lang="ru-RU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Плановые задачи </a:t>
                      </a:r>
                      <a:endParaRPr lang="ru-RU" sz="14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ru-RU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</a:t>
                      </a:r>
                      <a:r>
                        <a:rPr lang="ru-RU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реконструкции </a:t>
                      </a:r>
                      <a:endParaRPr lang="ru-RU" sz="14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ru-RU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</a:t>
                      </a:r>
                      <a:r>
                        <a:rPr lang="ru-RU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модернизации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</a:tr>
              <a:tr h="13841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</a:tr>
              <a:tr h="88817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CC8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МУП "РТС" МО "Конаковский район"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Котельная 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и тепловые сети п. 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Городня</a:t>
                      </a:r>
                      <a:endParaRPr lang="ru-RU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16,6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46 000</a:t>
                      </a:r>
                      <a:endParaRPr lang="ru-RU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Реконструкция 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системы теплоснабжения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</a:tr>
              <a:tr h="106064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CC8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8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Котельная 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и тепловые сети д. </a:t>
                      </a:r>
                      <a:r>
                        <a:rPr lang="ru-RU" sz="1400" b="0" i="0" u="none" strike="noStrike" dirty="0" err="1" smtClean="0">
                          <a:effectLst/>
                          <a:latin typeface="Times New Roman"/>
                        </a:rPr>
                        <a:t>Кошелево</a:t>
                      </a:r>
                      <a:endParaRPr lang="ru-RU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7,99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3,61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Перевод 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на индивидуальное отопление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</a:tr>
              <a:tr h="88817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3</a:t>
                      </a:r>
                      <a:endParaRPr lang="ru-RU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CC8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8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Котельная 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и тепловые сети </a:t>
                      </a:r>
                      <a:r>
                        <a:rPr lang="ru-RU" sz="1400" b="0" i="0" u="none" strike="noStrike" dirty="0" err="1" smtClean="0">
                          <a:effectLst/>
                          <a:latin typeface="Times New Roman"/>
                        </a:rPr>
                        <a:t>д.Ручьи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, </a:t>
                      </a:r>
                      <a:r>
                        <a:rPr lang="ru-RU" sz="1400" b="0" i="0" u="none" strike="noStrike" dirty="0" err="1">
                          <a:effectLst/>
                          <a:latin typeface="Times New Roman"/>
                        </a:rPr>
                        <a:t>пер.Спортивный</a:t>
                      </a:r>
                      <a:endParaRPr lang="ru-RU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39 823</a:t>
                      </a:r>
                      <a:endParaRPr lang="ru-RU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Реконструкция 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системы теплоснабжения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96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87" name="Рисунок 13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07505" y="0"/>
            <a:ext cx="83343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87624" y="44624"/>
            <a:ext cx="7632848" cy="108012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1072866" eaLnBrk="1" latinLnBrk="0" hangingPunct="1">
              <a:buNone/>
              <a:defRPr sz="23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sz="1900" dirty="0" smtClean="0"/>
              <a:t>Потребность в модернизации источников </a:t>
            </a:r>
          </a:p>
          <a:p>
            <a:r>
              <a:rPr lang="ru-RU" sz="1900" dirty="0" smtClean="0"/>
              <a:t>и системы теплоснабжения </a:t>
            </a:r>
          </a:p>
          <a:p>
            <a:r>
              <a:rPr lang="ru-RU" sz="1900" dirty="0" smtClean="0"/>
              <a:t>в </a:t>
            </a:r>
            <a:r>
              <a:rPr lang="ru-RU" sz="1900" dirty="0"/>
              <a:t>Конаковском </a:t>
            </a:r>
            <a:r>
              <a:rPr lang="ru-RU" sz="1900" dirty="0" smtClean="0"/>
              <a:t>районе Тверской области</a:t>
            </a:r>
            <a:endParaRPr lang="ru-RU" sz="1700" i="1" dirty="0"/>
          </a:p>
        </p:txBody>
      </p:sp>
      <p:sp>
        <p:nvSpPr>
          <p:cNvPr id="8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8620447" y="6453336"/>
            <a:ext cx="400050" cy="220662"/>
          </a:xfrm>
        </p:spPr>
        <p:txBody>
          <a:bodyPr/>
          <a:lstStyle/>
          <a:p>
            <a:pPr>
              <a:defRPr/>
            </a:pPr>
            <a:fld id="{16159562-D17A-4B8B-88CA-C57B5C33B3B2}" type="slidenum">
              <a:rPr lang="ru-RU" sz="1400" smtClean="0">
                <a:solidFill>
                  <a:schemeClr val="tx1"/>
                </a:solidFill>
                <a:latin typeface="+mn-lt"/>
              </a:rPr>
              <a:pPr>
                <a:defRPr/>
              </a:pPr>
              <a:t>18</a:t>
            </a:fld>
            <a:endParaRPr lang="ru-RU" sz="1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508690"/>
              </p:ext>
            </p:extLst>
          </p:nvPr>
        </p:nvGraphicFramePr>
        <p:xfrm>
          <a:off x="899592" y="1484784"/>
          <a:ext cx="7848871" cy="4406088"/>
        </p:xfrm>
        <a:graphic>
          <a:graphicData uri="http://schemas.openxmlformats.org/drawingml/2006/table">
            <a:tbl>
              <a:tblPr/>
              <a:tblGrid>
                <a:gridCol w="347297"/>
                <a:gridCol w="1528098"/>
                <a:gridCol w="1389180"/>
                <a:gridCol w="911889"/>
                <a:gridCol w="1080120"/>
                <a:gridCol w="994730"/>
                <a:gridCol w="1597557"/>
              </a:tblGrid>
              <a:tr h="14309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№ п/п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Организация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Наименование и 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адрес</a:t>
                      </a:r>
                      <a:endParaRPr lang="ru-RU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Мощность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, Гкал/час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Присоединенная нагрузка, 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Гкал/час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Стоимость 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работ, 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тыс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. руб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.</a:t>
                      </a:r>
                      <a:endParaRPr lang="ru-RU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Плановые задачи </a:t>
                      </a:r>
                      <a:endParaRPr lang="ru-RU" sz="1400" b="0" i="0" u="none" strike="noStrike" dirty="0" smtClean="0">
                        <a:effectLst/>
                        <a:latin typeface="Times New Roman"/>
                      </a:endParaRP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по 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реконструкции </a:t>
                      </a:r>
                      <a:endParaRPr lang="ru-RU" sz="1400" b="0" i="0" u="none" strike="noStrike" dirty="0" smtClean="0">
                        <a:effectLst/>
                        <a:latin typeface="Times New Roman"/>
                      </a:endParaRP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и 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модернизации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</a:tr>
              <a:tr h="22056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</a:tr>
              <a:tr h="91819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4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МУП "РТС" МО "Конаковский район"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Котельная </a:t>
                      </a:r>
                      <a:r>
                        <a:rPr lang="ru-RU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и тепловые сети </a:t>
                      </a:r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с</a:t>
                      </a:r>
                      <a:r>
                        <a:rPr lang="ru-RU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Селихово</a:t>
                      </a:r>
                      <a:r>
                        <a:rPr lang="ru-RU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ул.Новая</a:t>
                      </a:r>
                      <a:r>
                        <a:rPr lang="ru-RU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д.18</a:t>
                      </a:r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5,4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25 500</a:t>
                      </a:r>
                      <a:endParaRPr lang="ru-R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Реконструкция системы теплоснабжения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</a:tr>
              <a:tr h="91819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effectLst/>
                          <a:latin typeface="Times New Roman"/>
                        </a:rPr>
                        <a:t>5</a:t>
                      </a:r>
                      <a:endParaRPr lang="ru-RU" sz="12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МУП "Первомайский </a:t>
                      </a:r>
                      <a:r>
                        <a:rPr lang="ru-RU" sz="1400" b="0" i="0" u="none" strike="noStrike" dirty="0" err="1">
                          <a:effectLst/>
                          <a:latin typeface="Times New Roman"/>
                        </a:rPr>
                        <a:t>Жилкомсервис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"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Котельная </a:t>
                      </a:r>
                      <a:r>
                        <a:rPr lang="ru-RU" sz="1400" b="0" i="0" u="none" strike="noStrike" dirty="0" err="1" smtClean="0">
                          <a:effectLst/>
                          <a:latin typeface="Times New Roman"/>
                        </a:rPr>
                        <a:t>д.Поповское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, </a:t>
                      </a:r>
                      <a:r>
                        <a:rPr lang="ru-RU" sz="1400" b="0" i="0" u="none" strike="noStrike" dirty="0" err="1">
                          <a:effectLst/>
                          <a:latin typeface="Times New Roman"/>
                        </a:rPr>
                        <a:t>ул.Школьная</a:t>
                      </a:r>
                      <a:endParaRPr lang="ru-RU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1,02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0,47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2 000</a:t>
                      </a:r>
                      <a:endParaRPr lang="ru-RU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Замена трех котлов КВР-0,4 и запорной арматуры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</a:tr>
              <a:tr h="91819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effectLst/>
                          <a:latin typeface="Times New Roman"/>
                        </a:rPr>
                        <a:t>6</a:t>
                      </a:r>
                      <a:endParaRPr lang="ru-RU" sz="12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ОАО "ЖКХ Редкино"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Котельная             и 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тепловые сети 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ул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. Заводская, д.1а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15,639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90 000</a:t>
                      </a:r>
                      <a:endParaRPr lang="ru-RU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Модернизация 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газового оборудования 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котла; кап. ремонт котла</a:t>
                      </a:r>
                      <a:endParaRPr lang="ru-RU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83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899592" y="188640"/>
            <a:ext cx="8064896" cy="1000132"/>
          </a:xfrm>
          <a:noFill/>
        </p:spPr>
        <p:txBody>
          <a:bodyPr>
            <a:noAutofit/>
          </a:bodyPr>
          <a:lstStyle/>
          <a:p>
            <a:r>
              <a:rPr lang="ru-RU" altLang="ru-RU" sz="1800" b="1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Структура просроченной задолженности за поставленный </a:t>
            </a:r>
            <a:r>
              <a:rPr lang="ru-RU" alt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природный газ </a:t>
            </a:r>
            <a:r>
              <a:rPr lang="ru-RU" altLang="ru-RU" sz="1800" b="1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организаций коммунального комплекса Тверской области по состоянию на </a:t>
            </a:r>
            <a:r>
              <a:rPr lang="ru-RU" alt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01.0</a:t>
            </a:r>
            <a:r>
              <a:rPr lang="en-US" alt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6</a:t>
            </a:r>
            <a:r>
              <a:rPr lang="ru-RU" alt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.2018</a:t>
            </a:r>
            <a:r>
              <a:rPr lang="en-US" alt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ru-RU" altLang="ru-RU" sz="1800" b="1" dirty="0" err="1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млн</a:t>
            </a:r>
            <a:r>
              <a:rPr lang="ru-RU" alt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ru-RU" altLang="ru-RU" sz="1800" b="1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рублей*</a:t>
            </a:r>
            <a:br>
              <a:rPr lang="ru-RU" altLang="ru-RU" sz="1800" b="1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sz="20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058" y="5013179"/>
            <a:ext cx="5552192" cy="720079"/>
          </a:xfrm>
          <a:prstGeom prst="rect">
            <a:avLst/>
          </a:prstGeom>
          <a:ln>
            <a:noFill/>
          </a:ln>
        </p:spPr>
        <p:txBody>
          <a:bodyPr lIns="0" tIns="0" rIns="18284" bIns="0" anchor="b">
            <a:normAutofit fontScale="975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>
              <a:defRPr/>
            </a:pPr>
            <a:endParaRPr lang="ru-RU" sz="1600" kern="0" dirty="0">
              <a:solidFill>
                <a:srgbClr val="4F81BD">
                  <a:lumMod val="60000"/>
                  <a:lumOff val="4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07504" y="52779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9"/>
          <p:cNvSpPr txBox="1">
            <a:spLocks noChangeArrowheads="1"/>
          </p:cNvSpPr>
          <p:nvPr/>
        </p:nvSpPr>
        <p:spPr bwMode="auto">
          <a:xfrm>
            <a:off x="971600" y="5373217"/>
            <a:ext cx="784887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altLang="ru-RU" sz="1600" b="1" dirty="0">
                <a:solidFill>
                  <a:srgbClr val="00206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ru-RU" altLang="ru-RU" sz="1600" b="1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* Общая сумма просроченной задолженности организаций коммунального комплекса Тверской области за потребленный природный газ по состоянию на </a:t>
            </a:r>
            <a:r>
              <a:rPr lang="ru-RU" altLang="ru-RU" sz="1600" b="1" dirty="0" smtClean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01.06</a:t>
            </a:r>
            <a:r>
              <a:rPr lang="en-US" altLang="ru-RU" sz="1600" b="1" dirty="0" smtClean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.201</a:t>
            </a:r>
            <a:r>
              <a:rPr lang="ru-RU" altLang="ru-RU" sz="1600" b="1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8</a:t>
            </a:r>
            <a:r>
              <a:rPr lang="ru-RU" altLang="ru-RU" sz="1600" b="1" dirty="0" smtClean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ru-RU" altLang="ru-RU" sz="1600" b="1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составляет </a:t>
            </a:r>
            <a:r>
              <a:rPr lang="ru-RU" altLang="ru-RU" sz="1600" b="1" dirty="0" smtClean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8 897,6 млн рублей</a:t>
            </a:r>
            <a:r>
              <a:rPr lang="ru-RU" altLang="ru-RU" sz="1600" b="1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, в том числе предприятий находящихся на разных стадиях банкротства - 3 </a:t>
            </a:r>
            <a:r>
              <a:rPr lang="ru-RU" altLang="ru-RU" sz="1600" b="1" dirty="0" smtClean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713,8 млн </a:t>
            </a:r>
            <a:r>
              <a:rPr lang="ru-RU" altLang="ru-RU" sz="1600" b="1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рублей.</a:t>
            </a:r>
          </a:p>
        </p:txBody>
      </p:sp>
      <p:graphicFrame>
        <p:nvGraphicFramePr>
          <p:cNvPr id="16" name="Диаграмма 15"/>
          <p:cNvGraphicFramePr/>
          <p:nvPr>
            <p:extLst>
              <p:ext uri="{D42A27DB-BD31-4B8C-83A1-F6EECF244321}">
                <p14:modId xmlns:p14="http://schemas.microsoft.com/office/powerpoint/2010/main" val="4035273262"/>
              </p:ext>
            </p:extLst>
          </p:nvPr>
        </p:nvGraphicFramePr>
        <p:xfrm>
          <a:off x="107504" y="1142986"/>
          <a:ext cx="8928993" cy="4230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Номер слайда 2"/>
          <p:cNvSpPr txBox="1">
            <a:spLocks/>
          </p:cNvSpPr>
          <p:nvPr/>
        </p:nvSpPr>
        <p:spPr>
          <a:xfrm>
            <a:off x="8676457" y="6525344"/>
            <a:ext cx="400050" cy="220662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400" dirty="0" smtClean="0">
                <a:solidFill>
                  <a:schemeClr val="tx1"/>
                </a:solidFill>
                <a:latin typeface="+mn-lt"/>
              </a:rPr>
              <a:t>1</a:t>
            </a:r>
            <a:endParaRPr lang="ru-RU" sz="1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257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87" name="Рисунок 13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07505" y="0"/>
            <a:ext cx="83343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87624" y="44624"/>
            <a:ext cx="7632848" cy="108012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1072866" eaLnBrk="1" latinLnBrk="0" hangingPunct="1">
              <a:buNone/>
              <a:defRPr sz="23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sz="1900" dirty="0" smtClean="0"/>
              <a:t>Потребность в модернизации источников </a:t>
            </a:r>
          </a:p>
          <a:p>
            <a:r>
              <a:rPr lang="ru-RU" sz="1900" dirty="0" smtClean="0"/>
              <a:t>и системы теплоснабжения </a:t>
            </a:r>
          </a:p>
          <a:p>
            <a:r>
              <a:rPr lang="ru-RU" sz="1900" dirty="0" smtClean="0"/>
              <a:t>в </a:t>
            </a:r>
            <a:r>
              <a:rPr lang="ru-RU" sz="1900" dirty="0"/>
              <a:t>Конаковском </a:t>
            </a:r>
            <a:r>
              <a:rPr lang="ru-RU" sz="1900" dirty="0" smtClean="0"/>
              <a:t>районе Тверской области</a:t>
            </a:r>
            <a:endParaRPr lang="ru-RU" sz="1700" i="1" dirty="0"/>
          </a:p>
        </p:txBody>
      </p:sp>
      <p:sp>
        <p:nvSpPr>
          <p:cNvPr id="8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8620447" y="6453336"/>
            <a:ext cx="400050" cy="220662"/>
          </a:xfrm>
        </p:spPr>
        <p:txBody>
          <a:bodyPr/>
          <a:lstStyle/>
          <a:p>
            <a:pPr>
              <a:defRPr/>
            </a:pPr>
            <a:fld id="{16159562-D17A-4B8B-88CA-C57B5C33B3B2}" type="slidenum">
              <a:rPr lang="ru-RU" sz="1400" smtClean="0">
                <a:solidFill>
                  <a:schemeClr val="tx1"/>
                </a:solidFill>
                <a:latin typeface="+mn-lt"/>
              </a:rPr>
              <a:pPr>
                <a:defRPr/>
              </a:pPr>
              <a:t>19</a:t>
            </a:fld>
            <a:endParaRPr lang="ru-RU" sz="1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48675"/>
              </p:ext>
            </p:extLst>
          </p:nvPr>
        </p:nvGraphicFramePr>
        <p:xfrm>
          <a:off x="827584" y="1211861"/>
          <a:ext cx="7848873" cy="4533646"/>
        </p:xfrm>
        <a:graphic>
          <a:graphicData uri="http://schemas.openxmlformats.org/drawingml/2006/table">
            <a:tbl>
              <a:tblPr/>
              <a:tblGrid>
                <a:gridCol w="347295"/>
                <a:gridCol w="1180804"/>
                <a:gridCol w="1389181"/>
                <a:gridCol w="971152"/>
                <a:gridCol w="1080120"/>
                <a:gridCol w="936104"/>
                <a:gridCol w="1944217"/>
              </a:tblGrid>
              <a:tr h="133144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№ п/п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Организация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Наименование и 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адрес</a:t>
                      </a:r>
                      <a:endParaRPr lang="ru-RU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Мощность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, Гкал/час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Присоединенная нагрузка, 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Гкал/час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Стоимость 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работ, 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 тыс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. руб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.</a:t>
                      </a:r>
                      <a:endParaRPr lang="ru-RU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Плановые задачи </a:t>
                      </a:r>
                      <a:endParaRPr lang="ru-RU" sz="1400" b="0" i="0" u="none" strike="noStrike" dirty="0" smtClean="0">
                        <a:effectLst/>
                        <a:latin typeface="Times New Roman"/>
                      </a:endParaRP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по 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реконструкции </a:t>
                      </a:r>
                      <a:endParaRPr lang="ru-RU" sz="1400" b="0" i="0" u="none" strike="noStrike" dirty="0" smtClean="0">
                        <a:effectLst/>
                        <a:latin typeface="Times New Roman"/>
                      </a:endParaRP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и 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модернизации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</a:tr>
              <a:tr h="20523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</a:tr>
              <a:tr h="85434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CC8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ООО "Теплосеть"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err="1" smtClean="0">
                          <a:effectLst/>
                          <a:latin typeface="Times New Roman"/>
                        </a:rPr>
                        <a:t>г.Конаково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, </a:t>
                      </a:r>
                      <a:r>
                        <a:rPr lang="ru-RU" sz="1400" b="0" i="0" u="none" strike="noStrike" dirty="0" err="1">
                          <a:effectLst/>
                          <a:latin typeface="Times New Roman"/>
                        </a:rPr>
                        <a:t>ул.Восточно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-Промышленная, 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200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147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42 436</a:t>
                      </a:r>
                      <a:endParaRPr lang="ru-RU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Реконструкция </a:t>
                      </a:r>
                      <a:r>
                        <a:rPr lang="ru-RU" sz="1400" b="0" i="0" u="none" strike="noStrike" dirty="0" err="1">
                          <a:effectLst/>
                          <a:latin typeface="Times New Roman"/>
                        </a:rPr>
                        <a:t>КИПиА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, реконструкция системы газоснабжения котельной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</a:tr>
              <a:tr h="85434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CC8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err="1" smtClean="0">
                          <a:effectLst/>
                          <a:latin typeface="Times New Roman"/>
                        </a:rPr>
                        <a:t>г.Конаково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, </a:t>
                      </a:r>
                      <a:r>
                        <a:rPr lang="ru-RU" sz="1400" b="0" i="0" u="none" strike="noStrike" dirty="0" err="1">
                          <a:effectLst/>
                          <a:latin typeface="Times New Roman"/>
                        </a:rPr>
                        <a:t>ул.Коллективная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, 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18,9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6 000</a:t>
                      </a:r>
                      <a:endParaRPr lang="ru-RU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Перевод 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парового котла 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 в 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водогрейный режим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</a:tr>
              <a:tr h="12313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CC8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г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. Конаково, участок трубопровода линии 01 от Т.К. 01-13 до ТК 01-14)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8 471</a:t>
                      </a:r>
                      <a:endParaRPr lang="ru-RU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Замена 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труб 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линии  01</a:t>
                      </a:r>
                      <a:r>
                        <a:rPr lang="ru-RU" sz="1400" b="0" i="0" u="none" strike="noStrike" baseline="0" dirty="0" smtClean="0"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от 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ТК-01-13 до ТК-01-14 на трубы в ППУ изоляции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2"/>
            <a:ext cx="7954574" cy="648073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ЗОНЫ ДЕЯТЕЛЬНОСТИ  ТЕПЛОСНАБЖАЮЩИХ ОРГАНИЗАЦИЙ ГОРОДА </a:t>
            </a: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РЖЕВА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32172" y="169786"/>
            <a:ext cx="697846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038350"/>
            <a:ext cx="7534647" cy="5557539"/>
          </a:xfrm>
          <a:prstGeom prst="rect">
            <a:avLst/>
          </a:prstGeom>
        </p:spPr>
      </p:pic>
      <p:sp>
        <p:nvSpPr>
          <p:cNvPr id="14" name="Овал 13"/>
          <p:cNvSpPr/>
          <p:nvPr/>
        </p:nvSpPr>
        <p:spPr>
          <a:xfrm>
            <a:off x="1043608" y="1412776"/>
            <a:ext cx="7560840" cy="4896544"/>
          </a:xfrm>
          <a:prstGeom prst="ellipse">
            <a:avLst/>
          </a:prstGeom>
          <a:solidFill>
            <a:srgbClr val="FCFBDD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ООО РЭР-Тверь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3419872" y="1456209"/>
            <a:ext cx="2088232" cy="1296144"/>
          </a:xfrm>
          <a:prstGeom prst="ellipse">
            <a:avLst/>
          </a:prstGeom>
          <a:solidFill>
            <a:srgbClr val="FCFBDD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АО 55 Арсенал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6156176" y="2636912"/>
            <a:ext cx="2304256" cy="1296144"/>
          </a:xfrm>
          <a:prstGeom prst="ellipse">
            <a:avLst/>
          </a:prstGeom>
          <a:solidFill>
            <a:srgbClr val="FCFBDD">
              <a:alpha val="3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ООО Теплоэнерго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8608886" y="6453336"/>
            <a:ext cx="400050" cy="220662"/>
          </a:xfrm>
        </p:spPr>
        <p:txBody>
          <a:bodyPr/>
          <a:lstStyle/>
          <a:p>
            <a:pPr>
              <a:defRPr/>
            </a:pPr>
            <a:fld id="{16159562-D17A-4B8B-88CA-C57B5C33B3B2}" type="slidenum">
              <a:rPr lang="ru-RU" sz="1400" smtClean="0">
                <a:solidFill>
                  <a:schemeClr val="tx1"/>
                </a:solidFill>
                <a:latin typeface="+mn-lt"/>
              </a:rPr>
              <a:pPr>
                <a:defRPr/>
              </a:pPr>
              <a:t>20</a:t>
            </a:fld>
            <a:endParaRPr lang="ru-RU" sz="1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969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Рисунок 53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07504" y="44624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Содержимое 76"/>
          <p:cNvSpPr>
            <a:spLocks noGrp="1"/>
          </p:cNvSpPr>
          <p:nvPr>
            <p:ph idx="1"/>
          </p:nvPr>
        </p:nvSpPr>
        <p:spPr>
          <a:xfrm>
            <a:off x="251520" y="692697"/>
            <a:ext cx="8640960" cy="1296143"/>
          </a:xfrm>
        </p:spPr>
        <p:txBody>
          <a:bodyPr rtlCol="0">
            <a:no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marL="182563" indent="-182563" eaLnBrk="1" hangingPunct="1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endParaRPr lang="ru-RU" sz="1100" dirty="0" smtClean="0"/>
          </a:p>
          <a:p>
            <a:pPr marL="182563" indent="-182563" eaLnBrk="1" hangingPunct="1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endParaRPr lang="ru-RU" sz="1100" dirty="0" smtClean="0"/>
          </a:p>
          <a:p>
            <a:pPr marL="182563" indent="-182563" eaLnBrk="1" hangingPunct="1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endParaRPr lang="ru-RU" sz="1100" dirty="0" smtClean="0"/>
          </a:p>
          <a:p>
            <a:pPr marL="182563" indent="-182563" eaLnBrk="1" hangingPunct="1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endParaRPr lang="ru-RU" sz="1100" dirty="0" smtClean="0"/>
          </a:p>
          <a:p>
            <a:pPr marL="182563" indent="-182563" eaLnBrk="1" hangingPunct="1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endParaRPr lang="ru-RU" sz="1100" dirty="0" smtClean="0"/>
          </a:p>
          <a:p>
            <a:pPr marL="182563" indent="-182563" eaLnBrk="1" hangingPunct="1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endParaRPr lang="ru-RU" sz="1100" dirty="0" smtClean="0"/>
          </a:p>
          <a:p>
            <a:pPr marL="182563" indent="-182563" eaLnBrk="1" hangingPunct="1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endParaRPr lang="ru-RU" sz="1100" dirty="0" smtClean="0"/>
          </a:p>
          <a:p>
            <a:pPr marL="182563" indent="-182563" eaLnBrk="1" hangingPunct="1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endParaRPr lang="ru-RU" sz="1200" dirty="0" smtClean="0"/>
          </a:p>
          <a:p>
            <a:pPr marL="182563" indent="-182563" eaLnBrk="1" hangingPunct="1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endParaRPr lang="ru-RU" sz="1200" dirty="0" smtClean="0"/>
          </a:p>
          <a:p>
            <a:pPr marL="182563" indent="-182563" eaLnBrk="1" hangingPunct="1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endParaRPr lang="ru-RU" sz="1200" dirty="0"/>
          </a:p>
          <a:p>
            <a:pPr marL="182563" indent="-182563" eaLnBrk="1" hangingPunct="1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endParaRPr lang="ru-RU" sz="1000" dirty="0" smtClean="0"/>
          </a:p>
          <a:p>
            <a:pPr marL="182563" indent="-182563" eaLnBrk="1" hangingPunct="1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endParaRPr lang="ru-RU" sz="1000" dirty="0" smtClean="0"/>
          </a:p>
          <a:p>
            <a:pPr marL="182563" indent="-182563" eaLnBrk="1" hangingPunct="1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endParaRPr lang="ru-RU" sz="1000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1315023" y="213905"/>
            <a:ext cx="73614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Динамика просроченной задолженности за поставленный природный газ организаций коммунального комплекса в городе Ржев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188052"/>
              </p:ext>
            </p:extLst>
          </p:nvPr>
        </p:nvGraphicFramePr>
        <p:xfrm>
          <a:off x="1071538" y="1285860"/>
          <a:ext cx="7786742" cy="4743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1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51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5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224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66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3489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57256"/>
                <a:gridCol w="1472838"/>
              </a:tblGrid>
              <a:tr h="1122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5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п.п.</a:t>
                      </a:r>
                      <a:endParaRPr lang="ru-RU" sz="115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5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организации</a:t>
                      </a:r>
                    </a:p>
                  </a:txBody>
                  <a:tcPr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50" baseline="0" dirty="0" smtClean="0">
                          <a:solidFill>
                            <a:schemeClr val="tx1"/>
                          </a:solidFill>
                        </a:rPr>
                        <a:t>01.01.2018</a:t>
                      </a:r>
                      <a:endParaRPr lang="ru-RU" sz="11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50" dirty="0" smtClean="0">
                          <a:solidFill>
                            <a:schemeClr val="tx1"/>
                          </a:solidFill>
                        </a:rPr>
                        <a:t>01.06.2018</a:t>
                      </a:r>
                    </a:p>
                  </a:txBody>
                  <a:tcPr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50" baseline="0" dirty="0" smtClean="0">
                          <a:solidFill>
                            <a:schemeClr val="tx1"/>
                          </a:solidFill>
                        </a:rPr>
                        <a:t>Рост 01.01.2018 - 01.06.2018</a:t>
                      </a:r>
                      <a:endParaRPr lang="ru-RU" sz="11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50" dirty="0" smtClean="0">
                          <a:solidFill>
                            <a:schemeClr val="tx1"/>
                          </a:solidFill>
                        </a:rPr>
                        <a:t>Рост, %</a:t>
                      </a:r>
                      <a:endParaRPr lang="ru-RU" sz="11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50" dirty="0" smtClean="0">
                          <a:solidFill>
                            <a:schemeClr val="tx1"/>
                          </a:solidFill>
                        </a:rPr>
                        <a:t>Акт-сверки</a:t>
                      </a:r>
                      <a:endParaRPr lang="ru-RU" sz="11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50" dirty="0" smtClean="0">
                          <a:solidFill>
                            <a:schemeClr val="tx1"/>
                          </a:solidFill>
                        </a:rPr>
                        <a:t>График реструктуризации</a:t>
                      </a:r>
                      <a:endParaRPr lang="ru-RU" sz="11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7611">
                <a:tc>
                  <a:txBody>
                    <a:bodyPr/>
                    <a:lstStyle/>
                    <a:p>
                      <a:pPr algn="ctr"/>
                      <a:r>
                        <a:rPr lang="ru-RU" sz="115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ru-RU" sz="115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</a:t>
                      </a:r>
                      <a:endParaRPr lang="ru-RU" sz="115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</a:t>
                      </a:r>
                      <a:endParaRPr lang="ru-RU" sz="115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5</a:t>
                      </a:r>
                      <a:endParaRPr lang="ru-RU" sz="115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6</a:t>
                      </a:r>
                      <a:endParaRPr lang="ru-RU" sz="115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7</a:t>
                      </a:r>
                      <a:endParaRPr lang="ru-RU" sz="115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8</a:t>
                      </a:r>
                      <a:endParaRPr lang="ru-RU" sz="115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0678">
                <a:tc>
                  <a:txBody>
                    <a:bodyPr/>
                    <a:lstStyle/>
                    <a:p>
                      <a:pPr algn="ctr"/>
                      <a:r>
                        <a:rPr lang="ru-RU" sz="115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ru-RU" sz="115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ИТОГО по 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г.</a:t>
                      </a:r>
                      <a:r>
                        <a:rPr lang="ru-RU" sz="1150" b="1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Ржев</a:t>
                      </a:r>
                      <a:endParaRPr lang="ru-RU" sz="1150" b="1" i="0" u="none" strike="noStrike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437,0</a:t>
                      </a:r>
                      <a:endParaRPr lang="ru-RU" sz="115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549,9</a:t>
                      </a:r>
                      <a:endParaRPr lang="ru-RU" sz="115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112,9</a:t>
                      </a:r>
                      <a:endParaRPr lang="ru-RU" sz="115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26</a:t>
                      </a:r>
                      <a:r>
                        <a:rPr lang="ru-RU" sz="1150" b="1" i="0" u="none" strike="noStrike" baseline="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 </a:t>
                      </a:r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%</a:t>
                      </a:r>
                      <a:endParaRPr lang="ru-RU" sz="115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5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5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59813">
                <a:tc>
                  <a:txBody>
                    <a:bodyPr/>
                    <a:lstStyle/>
                    <a:p>
                      <a:pPr algn="ctr"/>
                      <a:r>
                        <a:rPr lang="ru-RU" sz="115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ru-RU" sz="115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в том числе действующие предприятия:</a:t>
                      </a: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168,6</a:t>
                      </a:r>
                      <a:endParaRPr lang="ru-RU" sz="115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281,5</a:t>
                      </a:r>
                      <a:endParaRPr lang="ru-RU" sz="115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112,9</a:t>
                      </a:r>
                      <a:endParaRPr lang="ru-RU" sz="115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67 %</a:t>
                      </a:r>
                      <a:endParaRPr lang="ru-RU" sz="115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5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5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218">
                <a:tc>
                  <a:txBody>
                    <a:bodyPr/>
                    <a:lstStyle/>
                    <a:p>
                      <a:pPr algn="ctr"/>
                      <a:r>
                        <a:rPr lang="ru-RU" sz="115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3.1</a:t>
                      </a:r>
                      <a:endParaRPr lang="ru-RU" sz="115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5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ООО "</a:t>
                      </a:r>
                      <a:r>
                        <a:rPr lang="ru-RU" sz="115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РЭР</a:t>
                      </a:r>
                      <a:r>
                        <a:rPr lang="ru-RU" sz="115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-Тверь"</a:t>
                      </a:r>
                      <a:endParaRPr lang="ru-RU" sz="115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155,9</a:t>
                      </a:r>
                      <a:endParaRPr lang="ru-RU" sz="115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231,4</a:t>
                      </a:r>
                      <a:endParaRPr lang="ru-RU" sz="115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75,5</a:t>
                      </a:r>
                      <a:endParaRPr lang="ru-RU" sz="115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50" dirty="0" smtClean="0">
                          <a:solidFill>
                            <a:schemeClr val="tx1"/>
                          </a:solidFill>
                        </a:rPr>
                        <a:t>48%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50" dirty="0" smtClean="0">
                          <a:solidFill>
                            <a:schemeClr val="tx1"/>
                          </a:solidFill>
                        </a:rPr>
                        <a:t>Не подписан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50" dirty="0" smtClean="0">
                          <a:solidFill>
                            <a:schemeClr val="tx1"/>
                          </a:solidFill>
                        </a:rPr>
                        <a:t>Представлен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2218">
                <a:tc>
                  <a:txBody>
                    <a:bodyPr/>
                    <a:lstStyle/>
                    <a:p>
                      <a:pPr algn="ctr"/>
                      <a:r>
                        <a:rPr lang="ru-RU" sz="115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3.2</a:t>
                      </a:r>
                      <a:endParaRPr lang="ru-RU" sz="115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5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ООО «</a:t>
                      </a:r>
                      <a:r>
                        <a:rPr lang="ru-RU" sz="1150" b="0" i="0" u="none" strike="noStrike" dirty="0" err="1" smtClean="0">
                          <a:solidFill>
                            <a:schemeClr val="tx1"/>
                          </a:solidFill>
                          <a:latin typeface="Times New Roman"/>
                        </a:rPr>
                        <a:t>Теплоэнерго</a:t>
                      </a:r>
                      <a:r>
                        <a:rPr lang="ru-RU" sz="115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»</a:t>
                      </a:r>
                      <a:endParaRPr lang="ru-RU" sz="115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0</a:t>
                      </a:r>
                      <a:endParaRPr lang="ru-RU" sz="115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27,7</a:t>
                      </a:r>
                      <a:endParaRPr lang="ru-RU" sz="115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27,7</a:t>
                      </a:r>
                      <a:endParaRPr lang="ru-RU" sz="115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dirty="0" smtClean="0">
                          <a:solidFill>
                            <a:schemeClr val="tx1"/>
                          </a:solidFill>
                        </a:rPr>
                        <a:t>&gt;100 %</a:t>
                      </a:r>
                      <a:endParaRPr lang="ru-RU" sz="115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5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5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1008763">
                <a:tc>
                  <a:txBody>
                    <a:bodyPr/>
                    <a:lstStyle/>
                    <a:p>
                      <a:pPr algn="ctr"/>
                      <a:r>
                        <a:rPr lang="ru-RU" sz="115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1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в том числе недействующие предприятия и предприятия-банкроты</a:t>
                      </a: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                 268,4</a:t>
                      </a:r>
                    </a:p>
                    <a:p>
                      <a:pPr algn="ctr" fontAlgn="ctr"/>
                      <a:endParaRPr lang="ru-RU" sz="115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268,4</a:t>
                      </a:r>
                      <a:endParaRPr lang="ru-RU" sz="115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0,0</a:t>
                      </a:r>
                      <a:endParaRPr lang="ru-RU" sz="115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0 %</a:t>
                      </a:r>
                      <a:endParaRPr lang="ru-RU" sz="115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5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5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037053" y="919753"/>
            <a:ext cx="855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>
                <a:latin typeface="+mn-lt"/>
              </a:rPr>
              <a:t>Млн. руб.</a:t>
            </a:r>
            <a:endParaRPr lang="ru-RU" sz="1200" b="1" dirty="0">
              <a:latin typeface="+mn-lt"/>
            </a:endParaRPr>
          </a:p>
        </p:txBody>
      </p:sp>
      <p:sp>
        <p:nvSpPr>
          <p:cNvPr id="9" name="Номер слайда 2"/>
          <p:cNvSpPr txBox="1">
            <a:spLocks/>
          </p:cNvSpPr>
          <p:nvPr/>
        </p:nvSpPr>
        <p:spPr>
          <a:xfrm>
            <a:off x="8620447" y="6525344"/>
            <a:ext cx="400050" cy="220662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16159562-D17A-4B8B-88CA-C57B5C33B3B2}" type="slidenum">
              <a:rPr lang="ru-RU" sz="1400" smtClean="0">
                <a:solidFill>
                  <a:schemeClr val="tx1"/>
                </a:solidFill>
                <a:latin typeface="+mn-lt"/>
              </a:rPr>
              <a:pPr>
                <a:defRPr/>
              </a:pPr>
              <a:t>21</a:t>
            </a:fld>
            <a:endParaRPr lang="ru-RU" sz="1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3494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028384" y="1124744"/>
            <a:ext cx="858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latin typeface="+mn-lt"/>
                <a:cs typeface="Arial" pitchFamily="34" charset="0"/>
              </a:rPr>
              <a:t>тыс.руб</a:t>
            </a:r>
            <a:r>
              <a:rPr lang="ru-RU" sz="1200" b="1" dirty="0" smtClean="0">
                <a:latin typeface="+mn-lt"/>
              </a:rPr>
              <a:t>.</a:t>
            </a:r>
            <a:endParaRPr lang="ru-RU" sz="1200" b="1" dirty="0">
              <a:latin typeface="+mn-lt"/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72806" y="62864"/>
            <a:ext cx="87080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1315023" y="213905"/>
            <a:ext cx="7361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Расчеты </a:t>
            </a: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ООО «</a:t>
            </a:r>
            <a:r>
              <a:rPr lang="ru-RU" b="1" dirty="0" err="1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РЭР</a:t>
            </a: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– Тверь»</a:t>
            </a:r>
            <a:endParaRPr 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8641080" y="6555835"/>
            <a:ext cx="45719" cy="165639"/>
          </a:xfr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2</a:t>
            </a:r>
            <a:r>
              <a:rPr lang="ru-RU" sz="1400" dirty="0" smtClean="0">
                <a:solidFill>
                  <a:schemeClr val="tx1"/>
                </a:solidFill>
                <a:latin typeface="+mn-lt"/>
              </a:rPr>
              <a:t>2</a:t>
            </a:r>
            <a:endParaRPr lang="ru-RU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6092" y="3717032"/>
            <a:ext cx="858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latin typeface="+mn-lt"/>
                <a:cs typeface="Arial" pitchFamily="34" charset="0"/>
              </a:rPr>
              <a:t>тыс.руб</a:t>
            </a:r>
            <a:r>
              <a:rPr lang="ru-RU" sz="1200" b="1" dirty="0" smtClean="0">
                <a:latin typeface="+mn-lt"/>
              </a:rPr>
              <a:t>.</a:t>
            </a:r>
            <a:endParaRPr lang="ru-RU" sz="12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5859" y="75541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Расчеты с ООО «Газпром </a:t>
            </a:r>
            <a:r>
              <a:rPr lang="ru-RU" dirty="0" err="1" smtClean="0">
                <a:latin typeface="+mn-lt"/>
              </a:rPr>
              <a:t>межрегионгаз</a:t>
            </a:r>
            <a:r>
              <a:rPr lang="ru-RU" dirty="0" smtClean="0">
                <a:latin typeface="+mn-lt"/>
              </a:rPr>
              <a:t> Тверь»</a:t>
            </a:r>
            <a:endParaRPr lang="ru-RU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6538" y="3855531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Расчеты потребителей тепловой энергии</a:t>
            </a:r>
            <a:endParaRPr lang="ru-RU" dirty="0">
              <a:latin typeface="+mn-lt"/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898199"/>
              </p:ext>
            </p:extLst>
          </p:nvPr>
        </p:nvGraphicFramePr>
        <p:xfrm>
          <a:off x="1059244" y="1411104"/>
          <a:ext cx="7807102" cy="2289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9616">
                  <a:extLst>
                    <a:ext uri="{9D8B030D-6E8A-4147-A177-3AD203B41FA5}">
                      <a16:colId xmlns:a16="http://schemas.microsoft.com/office/drawing/2014/main" xmlns="" val="2463329013"/>
                    </a:ext>
                  </a:extLst>
                </a:gridCol>
                <a:gridCol w="1144209">
                  <a:extLst>
                    <a:ext uri="{9D8B030D-6E8A-4147-A177-3AD203B41FA5}">
                      <a16:colId xmlns:a16="http://schemas.microsoft.com/office/drawing/2014/main" xmlns="" val="191951760"/>
                    </a:ext>
                  </a:extLst>
                </a:gridCol>
                <a:gridCol w="1428503">
                  <a:extLst>
                    <a:ext uri="{9D8B030D-6E8A-4147-A177-3AD203B41FA5}">
                      <a16:colId xmlns:a16="http://schemas.microsoft.com/office/drawing/2014/main" xmlns="" val="414893886"/>
                    </a:ext>
                  </a:extLst>
                </a:gridCol>
                <a:gridCol w="1064484">
                  <a:extLst>
                    <a:ext uri="{9D8B030D-6E8A-4147-A177-3AD203B41FA5}">
                      <a16:colId xmlns:a16="http://schemas.microsoft.com/office/drawing/2014/main" xmlns="" val="58944270"/>
                    </a:ext>
                  </a:extLst>
                </a:gridCol>
                <a:gridCol w="1107413">
                  <a:extLst>
                    <a:ext uri="{9D8B030D-6E8A-4147-A177-3AD203B41FA5}">
                      <a16:colId xmlns:a16="http://schemas.microsoft.com/office/drawing/2014/main" xmlns="" val="337071463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3797634922"/>
                    </a:ext>
                  </a:extLst>
                </a:gridCol>
                <a:gridCol w="1170709">
                  <a:extLst>
                    <a:ext uri="{9D8B030D-6E8A-4147-A177-3AD203B41FA5}">
                      <a16:colId xmlns:a16="http://schemas.microsoft.com/office/drawing/2014/main" xmlns="" val="3758485300"/>
                    </a:ext>
                  </a:extLst>
                </a:gridCol>
              </a:tblGrid>
              <a:tr h="554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№ </a:t>
                      </a:r>
                    </a:p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п/п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ru-RU" sz="120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Просроченная</a:t>
                      </a:r>
                      <a:r>
                        <a:rPr lang="ru-RU" sz="12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з</a:t>
                      </a:r>
                      <a:r>
                        <a:rPr lang="ru-RU" sz="1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адолженность </a:t>
                      </a:r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 начало периода </a:t>
                      </a:r>
                      <a:endParaRPr lang="ru-RU" sz="12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Начислено за период</a:t>
                      </a:r>
                      <a:endParaRPr lang="ru-RU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Оплачено за период</a:t>
                      </a:r>
                      <a:endParaRPr lang="ru-RU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Просроченная задолженность </a:t>
                      </a:r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 конец периода </a:t>
                      </a:r>
                      <a:endParaRPr lang="ru-RU" sz="12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Процент оплаты за период</a:t>
                      </a:r>
                      <a:endParaRPr lang="ru-RU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9271433"/>
                  </a:ext>
                </a:extLst>
              </a:tr>
              <a:tr h="7200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8657368"/>
                  </a:ext>
                </a:extLst>
              </a:tr>
              <a:tr h="3314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ИТОГО за 2017 год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27 511,0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287 183,7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160 406,1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155 989,6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55 %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2382201"/>
                  </a:ext>
                </a:extLst>
              </a:tr>
              <a:tr h="19479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янв.18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155 989,6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35 361,8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14 226,1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179 510,2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8588178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фев.18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179 510,2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36 415,3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11 410,6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203 461,3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4630086"/>
                  </a:ext>
                </a:extLst>
              </a:tr>
              <a:tr h="74662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мар.18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203 461,3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35 509,9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24 327,4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215 549,2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8551032"/>
                  </a:ext>
                </a:extLst>
              </a:tr>
              <a:tr h="9677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апр.18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215 549,2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23 016,6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30 861,1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220 198,1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ru-RU" sz="12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48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май.18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220 198,1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5 845,6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11 768,7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231 446,0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48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</a:t>
                      </a:r>
                      <a:r>
                        <a:rPr lang="ru-RU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2018 год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155 989,6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136 149,2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92 593,9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231 446,0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938459"/>
              </p:ext>
            </p:extLst>
          </p:nvPr>
        </p:nvGraphicFramePr>
        <p:xfrm>
          <a:off x="1059243" y="4352589"/>
          <a:ext cx="7807103" cy="2148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8124">
                  <a:extLst>
                    <a:ext uri="{9D8B030D-6E8A-4147-A177-3AD203B41FA5}">
                      <a16:colId xmlns="" xmlns:a16="http://schemas.microsoft.com/office/drawing/2014/main" val="1963740920"/>
                    </a:ext>
                  </a:extLst>
                </a:gridCol>
                <a:gridCol w="1145997">
                  <a:extLst>
                    <a:ext uri="{9D8B030D-6E8A-4147-A177-3AD203B41FA5}">
                      <a16:colId xmlns="" xmlns:a16="http://schemas.microsoft.com/office/drawing/2014/main" val="2207206655"/>
                    </a:ext>
                  </a:extLst>
                </a:gridCol>
                <a:gridCol w="1432496">
                  <a:extLst>
                    <a:ext uri="{9D8B030D-6E8A-4147-A177-3AD203B41FA5}">
                      <a16:colId xmlns="" xmlns:a16="http://schemas.microsoft.com/office/drawing/2014/main" val="3350112494"/>
                    </a:ext>
                  </a:extLst>
                </a:gridCol>
                <a:gridCol w="1145997">
                  <a:extLst>
                    <a:ext uri="{9D8B030D-6E8A-4147-A177-3AD203B41FA5}">
                      <a16:colId xmlns="" xmlns:a16="http://schemas.microsoft.com/office/drawing/2014/main" val="1831974873"/>
                    </a:ext>
                  </a:extLst>
                </a:gridCol>
                <a:gridCol w="1074372">
                  <a:extLst>
                    <a:ext uri="{9D8B030D-6E8A-4147-A177-3AD203B41FA5}">
                      <a16:colId xmlns="" xmlns:a16="http://schemas.microsoft.com/office/drawing/2014/main" val="970844684"/>
                    </a:ext>
                  </a:extLst>
                </a:gridCol>
                <a:gridCol w="1504120">
                  <a:extLst>
                    <a:ext uri="{9D8B030D-6E8A-4147-A177-3AD203B41FA5}">
                      <a16:colId xmlns="" xmlns:a16="http://schemas.microsoft.com/office/drawing/2014/main" val="3875889617"/>
                    </a:ext>
                  </a:extLst>
                </a:gridCol>
                <a:gridCol w="1145997">
                  <a:extLst>
                    <a:ext uri="{9D8B030D-6E8A-4147-A177-3AD203B41FA5}">
                      <a16:colId xmlns="" xmlns:a16="http://schemas.microsoft.com/office/drawing/2014/main" val="1849634787"/>
                    </a:ext>
                  </a:extLst>
                </a:gridCol>
              </a:tblGrid>
              <a:tr h="37979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№ п/</a:t>
                      </a:r>
                      <a:r>
                        <a:rPr lang="ru-RU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пё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Задолженность на начало периода 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Начислено за 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Оплачено за 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Задолженность на конец периода 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Процент оплаты за 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32177703"/>
                  </a:ext>
                </a:extLst>
              </a:tr>
              <a:tr h="18989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0033363"/>
                  </a:ext>
                </a:extLst>
              </a:tr>
              <a:tr h="37979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ИТОГО </a:t>
                      </a:r>
                      <a:r>
                        <a:rPr lang="ru-RU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 2017 год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68 842,4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443 056,1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402 169,9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109 728,6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</a:t>
                      </a:r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1866721"/>
                  </a:ext>
                </a:extLst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янв.18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109 728,6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59 587,8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26 770,2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142 546,2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1410892"/>
                  </a:ext>
                </a:extLst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фев.18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142 546,2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63 618,6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45 118,6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161 046,2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6454638"/>
                  </a:ext>
                </a:extLst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мар.18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161 046,2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63 398,8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61 109,9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163 335,1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96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9262945"/>
                  </a:ext>
                </a:extLst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апр.18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163 335,1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55 413,4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54 363,6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164 384,9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май.18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164 384,9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6 409,2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48 609,1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122 185,0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758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</a:t>
                      </a:r>
                      <a:r>
                        <a:rPr lang="ru-RU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2018 год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109 728,6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248 427,8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235 971,4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122 185,0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 </a:t>
                      </a:r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82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002936" y="260648"/>
            <a:ext cx="7946058" cy="955942"/>
          </a:xfrm>
          <a:noFill/>
        </p:spPr>
        <p:txBody>
          <a:bodyPr>
            <a:noAutofit/>
          </a:bodyPr>
          <a:lstStyle/>
          <a:p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72806" y="62864"/>
            <a:ext cx="87080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Прямоугольник 1"/>
          <p:cNvSpPr/>
          <p:nvPr/>
        </p:nvSpPr>
        <p:spPr>
          <a:xfrm>
            <a:off x="1331640" y="91288"/>
            <a:ext cx="7073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Структура кредиторской и дебиторской задолженности </a:t>
            </a:r>
          </a:p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ООО «</a:t>
            </a:r>
            <a:r>
              <a:rPr lang="ru-RU" altLang="ru-RU" b="1" dirty="0" err="1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РЭР-Тверь</a:t>
            </a:r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» город Ржев, тыс. руб.</a:t>
            </a:r>
            <a:r>
              <a:rPr lang="ru-RU" alt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10" name="Номер слайда 2"/>
          <p:cNvSpPr txBox="1">
            <a:spLocks/>
          </p:cNvSpPr>
          <p:nvPr/>
        </p:nvSpPr>
        <p:spPr>
          <a:xfrm>
            <a:off x="8676456" y="6526320"/>
            <a:ext cx="400050" cy="220662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16159562-D17A-4B8B-88CA-C57B5C33B3B2}" type="slidenum">
              <a:rPr lang="ru-RU" sz="1400" smtClean="0">
                <a:solidFill>
                  <a:schemeClr val="tx1"/>
                </a:solidFill>
                <a:latin typeface="+mn-lt"/>
              </a:rPr>
              <a:pPr>
                <a:defRPr/>
              </a:pPr>
              <a:t>23</a:t>
            </a:fld>
            <a:endParaRPr lang="ru-RU" sz="1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13" name="Диаграмма 12"/>
          <p:cNvGraphicFramePr>
            <a:graphicFrameLocks/>
          </p:cNvGraphicFramePr>
          <p:nvPr/>
        </p:nvGraphicFramePr>
        <p:xfrm>
          <a:off x="467543" y="1196753"/>
          <a:ext cx="8208913" cy="2592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Диаграмма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7305727"/>
              </p:ext>
            </p:extLst>
          </p:nvPr>
        </p:nvGraphicFramePr>
        <p:xfrm>
          <a:off x="467545" y="3789040"/>
          <a:ext cx="8208912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45130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2"/>
            <a:ext cx="7954574" cy="648073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ЗОНЫ ДЕЯТЕЛЬНОСТИ  ТЕПЛОСНАБЖАЮЩИХ ОРГАНИЗАЦИЙ ФИРОВСКОГО РАЙОНА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32172" y="169786"/>
            <a:ext cx="697846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836712"/>
            <a:ext cx="7200800" cy="5832648"/>
          </a:xfrm>
          <a:prstGeom prst="rect">
            <a:avLst/>
          </a:prstGeom>
        </p:spPr>
      </p:pic>
      <p:sp>
        <p:nvSpPr>
          <p:cNvPr id="3" name="Скругленная прямоугольная выноска 2"/>
          <p:cNvSpPr/>
          <p:nvPr/>
        </p:nvSpPr>
        <p:spPr>
          <a:xfrm>
            <a:off x="3203848" y="2636912"/>
            <a:ext cx="2232248" cy="437902"/>
          </a:xfrm>
          <a:prstGeom prst="wedgeRoundRectCallout">
            <a:avLst>
              <a:gd name="adj1" fmla="val 40237"/>
              <a:gd name="adj2" fmla="val 147528"/>
              <a:gd name="adj3" fmla="val 16667"/>
            </a:avLst>
          </a:prstGeom>
          <a:solidFill>
            <a:srgbClr val="FAF8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МУП Фировское ЖКХ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4644008" y="4575274"/>
            <a:ext cx="1936724" cy="437902"/>
          </a:xfrm>
          <a:prstGeom prst="wedgeRoundRectCallout">
            <a:avLst>
              <a:gd name="adj1" fmla="val 30962"/>
              <a:gd name="adj2" fmla="val -149933"/>
              <a:gd name="adj3" fmla="val 16667"/>
            </a:avLst>
          </a:prstGeom>
          <a:solidFill>
            <a:srgbClr val="FCFB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МУП </a:t>
            </a:r>
            <a:r>
              <a:rPr lang="ru-RU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Велком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8636446" y="6474388"/>
            <a:ext cx="400050" cy="220662"/>
          </a:xfrm>
        </p:spPr>
        <p:txBody>
          <a:bodyPr/>
          <a:lstStyle/>
          <a:p>
            <a:pPr>
              <a:defRPr/>
            </a:pPr>
            <a:fld id="{16159562-D17A-4B8B-88CA-C57B5C33B3B2}" type="slidenum">
              <a:rPr lang="ru-RU" sz="1400" smtClean="0">
                <a:solidFill>
                  <a:schemeClr val="tx1"/>
                </a:solidFill>
                <a:latin typeface="+mn-lt"/>
              </a:rPr>
              <a:pPr>
                <a:defRPr/>
              </a:pPr>
              <a:t>24</a:t>
            </a:fld>
            <a:endParaRPr lang="ru-RU" sz="1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164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Рисунок 53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51520" y="18864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Содержимое 76"/>
          <p:cNvSpPr>
            <a:spLocks noGrp="1"/>
          </p:cNvSpPr>
          <p:nvPr>
            <p:ph idx="1"/>
          </p:nvPr>
        </p:nvSpPr>
        <p:spPr>
          <a:xfrm>
            <a:off x="251520" y="692697"/>
            <a:ext cx="8640960" cy="1296143"/>
          </a:xfrm>
        </p:spPr>
        <p:txBody>
          <a:bodyPr rtlCol="0">
            <a:no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marL="182563" indent="-182563" eaLnBrk="1" hangingPunct="1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endParaRPr lang="ru-RU" sz="1100" dirty="0" smtClean="0"/>
          </a:p>
          <a:p>
            <a:pPr marL="182563" indent="-182563" eaLnBrk="1" hangingPunct="1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endParaRPr lang="ru-RU" sz="1100" dirty="0" smtClean="0"/>
          </a:p>
          <a:p>
            <a:pPr marL="182563" indent="-182563" eaLnBrk="1" hangingPunct="1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endParaRPr lang="ru-RU" sz="1100" dirty="0" smtClean="0"/>
          </a:p>
          <a:p>
            <a:pPr marL="182563" indent="-182563" eaLnBrk="1" hangingPunct="1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endParaRPr lang="ru-RU" sz="1100" dirty="0" smtClean="0"/>
          </a:p>
          <a:p>
            <a:pPr marL="182563" indent="-182563" eaLnBrk="1" hangingPunct="1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endParaRPr lang="ru-RU" sz="1100" dirty="0" smtClean="0"/>
          </a:p>
          <a:p>
            <a:pPr marL="182563" indent="-182563" eaLnBrk="1" hangingPunct="1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endParaRPr lang="ru-RU" sz="1100" dirty="0" smtClean="0"/>
          </a:p>
          <a:p>
            <a:pPr marL="182563" indent="-182563" eaLnBrk="1" hangingPunct="1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endParaRPr lang="ru-RU" sz="1100" dirty="0" smtClean="0"/>
          </a:p>
          <a:p>
            <a:pPr marL="182563" indent="-182563" eaLnBrk="1" hangingPunct="1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endParaRPr lang="ru-RU" sz="1200" dirty="0" smtClean="0"/>
          </a:p>
          <a:p>
            <a:pPr marL="182563" indent="-182563" eaLnBrk="1" hangingPunct="1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endParaRPr lang="ru-RU" sz="1200" dirty="0" smtClean="0"/>
          </a:p>
          <a:p>
            <a:pPr marL="182563" indent="-182563" eaLnBrk="1" hangingPunct="1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endParaRPr lang="ru-RU" sz="1200" dirty="0"/>
          </a:p>
          <a:p>
            <a:pPr marL="182563" indent="-182563" eaLnBrk="1" hangingPunct="1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endParaRPr lang="ru-RU" sz="1000" dirty="0" smtClean="0"/>
          </a:p>
          <a:p>
            <a:pPr marL="182563" indent="-182563" eaLnBrk="1" hangingPunct="1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endParaRPr lang="ru-RU" sz="1000" dirty="0" smtClean="0"/>
          </a:p>
          <a:p>
            <a:pPr marL="182563" indent="-182563" eaLnBrk="1" hangingPunct="1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endParaRPr lang="ru-RU" sz="1000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1315023" y="213905"/>
            <a:ext cx="73614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Динамика просроченной задолженности за поставленный природный газ организаций коммунального комплекса           </a:t>
            </a:r>
            <a:r>
              <a:rPr lang="ru-RU" b="1" dirty="0" err="1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Фировского</a:t>
            </a: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района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394337"/>
              </p:ext>
            </p:extLst>
          </p:nvPr>
        </p:nvGraphicFramePr>
        <p:xfrm>
          <a:off x="1115616" y="1340770"/>
          <a:ext cx="7742664" cy="5254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1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51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5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224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66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3489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57256"/>
                <a:gridCol w="1428760"/>
              </a:tblGrid>
              <a:tr h="1122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5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п.п.</a:t>
                      </a:r>
                      <a:endParaRPr lang="ru-RU" sz="115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5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организации</a:t>
                      </a:r>
                    </a:p>
                  </a:txBody>
                  <a:tcPr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50" baseline="0" dirty="0" smtClean="0">
                          <a:solidFill>
                            <a:schemeClr val="tx1"/>
                          </a:solidFill>
                        </a:rPr>
                        <a:t>01.01.2018</a:t>
                      </a:r>
                      <a:endParaRPr lang="ru-RU" sz="11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50" dirty="0" smtClean="0">
                          <a:solidFill>
                            <a:schemeClr val="tx1"/>
                          </a:solidFill>
                        </a:rPr>
                        <a:t>01.06.2018</a:t>
                      </a:r>
                    </a:p>
                  </a:txBody>
                  <a:tcPr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50" baseline="0" dirty="0" smtClean="0">
                          <a:solidFill>
                            <a:schemeClr val="tx1"/>
                          </a:solidFill>
                        </a:rPr>
                        <a:t>Рост 01.01.2018 - 01.06.2018</a:t>
                      </a:r>
                      <a:endParaRPr lang="ru-RU" sz="11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50" dirty="0" smtClean="0">
                          <a:solidFill>
                            <a:schemeClr val="tx1"/>
                          </a:solidFill>
                        </a:rPr>
                        <a:t>Рост, %</a:t>
                      </a:r>
                      <a:endParaRPr lang="ru-RU" sz="11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50" dirty="0" smtClean="0">
                          <a:solidFill>
                            <a:schemeClr val="tx1"/>
                          </a:solidFill>
                        </a:rPr>
                        <a:t>Акт-сверки</a:t>
                      </a:r>
                      <a:endParaRPr lang="ru-RU" sz="11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50" dirty="0" smtClean="0">
                          <a:solidFill>
                            <a:schemeClr val="tx1"/>
                          </a:solidFill>
                        </a:rPr>
                        <a:t>График реструктуризации</a:t>
                      </a:r>
                      <a:endParaRPr lang="ru-RU" sz="11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7611">
                <a:tc>
                  <a:txBody>
                    <a:bodyPr/>
                    <a:lstStyle/>
                    <a:p>
                      <a:pPr algn="ctr"/>
                      <a:r>
                        <a:rPr lang="ru-RU" sz="115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ru-RU" sz="115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</a:t>
                      </a:r>
                      <a:endParaRPr lang="ru-RU" sz="115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</a:t>
                      </a:r>
                      <a:endParaRPr lang="ru-RU" sz="115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5</a:t>
                      </a:r>
                      <a:endParaRPr lang="ru-RU" sz="115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6</a:t>
                      </a:r>
                      <a:endParaRPr lang="ru-RU" sz="115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7</a:t>
                      </a:r>
                      <a:endParaRPr lang="ru-RU" sz="115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8</a:t>
                      </a:r>
                      <a:endParaRPr lang="ru-RU" sz="115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0678">
                <a:tc>
                  <a:txBody>
                    <a:bodyPr/>
                    <a:lstStyle/>
                    <a:p>
                      <a:pPr algn="ctr"/>
                      <a:r>
                        <a:rPr lang="ru-RU" sz="115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ru-RU" sz="115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ИТОГО по 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50" b="1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Фировскому</a:t>
                      </a:r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 району</a:t>
                      </a: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58,1</a:t>
                      </a:r>
                      <a:endParaRPr lang="ru-RU" sz="115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64,2</a:t>
                      </a:r>
                      <a:endParaRPr lang="ru-RU" sz="115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6,1</a:t>
                      </a:r>
                      <a:endParaRPr lang="ru-RU" sz="115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1" i="0" u="none" strike="noStrike" baseline="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10 </a:t>
                      </a:r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%</a:t>
                      </a:r>
                      <a:endParaRPr lang="ru-RU" sz="115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5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5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59813">
                <a:tc>
                  <a:txBody>
                    <a:bodyPr/>
                    <a:lstStyle/>
                    <a:p>
                      <a:pPr algn="ctr"/>
                      <a:r>
                        <a:rPr lang="ru-RU" sz="115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ru-RU" sz="115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в том числе действующие предприятия:</a:t>
                      </a: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38,2</a:t>
                      </a:r>
                      <a:endParaRPr lang="ru-RU" sz="115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44,3</a:t>
                      </a:r>
                      <a:endParaRPr lang="ru-RU" sz="115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6,1</a:t>
                      </a:r>
                      <a:endParaRPr lang="ru-RU" sz="115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16 %</a:t>
                      </a:r>
                      <a:endParaRPr lang="ru-RU" sz="115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5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5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218">
                <a:tc>
                  <a:txBody>
                    <a:bodyPr/>
                    <a:lstStyle/>
                    <a:p>
                      <a:pPr algn="ctr"/>
                      <a:r>
                        <a:rPr lang="ru-RU" sz="115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3.1</a:t>
                      </a:r>
                      <a:endParaRPr lang="ru-RU" sz="115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5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МУП</a:t>
                      </a:r>
                      <a:r>
                        <a:rPr lang="ru-RU" sz="115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 «</a:t>
                      </a:r>
                      <a:r>
                        <a:rPr lang="ru-RU" sz="115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Фировское</a:t>
                      </a:r>
                      <a:r>
                        <a:rPr lang="ru-RU" sz="115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 ЖКХ»</a:t>
                      </a:r>
                      <a:endParaRPr lang="ru-RU" sz="115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25,3</a:t>
                      </a:r>
                      <a:endParaRPr lang="ru-RU" sz="115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23,8</a:t>
                      </a:r>
                      <a:endParaRPr lang="ru-RU" sz="115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-1,5</a:t>
                      </a:r>
                      <a:endParaRPr lang="ru-RU" sz="115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50" dirty="0" smtClean="0">
                          <a:solidFill>
                            <a:schemeClr val="tx1"/>
                          </a:solidFill>
                        </a:rPr>
                        <a:t>- 6 %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50" dirty="0" smtClean="0">
                          <a:solidFill>
                            <a:schemeClr val="tx1"/>
                          </a:solidFill>
                        </a:rPr>
                        <a:t>Подписан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50" dirty="0" smtClean="0">
                          <a:solidFill>
                            <a:schemeClr val="tx1"/>
                          </a:solidFill>
                        </a:rPr>
                        <a:t>Представлен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2218">
                <a:tc>
                  <a:txBody>
                    <a:bodyPr/>
                    <a:lstStyle/>
                    <a:p>
                      <a:pPr algn="ctr"/>
                      <a:r>
                        <a:rPr lang="ru-RU" sz="115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3.2</a:t>
                      </a:r>
                      <a:endParaRPr lang="ru-RU" sz="115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5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МУП</a:t>
                      </a:r>
                      <a:r>
                        <a:rPr lang="ru-RU" sz="115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 «</a:t>
                      </a:r>
                      <a:r>
                        <a:rPr lang="ru-RU" sz="115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Велком</a:t>
                      </a:r>
                      <a:r>
                        <a:rPr lang="ru-RU" sz="115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»</a:t>
                      </a:r>
                      <a:endParaRPr lang="ru-RU" sz="115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12,9</a:t>
                      </a:r>
                      <a:endParaRPr lang="ru-RU" sz="115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20,5</a:t>
                      </a:r>
                      <a:endParaRPr lang="ru-RU" sz="115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7,6</a:t>
                      </a:r>
                      <a:endParaRPr lang="ru-RU" sz="115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50" dirty="0" smtClean="0">
                          <a:solidFill>
                            <a:schemeClr val="tx1"/>
                          </a:solidFill>
                        </a:rPr>
                        <a:t>58 %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50" dirty="0" smtClean="0">
                          <a:solidFill>
                            <a:schemeClr val="tx1"/>
                          </a:solidFill>
                        </a:rPr>
                        <a:t>Подписан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50" dirty="0" smtClean="0">
                          <a:solidFill>
                            <a:schemeClr val="tx1"/>
                          </a:solidFill>
                        </a:rPr>
                        <a:t>Представлен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1008763">
                <a:tc>
                  <a:txBody>
                    <a:bodyPr/>
                    <a:lstStyle/>
                    <a:p>
                      <a:pPr algn="ctr"/>
                      <a:r>
                        <a:rPr lang="ru-RU" sz="115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1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в том числе недействующие предприятия и предприятия-банкроты</a:t>
                      </a: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19,9</a:t>
                      </a:r>
                      <a:endParaRPr lang="ru-RU" sz="115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19,9</a:t>
                      </a:r>
                      <a:endParaRPr lang="ru-RU" sz="115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0,0</a:t>
                      </a:r>
                      <a:endParaRPr lang="ru-RU" sz="115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0 %</a:t>
                      </a:r>
                      <a:endParaRPr lang="ru-RU" sz="115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5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5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510865">
                <a:tc>
                  <a:txBody>
                    <a:bodyPr/>
                    <a:lstStyle/>
                    <a:p>
                      <a:pPr algn="ctr"/>
                      <a:r>
                        <a:rPr lang="ru-RU" sz="1150" b="1" dirty="0" smtClean="0">
                          <a:solidFill>
                            <a:schemeClr val="tx1"/>
                          </a:solidFill>
                        </a:rPr>
                        <a:t>4.1</a:t>
                      </a:r>
                      <a:endParaRPr lang="ru-RU" sz="11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МУПы</a:t>
                      </a:r>
                      <a:r>
                        <a:rPr lang="ru-RU" sz="1150" b="1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в стадии банкротства</a:t>
                      </a:r>
                      <a:endParaRPr lang="ru-RU" sz="115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19,9</a:t>
                      </a:r>
                      <a:endParaRPr lang="ru-RU" sz="115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19,9</a:t>
                      </a:r>
                      <a:endParaRPr lang="ru-RU" sz="115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0,0</a:t>
                      </a:r>
                      <a:endParaRPr lang="ru-RU" sz="115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5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0 %</a:t>
                      </a:r>
                      <a:endParaRPr lang="ru-RU" sz="115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5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5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037053" y="919753"/>
            <a:ext cx="855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>
                <a:latin typeface="+mn-lt"/>
              </a:rPr>
              <a:t>Млн. руб.</a:t>
            </a:r>
            <a:endParaRPr lang="ru-RU" sz="1200" b="1" dirty="0">
              <a:latin typeface="+mn-lt"/>
            </a:endParaRPr>
          </a:p>
        </p:txBody>
      </p:sp>
      <p:sp>
        <p:nvSpPr>
          <p:cNvPr id="9" name="Номер слайда 2"/>
          <p:cNvSpPr txBox="1">
            <a:spLocks/>
          </p:cNvSpPr>
          <p:nvPr/>
        </p:nvSpPr>
        <p:spPr>
          <a:xfrm>
            <a:off x="8620447" y="6525344"/>
            <a:ext cx="400050" cy="220662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400" dirty="0" smtClean="0">
                <a:solidFill>
                  <a:schemeClr val="tx1"/>
                </a:solidFill>
                <a:latin typeface="+mn-lt"/>
              </a:rPr>
              <a:t>25</a:t>
            </a:r>
            <a:endParaRPr lang="ru-RU" sz="1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25354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028384" y="1124744"/>
            <a:ext cx="858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latin typeface="+mn-lt"/>
                <a:cs typeface="Arial" pitchFamily="34" charset="0"/>
              </a:rPr>
              <a:t>тыс.руб</a:t>
            </a:r>
            <a:r>
              <a:rPr lang="ru-RU" sz="1200" b="1" dirty="0" smtClean="0">
                <a:latin typeface="+mn-lt"/>
              </a:rPr>
              <a:t>.</a:t>
            </a:r>
            <a:endParaRPr lang="ru-RU" sz="1200" b="1" dirty="0">
              <a:latin typeface="+mn-lt"/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72806" y="62864"/>
            <a:ext cx="87080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1315023" y="213905"/>
            <a:ext cx="7361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Расчеты </a:t>
            </a:r>
            <a:r>
              <a:rPr lang="ru-RU" b="1" dirty="0" err="1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МУП</a:t>
            </a: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ru-RU" b="1" dirty="0" err="1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Фировское</a:t>
            </a: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ЖКХ»</a:t>
            </a:r>
            <a:endParaRPr 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8641080" y="6555835"/>
            <a:ext cx="45719" cy="165639"/>
          </a:xfrm>
        </p:spPr>
        <p:txBody>
          <a:bodyPr wrap="none" lIns="216000" rIns="180000">
            <a:spAutoFit/>
          </a:bodyPr>
          <a:lstStyle/>
          <a:p>
            <a:pPr>
              <a:defRPr/>
            </a:pPr>
            <a:r>
              <a:rPr lang="ru-RU" sz="1400" dirty="0" smtClean="0">
                <a:latin typeface="+mn-lt"/>
              </a:rPr>
              <a:t>26</a:t>
            </a:r>
            <a:endParaRPr lang="ru-RU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62101" y="3832471"/>
            <a:ext cx="858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latin typeface="+mn-lt"/>
                <a:cs typeface="Arial" pitchFamily="34" charset="0"/>
              </a:rPr>
              <a:t>тыс.руб</a:t>
            </a:r>
            <a:r>
              <a:rPr lang="ru-RU" sz="1200" b="1" dirty="0" smtClean="0">
                <a:latin typeface="+mn-lt"/>
              </a:rPr>
              <a:t>.</a:t>
            </a:r>
            <a:endParaRPr lang="ru-RU" sz="12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5859" y="75541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Расчеты с ООО «Газпром </a:t>
            </a:r>
            <a:r>
              <a:rPr lang="ru-RU" dirty="0" err="1" smtClean="0">
                <a:latin typeface="+mn-lt"/>
              </a:rPr>
              <a:t>межрегионгаз</a:t>
            </a:r>
            <a:r>
              <a:rPr lang="ru-RU" dirty="0" smtClean="0">
                <a:latin typeface="+mn-lt"/>
              </a:rPr>
              <a:t> Тверь»</a:t>
            </a:r>
            <a:endParaRPr lang="ru-RU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378153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Расчеты потребителей тепловой энергии</a:t>
            </a:r>
            <a:endParaRPr lang="ru-RU" dirty="0">
              <a:latin typeface="+mn-lt"/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895607"/>
              </p:ext>
            </p:extLst>
          </p:nvPr>
        </p:nvGraphicFramePr>
        <p:xfrm>
          <a:off x="1059244" y="1411104"/>
          <a:ext cx="7807102" cy="2289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9616">
                  <a:extLst>
                    <a:ext uri="{9D8B030D-6E8A-4147-A177-3AD203B41FA5}">
                      <a16:colId xmlns:a16="http://schemas.microsoft.com/office/drawing/2014/main" xmlns="" val="2463329013"/>
                    </a:ext>
                  </a:extLst>
                </a:gridCol>
                <a:gridCol w="1144209">
                  <a:extLst>
                    <a:ext uri="{9D8B030D-6E8A-4147-A177-3AD203B41FA5}">
                      <a16:colId xmlns:a16="http://schemas.microsoft.com/office/drawing/2014/main" xmlns="" val="191951760"/>
                    </a:ext>
                  </a:extLst>
                </a:gridCol>
                <a:gridCol w="1428503">
                  <a:extLst>
                    <a:ext uri="{9D8B030D-6E8A-4147-A177-3AD203B41FA5}">
                      <a16:colId xmlns:a16="http://schemas.microsoft.com/office/drawing/2014/main" xmlns="" val="414893886"/>
                    </a:ext>
                  </a:extLst>
                </a:gridCol>
                <a:gridCol w="1064484">
                  <a:extLst>
                    <a:ext uri="{9D8B030D-6E8A-4147-A177-3AD203B41FA5}">
                      <a16:colId xmlns:a16="http://schemas.microsoft.com/office/drawing/2014/main" xmlns="" val="58944270"/>
                    </a:ext>
                  </a:extLst>
                </a:gridCol>
                <a:gridCol w="1107413">
                  <a:extLst>
                    <a:ext uri="{9D8B030D-6E8A-4147-A177-3AD203B41FA5}">
                      <a16:colId xmlns:a16="http://schemas.microsoft.com/office/drawing/2014/main" xmlns="" val="337071463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3797634922"/>
                    </a:ext>
                  </a:extLst>
                </a:gridCol>
                <a:gridCol w="1170709">
                  <a:extLst>
                    <a:ext uri="{9D8B030D-6E8A-4147-A177-3AD203B41FA5}">
                      <a16:colId xmlns:a16="http://schemas.microsoft.com/office/drawing/2014/main" xmlns="" val="3758485300"/>
                    </a:ext>
                  </a:extLst>
                </a:gridCol>
              </a:tblGrid>
              <a:tr h="554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№ </a:t>
                      </a:r>
                    </a:p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п/п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ru-RU" sz="120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Просроченная</a:t>
                      </a:r>
                      <a:r>
                        <a:rPr lang="ru-RU" sz="12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з</a:t>
                      </a:r>
                      <a:r>
                        <a:rPr lang="ru-RU" sz="1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адолженность </a:t>
                      </a:r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 начало периода </a:t>
                      </a:r>
                      <a:endParaRPr lang="ru-RU" sz="12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Начислено за период</a:t>
                      </a:r>
                      <a:endParaRPr lang="ru-RU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Оплачено за период</a:t>
                      </a:r>
                      <a:endParaRPr lang="ru-RU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Просроченная задолженность </a:t>
                      </a:r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 конец периода </a:t>
                      </a:r>
                      <a:endParaRPr lang="ru-RU" sz="12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Процент оплаты за период</a:t>
                      </a:r>
                      <a:endParaRPr lang="ru-RU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9271433"/>
                  </a:ext>
                </a:extLst>
              </a:tr>
              <a:tr h="7200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8657368"/>
                  </a:ext>
                </a:extLst>
              </a:tr>
              <a:tr h="3314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ИТОГО за 2017 год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22 993,9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5 404,8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3 210,6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25 280,2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59 %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2382201"/>
                  </a:ext>
                </a:extLst>
              </a:tr>
              <a:tr h="19479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янв.18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25 280,2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835,2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327,9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25 706,8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8588178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фев.18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25 706,8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858,5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690,5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25 851,6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4630086"/>
                  </a:ext>
                </a:extLst>
              </a:tr>
              <a:tr h="74662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мар.18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25 851,6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887,7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257,4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26 452,7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8551032"/>
                  </a:ext>
                </a:extLst>
              </a:tr>
              <a:tr h="9677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апр.18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26 452,7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502,8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609,1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26 731,3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121 %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48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май.18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26 731,3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12,9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3 400,3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23 833,8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26 359 %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48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</a:t>
                      </a:r>
                      <a:r>
                        <a:rPr lang="ru-RU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2018 год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25 280,2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3 097,1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5 285,2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23 833,8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1 706</a:t>
                      </a:r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881219"/>
              </p:ext>
            </p:extLst>
          </p:nvPr>
        </p:nvGraphicFramePr>
        <p:xfrm>
          <a:off x="1017474" y="4243295"/>
          <a:ext cx="7848872" cy="2148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="" xmlns:a16="http://schemas.microsoft.com/office/drawing/2014/main" val="1963740920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207206655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3350112494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1831974873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970844684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3875889617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1849634787"/>
                    </a:ext>
                  </a:extLst>
                </a:gridCol>
              </a:tblGrid>
              <a:tr h="37979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№ п/п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Задолженность на начало периода 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Начислено за 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Оплачено за 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Задолженность на конец периода 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Процент оплаты за 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32177703"/>
                  </a:ext>
                </a:extLst>
              </a:tr>
              <a:tr h="18989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0033363"/>
                  </a:ext>
                </a:extLst>
              </a:tr>
              <a:tr h="37979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ИТОГО </a:t>
                      </a:r>
                      <a:r>
                        <a:rPr lang="ru-RU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 2017 год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/>
                        <a:t>13 234,2</a:t>
                      </a:r>
                      <a:endParaRPr lang="ru-RU" sz="1200" b="1" dirty="0"/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19 262,60</a:t>
                      </a:r>
                      <a:endParaRPr lang="ru-RU" sz="1200" b="0" dirty="0"/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22 185,10</a:t>
                      </a:r>
                      <a:endParaRPr lang="ru-RU" sz="1200" dirty="0"/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/>
                        <a:t>10 311,7</a:t>
                      </a:r>
                      <a:endParaRPr lang="ru-RU" sz="1200" b="1" dirty="0"/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115%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1866721"/>
                  </a:ext>
                </a:extLst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янв.18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10 311,7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2 351,9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1 400,9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11 262,7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60%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1410892"/>
                  </a:ext>
                </a:extLst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фев.18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11 262,7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3 397,6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2 720,7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11 939,6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80%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6454638"/>
                  </a:ext>
                </a:extLst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мар.18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11 939,6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3 524,7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2 646,6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12 817,7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75%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9262945"/>
                  </a:ext>
                </a:extLst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апр.18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12 817,7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1 621,6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2 359,9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12 079,4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145%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май.18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12 079,4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661,1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1 849,8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10 890,7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279%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</a:t>
                      </a:r>
                      <a:r>
                        <a:rPr lang="ru-RU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2018 год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10 311,7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11 556,9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10 977,9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10 890,7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95%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92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002936" y="260648"/>
            <a:ext cx="7946058" cy="955942"/>
          </a:xfrm>
          <a:noFill/>
        </p:spPr>
        <p:txBody>
          <a:bodyPr>
            <a:noAutofit/>
          </a:bodyPr>
          <a:lstStyle/>
          <a:p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72806" y="62864"/>
            <a:ext cx="87080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Прямоугольник 1"/>
          <p:cNvSpPr/>
          <p:nvPr/>
        </p:nvSpPr>
        <p:spPr>
          <a:xfrm>
            <a:off x="1331640" y="116632"/>
            <a:ext cx="7073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Структура кредиторской и дебиторской задолженности </a:t>
            </a:r>
          </a:p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МУП «</a:t>
            </a:r>
            <a:r>
              <a:rPr lang="ru-RU" altLang="ru-RU" b="1" dirty="0" err="1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Фировское</a:t>
            </a:r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ЖКХ» </a:t>
            </a:r>
            <a:r>
              <a:rPr lang="ru-RU" altLang="ru-RU" b="1" dirty="0" err="1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Фировского</a:t>
            </a:r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района, тыс. руб.</a:t>
            </a:r>
            <a:r>
              <a:rPr lang="ru-RU" alt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10" name="Номер слайда 2"/>
          <p:cNvSpPr txBox="1">
            <a:spLocks/>
          </p:cNvSpPr>
          <p:nvPr/>
        </p:nvSpPr>
        <p:spPr>
          <a:xfrm>
            <a:off x="8548944" y="6525344"/>
            <a:ext cx="400050" cy="220662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16159562-D17A-4B8B-88CA-C57B5C33B3B2}" type="slidenum">
              <a:rPr lang="ru-RU" sz="1400" smtClean="0">
                <a:solidFill>
                  <a:schemeClr val="tx1"/>
                </a:solidFill>
                <a:latin typeface="+mn-lt"/>
              </a:rPr>
              <a:pPr>
                <a:defRPr/>
              </a:pPr>
              <a:t>27</a:t>
            </a:fld>
            <a:endParaRPr lang="ru-RU" sz="1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11" name="Диаграмма 10"/>
          <p:cNvGraphicFramePr>
            <a:graphicFrameLocks/>
          </p:cNvGraphicFramePr>
          <p:nvPr/>
        </p:nvGraphicFramePr>
        <p:xfrm>
          <a:off x="467544" y="1196753"/>
          <a:ext cx="8208912" cy="2592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Диаграмма 12"/>
          <p:cNvGraphicFramePr>
            <a:graphicFrameLocks/>
          </p:cNvGraphicFramePr>
          <p:nvPr/>
        </p:nvGraphicFramePr>
        <p:xfrm>
          <a:off x="467545" y="3789040"/>
          <a:ext cx="8208912" cy="2586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2356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028384" y="1124744"/>
            <a:ext cx="858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latin typeface="+mn-lt"/>
                <a:cs typeface="Arial" pitchFamily="34" charset="0"/>
              </a:rPr>
              <a:t>тыс.руб</a:t>
            </a:r>
            <a:r>
              <a:rPr lang="ru-RU" sz="1200" b="1" dirty="0" smtClean="0">
                <a:latin typeface="+mn-lt"/>
              </a:rPr>
              <a:t>.</a:t>
            </a:r>
            <a:endParaRPr lang="ru-RU" sz="1200" b="1" dirty="0">
              <a:latin typeface="+mn-lt"/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72806" y="62864"/>
            <a:ext cx="87080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1315023" y="213905"/>
            <a:ext cx="7361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Расчеты </a:t>
            </a:r>
            <a:r>
              <a:rPr lang="ru-RU" b="1" dirty="0" err="1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МУП</a:t>
            </a: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ru-RU" b="1" dirty="0" err="1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Велком</a:t>
            </a: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8641080" y="6555835"/>
            <a:ext cx="45719" cy="165639"/>
          </a:xfr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1400" dirty="0" smtClean="0">
                <a:solidFill>
                  <a:schemeClr val="tx1"/>
                </a:solidFill>
                <a:latin typeface="+mn-lt"/>
              </a:rPr>
              <a:t>28</a:t>
            </a:r>
            <a:endParaRPr lang="ru-RU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6092" y="3717032"/>
            <a:ext cx="858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latin typeface="+mn-lt"/>
                <a:cs typeface="Arial" pitchFamily="34" charset="0"/>
              </a:rPr>
              <a:t>тыс.руб</a:t>
            </a:r>
            <a:r>
              <a:rPr lang="ru-RU" sz="1200" b="1" dirty="0" smtClean="0">
                <a:latin typeface="+mn-lt"/>
              </a:rPr>
              <a:t>.</a:t>
            </a:r>
            <a:endParaRPr lang="ru-RU" sz="12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5859" y="75541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Расчеты с ООО «Газпром </a:t>
            </a:r>
            <a:r>
              <a:rPr lang="ru-RU" dirty="0" err="1" smtClean="0">
                <a:latin typeface="+mn-lt"/>
              </a:rPr>
              <a:t>межрегионгаз</a:t>
            </a:r>
            <a:r>
              <a:rPr lang="ru-RU" dirty="0" smtClean="0">
                <a:latin typeface="+mn-lt"/>
              </a:rPr>
              <a:t> Тверь»</a:t>
            </a:r>
            <a:endParaRPr lang="ru-RU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378153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Расчеты потребителей тепловой энергии</a:t>
            </a:r>
            <a:endParaRPr lang="ru-RU" dirty="0">
              <a:latin typeface="+mn-lt"/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884223"/>
              </p:ext>
            </p:extLst>
          </p:nvPr>
        </p:nvGraphicFramePr>
        <p:xfrm>
          <a:off x="1059244" y="1411104"/>
          <a:ext cx="7807102" cy="2289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9616">
                  <a:extLst>
                    <a:ext uri="{9D8B030D-6E8A-4147-A177-3AD203B41FA5}">
                      <a16:colId xmlns:a16="http://schemas.microsoft.com/office/drawing/2014/main" xmlns="" val="2463329013"/>
                    </a:ext>
                  </a:extLst>
                </a:gridCol>
                <a:gridCol w="1144209">
                  <a:extLst>
                    <a:ext uri="{9D8B030D-6E8A-4147-A177-3AD203B41FA5}">
                      <a16:colId xmlns:a16="http://schemas.microsoft.com/office/drawing/2014/main" xmlns="" val="191951760"/>
                    </a:ext>
                  </a:extLst>
                </a:gridCol>
                <a:gridCol w="1428503">
                  <a:extLst>
                    <a:ext uri="{9D8B030D-6E8A-4147-A177-3AD203B41FA5}">
                      <a16:colId xmlns:a16="http://schemas.microsoft.com/office/drawing/2014/main" xmlns="" val="414893886"/>
                    </a:ext>
                  </a:extLst>
                </a:gridCol>
                <a:gridCol w="1064484">
                  <a:extLst>
                    <a:ext uri="{9D8B030D-6E8A-4147-A177-3AD203B41FA5}">
                      <a16:colId xmlns:a16="http://schemas.microsoft.com/office/drawing/2014/main" xmlns="" val="58944270"/>
                    </a:ext>
                  </a:extLst>
                </a:gridCol>
                <a:gridCol w="1107413">
                  <a:extLst>
                    <a:ext uri="{9D8B030D-6E8A-4147-A177-3AD203B41FA5}">
                      <a16:colId xmlns:a16="http://schemas.microsoft.com/office/drawing/2014/main" xmlns="" val="337071463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3797634922"/>
                    </a:ext>
                  </a:extLst>
                </a:gridCol>
                <a:gridCol w="1170709">
                  <a:extLst>
                    <a:ext uri="{9D8B030D-6E8A-4147-A177-3AD203B41FA5}">
                      <a16:colId xmlns:a16="http://schemas.microsoft.com/office/drawing/2014/main" xmlns="" val="3758485300"/>
                    </a:ext>
                  </a:extLst>
                </a:gridCol>
              </a:tblGrid>
              <a:tr h="554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№ </a:t>
                      </a:r>
                    </a:p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п/п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ru-RU" sz="120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Просроченная</a:t>
                      </a:r>
                      <a:r>
                        <a:rPr lang="ru-RU" sz="12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з</a:t>
                      </a:r>
                      <a:r>
                        <a:rPr lang="ru-RU" sz="1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адолженность </a:t>
                      </a:r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 начало периода </a:t>
                      </a:r>
                      <a:endParaRPr lang="ru-RU" sz="12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Начислено за период</a:t>
                      </a:r>
                      <a:endParaRPr lang="ru-RU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Оплачено за период</a:t>
                      </a:r>
                      <a:endParaRPr lang="ru-RU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Просроченная задолженность </a:t>
                      </a:r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 конец периода </a:t>
                      </a:r>
                      <a:endParaRPr lang="ru-RU" sz="12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Процент оплаты за период</a:t>
                      </a:r>
                      <a:endParaRPr lang="ru-RU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9271433"/>
                  </a:ext>
                </a:extLst>
              </a:tr>
              <a:tr h="7200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8657368"/>
                  </a:ext>
                </a:extLst>
              </a:tr>
              <a:tr h="3314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ИТОГО за 2017 год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2 771,2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11 154,1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1 154,1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12 928,6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2382201"/>
                  </a:ext>
                </a:extLst>
              </a:tr>
              <a:tr h="19479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янв.18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12 928,6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1 876,6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246,8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14 266,9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8588178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фев.18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14 266,9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2 226,6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100,0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16 043,6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4630086"/>
                  </a:ext>
                </a:extLst>
              </a:tr>
              <a:tr h="74662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мар.18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16 043,6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2 177,2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366,9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17 903,3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8551032"/>
                  </a:ext>
                </a:extLst>
              </a:tr>
              <a:tr h="9677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апр.18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17 903,3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1 159,9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479,5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19 600,9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48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май.18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19 600,9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49,2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270,3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20 490,6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48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</a:t>
                      </a:r>
                      <a:r>
                        <a:rPr lang="ru-RU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2018 год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12 928,6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7 489,5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1 463,5</a:t>
                      </a:r>
                      <a:endParaRPr lang="ru-RU" sz="12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20 490,6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621544"/>
              </p:ext>
            </p:extLst>
          </p:nvPr>
        </p:nvGraphicFramePr>
        <p:xfrm>
          <a:off x="997561" y="4263471"/>
          <a:ext cx="7848872" cy="2148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xmlns="" val="196374092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20720665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335011249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183197487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97084468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3875889617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1849634787"/>
                    </a:ext>
                  </a:extLst>
                </a:gridCol>
              </a:tblGrid>
              <a:tr h="37979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№ п/п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Задолженность на начало периода 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Начислено за 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Оплачено за 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Задолженность на конец периода 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Процент оплаты за 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2177703"/>
                  </a:ext>
                </a:extLst>
              </a:tr>
              <a:tr h="18989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033363"/>
                  </a:ext>
                </a:extLst>
              </a:tr>
              <a:tr h="37979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ИТОГО </a:t>
                      </a:r>
                      <a:r>
                        <a:rPr lang="ru-RU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 2017 год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4 272,2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18 882,2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18 072,9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5 081,5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95</a:t>
                      </a:r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866721"/>
                  </a:ext>
                </a:extLst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янв.18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5 081,5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1 991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1 251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5 821,5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63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1410892"/>
                  </a:ext>
                </a:extLst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фев.18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5 821,5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2 158,1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1 635,2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6 344,4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76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6454638"/>
                  </a:ext>
                </a:extLst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мар.18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6344,4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2 106,5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1 718,4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6 732,5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80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9262945"/>
                  </a:ext>
                </a:extLst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апр.18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6732,5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1 547,2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2 336,4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5 943,3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май.18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5943,3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1 216,8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1 048,9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6 111,2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86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</a:t>
                      </a:r>
                      <a:r>
                        <a:rPr lang="ru-RU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2018 год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5 081,5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9 019,6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7 989,9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6 111,2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88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2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Диаграмма 12"/>
          <p:cNvGraphicFramePr/>
          <p:nvPr/>
        </p:nvGraphicFramePr>
        <p:xfrm>
          <a:off x="827584" y="1196752"/>
          <a:ext cx="7776864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4" name="Рисунок 53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06107" y="90466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Прямоугольник 55"/>
          <p:cNvSpPr/>
          <p:nvPr/>
        </p:nvSpPr>
        <p:spPr>
          <a:xfrm>
            <a:off x="1256719" y="0"/>
            <a:ext cx="7560840" cy="1196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Рост задолженности предприятий коммунального комплекса за природный газ в разрезе муниципальных образований </a:t>
            </a:r>
          </a:p>
          <a:p>
            <a:pPr algn="ctr"/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за период с 01.01.2018 по 01.06.2018</a:t>
            </a:r>
            <a:r>
              <a:rPr lang="en-US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справочно за период 01.01.2018 по 01.05.2018)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32037" y="3632886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00B050"/>
                </a:solidFill>
                <a:latin typeface="+mn-lt"/>
              </a:rPr>
              <a:t>1 082,5 млн. руб. (+13,9%) –</a:t>
            </a:r>
          </a:p>
          <a:p>
            <a:r>
              <a:rPr lang="ru-RU" sz="1400" b="1" dirty="0" smtClean="0">
                <a:solidFill>
                  <a:srgbClr val="FF3300"/>
                </a:solidFill>
                <a:latin typeface="+mn-lt"/>
              </a:rPr>
              <a:t>1 336,4 млн. руб. (+17,1%)</a:t>
            </a:r>
            <a:r>
              <a:rPr lang="en-US" sz="1400" b="1" dirty="0" smtClean="0">
                <a:solidFill>
                  <a:srgbClr val="FF3300"/>
                </a:solidFill>
                <a:latin typeface="+mn-lt"/>
              </a:rPr>
              <a:t> –</a:t>
            </a:r>
            <a:r>
              <a:rPr lang="en-US" sz="1400" b="1" dirty="0" smtClean="0">
                <a:solidFill>
                  <a:srgbClr val="FF0000"/>
                </a:solidFill>
                <a:latin typeface="+mn-lt"/>
              </a:rPr>
              <a:t> </a:t>
            </a:r>
          </a:p>
        </p:txBody>
      </p:sp>
      <p:sp>
        <p:nvSpPr>
          <p:cNvPr id="12" name="Правая фигурная скобка 11"/>
          <p:cNvSpPr/>
          <p:nvPr/>
        </p:nvSpPr>
        <p:spPr>
          <a:xfrm>
            <a:off x="4932040" y="1628800"/>
            <a:ext cx="360040" cy="4536504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8286750" y="6500813"/>
            <a:ext cx="400050" cy="220662"/>
          </a:xfrm>
        </p:spPr>
        <p:txBody>
          <a:bodyPr/>
          <a:lstStyle/>
          <a:p>
            <a:pPr>
              <a:defRPr/>
            </a:pPr>
            <a:fld id="{16159562-D17A-4B8B-88CA-C57B5C33B3B2}" type="slidenum">
              <a:rPr lang="ru-RU" sz="1400" smtClean="0">
                <a:solidFill>
                  <a:schemeClr val="tx1"/>
                </a:solidFill>
                <a:latin typeface="+mn-lt"/>
              </a:rPr>
              <a:pPr>
                <a:defRPr/>
              </a:pPr>
              <a:t>2</a:t>
            </a:fld>
            <a:endParaRPr lang="ru-RU" sz="1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6902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002936" y="260648"/>
            <a:ext cx="7946058" cy="955942"/>
          </a:xfrm>
          <a:noFill/>
        </p:spPr>
        <p:txBody>
          <a:bodyPr>
            <a:noAutofit/>
          </a:bodyPr>
          <a:lstStyle/>
          <a:p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72806" y="62864"/>
            <a:ext cx="87080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Прямоугольник 1"/>
          <p:cNvSpPr/>
          <p:nvPr/>
        </p:nvSpPr>
        <p:spPr>
          <a:xfrm>
            <a:off x="1331640" y="91288"/>
            <a:ext cx="7073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Структура кредиторской и дебиторской задолженности </a:t>
            </a:r>
          </a:p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МУП «</a:t>
            </a:r>
            <a:r>
              <a:rPr lang="ru-RU" altLang="ru-RU" b="1" dirty="0" err="1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Велком</a:t>
            </a:r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ru-RU" altLang="ru-RU" b="1" dirty="0" err="1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Фировского</a:t>
            </a:r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района, тыс. руб.</a:t>
            </a:r>
            <a:r>
              <a:rPr lang="ru-RU" alt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10" name="Номер слайда 2"/>
          <p:cNvSpPr txBox="1">
            <a:spLocks/>
          </p:cNvSpPr>
          <p:nvPr/>
        </p:nvSpPr>
        <p:spPr>
          <a:xfrm>
            <a:off x="8676456" y="6453336"/>
            <a:ext cx="400050" cy="220662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16159562-D17A-4B8B-88CA-C57B5C33B3B2}" type="slidenum">
              <a:rPr lang="ru-RU" sz="1400" smtClean="0">
                <a:solidFill>
                  <a:schemeClr val="tx1"/>
                </a:solidFill>
                <a:latin typeface="+mn-lt"/>
              </a:rPr>
              <a:pPr>
                <a:defRPr/>
              </a:pPr>
              <a:t>29</a:t>
            </a:fld>
            <a:endParaRPr lang="ru-RU" sz="1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16" name="Диаграмма 15"/>
          <p:cNvGraphicFramePr>
            <a:graphicFrameLocks/>
          </p:cNvGraphicFramePr>
          <p:nvPr/>
        </p:nvGraphicFramePr>
        <p:xfrm>
          <a:off x="467543" y="1196752"/>
          <a:ext cx="8208913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Диаграмма 16"/>
          <p:cNvGraphicFramePr>
            <a:graphicFrameLocks/>
          </p:cNvGraphicFramePr>
          <p:nvPr/>
        </p:nvGraphicFramePr>
        <p:xfrm>
          <a:off x="467544" y="3789040"/>
          <a:ext cx="8208912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47851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87" name="Рисунок 13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07505" y="0"/>
            <a:ext cx="83343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87624" y="44624"/>
            <a:ext cx="7632848" cy="108012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1072866" eaLnBrk="1" latinLnBrk="0" hangingPunct="1">
              <a:buNone/>
              <a:defRPr sz="23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sz="1800" dirty="0" smtClean="0"/>
              <a:t>Потребность в модернизации источников </a:t>
            </a:r>
          </a:p>
          <a:p>
            <a:r>
              <a:rPr lang="ru-RU" sz="1800" dirty="0" smtClean="0"/>
              <a:t>и системы теплоснабжения </a:t>
            </a:r>
          </a:p>
          <a:p>
            <a:r>
              <a:rPr lang="ru-RU" sz="1800" dirty="0" smtClean="0"/>
              <a:t>в </a:t>
            </a:r>
            <a:r>
              <a:rPr lang="ru-RU" sz="1800" dirty="0" err="1"/>
              <a:t>Фировском</a:t>
            </a:r>
            <a:r>
              <a:rPr lang="ru-RU" sz="1800" dirty="0" smtClean="0"/>
              <a:t> районе Тверской области</a:t>
            </a:r>
            <a:endParaRPr lang="ru-RU" sz="1800" i="1" dirty="0"/>
          </a:p>
        </p:txBody>
      </p:sp>
      <p:sp>
        <p:nvSpPr>
          <p:cNvPr id="8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8620447" y="6471847"/>
            <a:ext cx="400050" cy="220662"/>
          </a:xfrm>
        </p:spPr>
        <p:txBody>
          <a:bodyPr/>
          <a:lstStyle/>
          <a:p>
            <a:pPr>
              <a:defRPr/>
            </a:pPr>
            <a:fld id="{16159562-D17A-4B8B-88CA-C57B5C33B3B2}" type="slidenum">
              <a:rPr lang="ru-RU" sz="1400" smtClean="0">
                <a:solidFill>
                  <a:schemeClr val="tx1"/>
                </a:solidFill>
                <a:latin typeface="+mn-lt"/>
              </a:rPr>
              <a:pPr>
                <a:defRPr/>
              </a:pPr>
              <a:t>30</a:t>
            </a:fld>
            <a:endParaRPr lang="ru-RU" sz="1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91611"/>
              </p:ext>
            </p:extLst>
          </p:nvPr>
        </p:nvGraphicFramePr>
        <p:xfrm>
          <a:off x="827584" y="1124744"/>
          <a:ext cx="7920881" cy="4262072"/>
        </p:xfrm>
        <a:graphic>
          <a:graphicData uri="http://schemas.openxmlformats.org/drawingml/2006/table">
            <a:tbl>
              <a:tblPr/>
              <a:tblGrid>
                <a:gridCol w="350482"/>
                <a:gridCol w="1107918"/>
                <a:gridCol w="1643074"/>
                <a:gridCol w="823918"/>
                <a:gridCol w="911252"/>
                <a:gridCol w="836598"/>
                <a:gridCol w="2247639"/>
              </a:tblGrid>
              <a:tr h="138417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№ п/п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Организация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Наименование и 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адрес</a:t>
                      </a:r>
                      <a:endParaRPr lang="ru-RU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Мощность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, Гкал/час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Присоединенная нагрузка, </a:t>
                      </a: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Гкал/час</a:t>
                      </a:r>
                      <a:endParaRPr lang="ru-RU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Стоимость 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работ, 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тыс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. руб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.</a:t>
                      </a:r>
                      <a:endParaRPr lang="ru-RU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Плановые задачи </a:t>
                      </a:r>
                      <a:endParaRPr lang="ru-RU" sz="1400" b="0" i="0" u="none" strike="noStrike" dirty="0" smtClean="0">
                        <a:effectLst/>
                        <a:latin typeface="Times New Roman"/>
                      </a:endParaRP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по 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реконструкции </a:t>
                      </a:r>
                      <a:endParaRPr lang="ru-RU" sz="1400" b="0" i="0" u="none" strike="noStrike" dirty="0" smtClean="0">
                        <a:effectLst/>
                        <a:latin typeface="Times New Roman"/>
                      </a:endParaRP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и 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модернизации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</a:tr>
              <a:tr h="13841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6CB"/>
                    </a:solidFill>
                  </a:tcPr>
                </a:tc>
              </a:tr>
              <a:tr h="88817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CC8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МУП "</a:t>
                      </a:r>
                      <a:r>
                        <a:rPr lang="ru-RU" sz="1400" b="0" i="0" u="none" strike="noStrike" dirty="0" err="1">
                          <a:effectLst/>
                          <a:latin typeface="Times New Roman"/>
                        </a:rPr>
                        <a:t>Фировское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 ЖКХ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"</a:t>
                      </a:r>
                      <a:endParaRPr lang="ru-RU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+mn-lt"/>
                        </a:rPr>
                        <a:t>Центральная котельная п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. 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Фирово, 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ул. 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Советская</a:t>
                      </a:r>
                      <a:endParaRPr lang="ru-RU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3,44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1,72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4 387</a:t>
                      </a:r>
                      <a:endParaRPr lang="ru-RU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Техническое перевооружение с заменой 2 котлов газовой 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котельной</a:t>
                      </a:r>
                      <a:endParaRPr lang="ru-RU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</a:tr>
              <a:tr h="88817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CC8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8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Котельная ЦРБ п. Фирово ул. Больничный городок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1,29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0,86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1 306</a:t>
                      </a:r>
                      <a:endParaRPr lang="ru-RU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Замена 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теплообменника</a:t>
                      </a:r>
                      <a:endParaRPr lang="ru-RU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</a:tr>
              <a:tr h="88817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CC8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8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Участок тепловой сети п. Труд, ул. Пушкина д.31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1,7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0,86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1 440</a:t>
                      </a:r>
                      <a:endParaRPr lang="ru-RU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Капитальный ремонт тепловых сетей Рождественского 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сельского поселения</a:t>
                      </a:r>
                      <a:endParaRPr lang="ru-RU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71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87" name="Рисунок 13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07505" y="0"/>
            <a:ext cx="83343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87624" y="44624"/>
            <a:ext cx="7632848" cy="108012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1072866" eaLnBrk="1" latinLnBrk="0" hangingPunct="1">
              <a:buNone/>
              <a:defRPr sz="23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sz="1800" dirty="0"/>
              <a:t>Потребность в модернизации источников </a:t>
            </a:r>
          </a:p>
          <a:p>
            <a:r>
              <a:rPr lang="ru-RU" sz="1800" dirty="0"/>
              <a:t>и системы теплоснабжения </a:t>
            </a:r>
          </a:p>
          <a:p>
            <a:r>
              <a:rPr lang="ru-RU" sz="1800" dirty="0"/>
              <a:t>в </a:t>
            </a:r>
            <a:r>
              <a:rPr lang="ru-RU" sz="1800" dirty="0" err="1"/>
              <a:t>Фировском</a:t>
            </a:r>
            <a:r>
              <a:rPr lang="ru-RU" sz="1800" dirty="0"/>
              <a:t> районе Тверской области</a:t>
            </a:r>
          </a:p>
        </p:txBody>
      </p:sp>
      <p:sp>
        <p:nvSpPr>
          <p:cNvPr id="8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8634486" y="6453336"/>
            <a:ext cx="400050" cy="220662"/>
          </a:xfrm>
        </p:spPr>
        <p:txBody>
          <a:bodyPr/>
          <a:lstStyle/>
          <a:p>
            <a:pPr>
              <a:defRPr/>
            </a:pPr>
            <a:fld id="{16159562-D17A-4B8B-88CA-C57B5C33B3B2}" type="slidenum">
              <a:rPr lang="ru-RU" sz="1400" smtClean="0">
                <a:solidFill>
                  <a:schemeClr val="tx1"/>
                </a:solidFill>
                <a:latin typeface="+mn-lt"/>
              </a:rPr>
              <a:pPr>
                <a:defRPr/>
              </a:pPr>
              <a:t>31</a:t>
            </a:fld>
            <a:endParaRPr lang="ru-RU" sz="1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615871"/>
              </p:ext>
            </p:extLst>
          </p:nvPr>
        </p:nvGraphicFramePr>
        <p:xfrm>
          <a:off x="940943" y="1772816"/>
          <a:ext cx="7663505" cy="3373893"/>
        </p:xfrm>
        <a:graphic>
          <a:graphicData uri="http://schemas.openxmlformats.org/drawingml/2006/table">
            <a:tbl>
              <a:tblPr/>
              <a:tblGrid>
                <a:gridCol w="339094"/>
                <a:gridCol w="1492009"/>
                <a:gridCol w="1356373"/>
                <a:gridCol w="813823"/>
                <a:gridCol w="1069918"/>
                <a:gridCol w="1032460"/>
                <a:gridCol w="1559828"/>
              </a:tblGrid>
              <a:tr h="138417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№ п/п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Организация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Наименование и 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адрес</a:t>
                      </a:r>
                      <a:endParaRPr lang="ru-RU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Мощность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, Гкал/час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Присоединенная нагрузка, 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Гкал/час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Стоимость 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работ, 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тыс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. руб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.</a:t>
                      </a:r>
                      <a:endParaRPr lang="ru-RU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Плановые задачи </a:t>
                      </a:r>
                      <a:endParaRPr lang="ru-RU" sz="1400" b="0" i="0" u="none" strike="noStrike" dirty="0" smtClean="0">
                        <a:effectLst/>
                        <a:latin typeface="Times New Roman"/>
                      </a:endParaRP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по 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реконструкции </a:t>
                      </a:r>
                      <a:endParaRPr lang="ru-RU" sz="1400" b="0" i="0" u="none" strike="noStrike" dirty="0" smtClean="0">
                        <a:effectLst/>
                        <a:latin typeface="Times New Roman"/>
                      </a:endParaRPr>
                    </a:p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и 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модернизации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</a:tr>
              <a:tr h="13841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C88"/>
                    </a:solidFill>
                  </a:tcPr>
                </a:tc>
              </a:tr>
              <a:tr h="88817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CC8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МУП "</a:t>
                      </a:r>
                      <a:r>
                        <a:rPr lang="ru-RU" sz="1400" b="0" i="0" u="none" strike="noStrike" dirty="0" err="1">
                          <a:effectLst/>
                          <a:latin typeface="Times New Roman"/>
                        </a:rPr>
                        <a:t>Фировское</a:t>
                      </a:r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 ЖКХ"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Участок тепловой сети п. Граничный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1 348</a:t>
                      </a:r>
                      <a:endParaRPr lang="ru-RU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Капитальный ремонт тепловых </a:t>
                      </a:r>
                      <a:r>
                        <a:rPr lang="ru-RU" sz="1400" b="0" i="0" u="none" strike="noStrike" dirty="0" smtClean="0">
                          <a:effectLst/>
                          <a:latin typeface="Times New Roman"/>
                        </a:rPr>
                        <a:t>сетей</a:t>
                      </a:r>
                      <a:endParaRPr lang="ru-RU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</a:tr>
              <a:tr h="88817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CC8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8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effectLst/>
                          <a:latin typeface="Times New Roman"/>
                        </a:rPr>
                        <a:t>Котельная п. Граничный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1,1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0,56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723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 dirty="0">
                          <a:effectLst/>
                          <a:latin typeface="Times New Roman"/>
                        </a:rPr>
                        <a:t>Замена котлов КВр-0,63 2 шт.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6C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03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6197" y="3645024"/>
            <a:ext cx="5106004" cy="25922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строительства и жилищно-коммунального хозяйства Тверской области</a:t>
            </a:r>
          </a:p>
          <a:p>
            <a:pPr marL="0" indent="0">
              <a:buNone/>
            </a:pP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Юридический адрес : </a:t>
            </a:r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г.Тверь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ул.Советская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д.23</a:t>
            </a:r>
          </a:p>
          <a:p>
            <a:pPr marL="0" indent="0">
              <a:buNone/>
            </a:pP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Телефон: 8 (4822) 35-68-20</a:t>
            </a:r>
          </a:p>
          <a:p>
            <a:pPr mar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dsk@web.region.tver.ru</a:t>
            </a:r>
            <a:endParaRPr lang="ru-RU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Докладчик: Министр строительства и жилищно-коммунального хозяйства Тверской области </a:t>
            </a:r>
          </a:p>
          <a:p>
            <a:pPr marL="0" indent="0">
              <a:buNone/>
            </a:pPr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А.В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Волгин</a:t>
            </a:r>
            <a:endParaRPr lang="ru-RU" sz="1900" b="1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pic>
        <p:nvPicPr>
          <p:cNvPr id="5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04765" y="30834"/>
            <a:ext cx="828675" cy="1028700"/>
          </a:xfrm>
          <a:prstGeom prst="rect">
            <a:avLst/>
          </a:prstGeom>
          <a:noFill/>
        </p:spPr>
      </p:pic>
      <p:sp>
        <p:nvSpPr>
          <p:cNvPr id="7" name="Номер слайда 2"/>
          <p:cNvSpPr txBox="1">
            <a:spLocks/>
          </p:cNvSpPr>
          <p:nvPr/>
        </p:nvSpPr>
        <p:spPr>
          <a:xfrm>
            <a:off x="8286750" y="6500813"/>
            <a:ext cx="400050" cy="220662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400" dirty="0" smtClean="0">
                <a:solidFill>
                  <a:schemeClr val="tx1"/>
                </a:solidFill>
                <a:latin typeface="+mn-lt"/>
              </a:rPr>
              <a:t>32</a:t>
            </a:r>
            <a:endParaRPr lang="ru-RU" sz="1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555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2"/>
            <a:ext cx="7954574" cy="648073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ЗОНЫ ДЕЯТЕЛЬНОСТИ  ТЕПЛОСНАБЖАЮЩИХ ОРГАНИЗАЦИЙ </a:t>
            </a: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КОНАКОВСКОГО РАЙОНА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32172" y="169786"/>
            <a:ext cx="697846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033787"/>
            <a:ext cx="7416823" cy="5491558"/>
          </a:xfrm>
          <a:prstGeom prst="rect">
            <a:avLst/>
          </a:prstGeom>
        </p:spPr>
      </p:pic>
      <p:sp>
        <p:nvSpPr>
          <p:cNvPr id="5" name="Скругленная прямоугольная выноска 4"/>
          <p:cNvSpPr/>
          <p:nvPr/>
        </p:nvSpPr>
        <p:spPr>
          <a:xfrm>
            <a:off x="1835696" y="2276872"/>
            <a:ext cx="1728192" cy="360040"/>
          </a:xfrm>
          <a:prstGeom prst="wedgeRoundRectCallout">
            <a:avLst>
              <a:gd name="adj1" fmla="val 19660"/>
              <a:gd name="adj2" fmla="val 147528"/>
              <a:gd name="adj3" fmla="val 16667"/>
            </a:avLst>
          </a:prstGeom>
          <a:solidFill>
            <a:srgbClr val="FAF8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МУП РТС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1053034" y="3933056"/>
            <a:ext cx="1939106" cy="360040"/>
          </a:xfrm>
          <a:prstGeom prst="wedgeRoundRectCallout">
            <a:avLst>
              <a:gd name="adj1" fmla="val 38707"/>
              <a:gd name="adj2" fmla="val -100356"/>
              <a:gd name="adj3" fmla="val 16667"/>
            </a:avLst>
          </a:prstGeom>
          <a:solidFill>
            <a:srgbClr val="FAF8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ОАО ЖКХ Редкино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5592266" y="4371454"/>
            <a:ext cx="1728192" cy="360040"/>
          </a:xfrm>
          <a:prstGeom prst="wedgeRoundRectCallout">
            <a:avLst>
              <a:gd name="adj1" fmla="val 35093"/>
              <a:gd name="adj2" fmla="val -92334"/>
              <a:gd name="adj3" fmla="val 16667"/>
            </a:avLst>
          </a:prstGeom>
          <a:solidFill>
            <a:srgbClr val="FAF8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МУП РТС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5580112" y="4365104"/>
            <a:ext cx="1728192" cy="360040"/>
          </a:xfrm>
          <a:prstGeom prst="wedgeRoundRectCallout">
            <a:avLst>
              <a:gd name="adj1" fmla="val -20022"/>
              <a:gd name="adj2" fmla="val -265175"/>
              <a:gd name="adj3" fmla="val 16667"/>
            </a:avLst>
          </a:prstGeom>
          <a:solidFill>
            <a:srgbClr val="FAF8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МУП РТС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1842046" y="2276872"/>
            <a:ext cx="1728192" cy="360040"/>
          </a:xfrm>
          <a:prstGeom prst="wedgeRoundRectCallout">
            <a:avLst>
              <a:gd name="adj1" fmla="val -2019"/>
              <a:gd name="adj2" fmla="val 121073"/>
              <a:gd name="adj3" fmla="val 16667"/>
            </a:avLst>
          </a:prstGeom>
          <a:solidFill>
            <a:srgbClr val="FAF8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МУП РТС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Скругленная прямоугольная выноска 11"/>
          <p:cNvSpPr/>
          <p:nvPr/>
        </p:nvSpPr>
        <p:spPr>
          <a:xfrm>
            <a:off x="4728170" y="2276872"/>
            <a:ext cx="1728192" cy="360040"/>
          </a:xfrm>
          <a:prstGeom prst="wedgeRoundRectCallout">
            <a:avLst>
              <a:gd name="adj1" fmla="val 18190"/>
              <a:gd name="adj2" fmla="val 186329"/>
              <a:gd name="adj3" fmla="val 16667"/>
            </a:avLst>
          </a:prstGeom>
          <a:solidFill>
            <a:srgbClr val="FAF8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ООО Теплосеть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Скругленная прямоугольная выноска 12"/>
          <p:cNvSpPr/>
          <p:nvPr/>
        </p:nvSpPr>
        <p:spPr>
          <a:xfrm>
            <a:off x="3275856" y="3501008"/>
            <a:ext cx="1728192" cy="360040"/>
          </a:xfrm>
          <a:prstGeom prst="wedgeRoundRectCallout">
            <a:avLst>
              <a:gd name="adj1" fmla="val -21493"/>
              <a:gd name="adj2" fmla="val 168692"/>
              <a:gd name="adj3" fmla="val 16667"/>
            </a:avLst>
          </a:prstGeom>
          <a:solidFill>
            <a:srgbClr val="FAF8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МУП Теплосеть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Скругленная прямоугольная выноска 13"/>
          <p:cNvSpPr/>
          <p:nvPr/>
        </p:nvSpPr>
        <p:spPr>
          <a:xfrm>
            <a:off x="2843064" y="5157192"/>
            <a:ext cx="1728192" cy="360040"/>
          </a:xfrm>
          <a:prstGeom prst="wedgeRoundRectCallout">
            <a:avLst>
              <a:gd name="adj1" fmla="val -47581"/>
              <a:gd name="adj2" fmla="val -97625"/>
              <a:gd name="adj3" fmla="val 16667"/>
            </a:avLst>
          </a:prstGeom>
          <a:solidFill>
            <a:srgbClr val="FAF8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ООО ТЭСКО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8286750" y="6500813"/>
            <a:ext cx="400050" cy="220662"/>
          </a:xfrm>
        </p:spPr>
        <p:txBody>
          <a:bodyPr/>
          <a:lstStyle/>
          <a:p>
            <a:pPr>
              <a:defRPr/>
            </a:pPr>
            <a:fld id="{16159562-D17A-4B8B-88CA-C57B5C33B3B2}" type="slidenum">
              <a:rPr lang="ru-RU" sz="1400" smtClean="0">
                <a:solidFill>
                  <a:schemeClr val="tx1"/>
                </a:solidFill>
                <a:latin typeface="+mn-lt"/>
              </a:rPr>
              <a:pPr>
                <a:defRPr/>
              </a:pPr>
              <a:t>3</a:t>
            </a:fld>
            <a:endParaRPr lang="ru-RU" sz="1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164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Рисунок 53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51520" y="18864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Содержимое 76"/>
          <p:cNvSpPr>
            <a:spLocks noGrp="1"/>
          </p:cNvSpPr>
          <p:nvPr>
            <p:ph idx="1"/>
          </p:nvPr>
        </p:nvSpPr>
        <p:spPr>
          <a:xfrm>
            <a:off x="251520" y="692697"/>
            <a:ext cx="8640960" cy="1296143"/>
          </a:xfrm>
        </p:spPr>
        <p:txBody>
          <a:bodyPr rtlCol="0">
            <a:no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100" dirty="0" smtClean="0"/>
          </a:p>
          <a:p>
            <a:pPr marL="182563" indent="-182563" eaLnBrk="1" hangingPunct="1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endParaRPr lang="ru-RU" sz="1100" dirty="0" smtClean="0"/>
          </a:p>
          <a:p>
            <a:pPr marL="182563" indent="-182563" eaLnBrk="1" hangingPunct="1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endParaRPr lang="ru-RU" sz="1100" dirty="0" smtClean="0"/>
          </a:p>
          <a:p>
            <a:pPr marL="182563" indent="-182563" eaLnBrk="1" hangingPunct="1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endParaRPr lang="ru-RU" sz="1100" dirty="0" smtClean="0"/>
          </a:p>
          <a:p>
            <a:pPr marL="182563" indent="-182563" eaLnBrk="1" hangingPunct="1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endParaRPr lang="ru-RU" sz="1100" dirty="0" smtClean="0"/>
          </a:p>
          <a:p>
            <a:pPr marL="182563" indent="-182563" eaLnBrk="1" hangingPunct="1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endParaRPr lang="ru-RU" sz="1100" dirty="0" smtClean="0"/>
          </a:p>
          <a:p>
            <a:pPr marL="182563" indent="-182563" eaLnBrk="1" hangingPunct="1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endParaRPr lang="ru-RU" sz="1100" dirty="0" smtClean="0"/>
          </a:p>
          <a:p>
            <a:pPr marL="182563" indent="-182563" eaLnBrk="1" hangingPunct="1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endParaRPr lang="ru-RU" sz="1100" dirty="0" smtClean="0"/>
          </a:p>
          <a:p>
            <a:pPr marL="182563" indent="-182563" eaLnBrk="1" hangingPunct="1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endParaRPr lang="ru-RU" sz="1200" dirty="0" smtClean="0"/>
          </a:p>
          <a:p>
            <a:pPr marL="182563" indent="-182563" eaLnBrk="1" hangingPunct="1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endParaRPr lang="ru-RU" sz="1200" dirty="0" smtClean="0"/>
          </a:p>
          <a:p>
            <a:pPr marL="182563" indent="-182563" eaLnBrk="1" hangingPunct="1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endParaRPr lang="ru-RU" sz="1200" dirty="0"/>
          </a:p>
          <a:p>
            <a:pPr marL="182563" indent="-182563" eaLnBrk="1" hangingPunct="1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endParaRPr lang="ru-RU" sz="1000" dirty="0" smtClean="0"/>
          </a:p>
          <a:p>
            <a:pPr marL="182563" indent="-182563" eaLnBrk="1" hangingPunct="1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endParaRPr lang="ru-RU" sz="1000" dirty="0" smtClean="0"/>
          </a:p>
          <a:p>
            <a:pPr marL="182563" indent="-182563" eaLnBrk="1" hangingPunct="1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endParaRPr lang="ru-RU" sz="1000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1315023" y="213905"/>
            <a:ext cx="73614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Динамика </a:t>
            </a: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задолженности за поставленный природный газ организаций коммунального комплекса в </a:t>
            </a: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Конаковском районе</a:t>
            </a:r>
            <a:endParaRPr 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820377"/>
              </p:ext>
            </p:extLst>
          </p:nvPr>
        </p:nvGraphicFramePr>
        <p:xfrm>
          <a:off x="1071538" y="1357298"/>
          <a:ext cx="7743235" cy="532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6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68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15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1157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171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7611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22689"/>
                <a:gridCol w="1456691"/>
              </a:tblGrid>
              <a:tr h="624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п.п.</a:t>
                      </a:r>
                      <a:endParaRPr lang="ru-RU" sz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организации</a:t>
                      </a:r>
                    </a:p>
                  </a:txBody>
                  <a:tcPr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aseline="0" dirty="0" smtClean="0">
                          <a:solidFill>
                            <a:schemeClr val="tx1"/>
                          </a:solidFill>
                        </a:rPr>
                        <a:t>01.01.2018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01.06.2018</a:t>
                      </a:r>
                    </a:p>
                  </a:txBody>
                  <a:tcPr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Рост</a:t>
                      </a:r>
                    </a:p>
                    <a:p>
                      <a:pPr algn="ctr"/>
                      <a:r>
                        <a:rPr lang="ru-RU" sz="1200" baseline="0" dirty="0" smtClean="0">
                          <a:solidFill>
                            <a:schemeClr val="tx1"/>
                          </a:solidFill>
                        </a:rPr>
                        <a:t>01.01.2018 -01.06.2018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Рост, %</a:t>
                      </a:r>
                    </a:p>
                  </a:txBody>
                  <a:tcPr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Акт-сверки</a:t>
                      </a:r>
                    </a:p>
                  </a:txBody>
                  <a:tcPr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График реструктуризации</a:t>
                      </a:r>
                    </a:p>
                  </a:txBody>
                  <a:tcPr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7693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5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6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7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8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4681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ИТОГО по 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Конаковскому району,</a:t>
                      </a: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220,3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283,8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63,5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29</a:t>
                      </a:r>
                      <a:r>
                        <a:rPr lang="ru-RU" sz="1200" b="1" i="0" u="none" strike="noStrike" baseline="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%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20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20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46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в том числе действующие предприятия:</a:t>
                      </a:r>
                    </a:p>
                  </a:txBody>
                  <a:tcPr marL="9525" marR="9525" marT="9525" marB="0" anchor="b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89,0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163,7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74,7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83 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ОАО</a:t>
                      </a:r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 «ЖКХ</a:t>
                      </a:r>
                      <a:r>
                        <a:rPr lang="ru-RU" sz="12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Редкино»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48,1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66,4 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18,3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38 %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Подписан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Представлен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221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err="1" smtClean="0">
                          <a:solidFill>
                            <a:schemeClr val="tx1"/>
                          </a:solidFill>
                          <a:latin typeface="Times New Roman"/>
                        </a:rPr>
                        <a:t>МУП</a:t>
                      </a:r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 «РТС»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6,3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22,2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15,9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252 %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Подписан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Представлен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2988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err="1" smtClean="0">
                          <a:solidFill>
                            <a:schemeClr val="tx1"/>
                          </a:solidFill>
                          <a:latin typeface="Times New Roman"/>
                        </a:rPr>
                        <a:t>МУП</a:t>
                      </a:r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 «Теплосеть»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10,4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17,0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6,6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63 %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-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-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36621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err="1" smtClean="0">
                          <a:solidFill>
                            <a:schemeClr val="tx1"/>
                          </a:solidFill>
                          <a:latin typeface="Times New Roman"/>
                        </a:rPr>
                        <a:t>МУП</a:t>
                      </a:r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 ЖКХ «Дмитрова</a:t>
                      </a:r>
                      <a:r>
                        <a:rPr lang="ru-RU" sz="1200" b="0" i="0" u="none" strike="noStrike" baseline="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 Гора»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2,0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4,1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2,1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105</a:t>
                      </a:r>
                      <a:r>
                        <a:rPr lang="ru-RU" sz="12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%</a:t>
                      </a:r>
                      <a:endParaRPr lang="ru-RU" sz="1200" b="0" i="0" u="none" strike="noStrike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Подписан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Представлен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36621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ООО «Сервис Тверь»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5,1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12,5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7,4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145 %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-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-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3112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ООО «</a:t>
                      </a:r>
                      <a:r>
                        <a:rPr lang="ru-RU" sz="1200" b="0" i="0" u="none" strike="noStrike" dirty="0" err="1" smtClean="0">
                          <a:solidFill>
                            <a:schemeClr val="tx1"/>
                          </a:solidFill>
                          <a:latin typeface="Times New Roman"/>
                        </a:rPr>
                        <a:t>КомТЭК</a:t>
                      </a:r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»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8,1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14,0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5,9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72 %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-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-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3112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ООО «</a:t>
                      </a:r>
                      <a:r>
                        <a:rPr lang="ru-RU" sz="1200" b="0" i="0" u="none" strike="noStrike" dirty="0" err="1" smtClean="0">
                          <a:solidFill>
                            <a:schemeClr val="tx1"/>
                          </a:solidFill>
                          <a:latin typeface="Times New Roman"/>
                        </a:rPr>
                        <a:t>ТЭСКО</a:t>
                      </a:r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»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2,3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6,6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4,3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186 %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-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-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901606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RU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в том числе недействующие предприятия и предприятия -банкроты: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131,3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120,1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-11,2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- 8 %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20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20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996559" y="1035491"/>
            <a:ext cx="861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>
                <a:latin typeface="+mn-lt"/>
              </a:rPr>
              <a:t>Млн. руб</a:t>
            </a:r>
            <a:r>
              <a:rPr lang="ru-RU" sz="1400" b="1" dirty="0" smtClean="0">
                <a:latin typeface="+mn-lt"/>
              </a:rPr>
              <a:t>.</a:t>
            </a:r>
            <a:endParaRPr lang="ru-RU" sz="1400" b="1" dirty="0">
              <a:latin typeface="+mn-lt"/>
            </a:endParaRPr>
          </a:p>
        </p:txBody>
      </p:sp>
      <p:sp>
        <p:nvSpPr>
          <p:cNvPr id="11" name="Номер слайда 2"/>
          <p:cNvSpPr txBox="1">
            <a:spLocks/>
          </p:cNvSpPr>
          <p:nvPr/>
        </p:nvSpPr>
        <p:spPr>
          <a:xfrm>
            <a:off x="8676457" y="6525344"/>
            <a:ext cx="400050" cy="220662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4</a:t>
            </a:r>
            <a:endParaRPr lang="ru-RU" sz="1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3494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028384" y="1124744"/>
            <a:ext cx="858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latin typeface="+mn-lt"/>
                <a:cs typeface="Arial" pitchFamily="34" charset="0"/>
              </a:rPr>
              <a:t>тыс.руб</a:t>
            </a:r>
            <a:r>
              <a:rPr lang="ru-RU" sz="1200" b="1" dirty="0" smtClean="0">
                <a:latin typeface="+mn-lt"/>
              </a:rPr>
              <a:t>.</a:t>
            </a:r>
            <a:endParaRPr lang="ru-RU" sz="1200" b="1" dirty="0">
              <a:latin typeface="+mn-lt"/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72806" y="62864"/>
            <a:ext cx="87080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31374"/>
              </p:ext>
            </p:extLst>
          </p:nvPr>
        </p:nvGraphicFramePr>
        <p:xfrm>
          <a:off x="1059244" y="1484784"/>
          <a:ext cx="7807102" cy="2251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9616">
                  <a:extLst>
                    <a:ext uri="{9D8B030D-6E8A-4147-A177-3AD203B41FA5}">
                      <a16:colId xmlns:a16="http://schemas.microsoft.com/office/drawing/2014/main" xmlns="" val="2463329013"/>
                    </a:ext>
                  </a:extLst>
                </a:gridCol>
                <a:gridCol w="1144209">
                  <a:extLst>
                    <a:ext uri="{9D8B030D-6E8A-4147-A177-3AD203B41FA5}">
                      <a16:colId xmlns:a16="http://schemas.microsoft.com/office/drawing/2014/main" xmlns="" val="191951760"/>
                    </a:ext>
                  </a:extLst>
                </a:gridCol>
                <a:gridCol w="1428503">
                  <a:extLst>
                    <a:ext uri="{9D8B030D-6E8A-4147-A177-3AD203B41FA5}">
                      <a16:colId xmlns:a16="http://schemas.microsoft.com/office/drawing/2014/main" xmlns="" val="414893886"/>
                    </a:ext>
                  </a:extLst>
                </a:gridCol>
                <a:gridCol w="1091777">
                  <a:extLst>
                    <a:ext uri="{9D8B030D-6E8A-4147-A177-3AD203B41FA5}">
                      <a16:colId xmlns:a16="http://schemas.microsoft.com/office/drawing/2014/main" xmlns="" val="5894427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337071463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3797634922"/>
                    </a:ext>
                  </a:extLst>
                </a:gridCol>
                <a:gridCol w="1170709">
                  <a:extLst>
                    <a:ext uri="{9D8B030D-6E8A-4147-A177-3AD203B41FA5}">
                      <a16:colId xmlns:a16="http://schemas.microsoft.com/office/drawing/2014/main" xmlns="" val="3758485300"/>
                    </a:ext>
                  </a:extLst>
                </a:gridCol>
              </a:tblGrid>
              <a:tr h="48069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№ </a:t>
                      </a:r>
                    </a:p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п/п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ru-RU" sz="120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Просроченная</a:t>
                      </a:r>
                      <a:r>
                        <a:rPr lang="ru-RU" sz="12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з</a:t>
                      </a:r>
                      <a:r>
                        <a:rPr lang="ru-RU" sz="1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адолженность </a:t>
                      </a:r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 начало периода </a:t>
                      </a:r>
                      <a:endParaRPr lang="ru-RU" sz="12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Начислено за период</a:t>
                      </a:r>
                      <a:endParaRPr lang="ru-RU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Оплачено за период</a:t>
                      </a:r>
                      <a:endParaRPr lang="ru-RU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Просроченная задолженность </a:t>
                      </a:r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 конец периода </a:t>
                      </a:r>
                      <a:endParaRPr lang="ru-RU" sz="12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Процент оплаты за период</a:t>
                      </a:r>
                      <a:endParaRPr lang="ru-RU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9271433"/>
                  </a:ext>
                </a:extLst>
              </a:tr>
              <a:tr h="7200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8657368"/>
                  </a:ext>
                </a:extLst>
              </a:tr>
              <a:tr h="3314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ИТОГО за 2017 год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0,0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13 420,9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1 220,0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10 442,4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2382201"/>
                  </a:ext>
                </a:extLst>
              </a:tr>
              <a:tr h="1714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янв.18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10 442,4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2 005,0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12 200,9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8588178"/>
                  </a:ext>
                </a:extLst>
              </a:tr>
              <a:tr h="12305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фев.18</a:t>
                      </a:r>
                      <a:endParaRPr lang="ru-RU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12 200,9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2 122,0 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150,0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14 056,9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7 % 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4630086"/>
                  </a:ext>
                </a:extLst>
              </a:tr>
              <a:tr h="74662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мар.18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14 056,9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2 143,8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150,0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ru-RU" sz="12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029,0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8551032"/>
                  </a:ext>
                </a:extLst>
              </a:tr>
              <a:tr h="9677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апр.18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16 029,0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1 406,7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1 777,5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16 395,3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48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май.18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16 395,3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281,2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800,0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17 002,1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285</a:t>
                      </a:r>
                      <a:r>
                        <a:rPr lang="ru-RU" sz="12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48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 2018 год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10 442,4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7 958,7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2 877,5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17 002,1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1315023" y="213905"/>
            <a:ext cx="7361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Расчеты </a:t>
            </a:r>
            <a:r>
              <a:rPr lang="ru-RU" b="1" dirty="0" err="1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МУП</a:t>
            </a: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«Теплосеть»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729900"/>
              </p:ext>
            </p:extLst>
          </p:nvPr>
        </p:nvGraphicFramePr>
        <p:xfrm>
          <a:off x="1037908" y="4176011"/>
          <a:ext cx="7848872" cy="2148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="" xmlns:a16="http://schemas.microsoft.com/office/drawing/2014/main" val="1963740920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207206655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3350112494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1831974873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970844684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3875889617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1849634787"/>
                    </a:ext>
                  </a:extLst>
                </a:gridCol>
              </a:tblGrid>
              <a:tr h="37979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№ п/п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Задолженность на начало периода 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Начислено за 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Оплачено за 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Задолженность на конец периода 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Процент оплаты за 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32177703"/>
                  </a:ext>
                </a:extLst>
              </a:tr>
              <a:tr h="18989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0033363"/>
                  </a:ext>
                </a:extLst>
              </a:tr>
              <a:tr h="37979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ИТОГО </a:t>
                      </a:r>
                      <a:r>
                        <a:rPr lang="ru-RU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 2017 год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0,0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27 208,9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12 477,1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14 731,8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46 %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1866721"/>
                  </a:ext>
                </a:extLst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янв.18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14 731,8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3 628,4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2 157,4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16 202,8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59 %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1410892"/>
                  </a:ext>
                </a:extLst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фев.18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16 202,8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3 698,7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5  678,0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14 223,5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155 %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6454638"/>
                  </a:ext>
                </a:extLst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мар.18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14 223,5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3 378,1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1 670,0 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15 931,6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49%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9262945"/>
                  </a:ext>
                </a:extLst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апр.18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15 931,6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2 993,7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4 163,7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14 761,6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139 %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май 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14 761,6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652,7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4,3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15 409,9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0,6 %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199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 2018 год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14 731,8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14 351,6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13 673,6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15 409,9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95 %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106092" y="3717032"/>
            <a:ext cx="858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latin typeface="+mn-lt"/>
                <a:cs typeface="Arial" pitchFamily="34" charset="0"/>
              </a:rPr>
              <a:t>тыс.руб</a:t>
            </a:r>
            <a:r>
              <a:rPr lang="ru-RU" sz="1200" b="1" dirty="0" smtClean="0">
                <a:latin typeface="+mn-lt"/>
              </a:rPr>
              <a:t>.</a:t>
            </a:r>
            <a:endParaRPr lang="ru-RU" sz="12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8472" y="77365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Расчеты с ООО «Газпром </a:t>
            </a:r>
            <a:r>
              <a:rPr lang="ru-RU" dirty="0" err="1" smtClean="0">
                <a:latin typeface="+mn-lt"/>
              </a:rPr>
              <a:t>межрегионгаз</a:t>
            </a:r>
            <a:r>
              <a:rPr lang="ru-RU" dirty="0" smtClean="0">
                <a:latin typeface="+mn-lt"/>
              </a:rPr>
              <a:t> Тверь»</a:t>
            </a:r>
            <a:endParaRPr lang="ru-RU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17998" y="374039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Расчеты потребителей тепловой энергии</a:t>
            </a:r>
            <a:endParaRPr lang="ru-RU" dirty="0">
              <a:latin typeface="+mn-lt"/>
            </a:endParaRPr>
          </a:p>
        </p:txBody>
      </p:sp>
      <p:sp>
        <p:nvSpPr>
          <p:cNvPr id="12" name="Номер слайда 2"/>
          <p:cNvSpPr txBox="1">
            <a:spLocks/>
          </p:cNvSpPr>
          <p:nvPr/>
        </p:nvSpPr>
        <p:spPr>
          <a:xfrm>
            <a:off x="8676457" y="6525344"/>
            <a:ext cx="400050" cy="220662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5</a:t>
            </a:r>
            <a:endParaRPr lang="ru-RU" sz="1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87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002936" y="260648"/>
            <a:ext cx="7946058" cy="955942"/>
          </a:xfrm>
          <a:noFill/>
        </p:spPr>
        <p:txBody>
          <a:bodyPr>
            <a:noAutofit/>
          </a:bodyPr>
          <a:lstStyle/>
          <a:p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72806" y="62864"/>
            <a:ext cx="87080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Прямоугольник 1"/>
          <p:cNvSpPr/>
          <p:nvPr/>
        </p:nvSpPr>
        <p:spPr>
          <a:xfrm>
            <a:off x="1331640" y="91288"/>
            <a:ext cx="7073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Структура кредиторской и дебиторской задолженности </a:t>
            </a:r>
          </a:p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МУП «Теплосеть» Конаковского района, тыс. руб.</a:t>
            </a:r>
            <a:r>
              <a:rPr lang="ru-RU" alt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10" name="Номер слайда 2"/>
          <p:cNvSpPr txBox="1">
            <a:spLocks/>
          </p:cNvSpPr>
          <p:nvPr/>
        </p:nvSpPr>
        <p:spPr>
          <a:xfrm>
            <a:off x="8730176" y="6525344"/>
            <a:ext cx="400050" cy="220662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16159562-D17A-4B8B-88CA-C57B5C33B3B2}" type="slidenum">
              <a:rPr lang="ru-RU" sz="1400" smtClean="0">
                <a:solidFill>
                  <a:schemeClr val="tx1"/>
                </a:solidFill>
                <a:latin typeface="+mn-lt"/>
              </a:rPr>
              <a:pPr>
                <a:defRPr/>
              </a:pPr>
              <a:t>6</a:t>
            </a:fld>
            <a:endParaRPr lang="ru-RU" sz="1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8" name="Диаграмма 7"/>
          <p:cNvGraphicFramePr>
            <a:graphicFrameLocks/>
          </p:cNvGraphicFramePr>
          <p:nvPr/>
        </p:nvGraphicFramePr>
        <p:xfrm>
          <a:off x="467545" y="1124745"/>
          <a:ext cx="8208912" cy="2664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Диаграмма 8"/>
          <p:cNvGraphicFramePr>
            <a:graphicFrameLocks/>
          </p:cNvGraphicFramePr>
          <p:nvPr/>
        </p:nvGraphicFramePr>
        <p:xfrm>
          <a:off x="467544" y="3789040"/>
          <a:ext cx="8208912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6641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028384" y="1124744"/>
            <a:ext cx="858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latin typeface="+mn-lt"/>
                <a:cs typeface="Arial" pitchFamily="34" charset="0"/>
              </a:rPr>
              <a:t>тыс.руб</a:t>
            </a:r>
            <a:r>
              <a:rPr lang="ru-RU" sz="1200" b="1" dirty="0" smtClean="0">
                <a:latin typeface="+mn-lt"/>
              </a:rPr>
              <a:t>.</a:t>
            </a:r>
            <a:endParaRPr lang="ru-RU" sz="1200" b="1" dirty="0">
              <a:latin typeface="+mn-lt"/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72806" y="62864"/>
            <a:ext cx="87080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1315023" y="213905"/>
            <a:ext cx="7361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Расчеты </a:t>
            </a:r>
            <a:r>
              <a:rPr lang="ru-RU" b="1" dirty="0" err="1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МУП</a:t>
            </a: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ЖКХ «Дмитрова Гора»</a:t>
            </a:r>
            <a:endParaRPr 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8641080" y="6555835"/>
            <a:ext cx="45719" cy="165639"/>
          </a:xfrm>
        </p:spPr>
        <p:txBody>
          <a:bodyPr/>
          <a:lstStyle/>
          <a:p>
            <a:pPr>
              <a:defRPr/>
            </a:pPr>
            <a:r>
              <a:rPr lang="ru-RU" sz="1400" dirty="0">
                <a:latin typeface="+mn-lt"/>
              </a:rPr>
              <a:t>7</a:t>
            </a:r>
            <a:endParaRPr lang="ru-RU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6092" y="3717032"/>
            <a:ext cx="858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latin typeface="+mn-lt"/>
                <a:cs typeface="Arial" pitchFamily="34" charset="0"/>
              </a:rPr>
              <a:t>тыс.руб</a:t>
            </a:r>
            <a:r>
              <a:rPr lang="ru-RU" sz="1200" b="1" dirty="0" smtClean="0">
                <a:latin typeface="+mn-lt"/>
              </a:rPr>
              <a:t>.</a:t>
            </a:r>
            <a:endParaRPr lang="ru-RU" sz="12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5859" y="75541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Расчеты с ООО «Газпром </a:t>
            </a:r>
            <a:r>
              <a:rPr lang="ru-RU" dirty="0" err="1" smtClean="0">
                <a:latin typeface="+mn-lt"/>
              </a:rPr>
              <a:t>межрегионгаз</a:t>
            </a:r>
            <a:r>
              <a:rPr lang="ru-RU" dirty="0" smtClean="0">
                <a:latin typeface="+mn-lt"/>
              </a:rPr>
              <a:t> Тверь»</a:t>
            </a:r>
            <a:endParaRPr lang="ru-RU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378153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Расчеты потребителей тепловой энергии</a:t>
            </a:r>
            <a:endParaRPr lang="ru-RU" dirty="0">
              <a:latin typeface="+mn-lt"/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157336"/>
              </p:ext>
            </p:extLst>
          </p:nvPr>
        </p:nvGraphicFramePr>
        <p:xfrm>
          <a:off x="1059244" y="1411104"/>
          <a:ext cx="7807102" cy="2287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9616">
                  <a:extLst>
                    <a:ext uri="{9D8B030D-6E8A-4147-A177-3AD203B41FA5}">
                      <a16:colId xmlns:a16="http://schemas.microsoft.com/office/drawing/2014/main" xmlns="" val="2463329013"/>
                    </a:ext>
                  </a:extLst>
                </a:gridCol>
                <a:gridCol w="1144209">
                  <a:extLst>
                    <a:ext uri="{9D8B030D-6E8A-4147-A177-3AD203B41FA5}">
                      <a16:colId xmlns:a16="http://schemas.microsoft.com/office/drawing/2014/main" xmlns="" val="191951760"/>
                    </a:ext>
                  </a:extLst>
                </a:gridCol>
                <a:gridCol w="1428503">
                  <a:extLst>
                    <a:ext uri="{9D8B030D-6E8A-4147-A177-3AD203B41FA5}">
                      <a16:colId xmlns:a16="http://schemas.microsoft.com/office/drawing/2014/main" xmlns="" val="414893886"/>
                    </a:ext>
                  </a:extLst>
                </a:gridCol>
                <a:gridCol w="1091777">
                  <a:extLst>
                    <a:ext uri="{9D8B030D-6E8A-4147-A177-3AD203B41FA5}">
                      <a16:colId xmlns:a16="http://schemas.microsoft.com/office/drawing/2014/main" xmlns="" val="5894427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337071463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3797634922"/>
                    </a:ext>
                  </a:extLst>
                </a:gridCol>
                <a:gridCol w="1170709">
                  <a:extLst>
                    <a:ext uri="{9D8B030D-6E8A-4147-A177-3AD203B41FA5}">
                      <a16:colId xmlns:a16="http://schemas.microsoft.com/office/drawing/2014/main" xmlns="" val="3758485300"/>
                    </a:ext>
                  </a:extLst>
                </a:gridCol>
              </a:tblGrid>
              <a:tr h="554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№ </a:t>
                      </a:r>
                    </a:p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п/п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ru-RU" sz="120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Просроченная</a:t>
                      </a:r>
                      <a:r>
                        <a:rPr lang="ru-RU" sz="12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з</a:t>
                      </a:r>
                      <a:r>
                        <a:rPr lang="ru-RU" sz="1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адолженность </a:t>
                      </a:r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 начало периода </a:t>
                      </a:r>
                      <a:endParaRPr lang="ru-RU" sz="12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Начислено за период</a:t>
                      </a:r>
                      <a:endParaRPr lang="ru-RU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Оплачено за период</a:t>
                      </a:r>
                      <a:endParaRPr lang="ru-RU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Просроченная задолженность </a:t>
                      </a:r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 конец периода </a:t>
                      </a:r>
                      <a:endParaRPr lang="ru-RU" sz="12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Процент оплаты за период</a:t>
                      </a:r>
                      <a:endParaRPr lang="ru-RU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9271433"/>
                  </a:ext>
                </a:extLst>
              </a:tr>
              <a:tr h="7200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8657368"/>
                  </a:ext>
                </a:extLst>
              </a:tr>
              <a:tr h="3314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ИТОГО за 2017 год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1 879,3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2 965,1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2 885,4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ru-RU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049,4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97 %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2382201"/>
                  </a:ext>
                </a:extLst>
              </a:tr>
              <a:tr h="1714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янв.18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2 049,4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458,5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2 455,6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8588178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фев.18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2 455,6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502,2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10,1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2 903,2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4630086"/>
                  </a:ext>
                </a:extLst>
              </a:tr>
              <a:tr h="74662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мар.18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2 903,2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476,4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7,2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3 398,2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8551032"/>
                  </a:ext>
                </a:extLst>
              </a:tr>
              <a:tr h="9677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апр.18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3 398,2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249,5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3 874,6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48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май.18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3 874,6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4 124,2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48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</a:t>
                      </a:r>
                      <a:r>
                        <a:rPr lang="ru-RU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2018 год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1 879,3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1 686,6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17,3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4 124,2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800207"/>
              </p:ext>
            </p:extLst>
          </p:nvPr>
        </p:nvGraphicFramePr>
        <p:xfrm>
          <a:off x="1005799" y="4293096"/>
          <a:ext cx="7848872" cy="2068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="" xmlns:a16="http://schemas.microsoft.com/office/drawing/2014/main" val="1963740920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207206655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3350112494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1831974873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970844684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3875889617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1849634787"/>
                    </a:ext>
                  </a:extLst>
                </a:gridCol>
              </a:tblGrid>
              <a:tr h="1527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№ п/п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Задолженность на начало периода 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Начислено за 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Оплачено за 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Задолженность на конец периода 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Процент оплаты за период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32177703"/>
                  </a:ext>
                </a:extLst>
              </a:tr>
              <a:tr h="763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0033363"/>
                  </a:ext>
                </a:extLst>
              </a:tr>
              <a:tr h="1527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ИТОГО </a:t>
                      </a:r>
                      <a:r>
                        <a:rPr lang="ru-RU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 2017 год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684,5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4 377,5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4 238,0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824,0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97 %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1866721"/>
                  </a:ext>
                </a:extLst>
              </a:tr>
              <a:tr h="80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янв.18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824,0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692,6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527,5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989,1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76</a:t>
                      </a:r>
                      <a:r>
                        <a:rPr lang="ru-RU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1410892"/>
                  </a:ext>
                </a:extLst>
              </a:tr>
              <a:tr h="80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фев.18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989,1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709,6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703,3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995,4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99 %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6454638"/>
                  </a:ext>
                </a:extLst>
              </a:tr>
              <a:tr h="80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мар.18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995,4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679,3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496,1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1 178,6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73 %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9262945"/>
                  </a:ext>
                </a:extLst>
              </a:tr>
              <a:tr h="80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апр.18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1 178,6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586,6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589,4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1 175,8</a:t>
                      </a:r>
                      <a:endParaRPr lang="ru-RU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80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май.18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1 175,8 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0,0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458,1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717,7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&gt;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  <a:tr h="80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78CC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</a:t>
                      </a:r>
                      <a:r>
                        <a:rPr lang="ru-RU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2018 год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824,0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2 668,1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2 774,4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717,7</a:t>
                      </a: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104 %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3F5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34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002936" y="260648"/>
            <a:ext cx="7946058" cy="955942"/>
          </a:xfrm>
          <a:noFill/>
        </p:spPr>
        <p:txBody>
          <a:bodyPr>
            <a:noAutofit/>
          </a:bodyPr>
          <a:lstStyle/>
          <a:p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72806" y="62864"/>
            <a:ext cx="87080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Прямоугольник 1"/>
          <p:cNvSpPr/>
          <p:nvPr/>
        </p:nvSpPr>
        <p:spPr>
          <a:xfrm>
            <a:off x="1331640" y="91288"/>
            <a:ext cx="7073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Структура кредиторской и дебиторской задолженности </a:t>
            </a:r>
          </a:p>
          <a:p>
            <a:pPr algn="ctr"/>
            <a:r>
              <a:rPr lang="ru-RU" altLang="ru-RU" b="1" dirty="0" err="1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МУП</a:t>
            </a:r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ЖКХ «Дмитрова Гора» Конаковского района, тыс. руб.</a:t>
            </a:r>
            <a:r>
              <a:rPr lang="ru-RU" alt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10" name="Номер слайда 2"/>
          <p:cNvSpPr txBox="1">
            <a:spLocks/>
          </p:cNvSpPr>
          <p:nvPr/>
        </p:nvSpPr>
        <p:spPr>
          <a:xfrm>
            <a:off x="8676457" y="6525344"/>
            <a:ext cx="400050" cy="220662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16159562-D17A-4B8B-88CA-C57B5C33B3B2}" type="slidenum">
              <a:rPr lang="ru-RU" sz="1400" smtClean="0">
                <a:solidFill>
                  <a:schemeClr val="tx1"/>
                </a:solidFill>
                <a:latin typeface="+mn-lt"/>
              </a:rPr>
              <a:pPr>
                <a:defRPr/>
              </a:pPr>
              <a:t>8</a:t>
            </a:fld>
            <a:endParaRPr lang="ru-RU" sz="1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9" name="Диаграмма 8"/>
          <p:cNvGraphicFramePr>
            <a:graphicFrameLocks/>
          </p:cNvGraphicFramePr>
          <p:nvPr/>
        </p:nvGraphicFramePr>
        <p:xfrm>
          <a:off x="467545" y="1196752"/>
          <a:ext cx="8208912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Диаграмма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26100"/>
              </p:ext>
            </p:extLst>
          </p:nvPr>
        </p:nvGraphicFramePr>
        <p:xfrm>
          <a:off x="467545" y="3789040"/>
          <a:ext cx="8208912" cy="2643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1874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Городская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  <a:fontScheme name="Классическая">
    <a:majorFont>
      <a:latin typeface="Arial"/>
      <a:ea typeface=""/>
      <a:cs typeface=""/>
      <a:font script="Jpan" typeface="ＭＳ Ｐゴシック"/>
      <a:font script="Hang" typeface="돋움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Times New Roman"/>
      <a:ea typeface=""/>
      <a:cs typeface=""/>
      <a:font script="Jpan" typeface="ＭＳ Ｐ明朝"/>
      <a:font script="Hang" typeface="바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Городская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  <a:fontScheme name="Классическая">
    <a:majorFont>
      <a:latin typeface="Arial"/>
      <a:ea typeface=""/>
      <a:cs typeface=""/>
      <a:font script="Jpan" typeface="ＭＳ Ｐゴシック"/>
      <a:font script="Hang" typeface="돋움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Times New Roman"/>
      <a:ea typeface=""/>
      <a:cs typeface=""/>
      <a:font script="Jpan" typeface="ＭＳ Ｐ明朝"/>
      <a:font script="Hang" typeface="바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Городская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  <a:fontScheme name="Классическая">
    <a:majorFont>
      <a:latin typeface="Arial"/>
      <a:ea typeface=""/>
      <a:cs typeface=""/>
      <a:font script="Jpan" typeface="ＭＳ Ｐゴシック"/>
      <a:font script="Hang" typeface="돋움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Times New Roman"/>
      <a:ea typeface=""/>
      <a:cs typeface=""/>
      <a:font script="Jpan" typeface="ＭＳ Ｐ明朝"/>
      <a:font script="Hang" typeface="바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Городская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  <a:fontScheme name="Классическая">
    <a:majorFont>
      <a:latin typeface="Arial"/>
      <a:ea typeface=""/>
      <a:cs typeface=""/>
      <a:font script="Jpan" typeface="ＭＳ Ｐゴシック"/>
      <a:font script="Hang" typeface="돋움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Times New Roman"/>
      <a:ea typeface=""/>
      <a:cs typeface=""/>
      <a:font script="Jpan" typeface="ＭＳ Ｐ明朝"/>
      <a:font script="Hang" typeface="바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Городская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  <a:fontScheme name="Классическая">
    <a:majorFont>
      <a:latin typeface="Arial"/>
      <a:ea typeface=""/>
      <a:cs typeface=""/>
      <a:font script="Jpan" typeface="ＭＳ Ｐゴシック"/>
      <a:font script="Hang" typeface="돋움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Times New Roman"/>
      <a:ea typeface=""/>
      <a:cs typeface=""/>
      <a:font script="Jpan" typeface="ＭＳ Ｐ明朝"/>
      <a:font script="Hang" typeface="바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Городская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  <a:fontScheme name="Классическая">
    <a:majorFont>
      <a:latin typeface="Arial"/>
      <a:ea typeface=""/>
      <a:cs typeface=""/>
      <a:font script="Jpan" typeface="ＭＳ Ｐゴシック"/>
      <a:font script="Hang" typeface="돋움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Times New Roman"/>
      <a:ea typeface=""/>
      <a:cs typeface=""/>
      <a:font script="Jpan" typeface="ＭＳ Ｐ明朝"/>
      <a:font script="Hang" typeface="바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Городская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  <a:fontScheme name="Классическая">
    <a:majorFont>
      <a:latin typeface="Arial"/>
      <a:ea typeface=""/>
      <a:cs typeface=""/>
      <a:font script="Jpan" typeface="ＭＳ Ｐゴシック"/>
      <a:font script="Hang" typeface="돋움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Times New Roman"/>
      <a:ea typeface=""/>
      <a:cs typeface=""/>
      <a:font script="Jpan" typeface="ＭＳ Ｐ明朝"/>
      <a:font script="Hang" typeface="바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Городская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  <a:fontScheme name="Классическая">
    <a:majorFont>
      <a:latin typeface="Arial"/>
      <a:ea typeface=""/>
      <a:cs typeface=""/>
      <a:font script="Jpan" typeface="ＭＳ Ｐゴシック"/>
      <a:font script="Hang" typeface="돋움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Times New Roman"/>
      <a:ea typeface=""/>
      <a:cs typeface=""/>
      <a:font script="Jpan" typeface="ＭＳ Ｐ明朝"/>
      <a:font script="Hang" typeface="바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Городская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  <a:fontScheme name="Классическая">
    <a:majorFont>
      <a:latin typeface="Arial"/>
      <a:ea typeface=""/>
      <a:cs typeface=""/>
      <a:font script="Jpan" typeface="ＭＳ Ｐゴシック"/>
      <a:font script="Hang" typeface="돋움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Times New Roman"/>
      <a:ea typeface=""/>
      <a:cs typeface=""/>
      <a:font script="Jpan" typeface="ＭＳ Ｐ明朝"/>
      <a:font script="Hang" typeface="바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Городская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  <a:fontScheme name="Классическая">
    <a:majorFont>
      <a:latin typeface="Arial"/>
      <a:ea typeface=""/>
      <a:cs typeface=""/>
      <a:font script="Jpan" typeface="ＭＳ Ｐゴシック"/>
      <a:font script="Hang" typeface="돋움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Times New Roman"/>
      <a:ea typeface=""/>
      <a:cs typeface=""/>
      <a:font script="Jpan" typeface="ＭＳ Ｐ明朝"/>
      <a:font script="Hang" typeface="바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Городская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  <a:fontScheme name="Классическая">
    <a:majorFont>
      <a:latin typeface="Arial"/>
      <a:ea typeface=""/>
      <a:cs typeface=""/>
      <a:font script="Jpan" typeface="ＭＳ Ｐゴシック"/>
      <a:font script="Hang" typeface="돋움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Times New Roman"/>
      <a:ea typeface=""/>
      <a:cs typeface=""/>
      <a:font script="Jpan" typeface="ＭＳ Ｐ明朝"/>
      <a:font script="Hang" typeface="바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Городская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  <a:fontScheme name="Классическая">
    <a:majorFont>
      <a:latin typeface="Arial"/>
      <a:ea typeface=""/>
      <a:cs typeface=""/>
      <a:font script="Jpan" typeface="ＭＳ Ｐゴシック"/>
      <a:font script="Hang" typeface="돋움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Times New Roman"/>
      <a:ea typeface=""/>
      <a:cs typeface=""/>
      <a:font script="Jpan" typeface="ＭＳ Ｐ明朝"/>
      <a:font script="Hang" typeface="바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Городская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  <a:fontScheme name="Классическая">
    <a:majorFont>
      <a:latin typeface="Arial"/>
      <a:ea typeface=""/>
      <a:cs typeface=""/>
      <a:font script="Jpan" typeface="ＭＳ Ｐゴシック"/>
      <a:font script="Hang" typeface="돋움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Times New Roman"/>
      <a:ea typeface=""/>
      <a:cs typeface=""/>
      <a:font script="Jpan" typeface="ＭＳ Ｐ明朝"/>
      <a:font script="Hang" typeface="바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Городская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  <a:fontScheme name="Классическая">
    <a:majorFont>
      <a:latin typeface="Arial"/>
      <a:ea typeface=""/>
      <a:cs typeface=""/>
      <a:font script="Jpan" typeface="ＭＳ Ｐゴシック"/>
      <a:font script="Hang" typeface="돋움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Times New Roman"/>
      <a:ea typeface=""/>
      <a:cs typeface=""/>
      <a:font script="Jpan" typeface="ＭＳ Ｐ明朝"/>
      <a:font script="Hang" typeface="바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Городская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  <a:fontScheme name="Классическая">
    <a:majorFont>
      <a:latin typeface="Arial"/>
      <a:ea typeface=""/>
      <a:cs typeface=""/>
      <a:font script="Jpan" typeface="ＭＳ Ｐゴシック"/>
      <a:font script="Hang" typeface="돋움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Times New Roman"/>
      <a:ea typeface=""/>
      <a:cs typeface=""/>
      <a:font script="Jpan" typeface="ＭＳ Ｐ明朝"/>
      <a:font script="Hang" typeface="바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Городская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  <a:fontScheme name="Классическая">
    <a:majorFont>
      <a:latin typeface="Arial"/>
      <a:ea typeface=""/>
      <a:cs typeface=""/>
      <a:font script="Jpan" typeface="ＭＳ Ｐゴシック"/>
      <a:font script="Hang" typeface="돋움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Times New Roman"/>
      <a:ea typeface=""/>
      <a:cs typeface=""/>
      <a:font script="Jpan" typeface="ＭＳ Ｐ明朝"/>
      <a:font script="Hang" typeface="바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Городская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  <a:fontScheme name="Классическая">
    <a:majorFont>
      <a:latin typeface="Arial"/>
      <a:ea typeface=""/>
      <a:cs typeface=""/>
      <a:font script="Jpan" typeface="ＭＳ Ｐゴシック"/>
      <a:font script="Hang" typeface="돋움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Times New Roman"/>
      <a:ea typeface=""/>
      <a:cs typeface=""/>
      <a:font script="Jpan" typeface="ＭＳ Ｐ明朝"/>
      <a:font script="Hang" typeface="바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VEGAS LEX_ШАБЛОН_Презентация</Template>
  <TotalTime>18524</TotalTime>
  <Words>4088</Words>
  <Application>Microsoft Office PowerPoint</Application>
  <PresentationFormat>Экран (4:3)</PresentationFormat>
  <Paragraphs>1859</Paragraphs>
  <Slides>33</Slides>
  <Notes>16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33</vt:i4>
      </vt:variant>
    </vt:vector>
  </HeadingPairs>
  <TitlesOfParts>
    <vt:vector size="35" baseType="lpstr">
      <vt:lpstr>Специальное оформление</vt:lpstr>
      <vt:lpstr>1_Специальное оформление</vt:lpstr>
      <vt:lpstr>О состоянии расчетов организаций коммунального комплекса Конаковского района, города РжевА и Фировского района за потребленный природный газ и электрическую энергию</vt:lpstr>
      <vt:lpstr>Структура просроченной задолженности за поставленный природный газ организаций коммунального комплекса Тверской области по состоянию на 01.06.2018, млн рублей*  </vt:lpstr>
      <vt:lpstr>Презентация PowerPoint</vt:lpstr>
      <vt:lpstr>ЗОНЫ ДЕЯТЕЛЬНОСТИ  ТЕПЛОСНАБЖАЮЩИХ ОРГАНИЗАЦИЙ КОНАКОВСКОГО РАЙОНА</vt:lpstr>
      <vt:lpstr>Презентация PowerPoint</vt:lpstr>
      <vt:lpstr>Презентация PowerPoint</vt:lpstr>
      <vt:lpstr> </vt:lpstr>
      <vt:lpstr>Презентация PowerPoint</vt:lpstr>
      <vt:lpstr> </vt:lpstr>
      <vt:lpstr>Презентация PowerPoint</vt:lpstr>
      <vt:lpstr> </vt:lpstr>
      <vt:lpstr>Презентация PowerPoint</vt:lpstr>
      <vt:lpstr> </vt:lpstr>
      <vt:lpstr>Презентация PowerPoint</vt:lpstr>
      <vt:lpstr> </vt:lpstr>
      <vt:lpstr>Презентация PowerPoint</vt:lpstr>
      <vt:lpstr> </vt:lpstr>
      <vt:lpstr>Презентация PowerPoint</vt:lpstr>
      <vt:lpstr>Презентация PowerPoint</vt:lpstr>
      <vt:lpstr>Презентация PowerPoint</vt:lpstr>
      <vt:lpstr>ЗОНЫ ДЕЯТЕЛЬНОСТИ  ТЕПЛОСНАБЖАЮЩИХ ОРГАНИЗАЦИЙ ГОРОДА РЖЕВА</vt:lpstr>
      <vt:lpstr>Презентация PowerPoint</vt:lpstr>
      <vt:lpstr>Презентация PowerPoint</vt:lpstr>
      <vt:lpstr> </vt:lpstr>
      <vt:lpstr>ЗОНЫ ДЕЯТЕЛЬНОСТИ  ТЕПЛОСНАБЖАЮЩИХ ОРГАНИЗАЦИЙ ФИРОВСКОГО РАЙОНА</vt:lpstr>
      <vt:lpstr>Презентация PowerPoint</vt:lpstr>
      <vt:lpstr>Презентация PowerPoint</vt:lpstr>
      <vt:lpstr> </vt:lpstr>
      <vt:lpstr>Презентация PowerPoint</vt:lpstr>
      <vt:lpstr> </vt:lpstr>
      <vt:lpstr>Презентация PowerPoint</vt:lpstr>
      <vt:lpstr>Презентация PowerPoint</vt:lpstr>
      <vt:lpstr>Презентация PowerPoint</vt:lpstr>
    </vt:vector>
  </TitlesOfParts>
  <Company>vegaslex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vegas lex</dc:title>
  <dc:creator>administrator</dc:creator>
  <cp:lastModifiedBy>sov</cp:lastModifiedBy>
  <cp:revision>1293</cp:revision>
  <cp:lastPrinted>2018-06-18T13:27:43Z</cp:lastPrinted>
  <dcterms:created xsi:type="dcterms:W3CDTF">2012-02-14T14:25:55Z</dcterms:created>
  <dcterms:modified xsi:type="dcterms:W3CDTF">2018-06-18T16:23:40Z</dcterms:modified>
</cp:coreProperties>
</file>