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C78"/>
    <a:srgbClr val="325C4F"/>
    <a:srgbClr val="FFFFFF"/>
    <a:srgbClr val="13A3B7"/>
    <a:srgbClr val="2885A2"/>
    <a:srgbClr val="4A7D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b="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57449" y="6356350"/>
            <a:ext cx="4229894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23849" y="635635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C1E638-3F78-4E0D-883A-B278700C48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2527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/>
              <a:pPr/>
              <a:t>05.06.2018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Экономическая целесообразность использования  </a:t>
            </a:r>
            <a:br>
              <a:rPr lang="ru-RU" sz="2400" b="1" dirty="0" smtClean="0"/>
            </a:br>
            <a:r>
              <a:rPr lang="ru-RU" sz="2400" b="1" dirty="0" smtClean="0"/>
              <a:t>ОАО «Тверьавтотранс» земельного участка по адресу: </a:t>
            </a:r>
            <a:br>
              <a:rPr lang="ru-RU" sz="2400" b="1" dirty="0" smtClean="0"/>
            </a:br>
            <a:r>
              <a:rPr lang="ru-RU" sz="2400" b="1" dirty="0" smtClean="0"/>
              <a:t>г. Тверь, ул. Коминтерна, д. 99б </a:t>
            </a:r>
            <a:endParaRPr lang="de-DE" sz="2400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3286116" y="1555202"/>
            <a:ext cx="5857884" cy="5302798"/>
            <a:chOff x="3286116" y="1555202"/>
            <a:chExt cx="5857884" cy="5302798"/>
          </a:xfrm>
        </p:grpSpPr>
        <p:grpSp>
          <p:nvGrpSpPr>
            <p:cNvPr id="4" name="Gruppieren 35"/>
            <p:cNvGrpSpPr/>
            <p:nvPr/>
          </p:nvGrpSpPr>
          <p:grpSpPr>
            <a:xfrm>
              <a:off x="3929058" y="1555202"/>
              <a:ext cx="5214942" cy="5302798"/>
              <a:chOff x="3929058" y="1555202"/>
              <a:chExt cx="5214942" cy="5302798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3929058" y="1555202"/>
                <a:ext cx="5214942" cy="53027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23" name="Textfeld 2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    <p:cNvSpPr txBox="1"/>
              <p:nvPr/>
            </p:nvSpPr>
            <p:spPr>
              <a:xfrm>
                <a:off x="4037256" y="1961952"/>
                <a:ext cx="2749322" cy="347786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defTabSz="801688"/>
                <a:r>
                  <a:rPr lang="ru-RU" sz="2400" b="1" dirty="0" smtClean="0">
                    <a:solidFill>
                      <a:schemeClr val="bg1"/>
                    </a:solidFill>
                  </a:rPr>
                  <a:t>РАСХОДЫ </a:t>
                </a:r>
              </a:p>
              <a:p>
                <a:pPr defTabSz="801688"/>
                <a:r>
                  <a:rPr lang="ru-RU" sz="1400" i="1" dirty="0" smtClean="0">
                    <a:solidFill>
                      <a:schemeClr val="bg1"/>
                    </a:solidFill>
                  </a:rPr>
                  <a:t>Арендная плата за пользование участком </a:t>
                </a:r>
              </a:p>
              <a:p>
                <a:pPr defTabSz="801688"/>
                <a:r>
                  <a:rPr lang="ru-RU" sz="1400" dirty="0" smtClean="0">
                    <a:solidFill>
                      <a:schemeClr val="bg1"/>
                    </a:solidFill>
                  </a:rPr>
                  <a:t> 2 044 512,00</a:t>
                </a:r>
              </a:p>
              <a:p>
                <a:pPr defTabSz="801688"/>
                <a:r>
                  <a:rPr lang="ru-RU" sz="1400" i="1" dirty="0" smtClean="0">
                    <a:solidFill>
                      <a:schemeClr val="bg1"/>
                    </a:solidFill>
                  </a:rPr>
                  <a:t>Охрана</a:t>
                </a:r>
              </a:p>
              <a:p>
                <a:pPr defTabSz="801688"/>
                <a:r>
                  <a:rPr lang="ru-RU" sz="1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1 055 000,00</a:t>
                </a:r>
              </a:p>
              <a:p>
                <a:pPr defTabSz="801688"/>
                <a:r>
                  <a:rPr lang="ru-RU" sz="1400" i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Вывоз мусора</a:t>
                </a:r>
              </a:p>
              <a:p>
                <a:pPr defTabSz="801688"/>
                <a:r>
                  <a:rPr lang="ru-RU" sz="1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8 340,00</a:t>
                </a:r>
              </a:p>
              <a:p>
                <a:pPr defTabSz="801688"/>
                <a:r>
                  <a:rPr lang="ru-RU" sz="1400" i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Телефония, интернет</a:t>
                </a:r>
              </a:p>
              <a:p>
                <a:pPr defTabSz="801688"/>
                <a:r>
                  <a:rPr lang="ru-RU" sz="1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28 800,00</a:t>
                </a:r>
              </a:p>
              <a:p>
                <a:pPr defTabSz="801688"/>
                <a:r>
                  <a:rPr lang="ru-RU" sz="1400" i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Амортизация имущества</a:t>
                </a:r>
              </a:p>
              <a:p>
                <a:pPr defTabSz="801688"/>
                <a:r>
                  <a:rPr lang="ru-RU" sz="1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1 535 399,00</a:t>
                </a:r>
              </a:p>
              <a:p>
                <a:pPr defTabSz="801688"/>
                <a:r>
                  <a:rPr lang="ru-RU" sz="1400" i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Электроэнергия</a:t>
                </a:r>
              </a:p>
              <a:p>
                <a:pPr defTabSz="801688"/>
                <a:r>
                  <a:rPr lang="ru-RU" sz="1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142 105,00</a:t>
                </a:r>
                <a:endParaRPr lang="ru-RU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defTabSz="801688"/>
                <a:endParaRPr lang="en-US" sz="1400" dirty="0">
                  <a:solidFill>
                    <a:schemeClr val="bg1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4" name="Textfeld 2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    <p:cNvSpPr txBox="1"/>
              <p:nvPr/>
            </p:nvSpPr>
            <p:spPr>
              <a:xfrm>
                <a:off x="6929454" y="1961952"/>
                <a:ext cx="2071702" cy="1477317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defTabSz="801688">
                  <a:spcAft>
                    <a:spcPts val="600"/>
                  </a:spcAft>
                </a:pPr>
                <a:r>
                  <a:rPr lang="ru-RU" sz="2400" b="1" dirty="0" smtClean="0">
                    <a:solidFill>
                      <a:schemeClr val="bg1"/>
                    </a:solidFill>
                  </a:rPr>
                  <a:t>ДОХОД </a:t>
                </a:r>
              </a:p>
              <a:p>
                <a:pPr defTabSz="801688">
                  <a:spcAft>
                    <a:spcPts val="600"/>
                  </a:spcAft>
                </a:pPr>
                <a:r>
                  <a:rPr lang="ru-RU" sz="1400" i="1" dirty="0" smtClean="0">
                    <a:solidFill>
                      <a:schemeClr val="bg1"/>
                    </a:solidFill>
                  </a:rPr>
                  <a:t>По договорам на парковку автотранспорта</a:t>
                </a:r>
              </a:p>
              <a:p>
                <a:pPr defTabSz="801688">
                  <a:spcAft>
                    <a:spcPts val="600"/>
                  </a:spcAft>
                </a:pPr>
                <a:r>
                  <a:rPr lang="ru-RU" sz="1400" dirty="0" smtClean="0">
                    <a:solidFill>
                      <a:schemeClr val="bg1"/>
                    </a:solidFill>
                  </a:rPr>
                  <a:t>1 371 772,00</a:t>
                </a:r>
                <a:endParaRPr lang="en-US" sz="1400" dirty="0">
                  <a:solidFill>
                    <a:schemeClr val="bg1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31" name="Textfeld 30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    <p:cNvSpPr txBox="1"/>
              <p:nvPr/>
            </p:nvSpPr>
            <p:spPr>
              <a:xfrm>
                <a:off x="4143372" y="5500702"/>
                <a:ext cx="1928826" cy="112337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defTabSz="801688">
                  <a:spcAft>
                    <a:spcPts val="600"/>
                  </a:spcAft>
                </a:pPr>
                <a:r>
                  <a:rPr lang="ru-RU" sz="2400" b="1" dirty="0" smtClean="0">
                    <a:solidFill>
                      <a:schemeClr val="bg1"/>
                    </a:solidFill>
                  </a:rPr>
                  <a:t>ИТОГО: </a:t>
                </a:r>
              </a:p>
              <a:p>
                <a:pPr defTabSz="801688">
                  <a:spcAft>
                    <a:spcPts val="600"/>
                  </a:spcAft>
                </a:pPr>
                <a:r>
                  <a:rPr lang="ru-RU" sz="2400" b="1" dirty="0" smtClean="0">
                    <a:solidFill>
                      <a:schemeClr val="bg1"/>
                    </a:solidFill>
                  </a:rPr>
                  <a:t>4 814 156,00</a:t>
                </a:r>
                <a:r>
                  <a:rPr lang="en-US" sz="1600" dirty="0">
                    <a:solidFill>
                      <a:schemeClr val="bg1"/>
                    </a:solidFill>
                  </a:rPr>
                  <a:t/>
                </a:r>
                <a:br>
                  <a:rPr lang="en-US" sz="1600" dirty="0">
                    <a:solidFill>
                      <a:schemeClr val="bg1"/>
                    </a:solidFill>
                  </a:rPr>
                </a:br>
                <a:endParaRPr lang="en-US" sz="1400" dirty="0">
                  <a:solidFill>
                    <a:schemeClr val="bg1"/>
                  </a:solidFill>
                  <a:latin typeface="Calibri Light" panose="020F0302020204030204" pitchFamily="34" charset="0"/>
                </a:endParaRPr>
              </a:p>
            </p:txBody>
          </p:sp>
        </p:grpSp>
        <p:grpSp>
          <p:nvGrpSpPr>
            <p:cNvPr id="5" name="Gruppieren 34"/>
            <p:cNvGrpSpPr/>
            <p:nvPr/>
          </p:nvGrpSpPr>
          <p:grpSpPr>
            <a:xfrm>
              <a:off x="3286116" y="1555202"/>
              <a:ext cx="853957" cy="5302798"/>
              <a:chOff x="3286116" y="1555202"/>
              <a:chExt cx="853957" cy="5302798"/>
            </a:xfrm>
          </p:grpSpPr>
          <p:sp>
            <p:nvSpPr>
              <p:cNvPr id="21" name="Rechteck 20"/>
              <p:cNvSpPr/>
              <p:nvPr/>
            </p:nvSpPr>
            <p:spPr>
              <a:xfrm rot="16200000">
                <a:off x="956188" y="3885130"/>
                <a:ext cx="5302798" cy="64294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 smtClean="0">
                    <a:latin typeface="Calibri Light" panose="020F0302020204030204" pitchFamily="34" charset="0"/>
                  </a:rPr>
                  <a:t>ФИНАНСОВЫЙ    РЕЗУЛЬТАТ</a:t>
                </a:r>
                <a:endParaRPr lang="en-US" sz="2400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5" name="Gleichschenkliges Dreieck 24"/>
              <p:cNvSpPr/>
              <p:nvPr/>
            </p:nvSpPr>
            <p:spPr>
              <a:xfrm rot="5400000">
                <a:off x="3844183" y="2085115"/>
                <a:ext cx="380765" cy="211015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noProof="1">
                  <a:latin typeface="Calibri Light" panose="020F0302020204030204" pitchFamily="34" charset="0"/>
                </a:endParaRPr>
              </a:p>
            </p:txBody>
          </p:sp>
          <p:sp>
            <p:nvSpPr>
              <p:cNvPr id="33" name="Gleichschenkliges Dreieck 32"/>
              <p:cNvSpPr/>
              <p:nvPr/>
            </p:nvSpPr>
            <p:spPr>
              <a:xfrm rot="5400000">
                <a:off x="3844183" y="5442701"/>
                <a:ext cx="380765" cy="211015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noProof="1">
                  <a:latin typeface="Calibri Light" panose="020F0302020204030204" pitchFamily="34" charset="0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3286116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feld 30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/>
        </p:nvSpPr>
        <p:spPr>
          <a:xfrm>
            <a:off x="7000892" y="5500702"/>
            <a:ext cx="1928826" cy="112337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801688">
              <a:spcAft>
                <a:spcPts val="600"/>
              </a:spcAft>
            </a:pPr>
            <a:r>
              <a:rPr lang="ru-RU" sz="2400" b="1" dirty="0" smtClean="0">
                <a:solidFill>
                  <a:schemeClr val="bg1"/>
                </a:solidFill>
              </a:rPr>
              <a:t>ИТОГО: </a:t>
            </a:r>
          </a:p>
          <a:p>
            <a:pPr defTabSz="801688">
              <a:spcAft>
                <a:spcPts val="600"/>
              </a:spcAft>
            </a:pPr>
            <a:r>
              <a:rPr lang="ru-RU" sz="2400" b="1" dirty="0" smtClean="0">
                <a:solidFill>
                  <a:schemeClr val="bg1"/>
                </a:solidFill>
              </a:rPr>
              <a:t>1 371 772,00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24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X:\07 Produktion\01_Bilder-Bibliothek\Lizenzierte Original-Bilder (PresentationLoad)\4-Objects-Concepts\Fotolia_1632227_X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t="10155" r="25940" b="5356"/>
          <a:stretch/>
        </p:blipFill>
        <p:spPr bwMode="auto">
          <a:xfrm>
            <a:off x="0" y="0"/>
            <a:ext cx="9144686" cy="6858000"/>
          </a:xfrm>
          <a:prstGeom prst="rect">
            <a:avLst/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0" y="0"/>
            <a:ext cx="9144000" cy="759307"/>
          </a:xfrm>
          <a:solidFill>
            <a:schemeClr val="tx1"/>
          </a:solidFill>
        </p:spPr>
        <p:txBody>
          <a:bodyPr/>
          <a:lstStyle/>
          <a:p>
            <a:r>
              <a:rPr lang="ru-RU" altLang="de-DE" noProof="1" smtClean="0">
                <a:solidFill>
                  <a:schemeClr val="bg1"/>
                </a:solidFill>
              </a:rPr>
              <a:t>«Дорожная Карта»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 bwMode="gray">
          <a:xfrm>
            <a:off x="0" y="714356"/>
            <a:ext cx="9144000" cy="500066"/>
          </a:xfrm>
          <a:solidFill>
            <a:schemeClr val="tx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altLang="de-DE" sz="1600" b="1" dirty="0" smtClean="0">
                <a:solidFill>
                  <a:srgbClr val="FF0000"/>
                </a:solidFill>
              </a:rPr>
              <a:t>                 </a:t>
            </a:r>
            <a:r>
              <a:rPr lang="ru-RU" altLang="de-DE" sz="1600" b="1" dirty="0" smtClean="0">
                <a:solidFill>
                  <a:schemeClr val="bg1"/>
                </a:solidFill>
              </a:rPr>
              <a:t>по вопросу передачи в областную собственность земельного участка, арендуемого </a:t>
            </a:r>
          </a:p>
          <a:p>
            <a:pPr>
              <a:spcBef>
                <a:spcPts val="0"/>
              </a:spcBef>
            </a:pPr>
            <a:r>
              <a:rPr lang="ru-RU" altLang="de-DE" sz="1600" b="1" dirty="0" smtClean="0">
                <a:solidFill>
                  <a:schemeClr val="bg1"/>
                </a:solidFill>
              </a:rPr>
              <a:t>                 ОАО «Тверьавтотранс»</a:t>
            </a:r>
            <a:endParaRPr lang="en-US" altLang="de-DE" sz="1600" b="1" dirty="0">
              <a:solidFill>
                <a:schemeClr val="bg1"/>
              </a:solidFill>
            </a:endParaRPr>
          </a:p>
        </p:txBody>
      </p:sp>
      <p:grpSp>
        <p:nvGrpSpPr>
          <p:cNvPr id="4" name="Gruppieren 4"/>
          <p:cNvGrpSpPr/>
          <p:nvPr/>
        </p:nvGrpSpPr>
        <p:grpSpPr>
          <a:xfrm>
            <a:off x="314323" y="3200907"/>
            <a:ext cx="8420101" cy="975754"/>
            <a:chOff x="314323" y="3200907"/>
            <a:chExt cx="8420101" cy="975754"/>
          </a:xfrm>
        </p:grpSpPr>
        <p:sp>
          <p:nvSpPr>
            <p:cNvPr id="49" name="Richtungspfeil 48"/>
            <p:cNvSpPr/>
            <p:nvPr/>
          </p:nvSpPr>
          <p:spPr bwMode="auto">
            <a:xfrm>
              <a:off x="314323" y="3200907"/>
              <a:ext cx="8420101" cy="975754"/>
            </a:xfrm>
            <a:prstGeom prst="homePlate">
              <a:avLst>
                <a:gd name="adj" fmla="val 31935"/>
              </a:avLst>
            </a:prstGeom>
            <a:solidFill>
              <a:srgbClr val="2885A2"/>
            </a:solidFill>
            <a:ln w="12700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2071670" y="3286124"/>
              <a:ext cx="813916" cy="813916"/>
            </a:xfrm>
            <a:prstGeom prst="ellipse">
              <a:avLst/>
            </a:prstGeom>
            <a:solidFill>
              <a:srgbClr val="5A9C78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 smtClean="0"/>
                <a:t>1</a:t>
              </a:r>
            </a:p>
            <a:p>
              <a:pPr algn="ctr"/>
              <a:r>
                <a:rPr lang="ru-RU" sz="1600" b="1" dirty="0" smtClean="0"/>
                <a:t>месяц</a:t>
              </a:r>
              <a:endParaRPr lang="de-DE" sz="1600" b="1" dirty="0"/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4857752" y="3286124"/>
              <a:ext cx="813916" cy="8139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неделя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 bwMode="auto">
            <a:xfrm>
              <a:off x="7572396" y="3286124"/>
              <a:ext cx="813916" cy="81391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 smtClean="0">
                  <a:solidFill>
                    <a:srgbClr val="FFFFFF"/>
                  </a:solidFill>
                </a:rPr>
                <a:t>1</a:t>
              </a:r>
            </a:p>
            <a:p>
              <a:pPr algn="ctr"/>
              <a:r>
                <a:rPr lang="ru-RU" sz="1600" b="1" dirty="0" smtClean="0">
                  <a:solidFill>
                    <a:srgbClr val="FFFFFF"/>
                  </a:solidFill>
                </a:rPr>
                <a:t>месяц</a:t>
              </a:r>
              <a:endParaRPr lang="de-DE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 bwMode="auto">
            <a:xfrm>
              <a:off x="6215074" y="3286124"/>
              <a:ext cx="813916" cy="813916"/>
            </a:xfrm>
            <a:prstGeom prst="ellipse">
              <a:avLst/>
            </a:prstGeom>
            <a:solidFill>
              <a:srgbClr val="13A3B7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>
                  <a:solidFill>
                    <a:srgbClr val="FFFFFF"/>
                  </a:solidFill>
                </a:rPr>
                <a:t>2 дня</a:t>
              </a:r>
            </a:p>
          </p:txBody>
        </p:sp>
        <p:sp>
          <p:nvSpPr>
            <p:cNvPr id="56" name="Ellipse 55"/>
            <p:cNvSpPr/>
            <p:nvPr/>
          </p:nvSpPr>
          <p:spPr bwMode="auto">
            <a:xfrm>
              <a:off x="3500430" y="3286124"/>
              <a:ext cx="813916" cy="8139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1 </a:t>
              </a:r>
            </a:p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месяц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Ellipse 61"/>
            <p:cNvSpPr/>
            <p:nvPr/>
          </p:nvSpPr>
          <p:spPr bwMode="auto">
            <a:xfrm>
              <a:off x="785786" y="3286124"/>
              <a:ext cx="813916" cy="813916"/>
            </a:xfrm>
            <a:prstGeom prst="ellipse">
              <a:avLst/>
            </a:prstGeom>
            <a:solidFill>
              <a:srgbClr val="325C4F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 smtClean="0">
                  <a:solidFill>
                    <a:srgbClr val="FFFFFF"/>
                  </a:solidFill>
                </a:rPr>
                <a:t>1</a:t>
              </a:r>
            </a:p>
            <a:p>
              <a:pPr algn="ctr"/>
              <a:r>
                <a:rPr lang="ru-RU" sz="1600" b="1" dirty="0" smtClean="0">
                  <a:solidFill>
                    <a:srgbClr val="FFFFFF"/>
                  </a:solidFill>
                </a:rPr>
                <a:t>месяц</a:t>
              </a:r>
              <a:endParaRPr lang="de-DE" sz="1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6286512" y="1428736"/>
            <a:ext cx="2072501" cy="1643074"/>
          </a:xfrm>
          <a:prstGeom prst="wedgeRoundRectCallout">
            <a:avLst>
              <a:gd name="adj1" fmla="val -38563"/>
              <a:gd name="adj2" fmla="val 65049"/>
              <a:gd name="adj3" fmla="val 16667"/>
            </a:avLst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08000" tIns="72000" rIns="72000" bIns="72000">
            <a:noAutofit/>
          </a:bodyPr>
          <a:lstStyle/>
          <a:p>
            <a:pPr algn="l"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 smtClean="0">
                <a:latin typeface="Calibri" pitchFamily="34" charset="0"/>
                <a:cs typeface="Calibri" pitchFamily="34" charset="0"/>
              </a:rPr>
              <a:t>5. Правительство Тверской области</a:t>
            </a:r>
            <a:endParaRPr lang="en-US" sz="1600" b="1" noProof="1" smtClean="0">
              <a:latin typeface="Calibri" pitchFamily="34" charset="0"/>
              <a:cs typeface="Calibri" pitchFamily="34" charset="0"/>
            </a:endParaRPr>
          </a:p>
          <a:p>
            <a:pPr algn="l">
              <a:lnSpc>
                <a:spcPct val="80000"/>
              </a:lnSpc>
              <a:spcAft>
                <a:spcPts val="400"/>
              </a:spcAft>
            </a:pP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Направление обращения в Росимущество о передаче земельного участка в областную собственность</a:t>
            </a:r>
            <a:endParaRPr lang="en-US" sz="1600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3857620" y="4286256"/>
            <a:ext cx="2149965" cy="2308616"/>
          </a:xfrm>
          <a:prstGeom prst="wedgeRectCallout">
            <a:avLst>
              <a:gd name="adj1" fmla="val 4686"/>
              <a:gd name="adj2" fmla="val -65315"/>
            </a:avLst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 algn="l"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 smtClean="0">
                <a:latin typeface="Calibri" pitchFamily="34" charset="0"/>
                <a:cs typeface="Calibri" pitchFamily="34" charset="0"/>
              </a:rPr>
              <a:t>4. Областное учреждение</a:t>
            </a:r>
            <a:endParaRPr lang="en-US" sz="1600" b="1" noProof="1" smtClean="0">
              <a:latin typeface="Calibri" pitchFamily="34" charset="0"/>
              <a:cs typeface="Calibri" pitchFamily="34" charset="0"/>
            </a:endParaRPr>
          </a:p>
          <a:p>
            <a:pPr algn="l">
              <a:lnSpc>
                <a:spcPct val="80000"/>
              </a:lnSpc>
              <a:spcAft>
                <a:spcPts val="400"/>
              </a:spcAft>
            </a:pP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Подготовка и направление в  Территориальное управление Росимущества заявления о предоставлении земельного участка в безвозмездное пользование</a:t>
            </a:r>
            <a:endParaRPr lang="en-US" sz="1600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 flipH="1">
            <a:off x="6500826" y="4357694"/>
            <a:ext cx="2357454" cy="1907906"/>
          </a:xfrm>
          <a:prstGeom prst="wedgeRoundRectCallout">
            <a:avLst>
              <a:gd name="adj1" fmla="val -21990"/>
              <a:gd name="adj2" fmla="val -68231"/>
              <a:gd name="adj3" fmla="val 16667"/>
            </a:avLst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08000" tIns="72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 smtClean="0">
                <a:latin typeface="Calibri" pitchFamily="34" charset="0"/>
                <a:cs typeface="Calibri" pitchFamily="34" charset="0"/>
              </a:rPr>
              <a:t>6. Территориальное </a:t>
            </a:r>
            <a:r>
              <a:rPr lang="ru-RU" sz="1600" b="1" noProof="1" smtClean="0">
                <a:latin typeface="Calibri" pitchFamily="34" charset="0"/>
                <a:cs typeface="Calibri" pitchFamily="34" charset="0"/>
              </a:rPr>
              <a:t>управление Росимущества</a:t>
            </a:r>
            <a:endParaRPr lang="en-US" sz="1600" b="1" noProof="1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Принятие </a:t>
            </a: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решения </a:t>
            </a: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о передаче участка в  собственность Тверской области</a:t>
            </a:r>
            <a:endParaRPr lang="en-US" sz="1400" noProof="1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1214414" y="4357694"/>
            <a:ext cx="2072501" cy="1586230"/>
          </a:xfrm>
          <a:prstGeom prst="wedgeRectCallout">
            <a:avLst>
              <a:gd name="adj1" fmla="val 4086"/>
              <a:gd name="adj2" fmla="val -73618"/>
            </a:avLst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 algn="l"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 smtClean="0">
                <a:latin typeface="Calibri" pitchFamily="34" charset="0"/>
                <a:cs typeface="Calibri" pitchFamily="34" charset="0"/>
              </a:rPr>
              <a:t>2. Т</a:t>
            </a:r>
            <a:r>
              <a:rPr lang="ru-RU" sz="1600" b="1" noProof="1" smtClean="0">
                <a:latin typeface="Calibri" pitchFamily="34" charset="0"/>
                <a:cs typeface="Calibri" pitchFamily="34" charset="0"/>
              </a:rPr>
              <a:t>ерриториальное управление Росимущества</a:t>
            </a:r>
            <a:endParaRPr lang="en-US" sz="1600" b="1" noProof="1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Принятие решения об утверждении схемы.</a:t>
            </a:r>
            <a:endParaRPr lang="en-US" sz="1400" noProof="1">
              <a:latin typeface="Calibri" pitchFamily="34" charset="0"/>
              <a:cs typeface="Calibri" pitchFamily="34" charset="0"/>
            </a:endParaRPr>
          </a:p>
          <a:p>
            <a:pPr algn="l">
              <a:lnSpc>
                <a:spcPct val="80000"/>
              </a:lnSpc>
              <a:spcAft>
                <a:spcPts val="400"/>
              </a:spcAft>
            </a:pPr>
            <a:endParaRPr lang="en-US" sz="1600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285720" y="1357298"/>
            <a:ext cx="2571768" cy="1571636"/>
          </a:xfrm>
          <a:prstGeom prst="wedgeRectCallout">
            <a:avLst>
              <a:gd name="adj1" fmla="val -22057"/>
              <a:gd name="adj2" fmla="val 79877"/>
            </a:avLst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 algn="l"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 smtClean="0">
                <a:latin typeface="Calibri" pitchFamily="34" charset="0"/>
                <a:cs typeface="Calibri" pitchFamily="34" charset="0"/>
              </a:rPr>
              <a:t>1. ОАО «Тверьавтотранс»</a:t>
            </a:r>
            <a:endParaRPr lang="en-US" sz="1600" b="1" noProof="1" smtClean="0">
              <a:latin typeface="Calibri" pitchFamily="34" charset="0"/>
              <a:cs typeface="Calibri" pitchFamily="34" charset="0"/>
            </a:endParaRPr>
          </a:p>
          <a:p>
            <a:pPr algn="l">
              <a:lnSpc>
                <a:spcPct val="80000"/>
              </a:lnSpc>
              <a:spcAft>
                <a:spcPts val="400"/>
              </a:spcAft>
            </a:pP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Подготовка схемы по разделу земельного участка и  ее направление  у Территориальное управление Росимущества в Тверской области для утверждения</a:t>
            </a:r>
            <a:endParaRPr lang="en-US" sz="1600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3286116" y="1285860"/>
            <a:ext cx="2643206" cy="1714512"/>
          </a:xfrm>
          <a:prstGeom prst="wedgeRectCallout">
            <a:avLst>
              <a:gd name="adj1" fmla="val -32089"/>
              <a:gd name="adj2" fmla="val 70659"/>
            </a:avLst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 smtClean="0">
                <a:latin typeface="Calibri" pitchFamily="34" charset="0"/>
                <a:cs typeface="Calibri" pitchFamily="34" charset="0"/>
              </a:rPr>
              <a:t>3. ОАО </a:t>
            </a:r>
            <a:r>
              <a:rPr lang="ru-RU" sz="1600" b="1" noProof="1" smtClean="0">
                <a:latin typeface="Calibri" pitchFamily="34" charset="0"/>
                <a:cs typeface="Calibri" pitchFamily="34" charset="0"/>
              </a:rPr>
              <a:t>«Тверьавтотранс»</a:t>
            </a:r>
            <a:endParaRPr lang="en-US" sz="1600" b="1" noProof="1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Постановка вновь образованных земельных участков на государственный кадастровый </a:t>
            </a:r>
            <a:r>
              <a:rPr lang="ru-RU" sz="1400" i="1" noProof="1" smtClean="0">
                <a:latin typeface="Calibri" pitchFamily="34" charset="0"/>
                <a:cs typeface="Calibri" pitchFamily="34" charset="0"/>
              </a:rPr>
              <a:t>учет (с одновременным прекращением права аренды)</a:t>
            </a:r>
            <a:endParaRPr lang="en-US" sz="1400" i="1" noProof="1">
              <a:latin typeface="Calibri" pitchFamily="34" charset="0"/>
              <a:cs typeface="Calibri" pitchFamily="34" charset="0"/>
            </a:endParaRPr>
          </a:p>
          <a:p>
            <a:pPr algn="l">
              <a:lnSpc>
                <a:spcPct val="80000"/>
              </a:lnSpc>
              <a:spcAft>
                <a:spcPts val="400"/>
              </a:spcAft>
            </a:pPr>
            <a:endParaRPr lang="en-US" sz="1600" noProof="1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45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190</Words>
  <PresentationFormat>Экран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 Экономическая целесообразность использования   ОАО «Тверьавтотранс» земельного участка по адресу:  г. Тверь, ул. Коминтерна, д. 99б </vt:lpstr>
      <vt:lpstr>«Дорожная Карта»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целесообразность использования   ОАО «Тверьавтотранс» земельного участка по адресу: г. Тверь, ул. Коминтерна, д. 99б </dc:title>
  <dc:creator>Семёнова Наталья Михайловна</dc:creator>
  <cp:lastModifiedBy>Semenova</cp:lastModifiedBy>
  <cp:revision>44</cp:revision>
  <dcterms:created xsi:type="dcterms:W3CDTF">2018-06-05T06:05:40Z</dcterms:created>
  <dcterms:modified xsi:type="dcterms:W3CDTF">2018-06-05T12:36:59Z</dcterms:modified>
</cp:coreProperties>
</file>