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07" r:id="rId3"/>
    <p:sldId id="308" r:id="rId4"/>
    <p:sldId id="309" r:id="rId5"/>
    <p:sldId id="317" r:id="rId6"/>
    <p:sldId id="316" r:id="rId7"/>
    <p:sldId id="315" r:id="rId8"/>
    <p:sldId id="318" r:id="rId9"/>
  </p:sldIdLst>
  <p:sldSz cx="9144000" cy="5143500" type="screen16x9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CDF"/>
    <a:srgbClr val="FEF4EC"/>
    <a:srgbClr val="EDEBDF"/>
    <a:srgbClr val="FEF6F0"/>
    <a:srgbClr val="F9B6A9"/>
    <a:srgbClr val="FFFDFB"/>
    <a:srgbClr val="FFFFFF"/>
    <a:srgbClr val="A88000"/>
    <a:srgbClr val="F37157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6404" autoAdjust="0"/>
  </p:normalViewPr>
  <p:slideViewPr>
    <p:cSldViewPr>
      <p:cViewPr>
        <p:scale>
          <a:sx n="95" d="100"/>
          <a:sy n="95" d="100"/>
        </p:scale>
        <p:origin x="813" y="5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27"/>
        <p:guide pos="2141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38D27A-7803-46B6-88FD-D22776F10E20}" type="datetimeFigureOut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217EF1-8770-45D0-A417-F1DA724B02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D88727-D83E-4A68-A7C3-2154A41948C3}" type="datetimeFigureOut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7" tIns="45363" rIns="90727" bIns="4536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727" tIns="45363" rIns="90727" bIns="45363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FFBB4B-0EBB-4C54-B6D9-55C82D9DC3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7155" indent="-283521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4085" indent="-22681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7718" indent="-22681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1352" indent="-22681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94986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48620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02254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55888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57EA5-F671-47E9-A5CA-2ED04D86BF9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  <p:sp>
        <p:nvSpPr>
          <p:cNvPr id="2048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7155" indent="-283521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4085" indent="-22681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7718" indent="-22681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1352" indent="-22681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94986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48620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02254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55888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1A445-3085-423F-8CBF-531E8336C9D6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F7C1-689E-4EEA-B94E-E2951C63D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293F-1401-4FE5-991D-7AF413D64F7E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4626D-7DA0-4E8B-854E-33A52C6575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C4951-43DF-4626-8E3E-8FEAF1EE2BD4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8F3A7-8D33-43C9-90D1-57C010FE65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FD524-797C-465F-B85E-EF3DCF1275FB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00825-9F5B-49F7-A71A-6AE377E0DE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36E80-A0C3-4B25-8315-14B334B229F9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95CD6-15B5-40EE-972D-6334EA496E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8E6FD-638E-49EB-B351-1373EC5F2AA4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B2F72-B421-4F4C-8E3E-44CF4E769B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A1A22-4244-481D-A7D7-45E9D044356C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1A8C6-288E-4C99-AC99-1D0C900560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D4C8-64FD-4321-A35A-BB238639E84E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29E3D-5D90-4FF3-B5A5-44C1FC483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D1E54-2A22-46F3-9221-AF06718CCFC9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7136E-9DEF-414C-88F3-F98EB960E2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0158C-FA85-43EB-B62C-4E8D7AFFBB4F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B0AAB-322E-4EDC-8A4A-2B5F536F7F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F056-0AC3-46B5-88C3-947A2BA76091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35B5E-D6B2-4031-9F5F-FEE83CA843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D543F7-9E6E-4EF4-A69D-E460F3868019}" type="datetime1">
              <a:rPr lang="ru-RU"/>
              <a:pPr>
                <a:defRPr/>
              </a:pPr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878647-8ED0-4025-95FC-878D0B481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orlov@tverreg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16013" y="87313"/>
            <a:ext cx="7667625" cy="900261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Правительства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Тверской области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51" name="Содержимое 4"/>
          <p:cNvSpPr>
            <a:spLocks noGrp="1"/>
          </p:cNvSpPr>
          <p:nvPr>
            <p:ph idx="1"/>
          </p:nvPr>
        </p:nvSpPr>
        <p:spPr>
          <a:xfrm>
            <a:off x="1116632" y="1923678"/>
            <a:ext cx="7703840" cy="129597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ru-RU" altLang="ru-RU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Подходы </a:t>
            </a:r>
            <a:r>
              <a:rPr lang="ru-RU" altLang="ru-RU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 формированию</a:t>
            </a:r>
          </a:p>
          <a:p>
            <a:pPr algn="ctr">
              <a:buFont typeface="Arial" charset="0"/>
              <a:buNone/>
              <a:defRPr/>
            </a:pPr>
            <a:r>
              <a:rPr lang="ru-RU" altLang="ru-RU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кадрового </a:t>
            </a:r>
            <a:r>
              <a:rPr lang="ru-RU" altLang="ru-RU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резерва </a:t>
            </a:r>
            <a:r>
              <a:rPr lang="ru-RU" altLang="ru-RU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altLang="ru-RU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 </a:t>
            </a:r>
            <a:endParaRPr lang="ru-RU" altLang="ru-RU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760788"/>
            <a:ext cx="5553075" cy="538162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509713" y="4371975"/>
            <a:ext cx="64658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09.04.2018 </a:t>
            </a: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2054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1619672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812360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976632" y="242044"/>
            <a:ext cx="8059864" cy="6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150" dirty="0">
                <a:solidFill>
                  <a:sysClr val="windowText" lastClr="000000"/>
                </a:solidFill>
              </a:rPr>
              <a:t>Кадровый резерв Тверской </a:t>
            </a:r>
            <a:r>
              <a:rPr lang="ru-RU" sz="3150" dirty="0" smtClean="0">
                <a:solidFill>
                  <a:sysClr val="windowText" lastClr="000000"/>
                </a:solidFill>
              </a:rPr>
              <a:t>области. Понятие.</a:t>
            </a:r>
            <a:endParaRPr kumimoji="0" lang="ru-RU" sz="315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105272" y="1181720"/>
            <a:ext cx="8038728" cy="3910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4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Включает в себя:</a:t>
            </a:r>
          </a:p>
          <a:p>
            <a:pPr marL="0" marR="0" lvl="0" indent="0" algn="l" defTabSz="1800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	кадровый резерв Тверской области (ст. 64, ФЗ № 79-ФЗ),</a:t>
            </a:r>
          </a:p>
          <a:p>
            <a:pPr marL="0" marR="0" lvl="0" indent="0" algn="l" defTabSz="1800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	кадровый резерв государственного органа исполнительной власти Тверской области (ст. 64, ФЗ № 79-ФЗ),</a:t>
            </a:r>
          </a:p>
          <a:p>
            <a:pPr marL="0" indent="0" defTabSz="1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35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ru-RU" sz="3500" dirty="0" smtClean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ru-RU" sz="3500" dirty="0">
                <a:solidFill>
                  <a:sysClr val="windowText" lastClr="000000"/>
                </a:solidFill>
                <a:latin typeface="Calibri" panose="020F0502020204030204"/>
              </a:rPr>
              <a:t>кадровый резерв органов местного самоуправления (ст. 33 ФЗ № 25-ФЗ),</a:t>
            </a:r>
          </a:p>
          <a:p>
            <a:pPr marL="0" indent="0" defTabSz="1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3500" dirty="0">
                <a:solidFill>
                  <a:sysClr val="windowText" lastClr="000000"/>
                </a:solidFill>
                <a:latin typeface="Calibri" panose="020F0502020204030204"/>
              </a:rPr>
              <a:t>  кадровый </a:t>
            </a:r>
            <a:r>
              <a:rPr lang="ru-RU" sz="3500" dirty="0">
                <a:solidFill>
                  <a:sysClr val="windowText" lastClr="000000"/>
                </a:solidFill>
                <a:latin typeface="Calibri" panose="020F0502020204030204"/>
              </a:rPr>
              <a:t>состав Тверской области, включенный </a:t>
            </a:r>
            <a:r>
              <a:rPr lang="ru-RU" sz="3500" dirty="0">
                <a:solidFill>
                  <a:sysClr val="windowText" lastClr="000000"/>
                </a:solidFill>
                <a:latin typeface="Calibri" panose="020F0502020204030204"/>
              </a:rPr>
              <a:t>в резервы    управленческих кадров Тверской области (поручение Президента РФ от 01.08.2008 N  Пр-1573) :</a:t>
            </a:r>
          </a:p>
          <a:p>
            <a:pPr marL="756000" marR="0" lvl="0" indent="-228600" algn="l" defTabSz="1800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Резерв под патронажем Президента РФ;</a:t>
            </a:r>
          </a:p>
          <a:p>
            <a:pPr marL="756000" marR="0" lvl="0" indent="-228600" algn="l" defTabSz="1800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Федеральный резерв управленческих кадров и распределенные по уровням (высший, базовый, перспективный;</a:t>
            </a:r>
          </a:p>
          <a:p>
            <a:pPr marL="756000" lvl="0" defTabSz="1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dirty="0" smtClean="0">
                <a:solidFill>
                  <a:sysClr val="windowText" lastClr="000000"/>
                </a:solidFill>
              </a:rPr>
              <a:t>Резерв </a:t>
            </a: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управленческих кадров Тверской области;</a:t>
            </a:r>
          </a:p>
          <a:p>
            <a:pPr marL="756000" lvl="0" defTabSz="1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dirty="0" smtClean="0">
                <a:solidFill>
                  <a:sysClr val="windowText" lastClr="000000"/>
                </a:solidFill>
              </a:rPr>
              <a:t>Муниципальные </a:t>
            </a: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резервы управленческих кадров.</a:t>
            </a:r>
          </a:p>
        </p:txBody>
      </p:sp>
    </p:spTree>
    <p:extLst>
      <p:ext uri="{BB962C8B-B14F-4D97-AF65-F5344CB8AC3E}">
        <p14:creationId xmlns:p14="http://schemas.microsoft.com/office/powerpoint/2010/main" val="25122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41376" y="267494"/>
            <a:ext cx="5626968" cy="709191"/>
          </a:xfrm>
        </p:spPr>
        <p:txBody>
          <a:bodyPr/>
          <a:lstStyle/>
          <a:p>
            <a:r>
              <a:rPr lang="ru-RU" dirty="0" smtClean="0"/>
              <a:t>Основная проблема.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043608" y="1015770"/>
            <a:ext cx="7876340" cy="386023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О</a:t>
            </a:r>
            <a:r>
              <a:rPr lang="ru-RU" sz="2400" dirty="0" smtClean="0"/>
              <a:t>тсутствие понимания: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ru-RU" sz="2400" dirty="0" smtClean="0"/>
              <a:t>для </a:t>
            </a:r>
            <a:r>
              <a:rPr lang="ru-RU" sz="2400" dirty="0" smtClean="0"/>
              <a:t>какой цели формируется и планируется развивать кадровые резервы, </a:t>
            </a:r>
            <a:endParaRPr lang="ru-RU" sz="2400" dirty="0" smtClean="0"/>
          </a:p>
          <a:p>
            <a:pPr>
              <a:lnSpc>
                <a:spcPct val="90000"/>
              </a:lnSpc>
              <a:buFontTx/>
              <a:buChar char="-"/>
            </a:pPr>
            <a:r>
              <a:rPr lang="ru-RU" sz="2400" dirty="0" smtClean="0"/>
              <a:t>каким </a:t>
            </a:r>
            <a:r>
              <a:rPr lang="ru-RU" sz="2400" dirty="0" smtClean="0"/>
              <a:t>образом эта работа поможет жителям Тверской области и Правительству Тверской области, в частности, в достижении поставленных  целей, </a:t>
            </a:r>
            <a:endParaRPr lang="ru-RU" sz="2400" dirty="0" smtClean="0"/>
          </a:p>
          <a:p>
            <a:pPr>
              <a:lnSpc>
                <a:spcPct val="90000"/>
              </a:lnSpc>
              <a:buFontTx/>
              <a:buChar char="-"/>
            </a:pPr>
            <a:r>
              <a:rPr lang="ru-RU" sz="2400" dirty="0" smtClean="0"/>
              <a:t>почему </a:t>
            </a:r>
            <a:r>
              <a:rPr lang="ru-RU" sz="2400" dirty="0" smtClean="0"/>
              <a:t>нельзя обойтись обычным естественным движением людей по карьерным ступенькам, которое всё равно так или иначе происходит</a:t>
            </a:r>
            <a:r>
              <a:rPr lang="ru-RU" sz="2400" dirty="0" smtClean="0"/>
              <a:t>….,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ru-RU" sz="2400" dirty="0" smtClean="0"/>
              <a:t>потому </a:t>
            </a:r>
            <a:r>
              <a:rPr lang="ru-RU" sz="2400" dirty="0" smtClean="0"/>
              <a:t>что «так </a:t>
            </a:r>
            <a:r>
              <a:rPr lang="ru-RU" sz="2400" dirty="0" smtClean="0"/>
              <a:t>делают все»? </a:t>
            </a:r>
            <a:r>
              <a:rPr lang="ru-RU" sz="2400" dirty="0"/>
              <a:t>э</a:t>
            </a:r>
            <a:r>
              <a:rPr lang="ru-RU" sz="2400" dirty="0" smtClean="0"/>
              <a:t>то модно?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2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1619672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812360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08063" y="316412"/>
            <a:ext cx="8030716" cy="643525"/>
          </a:xfrm>
        </p:spPr>
        <p:txBody>
          <a:bodyPr/>
          <a:lstStyle/>
          <a:p>
            <a:r>
              <a:rPr lang="ru-RU" dirty="0" smtClean="0"/>
              <a:t>Подходы к формированию.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08063" y="1203598"/>
            <a:ext cx="79564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1" u="sng" dirty="0" smtClean="0"/>
              <a:t>Первое.</a:t>
            </a:r>
            <a:endParaRPr lang="ru-RU" sz="3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Определить/сформировать </a:t>
            </a:r>
            <a:r>
              <a:rPr lang="ru-RU" sz="2400" dirty="0"/>
              <a:t>потребность в резерве для исполнительных органов государственной власти и муниципальных образований Тверской области.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 какие должности нужен резерв?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Почему он нужен именно под эти должности?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каком количестве?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Кому станет «жить лучше», если резерв появится?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Какую проблему мы решим при этом?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18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1619672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812360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08063" y="316412"/>
            <a:ext cx="8030716" cy="643525"/>
          </a:xfrm>
        </p:spPr>
        <p:txBody>
          <a:bodyPr/>
          <a:lstStyle/>
          <a:p>
            <a:r>
              <a:rPr lang="ru-RU" dirty="0" smtClean="0"/>
              <a:t>Подходы к формированию.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203598"/>
            <a:ext cx="777686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1" u="sng" dirty="0" smtClean="0"/>
              <a:t>Второе</a:t>
            </a:r>
            <a:r>
              <a:rPr lang="ru-RU" sz="3200" b="1" u="sng" dirty="0"/>
              <a:t>.</a:t>
            </a:r>
            <a:endParaRPr lang="ru-RU" sz="3200" b="1" u="sng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Наглядность </a:t>
            </a:r>
            <a:r>
              <a:rPr lang="ru-RU" sz="2400" dirty="0"/>
              <a:t>и визуализация представления информации о кадровом резерве,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Эффективное комбинирование информации о результативности и поведении на рабочем месте с результатами </a:t>
            </a:r>
            <a:r>
              <a:rPr lang="ru-RU" sz="2400" dirty="0" smtClean="0"/>
              <a:t>диагностики </a:t>
            </a:r>
            <a:r>
              <a:rPr lang="ru-RU" sz="2400" dirty="0"/>
              <a:t>кандидатов в резерв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57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6</a:t>
            </a:r>
            <a:endParaRPr 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1619672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812360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08063" y="316412"/>
            <a:ext cx="8030716" cy="643525"/>
          </a:xfrm>
        </p:spPr>
        <p:txBody>
          <a:bodyPr/>
          <a:lstStyle/>
          <a:p>
            <a:r>
              <a:rPr lang="ru-RU" dirty="0" smtClean="0"/>
              <a:t>Подходы к формированию.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20865" y="1158736"/>
            <a:ext cx="8017914" cy="287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ru-RU" sz="3200" b="1" u="sng" dirty="0" smtClean="0">
                <a:solidFill>
                  <a:prstClr val="black"/>
                </a:solidFill>
                <a:latin typeface="Calibri"/>
                <a:cs typeface="+mn-cs"/>
              </a:rPr>
              <a:t>Третье.</a:t>
            </a:r>
            <a:endParaRPr lang="ru-RU" sz="3200" b="1" u="sng" dirty="0">
              <a:solidFill>
                <a:prstClr val="black"/>
              </a:solidFill>
              <a:latin typeface="Calibri"/>
              <a:cs typeface="+mn-cs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</a:pPr>
            <a:r>
              <a:rPr lang="ru-RU" sz="2400" dirty="0" smtClean="0">
                <a:solidFill>
                  <a:prstClr val="black"/>
                </a:solidFill>
                <a:latin typeface="Calibri"/>
                <a:cs typeface="+mn-cs"/>
              </a:rPr>
              <a:t>Уделить особое внимание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профессиографическому анализу целевых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должностей:</a:t>
            </a:r>
          </a:p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какие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требования предъявляются к кандидатам, </a:t>
            </a:r>
            <a:endParaRPr lang="ru-RU" sz="24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кто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и почему сейчас успешен или не успешен на той или иной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должности, </a:t>
            </a: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а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 не </a:t>
            </a:r>
            <a:r>
              <a:rPr lang="ru-RU" sz="2400" dirty="0" smtClean="0">
                <a:solidFill>
                  <a:prstClr val="black"/>
                </a:solidFill>
                <a:latin typeface="Calibri"/>
                <a:cs typeface="+mn-cs"/>
              </a:rPr>
              <a:t>только диагностике людей.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7</a:t>
            </a:r>
            <a:endParaRPr 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1619672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812360" y="120359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08063" y="316412"/>
            <a:ext cx="8030716" cy="643525"/>
          </a:xfrm>
        </p:spPr>
        <p:txBody>
          <a:bodyPr/>
          <a:lstStyle/>
          <a:p>
            <a:r>
              <a:rPr lang="ru-RU" dirty="0" smtClean="0"/>
              <a:t>Подходы к формированию.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978669" y="1203598"/>
            <a:ext cx="8060110" cy="36004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ru-RU" sz="4600" b="1" u="sng" dirty="0" smtClean="0"/>
              <a:t>Четвертое.</a:t>
            </a:r>
            <a:endParaRPr lang="ru-RU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ru-RU" sz="3800" dirty="0"/>
              <a:t>Карьерный рост – это следствие результатов работы, а не административных связей </a:t>
            </a:r>
            <a:r>
              <a:rPr lang="ru-RU" sz="3800" dirty="0" smtClean="0"/>
              <a:t>и</a:t>
            </a:r>
            <a:r>
              <a:rPr lang="en-US" sz="3800" dirty="0"/>
              <a:t>/</a:t>
            </a:r>
            <a:r>
              <a:rPr lang="ru-RU" sz="3800" dirty="0" smtClean="0"/>
              <a:t>или </a:t>
            </a:r>
            <a:r>
              <a:rPr lang="ru-RU" sz="3800" dirty="0"/>
              <a:t>успешного прохождения диагностических процедур.</a:t>
            </a:r>
          </a:p>
          <a:p>
            <a:pPr marL="0" indent="0">
              <a:buNone/>
            </a:pPr>
            <a:r>
              <a:rPr lang="ru-RU" sz="3800" dirty="0" smtClean="0"/>
              <a:t>Ключевой </a:t>
            </a:r>
            <a:r>
              <a:rPr lang="ru-RU" sz="3800" dirty="0" smtClean="0"/>
              <a:t>результат работы с </a:t>
            </a:r>
            <a:r>
              <a:rPr lang="ru-RU" sz="3800" dirty="0" smtClean="0"/>
              <a:t>резервом:</a:t>
            </a:r>
          </a:p>
          <a:p>
            <a:r>
              <a:rPr lang="ru-RU" sz="3800" dirty="0" smtClean="0"/>
              <a:t>устойчивое личное впечатление у лиц</a:t>
            </a:r>
            <a:r>
              <a:rPr lang="ru-RU" sz="3800" dirty="0" smtClean="0"/>
              <a:t>, принимающих кадровые </a:t>
            </a:r>
            <a:r>
              <a:rPr lang="ru-RU" sz="3800" dirty="0" smtClean="0"/>
              <a:t>решения, что РЕЗЕРВИСТЫ это </a:t>
            </a:r>
            <a:r>
              <a:rPr lang="ru-RU" sz="3800" dirty="0" smtClean="0"/>
              <a:t>«скамейки запасных» под перечень основных </a:t>
            </a:r>
            <a:r>
              <a:rPr lang="ru-RU" sz="3800" dirty="0" smtClean="0"/>
              <a:t>должностей,</a:t>
            </a:r>
          </a:p>
          <a:p>
            <a:r>
              <a:rPr lang="ru-RU" sz="3800" dirty="0" smtClean="0"/>
              <a:t>НАЗНАЧЕНИЯ </a:t>
            </a:r>
            <a:r>
              <a:rPr lang="ru-RU" sz="3800" dirty="0" smtClean="0"/>
              <a:t>из </a:t>
            </a:r>
            <a:r>
              <a:rPr lang="ru-RU" sz="3800" dirty="0" smtClean="0"/>
              <a:t>резерва.</a:t>
            </a:r>
            <a:endParaRPr lang="ru-RU" sz="3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3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9388" y="123825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79388" y="2787774"/>
            <a:ext cx="4232945" cy="2067297"/>
          </a:xfrm>
        </p:spPr>
        <p:txBody>
          <a:bodyPr/>
          <a:lstStyle/>
          <a:p>
            <a:pPr algn="l"/>
            <a:r>
              <a:rPr lang="ru-RU" sz="2000" dirty="0" smtClean="0"/>
              <a:t>Правительство Тверской области:</a:t>
            </a:r>
            <a:br>
              <a:rPr lang="ru-RU" sz="2000" dirty="0" smtClean="0"/>
            </a:br>
            <a:r>
              <a:rPr lang="ru-RU" sz="2000" dirty="0" smtClean="0"/>
              <a:t>Помощник Губернатора </a:t>
            </a:r>
            <a:br>
              <a:rPr lang="ru-RU" sz="2000" dirty="0" smtClean="0"/>
            </a:br>
            <a:r>
              <a:rPr lang="ru-RU" sz="2000" dirty="0" smtClean="0"/>
              <a:t>Тверской области   </a:t>
            </a:r>
            <a:br>
              <a:rPr lang="ru-RU" sz="2000" dirty="0" smtClean="0"/>
            </a:br>
            <a:r>
              <a:rPr lang="ru-RU" sz="2000" dirty="0" smtClean="0"/>
              <a:t>А.В. Орлов</a:t>
            </a:r>
            <a:br>
              <a:rPr lang="ru-RU" sz="2000" dirty="0" smtClean="0"/>
            </a:br>
            <a:r>
              <a:rPr lang="en-US" sz="2000" dirty="0" smtClean="0"/>
              <a:t>email</a:t>
            </a:r>
            <a:r>
              <a:rPr lang="ru-RU" sz="2000" dirty="0" smtClean="0"/>
              <a:t>: </a:t>
            </a:r>
            <a:r>
              <a:rPr lang="en-US" sz="2000" dirty="0" smtClean="0">
                <a:hlinkClick r:id="rId3"/>
              </a:rPr>
              <a:t>orlov@tverreg.ru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контактный телефон: +79109335921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86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9167</TotalTime>
  <Words>288</Words>
  <Application>Microsoft Office PowerPoint</Application>
  <PresentationFormat>Экран (16:9)</PresentationFormat>
  <Paragraphs>53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Правительства Тверской области</vt:lpstr>
      <vt:lpstr>Презентация PowerPoint</vt:lpstr>
      <vt:lpstr>Основная проблема.</vt:lpstr>
      <vt:lpstr>Подходы к формированию.</vt:lpstr>
      <vt:lpstr>Подходы к формированию.</vt:lpstr>
      <vt:lpstr>Подходы к формированию.</vt:lpstr>
      <vt:lpstr>Подходы к формированию.</vt:lpstr>
      <vt:lpstr>Правительство Тверской области: Помощник Губернатора  Тверской области    А.В. Орлов email: orlov@tverreg.ru контактный телефон: +79109335921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транспорта Тверской области</dc:title>
  <dc:creator>zsl</dc:creator>
  <cp:lastModifiedBy>Andrey Orlov</cp:lastModifiedBy>
  <cp:revision>397</cp:revision>
  <cp:lastPrinted>2017-10-23T11:03:16Z</cp:lastPrinted>
  <dcterms:created xsi:type="dcterms:W3CDTF">2016-06-06T10:50:36Z</dcterms:created>
  <dcterms:modified xsi:type="dcterms:W3CDTF">2018-04-07T19:27:22Z</dcterms:modified>
</cp:coreProperties>
</file>