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76" r:id="rId2"/>
    <p:sldId id="276" r:id="rId3"/>
    <p:sldId id="674" r:id="rId4"/>
    <p:sldId id="505" r:id="rId5"/>
    <p:sldId id="672" r:id="rId6"/>
    <p:sldId id="512" r:id="rId7"/>
    <p:sldId id="518" r:id="rId8"/>
    <p:sldId id="500" r:id="rId9"/>
    <p:sldId id="473" r:id="rId10"/>
    <p:sldId id="498" r:id="rId11"/>
    <p:sldId id="502" r:id="rId12"/>
    <p:sldId id="491" r:id="rId13"/>
    <p:sldId id="478" r:id="rId14"/>
    <p:sldId id="504" r:id="rId15"/>
    <p:sldId id="477" r:id="rId16"/>
    <p:sldId id="686" r:id="rId17"/>
    <p:sldId id="469" r:id="rId18"/>
    <p:sldId id="682" r:id="rId19"/>
    <p:sldId id="684" r:id="rId20"/>
    <p:sldId id="471" r:id="rId21"/>
  </p:sldIdLst>
  <p:sldSz cx="12190413" cy="6859588"/>
  <p:notesSz cx="6797675" cy="9926638"/>
  <p:defaultTextStyle>
    <a:defPPr>
      <a:defRPr lang="ru-RU"/>
    </a:defPPr>
    <a:lvl1pPr marL="0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53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07" algn="l" defTabSz="9143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402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0901814738251716E-2"/>
          <c:y val="0.13139318085667981"/>
          <c:w val="0.95079756892063949"/>
          <c:h val="0.544746578450122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Лист1!$A$2:$A$18</c:f>
              <c:strCache>
                <c:ptCount val="17"/>
                <c:pt idx="0">
                  <c:v>Тульская</c:v>
                </c:pt>
                <c:pt idx="1">
                  <c:v>Московская</c:v>
                </c:pt>
                <c:pt idx="2">
                  <c:v>Курская</c:v>
                </c:pt>
                <c:pt idx="3">
                  <c:v>Калужская</c:v>
                </c:pt>
                <c:pt idx="4">
                  <c:v>Тамбовская</c:v>
                </c:pt>
                <c:pt idx="5">
                  <c:v>Ярославская</c:v>
                </c:pt>
                <c:pt idx="6">
                  <c:v>Рязанская</c:v>
                </c:pt>
                <c:pt idx="7">
                  <c:v>Смоленская</c:v>
                </c:pt>
                <c:pt idx="8">
                  <c:v>Владимирская</c:v>
                </c:pt>
                <c:pt idx="9">
                  <c:v>Воронежская</c:v>
                </c:pt>
                <c:pt idx="10">
                  <c:v>Липецкая</c:v>
                </c:pt>
                <c:pt idx="11">
                  <c:v>Белгородская</c:v>
                </c:pt>
                <c:pt idx="12">
                  <c:v>Ивановская</c:v>
                </c:pt>
                <c:pt idx="13">
                  <c:v>Костромская</c:v>
                </c:pt>
                <c:pt idx="14">
                  <c:v>Тверская</c:v>
                </c:pt>
                <c:pt idx="15">
                  <c:v>Орловская</c:v>
                </c:pt>
                <c:pt idx="16">
                  <c:v>Брянская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44</c:v>
                </c:pt>
                <c:pt idx="1">
                  <c:v>29</c:v>
                </c:pt>
                <c:pt idx="2">
                  <c:v>16</c:v>
                </c:pt>
                <c:pt idx="3">
                  <c:v>15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05-47ED-A52C-687914EE0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506624"/>
        <c:axId val="120512512"/>
      </c:barChart>
      <c:catAx>
        <c:axId val="12050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20512512"/>
        <c:crosses val="autoZero"/>
        <c:auto val="1"/>
        <c:lblAlgn val="ctr"/>
        <c:lblOffset val="100"/>
        <c:noMultiLvlLbl val="0"/>
      </c:catAx>
      <c:valAx>
        <c:axId val="12051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5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73584267875606"/>
          <c:y val="0.25496164312638508"/>
          <c:w val="0.87172562236538986"/>
          <c:h val="0.594659357607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 rot="0" vert="horz"/>
                  <a:lstStyle/>
                  <a:p>
                    <a:pPr>
                      <a:defRPr/>
                    </a:pPr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6,37</a:t>
                    </a:r>
                  </a:p>
                </c:rich>
              </c:tx>
              <c:numFmt formatCode="General" sourceLinked="0"/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24-46C1-8A79-79BCA96B32C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6,8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24-46C1-8A79-79BCA96B32C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7,13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24-46C1-8A79-79BCA96B32C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9,12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24-46C1-8A79-79BCA96B32C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15,55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24-46C1-8A79-79BCA96B32C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/>
              <c:txPr>
                <a:bodyPr/>
                <a:lstStyle/>
                <a:p>
                  <a:pPr>
                    <a:defRPr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>
                    <a:defRPr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Лист1!$A$2:$A$11</c:f>
              <c:numCache>
                <c:formatCode>General</c:formatCode>
                <c:ptCount val="10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  <c:pt idx="7">
                  <c:v>2028</c:v>
                </c:pt>
                <c:pt idx="8">
                  <c:v>2029</c:v>
                </c:pt>
                <c:pt idx="9">
                  <c:v>2030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6.37</c:v>
                </c:pt>
                <c:pt idx="1">
                  <c:v>6.8</c:v>
                </c:pt>
                <c:pt idx="2">
                  <c:v>7.13</c:v>
                </c:pt>
                <c:pt idx="3">
                  <c:v>9.120000000000001</c:v>
                </c:pt>
                <c:pt idx="4">
                  <c:v>15.55</c:v>
                </c:pt>
                <c:pt idx="5">
                  <c:v>15.79</c:v>
                </c:pt>
                <c:pt idx="6">
                  <c:v>15.79</c:v>
                </c:pt>
                <c:pt idx="7">
                  <c:v>15.79</c:v>
                </c:pt>
                <c:pt idx="8">
                  <c:v>15.79</c:v>
                </c:pt>
                <c:pt idx="9">
                  <c:v>15.79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124-46C1-8A79-79BCA96B3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324352"/>
        <c:axId val="128325888"/>
      </c:barChart>
      <c:catAx>
        <c:axId val="12832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25888"/>
        <c:crosses val="autoZero"/>
        <c:auto val="1"/>
        <c:lblAlgn val="ctr"/>
        <c:lblOffset val="100"/>
        <c:noMultiLvlLbl val="0"/>
      </c:catAx>
      <c:valAx>
        <c:axId val="128325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24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464328322596106"/>
          <c:y val="0.11229048938951022"/>
          <c:w val="4.8791060208383093E-2"/>
          <c:h val="0.127513022395363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1F52A-5156-44C5-A23E-DD6D990FD17C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06D3988-EDBF-40FF-81DC-136CA56E92EF}">
      <dgm:prSet phldrT="[Текст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Объем рынка детского отдыха в 2021 году</a:t>
          </a:r>
        </a:p>
        <a:p>
          <a:pPr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03DDF0C2-2DFD-4C61-9AD9-02312BEFEF74}" type="parTrans" cxnId="{8B938ACB-EF1A-4394-9B07-E03F737BC225}">
      <dgm:prSet/>
      <dgm:spPr/>
      <dgm:t>
        <a:bodyPr/>
        <a:lstStyle/>
        <a:p>
          <a:endParaRPr lang="ru-RU"/>
        </a:p>
      </dgm:t>
    </dgm:pt>
    <dgm:pt modelId="{A9C0DFAC-2F81-44FD-86BE-4E211CC97315}" type="sibTrans" cxnId="{8B938ACB-EF1A-4394-9B07-E03F737BC225}">
      <dgm:prSet/>
      <dgm:spPr/>
      <dgm:t>
        <a:bodyPr/>
        <a:lstStyle/>
        <a:p>
          <a:endParaRPr lang="ru-RU"/>
        </a:p>
      </dgm:t>
    </dgm:pt>
    <dgm:pt modelId="{841D6099-0568-4262-990F-17789DE96ABE}">
      <dgm:prSet phldrT="[Текст]"/>
      <dgm:spPr/>
      <dgm:t>
        <a:bodyPr/>
        <a:lstStyle/>
        <a:p>
          <a:endParaRPr lang="ru-RU" dirty="0"/>
        </a:p>
      </dgm:t>
    </dgm:pt>
    <dgm:pt modelId="{D0B92F3B-A2CC-4491-8271-2F1C0203EB6B}" type="parTrans" cxnId="{7C7297CE-3484-448F-A156-3D2124BB3D2B}">
      <dgm:prSet/>
      <dgm:spPr/>
      <dgm:t>
        <a:bodyPr/>
        <a:lstStyle/>
        <a:p>
          <a:endParaRPr lang="ru-RU"/>
        </a:p>
      </dgm:t>
    </dgm:pt>
    <dgm:pt modelId="{E70FEBE8-4474-43FC-83C2-0B66B873AF1B}" type="sibTrans" cxnId="{7C7297CE-3484-448F-A156-3D2124BB3D2B}">
      <dgm:prSet/>
      <dgm:spPr/>
      <dgm:t>
        <a:bodyPr/>
        <a:lstStyle/>
        <a:p>
          <a:endParaRPr lang="ru-RU"/>
        </a:p>
      </dgm:t>
    </dgm:pt>
    <dgm:pt modelId="{F9A3367D-40B9-4C52-A440-81D97A8E4F08}" type="pres">
      <dgm:prSet presAssocID="{7371F52A-5156-44C5-A23E-DD6D990FD1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8D81870-5C78-4221-A443-61C2EDA81923}" type="pres">
      <dgm:prSet presAssocID="{C06D3988-EDBF-40FF-81DC-136CA56E92EF}" presName="parentText" presStyleLbl="node1" presStyleIdx="0" presStyleCnt="1" custLinFactNeighborX="-31687" custLinFactNeighborY="-280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FFCF4C-7FA0-4EC7-92A1-E0FDC126ADB3}" type="pres">
      <dgm:prSet presAssocID="{C06D3988-EDBF-40FF-81DC-136CA56E92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95C15B-5F59-4FB2-855B-50B69E48C8CA}" type="presOf" srcId="{841D6099-0568-4262-990F-17789DE96ABE}" destId="{3EFFCF4C-7FA0-4EC7-92A1-E0FDC126ADB3}" srcOrd="0" destOrd="0" presId="urn:microsoft.com/office/officeart/2005/8/layout/vList2"/>
    <dgm:cxn modelId="{7C7297CE-3484-448F-A156-3D2124BB3D2B}" srcId="{C06D3988-EDBF-40FF-81DC-136CA56E92EF}" destId="{841D6099-0568-4262-990F-17789DE96ABE}" srcOrd="0" destOrd="0" parTransId="{D0B92F3B-A2CC-4491-8271-2F1C0203EB6B}" sibTransId="{E70FEBE8-4474-43FC-83C2-0B66B873AF1B}"/>
    <dgm:cxn modelId="{8B938ACB-EF1A-4394-9B07-E03F737BC225}" srcId="{7371F52A-5156-44C5-A23E-DD6D990FD17C}" destId="{C06D3988-EDBF-40FF-81DC-136CA56E92EF}" srcOrd="0" destOrd="0" parTransId="{03DDF0C2-2DFD-4C61-9AD9-02312BEFEF74}" sibTransId="{A9C0DFAC-2F81-44FD-86BE-4E211CC97315}"/>
    <dgm:cxn modelId="{EE26CB69-AF46-4BDF-A766-61797F451C8C}" type="presOf" srcId="{7371F52A-5156-44C5-A23E-DD6D990FD17C}" destId="{F9A3367D-40B9-4C52-A440-81D97A8E4F08}" srcOrd="0" destOrd="0" presId="urn:microsoft.com/office/officeart/2005/8/layout/vList2"/>
    <dgm:cxn modelId="{B8333A4C-CE6D-4C90-95CA-4AC3E1717A6E}" type="presOf" srcId="{C06D3988-EDBF-40FF-81DC-136CA56E92EF}" destId="{F8D81870-5C78-4221-A443-61C2EDA81923}" srcOrd="0" destOrd="0" presId="urn:microsoft.com/office/officeart/2005/8/layout/vList2"/>
    <dgm:cxn modelId="{FA33EE61-6E12-416E-BFF5-8677296E4665}" type="presParOf" srcId="{F9A3367D-40B9-4C52-A440-81D97A8E4F08}" destId="{F8D81870-5C78-4221-A443-61C2EDA81923}" srcOrd="0" destOrd="0" presId="urn:microsoft.com/office/officeart/2005/8/layout/vList2"/>
    <dgm:cxn modelId="{9B66B543-6C78-4BFB-816A-54143F738B1E}" type="presParOf" srcId="{F9A3367D-40B9-4C52-A440-81D97A8E4F08}" destId="{3EFFCF4C-7FA0-4EC7-92A1-E0FDC126ADB3}" srcOrd="1" destOrd="0" presId="urn:microsoft.com/office/officeart/2005/8/layout/vList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0B309-93EE-4B3B-9FFE-1ECBE8C7331E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</dgm:pt>
    <dgm:pt modelId="{0CC1764E-C477-477B-B43C-0A2AFFFFCD47}">
      <dgm:prSet phldrT="[Текст]" custT="1"/>
      <dgm:spPr/>
      <dgm:t>
        <a:bodyPr/>
        <a:lstStyle/>
        <a:p>
          <a:r>
            <a: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603,2</a:t>
          </a:r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тыс. руб.</a:t>
          </a:r>
        </a:p>
        <a:p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объем рынка детского отдыха</a:t>
          </a:r>
        </a:p>
      </dgm:t>
    </dgm:pt>
    <dgm:pt modelId="{B054431A-12D4-42A9-9C4F-AC4F78C8FED9}" type="parTrans" cxnId="{C6822137-1DB0-432D-B2DE-DD518BC21046}">
      <dgm:prSet/>
      <dgm:spPr/>
      <dgm:t>
        <a:bodyPr/>
        <a:lstStyle/>
        <a:p>
          <a:endParaRPr lang="ru-RU"/>
        </a:p>
      </dgm:t>
    </dgm:pt>
    <dgm:pt modelId="{38BD270E-093F-4988-9E6F-C63D079F8B6C}" type="sibTrans" cxnId="{C6822137-1DB0-432D-B2DE-DD518BC2104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CE7571CD-9ECC-42FA-A606-4C3E293191C7}">
      <dgm:prSet phldrT="[Текст]" custT="1"/>
      <dgm:spPr/>
      <dgm:t>
        <a:bodyPr/>
        <a:lstStyle/>
        <a:p>
          <a:endParaRPr lang="ru-RU" sz="28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58,4</a:t>
          </a:r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тыс.</a:t>
          </a:r>
        </a:p>
        <a:p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детей охвачены организованным отдыхом </a:t>
          </a:r>
        </a:p>
        <a:p>
          <a:endParaRPr lang="ru-RU" sz="16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31EB9E-5503-4E16-BA91-7A5BC82BD9E1}" type="parTrans" cxnId="{CD8618A3-0EFE-4764-9E15-CDF4287FF576}">
      <dgm:prSet/>
      <dgm:spPr/>
      <dgm:t>
        <a:bodyPr/>
        <a:lstStyle/>
        <a:p>
          <a:endParaRPr lang="ru-RU"/>
        </a:p>
      </dgm:t>
    </dgm:pt>
    <dgm:pt modelId="{C0FA1312-BA57-4A9B-A7FF-840A74990E71}" type="sibTrans" cxnId="{CD8618A3-0EFE-4764-9E15-CDF4287FF57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D2FBB517-170F-41E7-B718-4BD36D5B7369}">
      <dgm:prSet phldrT="[Текст]" custT="1"/>
      <dgm:spPr/>
      <dgm:t>
        <a:bodyPr/>
        <a:lstStyle/>
        <a:p>
          <a:endParaRPr lang="ru-RU" sz="16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только  </a:t>
          </a:r>
          <a:r>
            <a: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6,0 %</a:t>
          </a:r>
        </a:p>
        <a:p>
          <a:r>
            <a:rPr lang="ru-RU" sz="16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детей отдыхают за городом</a:t>
          </a:r>
        </a:p>
        <a:p>
          <a:endParaRPr lang="ru-RU" sz="16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DE6322-C857-4A71-BDA7-94BFEB21A217}" type="parTrans" cxnId="{461359FB-9D8D-4ADC-B6A3-5765E7822350}">
      <dgm:prSet/>
      <dgm:spPr/>
      <dgm:t>
        <a:bodyPr/>
        <a:lstStyle/>
        <a:p>
          <a:endParaRPr lang="ru-RU"/>
        </a:p>
      </dgm:t>
    </dgm:pt>
    <dgm:pt modelId="{06E97CC8-642B-481F-84F7-B03D326C37BD}" type="sibTrans" cxnId="{461359FB-9D8D-4ADC-B6A3-5765E7822350}">
      <dgm:prSet/>
      <dgm:spPr/>
      <dgm:t>
        <a:bodyPr/>
        <a:lstStyle/>
        <a:p>
          <a:endParaRPr lang="ru-RU"/>
        </a:p>
      </dgm:t>
    </dgm:pt>
    <dgm:pt modelId="{C5A12F0F-085D-4365-AF86-40104E52CDBB}" type="pres">
      <dgm:prSet presAssocID="{8B50B309-93EE-4B3B-9FFE-1ECBE8C7331E}" presName="Name0" presStyleCnt="0">
        <dgm:presLayoutVars>
          <dgm:dir/>
          <dgm:resizeHandles val="exact"/>
        </dgm:presLayoutVars>
      </dgm:prSet>
      <dgm:spPr/>
    </dgm:pt>
    <dgm:pt modelId="{F7379128-E87B-4C61-932B-C2D677D95ABD}" type="pres">
      <dgm:prSet presAssocID="{0CC1764E-C477-477B-B43C-0A2AFFFFCD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B3D344-DB31-449C-B3E7-E91EA28B0EF9}" type="pres">
      <dgm:prSet presAssocID="{38BD270E-093F-4988-9E6F-C63D079F8B6C}" presName="sibTrans" presStyleLbl="sibTrans2D1" presStyleIdx="0" presStyleCnt="2" custScaleX="119034" custScaleY="59314"/>
      <dgm:spPr/>
      <dgm:t>
        <a:bodyPr/>
        <a:lstStyle/>
        <a:p>
          <a:endParaRPr lang="ru-RU"/>
        </a:p>
      </dgm:t>
    </dgm:pt>
    <dgm:pt modelId="{6552ED13-FD6E-4F98-A00A-49E4AC62EBA7}" type="pres">
      <dgm:prSet presAssocID="{38BD270E-093F-4988-9E6F-C63D079F8B6C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00E3F573-4571-4168-8110-8AC4F8D49BAD}" type="pres">
      <dgm:prSet presAssocID="{CE7571CD-9ECC-42FA-A606-4C3E293191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61D160-25CD-4F27-98A1-4FD9AAC6FA03}" type="pres">
      <dgm:prSet presAssocID="{C0FA1312-BA57-4A9B-A7FF-840A74990E71}" presName="sibTrans" presStyleLbl="sibTrans2D1" presStyleIdx="1" presStyleCnt="2" custScaleX="129518" custScaleY="62909"/>
      <dgm:spPr/>
      <dgm:t>
        <a:bodyPr/>
        <a:lstStyle/>
        <a:p>
          <a:endParaRPr lang="ru-RU"/>
        </a:p>
      </dgm:t>
    </dgm:pt>
    <dgm:pt modelId="{6391CCC6-2738-4A80-A7DB-2A0F76DFD3CE}" type="pres">
      <dgm:prSet presAssocID="{C0FA1312-BA57-4A9B-A7FF-840A74990E71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8704DA29-78D8-40D3-9AAB-03E513A2B830}" type="pres">
      <dgm:prSet presAssocID="{D2FBB517-170F-41E7-B718-4BD36D5B73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8618A3-0EFE-4764-9E15-CDF4287FF576}" srcId="{8B50B309-93EE-4B3B-9FFE-1ECBE8C7331E}" destId="{CE7571CD-9ECC-42FA-A606-4C3E293191C7}" srcOrd="1" destOrd="0" parTransId="{CB31EB9E-5503-4E16-BA91-7A5BC82BD9E1}" sibTransId="{C0FA1312-BA57-4A9B-A7FF-840A74990E71}"/>
    <dgm:cxn modelId="{C6822137-1DB0-432D-B2DE-DD518BC21046}" srcId="{8B50B309-93EE-4B3B-9FFE-1ECBE8C7331E}" destId="{0CC1764E-C477-477B-B43C-0A2AFFFFCD47}" srcOrd="0" destOrd="0" parTransId="{B054431A-12D4-42A9-9C4F-AC4F78C8FED9}" sibTransId="{38BD270E-093F-4988-9E6F-C63D079F8B6C}"/>
    <dgm:cxn modelId="{0510EB3C-98DF-4CCD-AF0B-A8C3369B45D1}" type="presOf" srcId="{D2FBB517-170F-41E7-B718-4BD36D5B7369}" destId="{8704DA29-78D8-40D3-9AAB-03E513A2B830}" srcOrd="0" destOrd="0" presId="urn:microsoft.com/office/officeart/2005/8/layout/process1"/>
    <dgm:cxn modelId="{BD238D98-4F68-4F7C-B973-57CBC119D2B6}" type="presOf" srcId="{38BD270E-093F-4988-9E6F-C63D079F8B6C}" destId="{55B3D344-DB31-449C-B3E7-E91EA28B0EF9}" srcOrd="0" destOrd="0" presId="urn:microsoft.com/office/officeart/2005/8/layout/process1"/>
    <dgm:cxn modelId="{91AEB436-AC20-4798-B5CC-FDE1D8EA63CC}" type="presOf" srcId="{CE7571CD-9ECC-42FA-A606-4C3E293191C7}" destId="{00E3F573-4571-4168-8110-8AC4F8D49BAD}" srcOrd="0" destOrd="0" presId="urn:microsoft.com/office/officeart/2005/8/layout/process1"/>
    <dgm:cxn modelId="{3D6D6C14-A429-406D-B1AC-23A148EFB600}" type="presOf" srcId="{8B50B309-93EE-4B3B-9FFE-1ECBE8C7331E}" destId="{C5A12F0F-085D-4365-AF86-40104E52CDBB}" srcOrd="0" destOrd="0" presId="urn:microsoft.com/office/officeart/2005/8/layout/process1"/>
    <dgm:cxn modelId="{541B607A-5089-4185-B8F8-47903E38476E}" type="presOf" srcId="{38BD270E-093F-4988-9E6F-C63D079F8B6C}" destId="{6552ED13-FD6E-4F98-A00A-49E4AC62EBA7}" srcOrd="1" destOrd="0" presId="urn:microsoft.com/office/officeart/2005/8/layout/process1"/>
    <dgm:cxn modelId="{C3BC8E75-3F1A-4F1D-ACB9-218443F5886D}" type="presOf" srcId="{0CC1764E-C477-477B-B43C-0A2AFFFFCD47}" destId="{F7379128-E87B-4C61-932B-C2D677D95ABD}" srcOrd="0" destOrd="0" presId="urn:microsoft.com/office/officeart/2005/8/layout/process1"/>
    <dgm:cxn modelId="{461359FB-9D8D-4ADC-B6A3-5765E7822350}" srcId="{8B50B309-93EE-4B3B-9FFE-1ECBE8C7331E}" destId="{D2FBB517-170F-41E7-B718-4BD36D5B7369}" srcOrd="2" destOrd="0" parTransId="{9BDE6322-C857-4A71-BDA7-94BFEB21A217}" sibTransId="{06E97CC8-642B-481F-84F7-B03D326C37BD}"/>
    <dgm:cxn modelId="{17D719DF-F615-47A2-80D6-9A56A29DF91B}" type="presOf" srcId="{C0FA1312-BA57-4A9B-A7FF-840A74990E71}" destId="{AE61D160-25CD-4F27-98A1-4FD9AAC6FA03}" srcOrd="0" destOrd="0" presId="urn:microsoft.com/office/officeart/2005/8/layout/process1"/>
    <dgm:cxn modelId="{613890E6-F66B-4788-B0D6-9A4D50B75D33}" type="presOf" srcId="{C0FA1312-BA57-4A9B-A7FF-840A74990E71}" destId="{6391CCC6-2738-4A80-A7DB-2A0F76DFD3CE}" srcOrd="1" destOrd="0" presId="urn:microsoft.com/office/officeart/2005/8/layout/process1"/>
    <dgm:cxn modelId="{E452B42F-BBD5-46A8-B4D4-8B15E434FFFB}" type="presParOf" srcId="{C5A12F0F-085D-4365-AF86-40104E52CDBB}" destId="{F7379128-E87B-4C61-932B-C2D677D95ABD}" srcOrd="0" destOrd="0" presId="urn:microsoft.com/office/officeart/2005/8/layout/process1"/>
    <dgm:cxn modelId="{94C05F85-8DA7-4A9C-9AE6-1D647BEB8432}" type="presParOf" srcId="{C5A12F0F-085D-4365-AF86-40104E52CDBB}" destId="{55B3D344-DB31-449C-B3E7-E91EA28B0EF9}" srcOrd="1" destOrd="0" presId="urn:microsoft.com/office/officeart/2005/8/layout/process1"/>
    <dgm:cxn modelId="{7595D3CE-3D1D-4CA2-AFBB-7C00E7DAB411}" type="presParOf" srcId="{55B3D344-DB31-449C-B3E7-E91EA28B0EF9}" destId="{6552ED13-FD6E-4F98-A00A-49E4AC62EBA7}" srcOrd="0" destOrd="0" presId="urn:microsoft.com/office/officeart/2005/8/layout/process1"/>
    <dgm:cxn modelId="{E280B4FE-124D-4954-A134-2CCB4EF99BCA}" type="presParOf" srcId="{C5A12F0F-085D-4365-AF86-40104E52CDBB}" destId="{00E3F573-4571-4168-8110-8AC4F8D49BAD}" srcOrd="2" destOrd="0" presId="urn:microsoft.com/office/officeart/2005/8/layout/process1"/>
    <dgm:cxn modelId="{DB40665A-8721-43F6-A237-4D2C5D3CCF00}" type="presParOf" srcId="{C5A12F0F-085D-4365-AF86-40104E52CDBB}" destId="{AE61D160-25CD-4F27-98A1-4FD9AAC6FA03}" srcOrd="3" destOrd="0" presId="urn:microsoft.com/office/officeart/2005/8/layout/process1"/>
    <dgm:cxn modelId="{72477E4D-055F-45C6-BA74-1A2F07640A65}" type="presParOf" srcId="{AE61D160-25CD-4F27-98A1-4FD9AAC6FA03}" destId="{6391CCC6-2738-4A80-A7DB-2A0F76DFD3CE}" srcOrd="0" destOrd="0" presId="urn:microsoft.com/office/officeart/2005/8/layout/process1"/>
    <dgm:cxn modelId="{5DF0A609-48F7-461D-BF19-82D34555E30D}" type="presParOf" srcId="{C5A12F0F-085D-4365-AF86-40104E52CDBB}" destId="{8704DA29-78D8-40D3-9AAB-03E513A2B8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EF53E-1D01-4249-8AFF-208F1019E25D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974DDC5-91E0-4A37-9E75-B466BA8F6D74}">
      <dgm:prSet phldrT="[Текст]" custT="1"/>
      <dgm:spPr/>
      <dgm:t>
        <a:bodyPr/>
        <a:lstStyle/>
        <a:p>
          <a:r>
            <a: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из  </a:t>
          </a:r>
          <a:r>
            <a: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605 </a:t>
          </a:r>
          <a:r>
            <a:rPr lang="ru-RU" sz="16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лагерей</a:t>
          </a:r>
        </a:p>
        <a:p>
          <a:r>
            <a:rPr lang="ru-RU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96,5</a:t>
          </a:r>
          <a:r>
            <a:rPr lang="ru-RU" sz="16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% пришкольные</a:t>
          </a:r>
          <a:endParaRPr lang="ru-RU" sz="28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1537778-DA45-4C86-83B7-ADFADA7A3242}" type="parTrans" cxnId="{3A17E863-03C3-47B1-9D0E-C4C3FD44748A}">
      <dgm:prSet/>
      <dgm:spPr/>
      <dgm:t>
        <a:bodyPr/>
        <a:lstStyle/>
        <a:p>
          <a:endParaRPr lang="ru-RU"/>
        </a:p>
      </dgm:t>
    </dgm:pt>
    <dgm:pt modelId="{BF0BE62F-1D09-47B2-9711-A57D424CDE17}" type="sibTrans" cxnId="{3A17E863-03C3-47B1-9D0E-C4C3FD44748A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17D2A351-2CA3-44D1-ADE6-CCF311EC545F}">
      <dgm:prSet phldrT="[Текст]" custT="1"/>
      <dgm:spPr/>
      <dgm:t>
        <a:bodyPr/>
        <a:lstStyle/>
        <a:p>
          <a:r>
            <a: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21</a:t>
          </a:r>
        </a:p>
        <a:p>
          <a:r>
            <a:rPr lang="ru-RU" sz="16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загородный лагерь</a:t>
          </a:r>
        </a:p>
      </dgm:t>
    </dgm:pt>
    <dgm:pt modelId="{056A03CC-69B5-49F0-BDE3-A343227903A8}" type="parTrans" cxnId="{EBC51155-9765-4DFB-BE0F-79A81A41831D}">
      <dgm:prSet/>
      <dgm:spPr/>
      <dgm:t>
        <a:bodyPr/>
        <a:lstStyle/>
        <a:p>
          <a:endParaRPr lang="ru-RU"/>
        </a:p>
      </dgm:t>
    </dgm:pt>
    <dgm:pt modelId="{D3653BEC-EF4E-48F9-850F-18AF1A6C2275}" type="sibTrans" cxnId="{EBC51155-9765-4DFB-BE0F-79A81A41831D}">
      <dgm:prSet/>
      <dgm:spPr/>
      <dgm:t>
        <a:bodyPr/>
        <a:lstStyle/>
        <a:p>
          <a:endParaRPr lang="ru-RU"/>
        </a:p>
      </dgm:t>
    </dgm:pt>
    <dgm:pt modelId="{EEFF7A3B-90A2-4F2D-BC11-CAB6F51519A7}" type="pres">
      <dgm:prSet presAssocID="{A68EF53E-1D01-4249-8AFF-208F1019E25D}" presName="Name0" presStyleCnt="0">
        <dgm:presLayoutVars>
          <dgm:dir/>
          <dgm:resizeHandles val="exact"/>
        </dgm:presLayoutVars>
      </dgm:prSet>
      <dgm:spPr/>
    </dgm:pt>
    <dgm:pt modelId="{14B8C930-AD20-4FE9-8C70-96863DF2BB18}" type="pres">
      <dgm:prSet presAssocID="{8974DDC5-91E0-4A37-9E75-B466BA8F6D74}" presName="node" presStyleLbl="node1" presStyleIdx="0" presStyleCnt="2" custScaleY="59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B5F274-85AF-43F2-BD23-2CFB350DB069}" type="pres">
      <dgm:prSet presAssocID="{BF0BE62F-1D09-47B2-9711-A57D424CDE17}" presName="sibTrans" presStyleLbl="sibTrans2D1" presStyleIdx="0" presStyleCnt="1" custScaleX="89951" custScaleY="41442"/>
      <dgm:spPr/>
      <dgm:t>
        <a:bodyPr/>
        <a:lstStyle/>
        <a:p>
          <a:endParaRPr lang="ru-RU"/>
        </a:p>
      </dgm:t>
    </dgm:pt>
    <dgm:pt modelId="{B103304F-2856-4716-8EF2-390A33384049}" type="pres">
      <dgm:prSet presAssocID="{BF0BE62F-1D09-47B2-9711-A57D424CDE17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5795AD5-9A06-4168-8034-58E411CA84EB}" type="pres">
      <dgm:prSet presAssocID="{17D2A351-2CA3-44D1-ADE6-CCF311EC545F}" presName="node" presStyleLbl="node1" presStyleIdx="1" presStyleCnt="2" custScaleY="570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17E863-03C3-47B1-9D0E-C4C3FD44748A}" srcId="{A68EF53E-1D01-4249-8AFF-208F1019E25D}" destId="{8974DDC5-91E0-4A37-9E75-B466BA8F6D74}" srcOrd="0" destOrd="0" parTransId="{A1537778-DA45-4C86-83B7-ADFADA7A3242}" sibTransId="{BF0BE62F-1D09-47B2-9711-A57D424CDE17}"/>
    <dgm:cxn modelId="{1EEAEB0A-8684-44E3-902B-45ED4D456D07}" type="presOf" srcId="{BF0BE62F-1D09-47B2-9711-A57D424CDE17}" destId="{B103304F-2856-4716-8EF2-390A33384049}" srcOrd="1" destOrd="0" presId="urn:microsoft.com/office/officeart/2005/8/layout/process1"/>
    <dgm:cxn modelId="{9BCBEF6E-647E-43FC-AD4F-5525172F8698}" type="presOf" srcId="{A68EF53E-1D01-4249-8AFF-208F1019E25D}" destId="{EEFF7A3B-90A2-4F2D-BC11-CAB6F51519A7}" srcOrd="0" destOrd="0" presId="urn:microsoft.com/office/officeart/2005/8/layout/process1"/>
    <dgm:cxn modelId="{9F6C0CE3-5CD9-4370-83F3-4C67F79E5A8D}" type="presOf" srcId="{8974DDC5-91E0-4A37-9E75-B466BA8F6D74}" destId="{14B8C930-AD20-4FE9-8C70-96863DF2BB18}" srcOrd="0" destOrd="0" presId="urn:microsoft.com/office/officeart/2005/8/layout/process1"/>
    <dgm:cxn modelId="{182BBA58-9A19-4722-9ECD-7685BADF3790}" type="presOf" srcId="{17D2A351-2CA3-44D1-ADE6-CCF311EC545F}" destId="{85795AD5-9A06-4168-8034-58E411CA84EB}" srcOrd="0" destOrd="0" presId="urn:microsoft.com/office/officeart/2005/8/layout/process1"/>
    <dgm:cxn modelId="{86291A4B-69F9-4E8E-94D1-8305AA3BBD84}" type="presOf" srcId="{BF0BE62F-1D09-47B2-9711-A57D424CDE17}" destId="{10B5F274-85AF-43F2-BD23-2CFB350DB069}" srcOrd="0" destOrd="0" presId="urn:microsoft.com/office/officeart/2005/8/layout/process1"/>
    <dgm:cxn modelId="{EBC51155-9765-4DFB-BE0F-79A81A41831D}" srcId="{A68EF53E-1D01-4249-8AFF-208F1019E25D}" destId="{17D2A351-2CA3-44D1-ADE6-CCF311EC545F}" srcOrd="1" destOrd="0" parTransId="{056A03CC-69B5-49F0-BDE3-A343227903A8}" sibTransId="{D3653BEC-EF4E-48F9-850F-18AF1A6C2275}"/>
    <dgm:cxn modelId="{CA55CDE5-E91B-4776-BCCF-3B4B70D650B4}" type="presParOf" srcId="{EEFF7A3B-90A2-4F2D-BC11-CAB6F51519A7}" destId="{14B8C930-AD20-4FE9-8C70-96863DF2BB18}" srcOrd="0" destOrd="0" presId="urn:microsoft.com/office/officeart/2005/8/layout/process1"/>
    <dgm:cxn modelId="{562687BE-9326-4772-8DFE-47ADAA712B1E}" type="presParOf" srcId="{EEFF7A3B-90A2-4F2D-BC11-CAB6F51519A7}" destId="{10B5F274-85AF-43F2-BD23-2CFB350DB069}" srcOrd="1" destOrd="0" presId="urn:microsoft.com/office/officeart/2005/8/layout/process1"/>
    <dgm:cxn modelId="{2A66223F-48F8-41F0-BBA5-C39DE7439E54}" type="presParOf" srcId="{10B5F274-85AF-43F2-BD23-2CFB350DB069}" destId="{B103304F-2856-4716-8EF2-390A33384049}" srcOrd="0" destOrd="0" presId="urn:microsoft.com/office/officeart/2005/8/layout/process1"/>
    <dgm:cxn modelId="{2AE9E268-9152-41F0-8CD4-DA566096F660}" type="presParOf" srcId="{EEFF7A3B-90A2-4F2D-BC11-CAB6F51519A7}" destId="{85795AD5-9A06-4168-8034-58E411CA84E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90E7D-2933-4D29-99BF-498BEE49A6D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AEB9D8-BCA8-4143-A9AA-09D49C299E56}">
      <dgm:prSet phldrT="[Текст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ПРАВИТЕЛЬСТВО ТВЕРСКОЙ ОБЛАСТИ</a:t>
          </a:r>
          <a:endParaRPr lang="ru-RU" sz="18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0FCB2B-C212-4557-B723-A51D642A73FE}" type="parTrans" cxnId="{C52403D6-098F-4CBA-BB00-AF406F39DA93}">
      <dgm:prSet/>
      <dgm:spPr/>
      <dgm:t>
        <a:bodyPr/>
        <a:lstStyle/>
        <a:p>
          <a:endParaRPr lang="ru-RU"/>
        </a:p>
      </dgm:t>
    </dgm:pt>
    <dgm:pt modelId="{D0704762-35F8-47E3-9A56-DB231BE09D94}" type="sibTrans" cxnId="{C52403D6-098F-4CBA-BB00-AF406F39DA93}">
      <dgm:prSet/>
      <dgm:spPr/>
      <dgm:t>
        <a:bodyPr/>
        <a:lstStyle/>
        <a:p>
          <a:endParaRPr lang="ru-RU"/>
        </a:p>
      </dgm:t>
    </dgm:pt>
    <dgm:pt modelId="{76CA48E3-5A87-4D1F-ABE3-A794297090B0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ru-RU" sz="17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Субсидии местным бюджетам из областного бюджета Тверской области на организацию отдыха детей и</a:t>
          </a: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укрепление материально-технической базы стационарных организаций отдыха детей и их оздоровления </a:t>
          </a:r>
          <a:endParaRPr lang="ru-RU" sz="2000" dirty="0"/>
        </a:p>
      </dgm:t>
    </dgm:pt>
    <dgm:pt modelId="{8A0A2C05-4FC4-4F76-AFFD-4EB72A71FEA2}" type="parTrans" cxnId="{C5B8C4EA-FFAA-4897-AF04-9D9196B2E942}">
      <dgm:prSet/>
      <dgm:spPr/>
      <dgm:t>
        <a:bodyPr/>
        <a:lstStyle/>
        <a:p>
          <a:endParaRPr lang="ru-RU"/>
        </a:p>
      </dgm:t>
    </dgm:pt>
    <dgm:pt modelId="{CDD1A4CC-574B-43B3-881D-2C1765DDA5F9}" type="sibTrans" cxnId="{C5B8C4EA-FFAA-4897-AF04-9D9196B2E942}">
      <dgm:prSet/>
      <dgm:spPr/>
      <dgm:t>
        <a:bodyPr/>
        <a:lstStyle/>
        <a:p>
          <a:endParaRPr lang="ru-RU"/>
        </a:p>
      </dgm:t>
    </dgm:pt>
    <dgm:pt modelId="{52A0A927-2BC7-4FA1-BA5E-84CB5C5442DC}">
      <dgm:prSet phldrT="[Текст]" custT="1"/>
      <dgm:spPr>
        <a:solidFill>
          <a:schemeClr val="accent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90000"/>
            </a:lnSpc>
          </a:pPr>
          <a:endParaRPr lang="ru-RU" sz="20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>
            <a:lnSpc>
              <a:spcPct val="90000"/>
            </a:lnSpc>
          </a:pPr>
          <a:endParaRPr lang="ru-RU" sz="20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>
            <a:lnSpc>
              <a:spcPct val="100000"/>
            </a:lnSpc>
          </a:pPr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Сеть профильных государственных организаций отдыха детей и их оздоровления</a:t>
          </a:r>
        </a:p>
        <a:p>
          <a:pPr>
            <a:lnSpc>
              <a:spcPct val="100000"/>
            </a:lnSpc>
          </a:pPr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«Тверской Артек», </a:t>
          </a:r>
        </a:p>
        <a:p>
          <a:pPr>
            <a:lnSpc>
              <a:spcPct val="100000"/>
            </a:lnSpc>
          </a:pPr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«Авангард», «Страна Героев»</a:t>
          </a:r>
        </a:p>
        <a:p>
          <a:pPr>
            <a:lnSpc>
              <a:spcPct val="90000"/>
            </a:lnSpc>
          </a:pPr>
          <a:endParaRPr lang="ru-RU" sz="20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>
            <a:lnSpc>
              <a:spcPct val="90000"/>
            </a:lnSpc>
          </a:pPr>
          <a:endParaRPr lang="ru-RU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94CCFF8-376C-4265-A52A-E2879BB9C032}" type="parTrans" cxnId="{6773F1DC-91A9-4033-814C-0D1C2A5CCB23}">
      <dgm:prSet/>
      <dgm:spPr/>
      <dgm:t>
        <a:bodyPr/>
        <a:lstStyle/>
        <a:p>
          <a:endParaRPr lang="ru-RU"/>
        </a:p>
      </dgm:t>
    </dgm:pt>
    <dgm:pt modelId="{83F8588C-E8C0-44D6-9D6C-D7AC18DEE3E1}" type="sibTrans" cxnId="{6773F1DC-91A9-4033-814C-0D1C2A5CCB23}">
      <dgm:prSet/>
      <dgm:spPr/>
      <dgm:t>
        <a:bodyPr/>
        <a:lstStyle/>
        <a:p>
          <a:endParaRPr lang="ru-RU"/>
        </a:p>
      </dgm:t>
    </dgm:pt>
    <dgm:pt modelId="{15A7CC8F-A082-44AA-B4B0-C46233F81C0D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Меры поддержки организаторов отдыха и оздоровления детей различных форм собственности</a:t>
          </a:r>
        </a:p>
        <a:p>
          <a:r>
            <a:rPr lang="ru-RU" sz="20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(льготы по налогообложению, гранты)</a:t>
          </a:r>
        </a:p>
        <a:p>
          <a:r>
            <a:rPr lang="ru-RU" sz="20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ru-RU" sz="2000" dirty="0">
            <a:solidFill>
              <a:srgbClr val="002060"/>
            </a:solidFill>
          </a:endParaRPr>
        </a:p>
      </dgm:t>
    </dgm:pt>
    <dgm:pt modelId="{0107DF53-CDF9-4403-A5C7-49AEA4DFF9DC}" type="parTrans" cxnId="{00A7CA8F-C7BE-4871-9BCB-96DC6B087AF1}">
      <dgm:prSet/>
      <dgm:spPr/>
      <dgm:t>
        <a:bodyPr/>
        <a:lstStyle/>
        <a:p>
          <a:endParaRPr lang="ru-RU"/>
        </a:p>
      </dgm:t>
    </dgm:pt>
    <dgm:pt modelId="{81B3A41C-FBD6-4EE2-B16E-E65B9F57EFF1}" type="sibTrans" cxnId="{00A7CA8F-C7BE-4871-9BCB-96DC6B087AF1}">
      <dgm:prSet/>
      <dgm:spPr/>
      <dgm:t>
        <a:bodyPr/>
        <a:lstStyle/>
        <a:p>
          <a:endParaRPr lang="ru-RU"/>
        </a:p>
      </dgm:t>
    </dgm:pt>
    <dgm:pt modelId="{236C6D4F-3C92-4C8D-BF95-F34FCAF6DAF9}">
      <dgm:prSet phldrT="[Текст]" phldr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ru-RU" dirty="0"/>
        </a:p>
      </dgm:t>
    </dgm:pt>
    <dgm:pt modelId="{39445C5D-5059-4A14-8073-88B03896FB83}" type="parTrans" cxnId="{7143BF83-6DB6-4285-89A4-64E3EF6EF501}">
      <dgm:prSet/>
      <dgm:spPr/>
      <dgm:t>
        <a:bodyPr/>
        <a:lstStyle/>
        <a:p>
          <a:endParaRPr lang="ru-RU"/>
        </a:p>
      </dgm:t>
    </dgm:pt>
    <dgm:pt modelId="{FD20A778-0771-487E-84C2-F84BF45DC242}" type="sibTrans" cxnId="{7143BF83-6DB6-4285-89A4-64E3EF6EF501}">
      <dgm:prSet/>
      <dgm:spPr/>
      <dgm:t>
        <a:bodyPr/>
        <a:lstStyle/>
        <a:p>
          <a:endParaRPr lang="ru-RU"/>
        </a:p>
      </dgm:t>
    </dgm:pt>
    <dgm:pt modelId="{7A8AE4FE-740E-4BD3-A9B2-86DBA72F0BF0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Стандарт оснащения и функционирования  стационарных организаций отдыха детей и их оздоровления в Тверской области  </a:t>
          </a:r>
        </a:p>
      </dgm:t>
    </dgm:pt>
    <dgm:pt modelId="{46E2CDBB-24C5-4F89-8084-DF743D6924B2}" type="parTrans" cxnId="{10FFB78F-F0E2-47F7-848B-A9A60A2F8157}">
      <dgm:prSet/>
      <dgm:spPr/>
      <dgm:t>
        <a:bodyPr/>
        <a:lstStyle/>
        <a:p>
          <a:endParaRPr lang="ru-RU"/>
        </a:p>
      </dgm:t>
    </dgm:pt>
    <dgm:pt modelId="{22B213B8-AF9B-46EC-B5C0-C41E2B0504FA}" type="sibTrans" cxnId="{10FFB78F-F0E2-47F7-848B-A9A60A2F8157}">
      <dgm:prSet/>
      <dgm:spPr/>
      <dgm:t>
        <a:bodyPr/>
        <a:lstStyle/>
        <a:p>
          <a:endParaRPr lang="ru-RU"/>
        </a:p>
      </dgm:t>
    </dgm:pt>
    <dgm:pt modelId="{F17398FE-ABB6-47D5-BACE-AD877E7E5AD6}" type="pres">
      <dgm:prSet presAssocID="{7C490E7D-2933-4D29-99BF-498BEE49A6D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918BCFF-D158-4841-9BD8-CF1D3CA347A9}" type="pres">
      <dgm:prSet presAssocID="{7C490E7D-2933-4D29-99BF-498BEE49A6D1}" presName="matrix" presStyleCnt="0"/>
      <dgm:spPr/>
    </dgm:pt>
    <dgm:pt modelId="{9D0851BC-4C04-4017-AE1C-E85651D3CE60}" type="pres">
      <dgm:prSet presAssocID="{7C490E7D-2933-4D29-99BF-498BEE49A6D1}" presName="tile1" presStyleLbl="node1" presStyleIdx="0" presStyleCnt="4"/>
      <dgm:spPr/>
      <dgm:t>
        <a:bodyPr/>
        <a:lstStyle/>
        <a:p>
          <a:endParaRPr lang="ru-RU"/>
        </a:p>
      </dgm:t>
    </dgm:pt>
    <dgm:pt modelId="{57D8D3AB-3F80-4A22-8F96-D1B126C2EE0D}" type="pres">
      <dgm:prSet presAssocID="{7C490E7D-2933-4D29-99BF-498BEE49A6D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82283D-4A0F-44C3-9F34-51042879B3BA}" type="pres">
      <dgm:prSet presAssocID="{7C490E7D-2933-4D29-99BF-498BEE49A6D1}" presName="tile2" presStyleLbl="node1" presStyleIdx="1" presStyleCnt="4" custScaleX="101362" custLinFactNeighborX="-865"/>
      <dgm:spPr/>
      <dgm:t>
        <a:bodyPr/>
        <a:lstStyle/>
        <a:p>
          <a:endParaRPr lang="ru-RU"/>
        </a:p>
      </dgm:t>
    </dgm:pt>
    <dgm:pt modelId="{249581C8-693E-46E3-9E7F-5BB26BADC8B0}" type="pres">
      <dgm:prSet presAssocID="{7C490E7D-2933-4D29-99BF-498BEE49A6D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29ECB6-EC0E-4253-A854-48CB784F44E0}" type="pres">
      <dgm:prSet presAssocID="{7C490E7D-2933-4D29-99BF-498BEE49A6D1}" presName="tile3" presStyleLbl="node1" presStyleIdx="2" presStyleCnt="4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716FD1B6-5B4B-4AAA-AFCC-9A3C06280219}" type="pres">
      <dgm:prSet presAssocID="{7C490E7D-2933-4D29-99BF-498BEE49A6D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1890-1A54-433F-9F84-547FB2B08CAE}" type="pres">
      <dgm:prSet presAssocID="{7C490E7D-2933-4D29-99BF-498BEE49A6D1}" presName="tile4" presStyleLbl="node1" presStyleIdx="3" presStyleCnt="4"/>
      <dgm:spPr/>
      <dgm:t>
        <a:bodyPr/>
        <a:lstStyle/>
        <a:p>
          <a:endParaRPr lang="ru-RU"/>
        </a:p>
      </dgm:t>
    </dgm:pt>
    <dgm:pt modelId="{F0190FDA-5A28-413B-9B9A-B194CFE9839E}" type="pres">
      <dgm:prSet presAssocID="{7C490E7D-2933-4D29-99BF-498BEE49A6D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27D585-71D5-4420-86C7-CD0A6CFB5244}" type="pres">
      <dgm:prSet presAssocID="{7C490E7D-2933-4D29-99BF-498BEE49A6D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0E1CF698-A770-47DD-A776-8C5B00807B26}" type="presOf" srcId="{52A0A927-2BC7-4FA1-BA5E-84CB5C5442DC}" destId="{4029ECB6-EC0E-4253-A854-48CB784F44E0}" srcOrd="0" destOrd="0" presId="urn:microsoft.com/office/officeart/2005/8/layout/matrix1"/>
    <dgm:cxn modelId="{FD822801-71F8-4665-873A-D041039659B9}" type="presOf" srcId="{7C490E7D-2933-4D29-99BF-498BEE49A6D1}" destId="{F17398FE-ABB6-47D5-BACE-AD877E7E5AD6}" srcOrd="0" destOrd="0" presId="urn:microsoft.com/office/officeart/2005/8/layout/matrix1"/>
    <dgm:cxn modelId="{2C2F346B-FBAE-43A3-B6EF-08AB216B1698}" type="presOf" srcId="{52A0A927-2BC7-4FA1-BA5E-84CB5C5442DC}" destId="{716FD1B6-5B4B-4AAA-AFCC-9A3C06280219}" srcOrd="1" destOrd="0" presId="urn:microsoft.com/office/officeart/2005/8/layout/matrix1"/>
    <dgm:cxn modelId="{1F5A4F10-4922-4AAC-8505-C456CE827CAB}" type="presOf" srcId="{76CA48E3-5A87-4D1F-ABE3-A794297090B0}" destId="{9D0851BC-4C04-4017-AE1C-E85651D3CE60}" srcOrd="0" destOrd="0" presId="urn:microsoft.com/office/officeart/2005/8/layout/matrix1"/>
    <dgm:cxn modelId="{7143BF83-6DB6-4285-89A4-64E3EF6EF501}" srcId="{38AEB9D8-BCA8-4143-A9AA-09D49C299E56}" destId="{236C6D4F-3C92-4C8D-BF95-F34FCAF6DAF9}" srcOrd="4" destOrd="0" parTransId="{39445C5D-5059-4A14-8073-88B03896FB83}" sibTransId="{FD20A778-0771-487E-84C2-F84BF45DC242}"/>
    <dgm:cxn modelId="{6773F1DC-91A9-4033-814C-0D1C2A5CCB23}" srcId="{38AEB9D8-BCA8-4143-A9AA-09D49C299E56}" destId="{52A0A927-2BC7-4FA1-BA5E-84CB5C5442DC}" srcOrd="2" destOrd="0" parTransId="{D94CCFF8-376C-4265-A52A-E2879BB9C032}" sibTransId="{83F8588C-E8C0-44D6-9D6C-D7AC18DEE3E1}"/>
    <dgm:cxn modelId="{00A7CA8F-C7BE-4871-9BCB-96DC6B087AF1}" srcId="{38AEB9D8-BCA8-4143-A9AA-09D49C299E56}" destId="{15A7CC8F-A082-44AA-B4B0-C46233F81C0D}" srcOrd="3" destOrd="0" parTransId="{0107DF53-CDF9-4403-A5C7-49AEA4DFF9DC}" sibTransId="{81B3A41C-FBD6-4EE2-B16E-E65B9F57EFF1}"/>
    <dgm:cxn modelId="{C52403D6-098F-4CBA-BB00-AF406F39DA93}" srcId="{7C490E7D-2933-4D29-99BF-498BEE49A6D1}" destId="{38AEB9D8-BCA8-4143-A9AA-09D49C299E56}" srcOrd="0" destOrd="0" parTransId="{330FCB2B-C212-4557-B723-A51D642A73FE}" sibTransId="{D0704762-35F8-47E3-9A56-DB231BE09D94}"/>
    <dgm:cxn modelId="{10FFB78F-F0E2-47F7-848B-A9A60A2F8157}" srcId="{38AEB9D8-BCA8-4143-A9AA-09D49C299E56}" destId="{7A8AE4FE-740E-4BD3-A9B2-86DBA72F0BF0}" srcOrd="1" destOrd="0" parTransId="{46E2CDBB-24C5-4F89-8084-DF743D6924B2}" sibTransId="{22B213B8-AF9B-46EC-B5C0-C41E2B0504FA}"/>
    <dgm:cxn modelId="{30DD5F96-42BD-4522-80BB-C9BC7260B643}" type="presOf" srcId="{7A8AE4FE-740E-4BD3-A9B2-86DBA72F0BF0}" destId="{1F82283D-4A0F-44C3-9F34-51042879B3BA}" srcOrd="0" destOrd="0" presId="urn:microsoft.com/office/officeart/2005/8/layout/matrix1"/>
    <dgm:cxn modelId="{AAB12545-114C-4745-82D3-0CE92F124732}" type="presOf" srcId="{38AEB9D8-BCA8-4143-A9AA-09D49C299E56}" destId="{4027D585-71D5-4420-86C7-CD0A6CFB5244}" srcOrd="0" destOrd="0" presId="urn:microsoft.com/office/officeart/2005/8/layout/matrix1"/>
    <dgm:cxn modelId="{C5B8C4EA-FFAA-4897-AF04-9D9196B2E942}" srcId="{38AEB9D8-BCA8-4143-A9AA-09D49C299E56}" destId="{76CA48E3-5A87-4D1F-ABE3-A794297090B0}" srcOrd="0" destOrd="0" parTransId="{8A0A2C05-4FC4-4F76-AFFD-4EB72A71FEA2}" sibTransId="{CDD1A4CC-574B-43B3-881D-2C1765DDA5F9}"/>
    <dgm:cxn modelId="{CC823660-C92B-4D22-9E7B-A8821CDFF6D3}" type="presOf" srcId="{7A8AE4FE-740E-4BD3-A9B2-86DBA72F0BF0}" destId="{249581C8-693E-46E3-9E7F-5BB26BADC8B0}" srcOrd="1" destOrd="0" presId="urn:microsoft.com/office/officeart/2005/8/layout/matrix1"/>
    <dgm:cxn modelId="{BAF767E3-B41E-4498-AF9F-46BCDAB7EB4B}" type="presOf" srcId="{15A7CC8F-A082-44AA-B4B0-C46233F81C0D}" destId="{C88C1890-1A54-433F-9F84-547FB2B08CAE}" srcOrd="0" destOrd="0" presId="urn:microsoft.com/office/officeart/2005/8/layout/matrix1"/>
    <dgm:cxn modelId="{CC39518F-D31F-4C9D-98DD-71C32EBC14C0}" type="presOf" srcId="{15A7CC8F-A082-44AA-B4B0-C46233F81C0D}" destId="{F0190FDA-5A28-413B-9B9A-B194CFE9839E}" srcOrd="1" destOrd="0" presId="urn:microsoft.com/office/officeart/2005/8/layout/matrix1"/>
    <dgm:cxn modelId="{CB0C2D75-CEBE-4D89-9BB5-4B60FC9915CE}" type="presOf" srcId="{76CA48E3-5A87-4D1F-ABE3-A794297090B0}" destId="{57D8D3AB-3F80-4A22-8F96-D1B126C2EE0D}" srcOrd="1" destOrd="0" presId="urn:microsoft.com/office/officeart/2005/8/layout/matrix1"/>
    <dgm:cxn modelId="{4C1AF922-D265-465E-96DC-E5D874658559}" type="presParOf" srcId="{F17398FE-ABB6-47D5-BACE-AD877E7E5AD6}" destId="{F918BCFF-D158-4841-9BD8-CF1D3CA347A9}" srcOrd="0" destOrd="0" presId="urn:microsoft.com/office/officeart/2005/8/layout/matrix1"/>
    <dgm:cxn modelId="{77B2D9C0-D02A-41D9-89F1-30EECF84EF7A}" type="presParOf" srcId="{F918BCFF-D158-4841-9BD8-CF1D3CA347A9}" destId="{9D0851BC-4C04-4017-AE1C-E85651D3CE60}" srcOrd="0" destOrd="0" presId="urn:microsoft.com/office/officeart/2005/8/layout/matrix1"/>
    <dgm:cxn modelId="{B3811865-EAE1-41F4-8413-F333B745E504}" type="presParOf" srcId="{F918BCFF-D158-4841-9BD8-CF1D3CA347A9}" destId="{57D8D3AB-3F80-4A22-8F96-D1B126C2EE0D}" srcOrd="1" destOrd="0" presId="urn:microsoft.com/office/officeart/2005/8/layout/matrix1"/>
    <dgm:cxn modelId="{7F660658-7195-4E23-8B1C-44EB08AAC686}" type="presParOf" srcId="{F918BCFF-D158-4841-9BD8-CF1D3CA347A9}" destId="{1F82283D-4A0F-44C3-9F34-51042879B3BA}" srcOrd="2" destOrd="0" presId="urn:microsoft.com/office/officeart/2005/8/layout/matrix1"/>
    <dgm:cxn modelId="{2F020246-F908-47F9-A84A-8BE52B6E086D}" type="presParOf" srcId="{F918BCFF-D158-4841-9BD8-CF1D3CA347A9}" destId="{249581C8-693E-46E3-9E7F-5BB26BADC8B0}" srcOrd="3" destOrd="0" presId="urn:microsoft.com/office/officeart/2005/8/layout/matrix1"/>
    <dgm:cxn modelId="{CF4FF1BE-7B2A-4AE5-A77D-83D42B27481B}" type="presParOf" srcId="{F918BCFF-D158-4841-9BD8-CF1D3CA347A9}" destId="{4029ECB6-EC0E-4253-A854-48CB784F44E0}" srcOrd="4" destOrd="0" presId="urn:microsoft.com/office/officeart/2005/8/layout/matrix1"/>
    <dgm:cxn modelId="{19C5348B-813B-4EEC-AA7B-3CDF2FB1CC76}" type="presParOf" srcId="{F918BCFF-D158-4841-9BD8-CF1D3CA347A9}" destId="{716FD1B6-5B4B-4AAA-AFCC-9A3C06280219}" srcOrd="5" destOrd="0" presId="urn:microsoft.com/office/officeart/2005/8/layout/matrix1"/>
    <dgm:cxn modelId="{7AA05111-FBCF-43BD-B043-08D7D1AA6241}" type="presParOf" srcId="{F918BCFF-D158-4841-9BD8-CF1D3CA347A9}" destId="{C88C1890-1A54-433F-9F84-547FB2B08CAE}" srcOrd="6" destOrd="0" presId="urn:microsoft.com/office/officeart/2005/8/layout/matrix1"/>
    <dgm:cxn modelId="{3CEFBEE2-D60A-412E-A0BC-D6D73C1B5B96}" type="presParOf" srcId="{F918BCFF-D158-4841-9BD8-CF1D3CA347A9}" destId="{F0190FDA-5A28-413B-9B9A-B194CFE9839E}" srcOrd="7" destOrd="0" presId="urn:microsoft.com/office/officeart/2005/8/layout/matrix1"/>
    <dgm:cxn modelId="{D0BB65EA-10C5-4A12-8684-8315DA1A232F}" type="presParOf" srcId="{F17398FE-ABB6-47D5-BACE-AD877E7E5AD6}" destId="{4027D585-71D5-4420-86C7-CD0A6CFB524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CE389E-92C1-478E-8BC3-D7CB7EE97307}" type="doc">
      <dgm:prSet loTypeId="urn:microsoft.com/office/officeart/2005/8/layout/hList3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A0F5D67A-8B30-4227-A502-DBB2012F9834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ОРГАНЫ  МЕСТНОГО САМОУПРАВЛЕНИЯ ТВЕРСКОЙ ОБЛАСТИ</a:t>
          </a:r>
          <a:endParaRPr lang="ru-RU" sz="18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B53C549-5BFB-4B1E-BE1A-F9A7EA3E0A8D}" type="parTrans" cxnId="{9E925A97-FC91-456A-9CDE-8DE0C9D12CDB}">
      <dgm:prSet/>
      <dgm:spPr/>
      <dgm:t>
        <a:bodyPr/>
        <a:lstStyle/>
        <a:p>
          <a:endParaRPr lang="ru-RU"/>
        </a:p>
      </dgm:t>
    </dgm:pt>
    <dgm:pt modelId="{352825ED-FDFF-4128-8334-15310C53DBD5}" type="sibTrans" cxnId="{9E925A97-FC91-456A-9CDE-8DE0C9D12CDB}">
      <dgm:prSet/>
      <dgm:spPr/>
      <dgm:t>
        <a:bodyPr/>
        <a:lstStyle/>
        <a:p>
          <a:endParaRPr lang="ru-RU"/>
        </a:p>
      </dgm:t>
    </dgm:pt>
    <dgm:pt modelId="{CAF0C733-8B22-4DEE-85FB-8ACCDEED24A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ru-RU" sz="2000" b="1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ru-RU" sz="2000" b="1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Программы развития</a:t>
          </a:r>
        </a:p>
        <a:p>
          <a:r>
            <a: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систем отдыха	и оздоровления детей в муниципальных районах, муниципальных и городских округах Тверской области</a:t>
          </a:r>
        </a:p>
        <a:p>
          <a:endParaRPr lang="ru-RU" sz="20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6343DC91-E362-4DAF-96C2-65617D3EB4CA}" type="parTrans" cxnId="{4B03F86B-256B-4713-B7A7-92A1ACC36BB0}">
      <dgm:prSet/>
      <dgm:spPr/>
      <dgm:t>
        <a:bodyPr/>
        <a:lstStyle/>
        <a:p>
          <a:endParaRPr lang="ru-RU"/>
        </a:p>
      </dgm:t>
    </dgm:pt>
    <dgm:pt modelId="{20C3B770-A10D-47FA-9B53-760CBFA5194D}" type="sibTrans" cxnId="{4B03F86B-256B-4713-B7A7-92A1ACC36BB0}">
      <dgm:prSet/>
      <dgm:spPr/>
      <dgm:t>
        <a:bodyPr/>
        <a:lstStyle/>
        <a:p>
          <a:endParaRPr lang="ru-RU"/>
        </a:p>
      </dgm:t>
    </dgm:pt>
    <dgm:pt modelId="{2BB6B144-9D69-47E9-8C52-E187CA3C2652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Административные регламенты </a:t>
          </a: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муниципальных услуг в электронном виде  по предоставлению путевок в организации отдыха и оздоровления детей</a:t>
          </a:r>
          <a:endParaRPr lang="ru-RU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DC9AB56-AD4C-4733-9852-533DD882E492}" type="parTrans" cxnId="{16A20C36-4512-4C76-810D-0357B0125D58}">
      <dgm:prSet/>
      <dgm:spPr/>
      <dgm:t>
        <a:bodyPr/>
        <a:lstStyle/>
        <a:p>
          <a:endParaRPr lang="ru-RU"/>
        </a:p>
      </dgm:t>
    </dgm:pt>
    <dgm:pt modelId="{FBF8ED07-20F3-4AAC-9AF9-94BD974266E5}" type="sibTrans" cxnId="{16A20C36-4512-4C76-810D-0357B0125D58}">
      <dgm:prSet/>
      <dgm:spPr/>
      <dgm:t>
        <a:bodyPr/>
        <a:lstStyle/>
        <a:p>
          <a:endParaRPr lang="ru-RU"/>
        </a:p>
      </dgm:t>
    </dgm:pt>
    <dgm:pt modelId="{5D2500AB-01C8-413F-A441-C81C94940A0B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ru-RU" sz="2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Планы мероприятий «дорожные карты»</a:t>
          </a: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по модернизации и развитию инфраструктуры стационарных организаций отдыха детей и их оздоровления</a:t>
          </a:r>
          <a:endParaRPr lang="ru-RU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08D9A3D-6278-4FA1-BA27-C8152FA136A9}" type="parTrans" cxnId="{0CE2FCED-19B8-4584-B38E-BF2E7E038E19}">
      <dgm:prSet/>
      <dgm:spPr/>
      <dgm:t>
        <a:bodyPr/>
        <a:lstStyle/>
        <a:p>
          <a:endParaRPr lang="ru-RU"/>
        </a:p>
      </dgm:t>
    </dgm:pt>
    <dgm:pt modelId="{0D8F6426-2E37-4AA4-8AF8-AE9AB7AC31EC}" type="sibTrans" cxnId="{0CE2FCED-19B8-4584-B38E-BF2E7E038E19}">
      <dgm:prSet/>
      <dgm:spPr/>
      <dgm:t>
        <a:bodyPr/>
        <a:lstStyle/>
        <a:p>
          <a:endParaRPr lang="ru-RU"/>
        </a:p>
      </dgm:t>
    </dgm:pt>
    <dgm:pt modelId="{0511CB56-DC42-4A5A-82B4-29FE2A8BB9A2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ru-RU" sz="2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Штатные расписания </a:t>
          </a: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  включением специалистов для проведения инклюзивных смен</a:t>
          </a:r>
        </a:p>
        <a:p>
          <a:endParaRPr lang="ru-RU" sz="20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endParaRPr lang="ru-RU" sz="20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B81B868-DA28-4275-AE02-F1942051B9A4}" type="parTrans" cxnId="{0C1DE2A2-F56A-4831-9845-E718E8F3ABEB}">
      <dgm:prSet/>
      <dgm:spPr/>
      <dgm:t>
        <a:bodyPr/>
        <a:lstStyle/>
        <a:p>
          <a:endParaRPr lang="ru-RU"/>
        </a:p>
      </dgm:t>
    </dgm:pt>
    <dgm:pt modelId="{4DB7E3D1-7C9F-40A8-A5FD-077703BAA59D}" type="sibTrans" cxnId="{0C1DE2A2-F56A-4831-9845-E718E8F3ABEB}">
      <dgm:prSet/>
      <dgm:spPr/>
      <dgm:t>
        <a:bodyPr/>
        <a:lstStyle/>
        <a:p>
          <a:endParaRPr lang="ru-RU"/>
        </a:p>
      </dgm:t>
    </dgm:pt>
    <dgm:pt modelId="{7F5BB2CF-BDCF-4BCA-ADB2-3E5ABF8D05F3}" type="pres">
      <dgm:prSet presAssocID="{10CE389E-92C1-478E-8BC3-D7CB7EE9730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D8B255-8D17-495E-B9CB-D33D849F6003}" type="pres">
      <dgm:prSet presAssocID="{A0F5D67A-8B30-4227-A502-DBB2012F9834}" presName="roof" presStyleLbl="dkBgShp" presStyleIdx="0" presStyleCnt="2" custLinFactNeighborX="-351" custLinFactNeighborY="-2252"/>
      <dgm:spPr/>
      <dgm:t>
        <a:bodyPr/>
        <a:lstStyle/>
        <a:p>
          <a:endParaRPr lang="ru-RU"/>
        </a:p>
      </dgm:t>
    </dgm:pt>
    <dgm:pt modelId="{4C8ABDE6-125E-4E06-8469-DBB9E6F8C395}" type="pres">
      <dgm:prSet presAssocID="{A0F5D67A-8B30-4227-A502-DBB2012F9834}" presName="pillars" presStyleCnt="0"/>
      <dgm:spPr/>
    </dgm:pt>
    <dgm:pt modelId="{60BFB978-A53C-4D84-93E8-9DA311C6CD30}" type="pres">
      <dgm:prSet presAssocID="{A0F5D67A-8B30-4227-A502-DBB2012F9834}" presName="pillar1" presStyleLbl="node1" presStyleIdx="0" presStyleCnt="4" custScaleY="114758" custLinFactNeighborX="117" custLinFactNeighborY="2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0C2F8F-D138-4496-B24F-6EF859D4E8CB}" type="pres">
      <dgm:prSet presAssocID="{2BB6B144-9D69-47E9-8C52-E187CA3C2652}" presName="pillarX" presStyleLbl="node1" presStyleIdx="1" presStyleCnt="4" custScaleX="102442" custScaleY="115582" custLinFactNeighborX="-263" custLinFactNeighborY="11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4B99FB-A9E3-4626-84EE-E870F64BAE2B}" type="pres">
      <dgm:prSet presAssocID="{5D2500AB-01C8-413F-A441-C81C94940A0B}" presName="pillarX" presStyleLbl="node1" presStyleIdx="2" presStyleCnt="4" custScaleY="112811" custLinFactNeighborX="-379" custLinFactNeighborY="1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66BD70-70EC-43B6-B566-6B9211115A2D}" type="pres">
      <dgm:prSet presAssocID="{0511CB56-DC42-4A5A-82B4-29FE2A8BB9A2}" presName="pillarX" presStyleLbl="node1" presStyleIdx="3" presStyleCnt="4" custScaleY="110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61F7BC-B876-46A8-92DA-F5701F8E47AE}" type="pres">
      <dgm:prSet presAssocID="{A0F5D67A-8B30-4227-A502-DBB2012F9834}" presName="base" presStyleLbl="dkBgShp" presStyleIdx="1" presStyleCnt="2" custFlipVert="1" custScaleY="64399"/>
      <dgm:spPr/>
    </dgm:pt>
  </dgm:ptLst>
  <dgm:cxnLst>
    <dgm:cxn modelId="{7FF82940-F5A5-4B5A-8D45-A7E38937D682}" type="presOf" srcId="{CAF0C733-8B22-4DEE-85FB-8ACCDEED24A4}" destId="{60BFB978-A53C-4D84-93E8-9DA311C6CD30}" srcOrd="0" destOrd="0" presId="urn:microsoft.com/office/officeart/2005/8/layout/hList3"/>
    <dgm:cxn modelId="{4B03F86B-256B-4713-B7A7-92A1ACC36BB0}" srcId="{A0F5D67A-8B30-4227-A502-DBB2012F9834}" destId="{CAF0C733-8B22-4DEE-85FB-8ACCDEED24A4}" srcOrd="0" destOrd="0" parTransId="{6343DC91-E362-4DAF-96C2-65617D3EB4CA}" sibTransId="{20C3B770-A10D-47FA-9B53-760CBFA5194D}"/>
    <dgm:cxn modelId="{B925135E-B368-44BD-B16A-C9F7E70BA727}" type="presOf" srcId="{0511CB56-DC42-4A5A-82B4-29FE2A8BB9A2}" destId="{2966BD70-70EC-43B6-B566-6B9211115A2D}" srcOrd="0" destOrd="0" presId="urn:microsoft.com/office/officeart/2005/8/layout/hList3"/>
    <dgm:cxn modelId="{9E925A97-FC91-456A-9CDE-8DE0C9D12CDB}" srcId="{10CE389E-92C1-478E-8BC3-D7CB7EE97307}" destId="{A0F5D67A-8B30-4227-A502-DBB2012F9834}" srcOrd="0" destOrd="0" parTransId="{BB53C549-5BFB-4B1E-BE1A-F9A7EA3E0A8D}" sibTransId="{352825ED-FDFF-4128-8334-15310C53DBD5}"/>
    <dgm:cxn modelId="{C12B5009-CCD1-4009-AB55-C3F408D0C799}" type="presOf" srcId="{5D2500AB-01C8-413F-A441-C81C94940A0B}" destId="{844B99FB-A9E3-4626-84EE-E870F64BAE2B}" srcOrd="0" destOrd="0" presId="urn:microsoft.com/office/officeart/2005/8/layout/hList3"/>
    <dgm:cxn modelId="{0CE2FCED-19B8-4584-B38E-BF2E7E038E19}" srcId="{A0F5D67A-8B30-4227-A502-DBB2012F9834}" destId="{5D2500AB-01C8-413F-A441-C81C94940A0B}" srcOrd="2" destOrd="0" parTransId="{E08D9A3D-6278-4FA1-BA27-C8152FA136A9}" sibTransId="{0D8F6426-2E37-4AA4-8AF8-AE9AB7AC31EC}"/>
    <dgm:cxn modelId="{B38A57B3-4FD5-49D7-9D1B-761B10C3C2BE}" type="presOf" srcId="{2BB6B144-9D69-47E9-8C52-E187CA3C2652}" destId="{6E0C2F8F-D138-4496-B24F-6EF859D4E8CB}" srcOrd="0" destOrd="0" presId="urn:microsoft.com/office/officeart/2005/8/layout/hList3"/>
    <dgm:cxn modelId="{16A20C36-4512-4C76-810D-0357B0125D58}" srcId="{A0F5D67A-8B30-4227-A502-DBB2012F9834}" destId="{2BB6B144-9D69-47E9-8C52-E187CA3C2652}" srcOrd="1" destOrd="0" parTransId="{BDC9AB56-AD4C-4733-9852-533DD882E492}" sibTransId="{FBF8ED07-20F3-4AAC-9AF9-94BD974266E5}"/>
    <dgm:cxn modelId="{9184729F-7456-4D41-8257-0FE03D2DFDA8}" type="presOf" srcId="{A0F5D67A-8B30-4227-A502-DBB2012F9834}" destId="{83D8B255-8D17-495E-B9CB-D33D849F6003}" srcOrd="0" destOrd="0" presId="urn:microsoft.com/office/officeart/2005/8/layout/hList3"/>
    <dgm:cxn modelId="{0C1DE2A2-F56A-4831-9845-E718E8F3ABEB}" srcId="{A0F5D67A-8B30-4227-A502-DBB2012F9834}" destId="{0511CB56-DC42-4A5A-82B4-29FE2A8BB9A2}" srcOrd="3" destOrd="0" parTransId="{BB81B868-DA28-4275-AE02-F1942051B9A4}" sibTransId="{4DB7E3D1-7C9F-40A8-A5FD-077703BAA59D}"/>
    <dgm:cxn modelId="{9A70E1F2-B6ED-4564-B4B8-122D58D9CD27}" type="presOf" srcId="{10CE389E-92C1-478E-8BC3-D7CB7EE97307}" destId="{7F5BB2CF-BDCF-4BCA-ADB2-3E5ABF8D05F3}" srcOrd="0" destOrd="0" presId="urn:microsoft.com/office/officeart/2005/8/layout/hList3"/>
    <dgm:cxn modelId="{116F8946-7022-4B16-B0DE-CCFEEBB6C120}" type="presParOf" srcId="{7F5BB2CF-BDCF-4BCA-ADB2-3E5ABF8D05F3}" destId="{83D8B255-8D17-495E-B9CB-D33D849F6003}" srcOrd="0" destOrd="0" presId="urn:microsoft.com/office/officeart/2005/8/layout/hList3"/>
    <dgm:cxn modelId="{0ADA93BA-4A0B-48B5-9D25-96651E3560CD}" type="presParOf" srcId="{7F5BB2CF-BDCF-4BCA-ADB2-3E5ABF8D05F3}" destId="{4C8ABDE6-125E-4E06-8469-DBB9E6F8C395}" srcOrd="1" destOrd="0" presId="urn:microsoft.com/office/officeart/2005/8/layout/hList3"/>
    <dgm:cxn modelId="{97E7CAA0-57C3-43CB-8763-ED260F5E0EE8}" type="presParOf" srcId="{4C8ABDE6-125E-4E06-8469-DBB9E6F8C395}" destId="{60BFB978-A53C-4D84-93E8-9DA311C6CD30}" srcOrd="0" destOrd="0" presId="urn:microsoft.com/office/officeart/2005/8/layout/hList3"/>
    <dgm:cxn modelId="{50630CA2-148E-4C41-AB76-7EF5AA3BE4BB}" type="presParOf" srcId="{4C8ABDE6-125E-4E06-8469-DBB9E6F8C395}" destId="{6E0C2F8F-D138-4496-B24F-6EF859D4E8CB}" srcOrd="1" destOrd="0" presId="urn:microsoft.com/office/officeart/2005/8/layout/hList3"/>
    <dgm:cxn modelId="{F5660C38-2E6F-4B48-A2E5-99117DD01289}" type="presParOf" srcId="{4C8ABDE6-125E-4E06-8469-DBB9E6F8C395}" destId="{844B99FB-A9E3-4626-84EE-E870F64BAE2B}" srcOrd="2" destOrd="0" presId="urn:microsoft.com/office/officeart/2005/8/layout/hList3"/>
    <dgm:cxn modelId="{2DA89008-19F4-40BE-A328-6D6F8D0B51CE}" type="presParOf" srcId="{4C8ABDE6-125E-4E06-8469-DBB9E6F8C395}" destId="{2966BD70-70EC-43B6-B566-6B9211115A2D}" srcOrd="3" destOrd="0" presId="urn:microsoft.com/office/officeart/2005/8/layout/hList3"/>
    <dgm:cxn modelId="{65206764-EE56-4CB4-83BB-B87A25B07158}" type="presParOf" srcId="{7F5BB2CF-BDCF-4BCA-ADB2-3E5ABF8D05F3}" destId="{C061F7BC-B876-46A8-92DA-F5701F8E47A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21725-848E-4A72-8F40-E2137A5FBB6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114E8-28B9-4E8F-8A44-B754051C73CE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b="1" i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КАДРЫ</a:t>
          </a:r>
          <a:endParaRPr lang="ru-RU" sz="2000" b="1" i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1CE922E-806D-473F-B1B6-30C502A0F581}" type="parTrans" cxnId="{2642727C-40F4-4376-9ECA-75EE605548B8}">
      <dgm:prSet/>
      <dgm:spPr/>
      <dgm:t>
        <a:bodyPr/>
        <a:lstStyle/>
        <a:p>
          <a:endParaRPr lang="ru-RU"/>
        </a:p>
      </dgm:t>
    </dgm:pt>
    <dgm:pt modelId="{267C8933-4A09-405C-BC69-F612C19B1AB8}" type="sibTrans" cxnId="{2642727C-40F4-4376-9ECA-75EE605548B8}">
      <dgm:prSet/>
      <dgm:spPr/>
      <dgm:t>
        <a:bodyPr/>
        <a:lstStyle/>
        <a:p>
          <a:endParaRPr lang="ru-RU"/>
        </a:p>
      </dgm:t>
    </dgm:pt>
    <dgm:pt modelId="{29CDB507-671F-42C3-A8CA-6F1295EAC506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Региональный реестр специалистов для муниципальных организаций отдыха детей и их оздоровления</a:t>
          </a:r>
          <a:endParaRPr lang="ru-RU" sz="16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A47D28E-3168-4C77-942A-19EFF7F7AE82}" type="parTrans" cxnId="{A8CD7CE4-CC56-4420-B40A-C7938F5CBE6B}">
      <dgm:prSet/>
      <dgm:spPr/>
      <dgm:t>
        <a:bodyPr/>
        <a:lstStyle/>
        <a:p>
          <a:endParaRPr lang="ru-RU"/>
        </a:p>
      </dgm:t>
    </dgm:pt>
    <dgm:pt modelId="{12F56521-6B38-4B9E-A3B5-1EC4688BB223}" type="sibTrans" cxnId="{A8CD7CE4-CC56-4420-B40A-C7938F5CBE6B}">
      <dgm:prSet/>
      <dgm:spPr/>
      <dgm:t>
        <a:bodyPr/>
        <a:lstStyle/>
        <a:p>
          <a:endParaRPr lang="ru-RU"/>
        </a:p>
      </dgm:t>
    </dgm:pt>
    <dgm:pt modelId="{6FC70EFD-70A1-4849-BB09-266F394120BD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    ОБУЧЕНИЕ</a:t>
          </a:r>
          <a:endParaRPr lang="ru-RU" sz="20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982705C-DA16-4882-9080-3B43A0A8448D}" type="parTrans" cxnId="{88DFECB5-54F3-45B5-86F9-023F801B37F7}">
      <dgm:prSet/>
      <dgm:spPr/>
      <dgm:t>
        <a:bodyPr/>
        <a:lstStyle/>
        <a:p>
          <a:endParaRPr lang="ru-RU"/>
        </a:p>
      </dgm:t>
    </dgm:pt>
    <dgm:pt modelId="{BF57A4FC-9C36-4B46-AE9D-E03DD838645A}" type="sibTrans" cxnId="{88DFECB5-54F3-45B5-86F9-023F801B37F7}">
      <dgm:prSet/>
      <dgm:spPr/>
      <dgm:t>
        <a:bodyPr/>
        <a:lstStyle/>
        <a:p>
          <a:endParaRPr lang="ru-RU"/>
        </a:p>
      </dgm:t>
    </dgm:pt>
    <dgm:pt modelId="{964EDCA3-E2F3-44DC-873F-DE0A4DA27A2F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Повышение квалификации работников организаций отдыха детей и их оздоровления</a:t>
          </a:r>
          <a:endParaRPr lang="ru-RU" sz="16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BB994D6-EBF2-4C80-9D87-54928C3B7213}" type="parTrans" cxnId="{EEDB1493-136E-45D7-B293-EDB9F01C6FCF}">
      <dgm:prSet/>
      <dgm:spPr/>
      <dgm:t>
        <a:bodyPr/>
        <a:lstStyle/>
        <a:p>
          <a:endParaRPr lang="ru-RU"/>
        </a:p>
      </dgm:t>
    </dgm:pt>
    <dgm:pt modelId="{67C9231F-2E08-4D7F-9BAA-D8E1B67576C6}" type="sibTrans" cxnId="{EEDB1493-136E-45D7-B293-EDB9F01C6FCF}">
      <dgm:prSet/>
      <dgm:spPr/>
      <dgm:t>
        <a:bodyPr/>
        <a:lstStyle/>
        <a:p>
          <a:endParaRPr lang="ru-RU"/>
        </a:p>
      </dgm:t>
    </dgm:pt>
    <dgm:pt modelId="{B455F025-5C31-4F80-AB8E-7FC8335265E9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Стажировки педагогических работников организаций отдыха детей и их оздоровления  в Международном детском центре «Артек»</a:t>
          </a:r>
        </a:p>
        <a:p>
          <a:pPr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4973075-2A9E-4955-A702-5A8B3623D932}" type="parTrans" cxnId="{F478EC81-B158-49A4-8312-5BDD44C526CD}">
      <dgm:prSet/>
      <dgm:spPr/>
      <dgm:t>
        <a:bodyPr/>
        <a:lstStyle/>
        <a:p>
          <a:endParaRPr lang="ru-RU"/>
        </a:p>
      </dgm:t>
    </dgm:pt>
    <dgm:pt modelId="{D950C533-6B5A-47D8-9F17-35D64B97E4D6}" type="sibTrans" cxnId="{F478EC81-B158-49A4-8312-5BDD44C526CD}">
      <dgm:prSet/>
      <dgm:spPr/>
      <dgm:t>
        <a:bodyPr/>
        <a:lstStyle/>
        <a:p>
          <a:endParaRPr lang="ru-RU"/>
        </a:p>
      </dgm:t>
    </dgm:pt>
    <dgm:pt modelId="{91C6D5B0-D3B7-4026-894D-F0C7A9E787F8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Региональная цифровая платформа  системы отдыха и оздоровления</a:t>
          </a:r>
        </a:p>
        <a:p>
          <a:endParaRPr lang="ru-RU" sz="16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C05710-1D7D-428A-9AAC-745276405A79}" type="parTrans" cxnId="{B52E7E27-89D7-42DD-83FC-7A7611894767}">
      <dgm:prSet/>
      <dgm:spPr/>
      <dgm:t>
        <a:bodyPr/>
        <a:lstStyle/>
        <a:p>
          <a:endParaRPr lang="ru-RU"/>
        </a:p>
      </dgm:t>
    </dgm:pt>
    <dgm:pt modelId="{ECA1C0DE-20F7-4BF5-8F8F-B236457D9DE7}" type="sibTrans" cxnId="{B52E7E27-89D7-42DD-83FC-7A7611894767}">
      <dgm:prSet/>
      <dgm:spPr/>
      <dgm:t>
        <a:bodyPr/>
        <a:lstStyle/>
        <a:p>
          <a:endParaRPr lang="ru-RU"/>
        </a:p>
      </dgm:t>
    </dgm:pt>
    <dgm:pt modelId="{C9E1CC14-E042-44F3-9919-0FB995EFD1CB}">
      <dgm:prSet phldrT="[Текст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СОДЕРЖАНИЕ</a:t>
          </a:r>
        </a:p>
        <a:p>
          <a:r>
            <a:rPr lang="ru-RU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И УПРАВЛЕНИЕ</a:t>
          </a:r>
          <a:endParaRPr lang="ru-RU" sz="2000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7756D63-F1FE-47E6-B9A0-470E14EB18D2}" type="sibTrans" cxnId="{90ADB6C9-CC9B-4B60-9591-9818BA6D6D84}">
      <dgm:prSet/>
      <dgm:spPr/>
      <dgm:t>
        <a:bodyPr/>
        <a:lstStyle/>
        <a:p>
          <a:endParaRPr lang="ru-RU"/>
        </a:p>
      </dgm:t>
    </dgm:pt>
    <dgm:pt modelId="{E1B1F4D1-BBF4-48A6-BDEA-7CEC431F7FE6}" type="parTrans" cxnId="{90ADB6C9-CC9B-4B60-9591-9818BA6D6D84}">
      <dgm:prSet/>
      <dgm:spPr/>
      <dgm:t>
        <a:bodyPr/>
        <a:lstStyle/>
        <a:p>
          <a:endParaRPr lang="ru-RU"/>
        </a:p>
      </dgm:t>
    </dgm:pt>
    <dgm:pt modelId="{0D1D2639-DF82-4EB9-8C45-EE513E1D1010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Организация профессиональных конкурсов для выявления лучших практик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78E1BB52-A07E-475F-ABBD-1640420C8B5B}" type="parTrans" cxnId="{E55724B6-3845-44C8-9AE4-5104362847C5}">
      <dgm:prSet/>
      <dgm:spPr/>
      <dgm:t>
        <a:bodyPr/>
        <a:lstStyle/>
        <a:p>
          <a:endParaRPr lang="ru-RU"/>
        </a:p>
      </dgm:t>
    </dgm:pt>
    <dgm:pt modelId="{A9A661BD-C702-4625-872D-78D33C0A6629}" type="sibTrans" cxnId="{E55724B6-3845-44C8-9AE4-5104362847C5}">
      <dgm:prSet/>
      <dgm:spPr/>
      <dgm:t>
        <a:bodyPr/>
        <a:lstStyle/>
        <a:p>
          <a:endParaRPr lang="ru-RU"/>
        </a:p>
      </dgm:t>
    </dgm:pt>
    <dgm:pt modelId="{EB63C509-3F89-45F0-8951-164B503E394A}">
      <dgm:prSet phldrT="[Текст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Организация профессиональной практики студентов педагогических и медицинских ВУЗов и </a:t>
          </a:r>
          <a:r>
            <a:rPr lang="ru-RU" sz="1500" dirty="0" err="1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ССУЗов</a:t>
          </a:r>
          <a:r>
            <a:rPr lang="ru-RU" sz="1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на базе организаций отдыха детей и их оздоровления в летний период</a:t>
          </a:r>
          <a:endParaRPr lang="ru-RU" sz="15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81DF23-6387-4FFC-AF97-F5047CD1D7FE}" type="parTrans" cxnId="{2B27CA2E-33A3-4C74-8D1E-B5575E3FFC9C}">
      <dgm:prSet/>
      <dgm:spPr/>
      <dgm:t>
        <a:bodyPr/>
        <a:lstStyle/>
        <a:p>
          <a:endParaRPr lang="ru-RU"/>
        </a:p>
      </dgm:t>
    </dgm:pt>
    <dgm:pt modelId="{E985F67B-D6A8-461E-9A7D-F3DDDFB72C4B}" type="sibTrans" cxnId="{2B27CA2E-33A3-4C74-8D1E-B5575E3FFC9C}">
      <dgm:prSet/>
      <dgm:spPr/>
      <dgm:t>
        <a:bodyPr/>
        <a:lstStyle/>
        <a:p>
          <a:endParaRPr lang="ru-RU"/>
        </a:p>
      </dgm:t>
    </dgm:pt>
    <dgm:pt modelId="{42EAEFB2-1FD9-42C4-8786-D0A2BD4444C1}" type="pres">
      <dgm:prSet presAssocID="{EEE21725-848E-4A72-8F40-E2137A5FBB6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9ABCFF2-6AD7-480E-BB2A-A4369E795234}" type="pres">
      <dgm:prSet presAssocID="{0C0114E8-28B9-4E8F-8A44-B754051C73CE}" presName="compNode" presStyleCnt="0"/>
      <dgm:spPr/>
    </dgm:pt>
    <dgm:pt modelId="{EB242E2C-968F-40A1-B1AD-8C073909B7A7}" type="pres">
      <dgm:prSet presAssocID="{0C0114E8-28B9-4E8F-8A44-B754051C73CE}" presName="aNode" presStyleLbl="bgShp" presStyleIdx="0" presStyleCnt="3"/>
      <dgm:spPr/>
      <dgm:t>
        <a:bodyPr/>
        <a:lstStyle/>
        <a:p>
          <a:endParaRPr lang="ru-RU"/>
        </a:p>
      </dgm:t>
    </dgm:pt>
    <dgm:pt modelId="{3D1A6910-B0E4-4A99-8DA9-3A7E0BE77DF5}" type="pres">
      <dgm:prSet presAssocID="{0C0114E8-28B9-4E8F-8A44-B754051C73CE}" presName="textNode" presStyleLbl="bgShp" presStyleIdx="0" presStyleCnt="3"/>
      <dgm:spPr/>
      <dgm:t>
        <a:bodyPr/>
        <a:lstStyle/>
        <a:p>
          <a:endParaRPr lang="ru-RU"/>
        </a:p>
      </dgm:t>
    </dgm:pt>
    <dgm:pt modelId="{513F28C9-06BB-432F-8AA6-75B88F8A1EB4}" type="pres">
      <dgm:prSet presAssocID="{0C0114E8-28B9-4E8F-8A44-B754051C73CE}" presName="compChildNode" presStyleCnt="0"/>
      <dgm:spPr/>
    </dgm:pt>
    <dgm:pt modelId="{B0F1DEA2-D500-4E24-8390-0EA239AE8D0B}" type="pres">
      <dgm:prSet presAssocID="{0C0114E8-28B9-4E8F-8A44-B754051C73CE}" presName="theInnerList" presStyleCnt="0"/>
      <dgm:spPr/>
    </dgm:pt>
    <dgm:pt modelId="{C23960DA-272C-4EB7-B452-F90A102D303A}" type="pres">
      <dgm:prSet presAssocID="{29CDB507-671F-42C3-A8CA-6F1295EAC506}" presName="childNode" presStyleLbl="node1" presStyleIdx="0" presStyleCnt="6" custScaleX="109000" custScaleY="209361" custLinFactY="-11512" custLinFactNeighborX="1672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8349EF-4F43-40BA-9283-750DE931CFCF}" type="pres">
      <dgm:prSet presAssocID="{29CDB507-671F-42C3-A8CA-6F1295EAC506}" presName="aSpace2" presStyleCnt="0"/>
      <dgm:spPr/>
    </dgm:pt>
    <dgm:pt modelId="{023D45C3-2CD5-4623-8D07-7FC387BE52C8}" type="pres">
      <dgm:prSet presAssocID="{EB63C509-3F89-45F0-8951-164B503E394A}" presName="childNode" presStyleLbl="node1" presStyleIdx="1" presStyleCnt="6" custScaleX="109973" custScaleY="2348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352803-9C3C-4316-838A-11A91F62BDD9}" type="pres">
      <dgm:prSet presAssocID="{0C0114E8-28B9-4E8F-8A44-B754051C73CE}" presName="aSpace" presStyleCnt="0"/>
      <dgm:spPr/>
    </dgm:pt>
    <dgm:pt modelId="{19C33238-7108-4374-9E82-1FA573213172}" type="pres">
      <dgm:prSet presAssocID="{6FC70EFD-70A1-4849-BB09-266F394120BD}" presName="compNode" presStyleCnt="0"/>
      <dgm:spPr/>
    </dgm:pt>
    <dgm:pt modelId="{4FCAC605-0898-4D0A-A861-43F08EDF38B6}" type="pres">
      <dgm:prSet presAssocID="{6FC70EFD-70A1-4849-BB09-266F394120BD}" presName="aNode" presStyleLbl="bgShp" presStyleIdx="1" presStyleCnt="3"/>
      <dgm:spPr/>
      <dgm:t>
        <a:bodyPr/>
        <a:lstStyle/>
        <a:p>
          <a:endParaRPr lang="ru-RU"/>
        </a:p>
      </dgm:t>
    </dgm:pt>
    <dgm:pt modelId="{70237C9C-4465-423B-AA2F-55DCB5E0C259}" type="pres">
      <dgm:prSet presAssocID="{6FC70EFD-70A1-4849-BB09-266F394120BD}" presName="textNode" presStyleLbl="bgShp" presStyleIdx="1" presStyleCnt="3"/>
      <dgm:spPr/>
      <dgm:t>
        <a:bodyPr/>
        <a:lstStyle/>
        <a:p>
          <a:endParaRPr lang="ru-RU"/>
        </a:p>
      </dgm:t>
    </dgm:pt>
    <dgm:pt modelId="{10400808-C092-4DAC-8050-7E922C4206B4}" type="pres">
      <dgm:prSet presAssocID="{6FC70EFD-70A1-4849-BB09-266F394120BD}" presName="compChildNode" presStyleCnt="0"/>
      <dgm:spPr/>
    </dgm:pt>
    <dgm:pt modelId="{210FB11D-47E3-414E-9306-455BE41DF1BF}" type="pres">
      <dgm:prSet presAssocID="{6FC70EFD-70A1-4849-BB09-266F394120BD}" presName="theInnerList" presStyleCnt="0"/>
      <dgm:spPr/>
    </dgm:pt>
    <dgm:pt modelId="{1A4E27C6-4215-4BAD-9C41-44541C5D8819}" type="pres">
      <dgm:prSet presAssocID="{964EDCA3-E2F3-44DC-873F-DE0A4DA27A2F}" presName="childNode" presStyleLbl="node1" presStyleIdx="2" presStyleCnt="6" custScaleY="179941" custLinFactY="-8850" custLinFactNeighborX="-1254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04EE0A-5BAC-45BD-8611-2962009806E2}" type="pres">
      <dgm:prSet presAssocID="{964EDCA3-E2F3-44DC-873F-DE0A4DA27A2F}" presName="aSpace2" presStyleCnt="0"/>
      <dgm:spPr/>
    </dgm:pt>
    <dgm:pt modelId="{5EEC6060-F00F-4A86-901C-C5C8382166A6}" type="pres">
      <dgm:prSet presAssocID="{B455F025-5C31-4F80-AB8E-7FC8335265E9}" presName="childNode" presStyleLbl="node1" presStyleIdx="3" presStyleCnt="6" custScaleY="2348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234AE7-812B-45A8-A724-714A447F5603}" type="pres">
      <dgm:prSet presAssocID="{6FC70EFD-70A1-4849-BB09-266F394120BD}" presName="aSpace" presStyleCnt="0"/>
      <dgm:spPr/>
    </dgm:pt>
    <dgm:pt modelId="{494DC8C6-C037-4984-97CC-3846C54C4CB8}" type="pres">
      <dgm:prSet presAssocID="{C9E1CC14-E042-44F3-9919-0FB995EFD1CB}" presName="compNode" presStyleCnt="0"/>
      <dgm:spPr/>
    </dgm:pt>
    <dgm:pt modelId="{CA46F4AE-B808-42AE-9CD3-5A4B3C120950}" type="pres">
      <dgm:prSet presAssocID="{C9E1CC14-E042-44F3-9919-0FB995EFD1CB}" presName="aNode" presStyleLbl="bgShp" presStyleIdx="2" presStyleCnt="3"/>
      <dgm:spPr/>
      <dgm:t>
        <a:bodyPr/>
        <a:lstStyle/>
        <a:p>
          <a:endParaRPr lang="ru-RU"/>
        </a:p>
      </dgm:t>
    </dgm:pt>
    <dgm:pt modelId="{896252AD-9416-424E-88CE-E9B2B9FD29BD}" type="pres">
      <dgm:prSet presAssocID="{C9E1CC14-E042-44F3-9919-0FB995EFD1CB}" presName="textNode" presStyleLbl="bgShp" presStyleIdx="2" presStyleCnt="3"/>
      <dgm:spPr/>
      <dgm:t>
        <a:bodyPr/>
        <a:lstStyle/>
        <a:p>
          <a:endParaRPr lang="ru-RU"/>
        </a:p>
      </dgm:t>
    </dgm:pt>
    <dgm:pt modelId="{652F11B8-EFBD-43F6-9CD1-B93887656800}" type="pres">
      <dgm:prSet presAssocID="{C9E1CC14-E042-44F3-9919-0FB995EFD1CB}" presName="compChildNode" presStyleCnt="0"/>
      <dgm:spPr/>
    </dgm:pt>
    <dgm:pt modelId="{8A5DCE0F-C6BB-480A-8A2B-884DE6DB0EC7}" type="pres">
      <dgm:prSet presAssocID="{C9E1CC14-E042-44F3-9919-0FB995EFD1CB}" presName="theInnerList" presStyleCnt="0"/>
      <dgm:spPr/>
    </dgm:pt>
    <dgm:pt modelId="{966EF4E2-8DE3-4A65-A1E4-02717CF25BF1}" type="pres">
      <dgm:prSet presAssocID="{91C6D5B0-D3B7-4026-894D-F0C7A9E787F8}" presName="childNode" presStyleLbl="node1" presStyleIdx="4" presStyleCnt="6" custLinFactNeighborY="-686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17E165-13E5-4DEA-8565-910E8BC7E677}" type="pres">
      <dgm:prSet presAssocID="{91C6D5B0-D3B7-4026-894D-F0C7A9E787F8}" presName="aSpace2" presStyleCnt="0"/>
      <dgm:spPr/>
    </dgm:pt>
    <dgm:pt modelId="{576EDEA1-69AB-4B92-849F-802D5A0D9FE3}" type="pres">
      <dgm:prSet presAssocID="{0D1D2639-DF82-4EB9-8C45-EE513E1D1010}" presName="childNode" presStyleLbl="node1" presStyleIdx="5" presStyleCnt="6" custScaleY="1287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ADB6C9-CC9B-4B60-9591-9818BA6D6D84}" srcId="{EEE21725-848E-4A72-8F40-E2137A5FBB67}" destId="{C9E1CC14-E042-44F3-9919-0FB995EFD1CB}" srcOrd="2" destOrd="0" parTransId="{E1B1F4D1-BBF4-48A6-BDEA-7CEC431F7FE6}" sibTransId="{97756D63-F1FE-47E6-B9A0-470E14EB18D2}"/>
    <dgm:cxn modelId="{88DFECB5-54F3-45B5-86F9-023F801B37F7}" srcId="{EEE21725-848E-4A72-8F40-E2137A5FBB67}" destId="{6FC70EFD-70A1-4849-BB09-266F394120BD}" srcOrd="1" destOrd="0" parTransId="{D982705C-DA16-4882-9080-3B43A0A8448D}" sibTransId="{BF57A4FC-9C36-4B46-AE9D-E03DD838645A}"/>
    <dgm:cxn modelId="{4CA9DC73-5BE0-4C7E-9598-0E08D5994A2C}" type="presOf" srcId="{EB63C509-3F89-45F0-8951-164B503E394A}" destId="{023D45C3-2CD5-4623-8D07-7FC387BE52C8}" srcOrd="0" destOrd="0" presId="urn:microsoft.com/office/officeart/2005/8/layout/lProcess2"/>
    <dgm:cxn modelId="{3F066480-23F6-4195-AADE-57BCC5ACDF8A}" type="presOf" srcId="{B455F025-5C31-4F80-AB8E-7FC8335265E9}" destId="{5EEC6060-F00F-4A86-901C-C5C8382166A6}" srcOrd="0" destOrd="0" presId="urn:microsoft.com/office/officeart/2005/8/layout/lProcess2"/>
    <dgm:cxn modelId="{D1189978-EE6A-4862-B61C-FBC89AF4A278}" type="presOf" srcId="{0C0114E8-28B9-4E8F-8A44-B754051C73CE}" destId="{EB242E2C-968F-40A1-B1AD-8C073909B7A7}" srcOrd="0" destOrd="0" presId="urn:microsoft.com/office/officeart/2005/8/layout/lProcess2"/>
    <dgm:cxn modelId="{2DEAB03D-EEE7-4051-B727-9A512484045F}" type="presOf" srcId="{C9E1CC14-E042-44F3-9919-0FB995EFD1CB}" destId="{CA46F4AE-B808-42AE-9CD3-5A4B3C120950}" srcOrd="0" destOrd="0" presId="urn:microsoft.com/office/officeart/2005/8/layout/lProcess2"/>
    <dgm:cxn modelId="{E55724B6-3845-44C8-9AE4-5104362847C5}" srcId="{C9E1CC14-E042-44F3-9919-0FB995EFD1CB}" destId="{0D1D2639-DF82-4EB9-8C45-EE513E1D1010}" srcOrd="1" destOrd="0" parTransId="{78E1BB52-A07E-475F-ABBD-1640420C8B5B}" sibTransId="{A9A661BD-C702-4625-872D-78D33C0A6629}"/>
    <dgm:cxn modelId="{F478EC81-B158-49A4-8312-5BDD44C526CD}" srcId="{6FC70EFD-70A1-4849-BB09-266F394120BD}" destId="{B455F025-5C31-4F80-AB8E-7FC8335265E9}" srcOrd="1" destOrd="0" parTransId="{F4973075-2A9E-4955-A702-5A8B3623D932}" sibTransId="{D950C533-6B5A-47D8-9F17-35D64B97E4D6}"/>
    <dgm:cxn modelId="{68D657B0-FF13-45C1-9828-9089855B5849}" type="presOf" srcId="{0D1D2639-DF82-4EB9-8C45-EE513E1D1010}" destId="{576EDEA1-69AB-4B92-849F-802D5A0D9FE3}" srcOrd="0" destOrd="0" presId="urn:microsoft.com/office/officeart/2005/8/layout/lProcess2"/>
    <dgm:cxn modelId="{A8CD7CE4-CC56-4420-B40A-C7938F5CBE6B}" srcId="{0C0114E8-28B9-4E8F-8A44-B754051C73CE}" destId="{29CDB507-671F-42C3-A8CA-6F1295EAC506}" srcOrd="0" destOrd="0" parTransId="{9A47D28E-3168-4C77-942A-19EFF7F7AE82}" sibTransId="{12F56521-6B38-4B9E-A3B5-1EC4688BB223}"/>
    <dgm:cxn modelId="{90022D62-31F9-4FB7-8952-9053F1C9B305}" type="presOf" srcId="{6FC70EFD-70A1-4849-BB09-266F394120BD}" destId="{70237C9C-4465-423B-AA2F-55DCB5E0C259}" srcOrd="1" destOrd="0" presId="urn:microsoft.com/office/officeart/2005/8/layout/lProcess2"/>
    <dgm:cxn modelId="{F2F31A32-154B-41A9-A33B-4FD0DF57A4A7}" type="presOf" srcId="{C9E1CC14-E042-44F3-9919-0FB995EFD1CB}" destId="{896252AD-9416-424E-88CE-E9B2B9FD29BD}" srcOrd="1" destOrd="0" presId="urn:microsoft.com/office/officeart/2005/8/layout/lProcess2"/>
    <dgm:cxn modelId="{E7359D64-058C-4EF4-9FAE-A976704D5E83}" type="presOf" srcId="{EEE21725-848E-4A72-8F40-E2137A5FBB67}" destId="{42EAEFB2-1FD9-42C4-8786-D0A2BD4444C1}" srcOrd="0" destOrd="0" presId="urn:microsoft.com/office/officeart/2005/8/layout/lProcess2"/>
    <dgm:cxn modelId="{1846EE36-2127-47FB-AA0C-8805438629A3}" type="presOf" srcId="{91C6D5B0-D3B7-4026-894D-F0C7A9E787F8}" destId="{966EF4E2-8DE3-4A65-A1E4-02717CF25BF1}" srcOrd="0" destOrd="0" presId="urn:microsoft.com/office/officeart/2005/8/layout/lProcess2"/>
    <dgm:cxn modelId="{7A5E3847-DB56-4949-ACD8-70D61EF70929}" type="presOf" srcId="{0C0114E8-28B9-4E8F-8A44-B754051C73CE}" destId="{3D1A6910-B0E4-4A99-8DA9-3A7E0BE77DF5}" srcOrd="1" destOrd="0" presId="urn:microsoft.com/office/officeart/2005/8/layout/lProcess2"/>
    <dgm:cxn modelId="{6CAE7BFA-D16A-4A58-BEF5-A2CD475931B4}" type="presOf" srcId="{964EDCA3-E2F3-44DC-873F-DE0A4DA27A2F}" destId="{1A4E27C6-4215-4BAD-9C41-44541C5D8819}" srcOrd="0" destOrd="0" presId="urn:microsoft.com/office/officeart/2005/8/layout/lProcess2"/>
    <dgm:cxn modelId="{2642727C-40F4-4376-9ECA-75EE605548B8}" srcId="{EEE21725-848E-4A72-8F40-E2137A5FBB67}" destId="{0C0114E8-28B9-4E8F-8A44-B754051C73CE}" srcOrd="0" destOrd="0" parTransId="{E1CE922E-806D-473F-B1B6-30C502A0F581}" sibTransId="{267C8933-4A09-405C-BC69-F612C19B1AB8}"/>
    <dgm:cxn modelId="{B52E7E27-89D7-42DD-83FC-7A7611894767}" srcId="{C9E1CC14-E042-44F3-9919-0FB995EFD1CB}" destId="{91C6D5B0-D3B7-4026-894D-F0C7A9E787F8}" srcOrd="0" destOrd="0" parTransId="{45C05710-1D7D-428A-9AAC-745276405A79}" sibTransId="{ECA1C0DE-20F7-4BF5-8F8F-B236457D9DE7}"/>
    <dgm:cxn modelId="{2B27CA2E-33A3-4C74-8D1E-B5575E3FFC9C}" srcId="{0C0114E8-28B9-4E8F-8A44-B754051C73CE}" destId="{EB63C509-3F89-45F0-8951-164B503E394A}" srcOrd="1" destOrd="0" parTransId="{1F81DF23-6387-4FFC-AF97-F5047CD1D7FE}" sibTransId="{E985F67B-D6A8-461E-9A7D-F3DDDFB72C4B}"/>
    <dgm:cxn modelId="{00DD12B4-0167-4BB8-9AE8-944CD6E61C7F}" type="presOf" srcId="{29CDB507-671F-42C3-A8CA-6F1295EAC506}" destId="{C23960DA-272C-4EB7-B452-F90A102D303A}" srcOrd="0" destOrd="0" presId="urn:microsoft.com/office/officeart/2005/8/layout/lProcess2"/>
    <dgm:cxn modelId="{51862C5D-5964-409C-9BDE-DC59E9D872B7}" type="presOf" srcId="{6FC70EFD-70A1-4849-BB09-266F394120BD}" destId="{4FCAC605-0898-4D0A-A861-43F08EDF38B6}" srcOrd="0" destOrd="0" presId="urn:microsoft.com/office/officeart/2005/8/layout/lProcess2"/>
    <dgm:cxn modelId="{EEDB1493-136E-45D7-B293-EDB9F01C6FCF}" srcId="{6FC70EFD-70A1-4849-BB09-266F394120BD}" destId="{964EDCA3-E2F3-44DC-873F-DE0A4DA27A2F}" srcOrd="0" destOrd="0" parTransId="{1BB994D6-EBF2-4C80-9D87-54928C3B7213}" sibTransId="{67C9231F-2E08-4D7F-9BAA-D8E1B67576C6}"/>
    <dgm:cxn modelId="{D1DF9751-8205-4FBD-978A-1C7AB6A1BF39}" type="presParOf" srcId="{42EAEFB2-1FD9-42C4-8786-D0A2BD4444C1}" destId="{39ABCFF2-6AD7-480E-BB2A-A4369E795234}" srcOrd="0" destOrd="0" presId="urn:microsoft.com/office/officeart/2005/8/layout/lProcess2"/>
    <dgm:cxn modelId="{8F7F6857-0B75-4A84-9F5E-3088F1883AA7}" type="presParOf" srcId="{39ABCFF2-6AD7-480E-BB2A-A4369E795234}" destId="{EB242E2C-968F-40A1-B1AD-8C073909B7A7}" srcOrd="0" destOrd="0" presId="urn:microsoft.com/office/officeart/2005/8/layout/lProcess2"/>
    <dgm:cxn modelId="{260EB512-1611-41D9-80D0-A8F1F5B04243}" type="presParOf" srcId="{39ABCFF2-6AD7-480E-BB2A-A4369E795234}" destId="{3D1A6910-B0E4-4A99-8DA9-3A7E0BE77DF5}" srcOrd="1" destOrd="0" presId="urn:microsoft.com/office/officeart/2005/8/layout/lProcess2"/>
    <dgm:cxn modelId="{CF7DE63A-4B7D-40C9-9E96-11F4A2563F99}" type="presParOf" srcId="{39ABCFF2-6AD7-480E-BB2A-A4369E795234}" destId="{513F28C9-06BB-432F-8AA6-75B88F8A1EB4}" srcOrd="2" destOrd="0" presId="urn:microsoft.com/office/officeart/2005/8/layout/lProcess2"/>
    <dgm:cxn modelId="{55ECF7F2-F7E9-47AE-B953-FFF6926421A0}" type="presParOf" srcId="{513F28C9-06BB-432F-8AA6-75B88F8A1EB4}" destId="{B0F1DEA2-D500-4E24-8390-0EA239AE8D0B}" srcOrd="0" destOrd="0" presId="urn:microsoft.com/office/officeart/2005/8/layout/lProcess2"/>
    <dgm:cxn modelId="{27659792-EFBC-4DC7-B8B6-CE35F2E93923}" type="presParOf" srcId="{B0F1DEA2-D500-4E24-8390-0EA239AE8D0B}" destId="{C23960DA-272C-4EB7-B452-F90A102D303A}" srcOrd="0" destOrd="0" presId="urn:microsoft.com/office/officeart/2005/8/layout/lProcess2"/>
    <dgm:cxn modelId="{094B53C0-1CBB-4BC3-9E73-52FEEC2DB935}" type="presParOf" srcId="{B0F1DEA2-D500-4E24-8390-0EA239AE8D0B}" destId="{228349EF-4F43-40BA-9283-750DE931CFCF}" srcOrd="1" destOrd="0" presId="urn:microsoft.com/office/officeart/2005/8/layout/lProcess2"/>
    <dgm:cxn modelId="{EEA73D8D-4AE4-4392-BF15-D842D6E5E205}" type="presParOf" srcId="{B0F1DEA2-D500-4E24-8390-0EA239AE8D0B}" destId="{023D45C3-2CD5-4623-8D07-7FC387BE52C8}" srcOrd="2" destOrd="0" presId="urn:microsoft.com/office/officeart/2005/8/layout/lProcess2"/>
    <dgm:cxn modelId="{1911C12F-35E3-418D-8DA6-8581E686D5CD}" type="presParOf" srcId="{42EAEFB2-1FD9-42C4-8786-D0A2BD4444C1}" destId="{EF352803-9C3C-4316-838A-11A91F62BDD9}" srcOrd="1" destOrd="0" presId="urn:microsoft.com/office/officeart/2005/8/layout/lProcess2"/>
    <dgm:cxn modelId="{CB90CFA7-9EF8-44A2-AB98-55287359977D}" type="presParOf" srcId="{42EAEFB2-1FD9-42C4-8786-D0A2BD4444C1}" destId="{19C33238-7108-4374-9E82-1FA573213172}" srcOrd="2" destOrd="0" presId="urn:microsoft.com/office/officeart/2005/8/layout/lProcess2"/>
    <dgm:cxn modelId="{9C83B4F3-7F19-4F35-B087-2733A92B8CA2}" type="presParOf" srcId="{19C33238-7108-4374-9E82-1FA573213172}" destId="{4FCAC605-0898-4D0A-A861-43F08EDF38B6}" srcOrd="0" destOrd="0" presId="urn:microsoft.com/office/officeart/2005/8/layout/lProcess2"/>
    <dgm:cxn modelId="{92205CE7-4430-4DBA-9DD9-5CC5645F7E1A}" type="presParOf" srcId="{19C33238-7108-4374-9E82-1FA573213172}" destId="{70237C9C-4465-423B-AA2F-55DCB5E0C259}" srcOrd="1" destOrd="0" presId="urn:microsoft.com/office/officeart/2005/8/layout/lProcess2"/>
    <dgm:cxn modelId="{0E0A00C3-1775-442F-B602-E143A8C68463}" type="presParOf" srcId="{19C33238-7108-4374-9E82-1FA573213172}" destId="{10400808-C092-4DAC-8050-7E922C4206B4}" srcOrd="2" destOrd="0" presId="urn:microsoft.com/office/officeart/2005/8/layout/lProcess2"/>
    <dgm:cxn modelId="{4D752027-5F4D-49E3-ADCE-22563B3F5665}" type="presParOf" srcId="{10400808-C092-4DAC-8050-7E922C4206B4}" destId="{210FB11D-47E3-414E-9306-455BE41DF1BF}" srcOrd="0" destOrd="0" presId="urn:microsoft.com/office/officeart/2005/8/layout/lProcess2"/>
    <dgm:cxn modelId="{6FFBF2E8-EA73-4E5A-BE06-6675F00CA2C8}" type="presParOf" srcId="{210FB11D-47E3-414E-9306-455BE41DF1BF}" destId="{1A4E27C6-4215-4BAD-9C41-44541C5D8819}" srcOrd="0" destOrd="0" presId="urn:microsoft.com/office/officeart/2005/8/layout/lProcess2"/>
    <dgm:cxn modelId="{971D81DE-E9A5-46CA-853C-C323A6361E53}" type="presParOf" srcId="{210FB11D-47E3-414E-9306-455BE41DF1BF}" destId="{FB04EE0A-5BAC-45BD-8611-2962009806E2}" srcOrd="1" destOrd="0" presId="urn:microsoft.com/office/officeart/2005/8/layout/lProcess2"/>
    <dgm:cxn modelId="{5FCA9B33-3A39-456F-98B4-30715B3C6F43}" type="presParOf" srcId="{210FB11D-47E3-414E-9306-455BE41DF1BF}" destId="{5EEC6060-F00F-4A86-901C-C5C8382166A6}" srcOrd="2" destOrd="0" presId="urn:microsoft.com/office/officeart/2005/8/layout/lProcess2"/>
    <dgm:cxn modelId="{44DBE55A-BB38-4AEE-A1AB-A0F4375DCD1A}" type="presParOf" srcId="{42EAEFB2-1FD9-42C4-8786-D0A2BD4444C1}" destId="{69234AE7-812B-45A8-A724-714A447F5603}" srcOrd="3" destOrd="0" presId="urn:microsoft.com/office/officeart/2005/8/layout/lProcess2"/>
    <dgm:cxn modelId="{60F8EDE6-EB7A-4B89-97F1-64C6F1B9C1FF}" type="presParOf" srcId="{42EAEFB2-1FD9-42C4-8786-D0A2BD4444C1}" destId="{494DC8C6-C037-4984-97CC-3846C54C4CB8}" srcOrd="4" destOrd="0" presId="urn:microsoft.com/office/officeart/2005/8/layout/lProcess2"/>
    <dgm:cxn modelId="{7608E9ED-B223-4D63-B4E7-226B05D94FA0}" type="presParOf" srcId="{494DC8C6-C037-4984-97CC-3846C54C4CB8}" destId="{CA46F4AE-B808-42AE-9CD3-5A4B3C120950}" srcOrd="0" destOrd="0" presId="urn:microsoft.com/office/officeart/2005/8/layout/lProcess2"/>
    <dgm:cxn modelId="{DE97B58E-2EBD-4742-BD6E-1AC6711C4A50}" type="presParOf" srcId="{494DC8C6-C037-4984-97CC-3846C54C4CB8}" destId="{896252AD-9416-424E-88CE-E9B2B9FD29BD}" srcOrd="1" destOrd="0" presId="urn:microsoft.com/office/officeart/2005/8/layout/lProcess2"/>
    <dgm:cxn modelId="{72673C5B-D30C-4BA8-9136-37B04EDB1655}" type="presParOf" srcId="{494DC8C6-C037-4984-97CC-3846C54C4CB8}" destId="{652F11B8-EFBD-43F6-9CD1-B93887656800}" srcOrd="2" destOrd="0" presId="urn:microsoft.com/office/officeart/2005/8/layout/lProcess2"/>
    <dgm:cxn modelId="{4852D4CC-5AE1-448E-A067-E1B65E9B58B3}" type="presParOf" srcId="{652F11B8-EFBD-43F6-9CD1-B93887656800}" destId="{8A5DCE0F-C6BB-480A-8A2B-884DE6DB0EC7}" srcOrd="0" destOrd="0" presId="urn:microsoft.com/office/officeart/2005/8/layout/lProcess2"/>
    <dgm:cxn modelId="{CAAC0483-8C50-4280-9402-7C7CDEEB318D}" type="presParOf" srcId="{8A5DCE0F-C6BB-480A-8A2B-884DE6DB0EC7}" destId="{966EF4E2-8DE3-4A65-A1E4-02717CF25BF1}" srcOrd="0" destOrd="0" presId="urn:microsoft.com/office/officeart/2005/8/layout/lProcess2"/>
    <dgm:cxn modelId="{C641606E-3D71-40E9-B084-39FBCD622FC8}" type="presParOf" srcId="{8A5DCE0F-C6BB-480A-8A2B-884DE6DB0EC7}" destId="{8117E165-13E5-4DEA-8565-910E8BC7E677}" srcOrd="1" destOrd="0" presId="urn:microsoft.com/office/officeart/2005/8/layout/lProcess2"/>
    <dgm:cxn modelId="{A6ADCED1-F891-4224-97DF-65D0DA114A5E}" type="presParOf" srcId="{8A5DCE0F-C6BB-480A-8A2B-884DE6DB0EC7}" destId="{576EDEA1-69AB-4B92-849F-802D5A0D9FE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B61C08-1616-4AFB-B312-A1036C005B70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7F3D72-D31A-4339-8270-59C8E00C679F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Капитальный </a:t>
          </a:r>
          <a:r>
            <a:rPr lang="ru-RU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ремонт</a:t>
          </a:r>
        </a:p>
        <a:p>
          <a:r>
            <a:rPr lang="ru-RU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зданий и помещений муниципальных </a:t>
          </a:r>
          <a:r>
            <a: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</a:t>
          </a:r>
          <a:endParaRPr lang="ru-RU" sz="2000" dirty="0">
            <a:solidFill>
              <a:srgbClr val="002060"/>
            </a:solidFill>
          </a:endParaRPr>
        </a:p>
      </dgm:t>
    </dgm:pt>
    <dgm:pt modelId="{59A4377A-4E5C-4524-A21A-FA8A9230E71A}" type="parTrans" cxnId="{2FC88136-F8EA-42B0-A81F-1B12844D328C}">
      <dgm:prSet/>
      <dgm:spPr/>
      <dgm:t>
        <a:bodyPr/>
        <a:lstStyle/>
        <a:p>
          <a:endParaRPr lang="ru-RU"/>
        </a:p>
      </dgm:t>
    </dgm:pt>
    <dgm:pt modelId="{B07924C1-879E-4849-9ACC-F8B0A04EF40C}" type="sibTrans" cxnId="{2FC88136-F8EA-42B0-A81F-1B12844D328C}">
      <dgm:prSet/>
      <dgm:spPr/>
      <dgm:t>
        <a:bodyPr/>
        <a:lstStyle/>
        <a:p>
          <a:endParaRPr lang="ru-RU"/>
        </a:p>
      </dgm:t>
    </dgm:pt>
    <dgm:pt modelId="{03C51070-C01F-4FCB-BE8A-591CC6193248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Комплексная безопасность</a:t>
          </a:r>
          <a:r>
            <a:rPr lang="ru-RU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включая антитеррористическую защищенность муниципальных </a:t>
          </a:r>
          <a:r>
            <a:rPr lang="ru-RU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</a:t>
          </a:r>
          <a:endParaRPr lang="ru-RU" sz="1800" dirty="0">
            <a:solidFill>
              <a:srgbClr val="002060"/>
            </a:solidFill>
          </a:endParaRPr>
        </a:p>
      </dgm:t>
    </dgm:pt>
    <dgm:pt modelId="{006B237C-0A6B-412C-A58C-E30F2C843515}" type="parTrans" cxnId="{76F77E9F-BF36-4699-9A59-22ECC3B8E81A}">
      <dgm:prSet/>
      <dgm:spPr/>
      <dgm:t>
        <a:bodyPr/>
        <a:lstStyle/>
        <a:p>
          <a:endParaRPr lang="ru-RU"/>
        </a:p>
      </dgm:t>
    </dgm:pt>
    <dgm:pt modelId="{A0A82DC9-C1F1-45A3-8880-A15267FF6807}" type="sibTrans" cxnId="{76F77E9F-BF36-4699-9A59-22ECC3B8E81A}">
      <dgm:prSet/>
      <dgm:spPr/>
      <dgm:t>
        <a:bodyPr/>
        <a:lstStyle/>
        <a:p>
          <a:endParaRPr lang="ru-RU"/>
        </a:p>
      </dgm:t>
    </dgm:pt>
    <dgm:pt modelId="{36ECFB4E-E7EB-4031-80FF-E17C5F786358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Модернизация инфраструктуры </a:t>
          </a:r>
          <a:r>
            <a:rPr lang="ru-RU" sz="1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муниципальных </a:t>
          </a:r>
          <a:r>
            <a:rPr lang="ru-RU" sz="17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1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 </a:t>
          </a:r>
          <a:r>
            <a:rPr lang="ru-RU" sz="17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Стандарту </a:t>
          </a:r>
          <a:r>
            <a:rPr lang="ru-RU" sz="1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оснащения и функционирования </a:t>
          </a:r>
          <a:endParaRPr lang="ru-RU" sz="17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spcAft>
              <a:spcPts val="0"/>
            </a:spcAft>
          </a:pPr>
          <a:r>
            <a:rPr lang="ru-RU" sz="17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 </a:t>
          </a:r>
          <a:r>
            <a:rPr lang="ru-RU" sz="17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2030</a:t>
          </a:r>
          <a:r>
            <a:rPr lang="ru-RU" sz="17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году</a:t>
          </a:r>
          <a:endParaRPr lang="ru-RU" sz="1700" dirty="0">
            <a:solidFill>
              <a:srgbClr val="002060"/>
            </a:solidFill>
          </a:endParaRPr>
        </a:p>
      </dgm:t>
    </dgm:pt>
    <dgm:pt modelId="{68826385-46E0-45C5-9C43-F889EEA7C6CA}" type="parTrans" cxnId="{F8633F74-9528-4914-9F16-4617F661C9DF}">
      <dgm:prSet/>
      <dgm:spPr/>
      <dgm:t>
        <a:bodyPr/>
        <a:lstStyle/>
        <a:p>
          <a:endParaRPr lang="ru-RU"/>
        </a:p>
      </dgm:t>
    </dgm:pt>
    <dgm:pt modelId="{C082E32D-C7CC-459E-A19B-5AA1B2D553F3}" type="sibTrans" cxnId="{F8633F74-9528-4914-9F16-4617F661C9DF}">
      <dgm:prSet/>
      <dgm:spPr/>
      <dgm:t>
        <a:bodyPr/>
        <a:lstStyle/>
        <a:p>
          <a:endParaRPr lang="ru-RU"/>
        </a:p>
      </dgm:t>
    </dgm:pt>
    <dgm:pt modelId="{2CCDD8E1-01D5-44EA-AED3-C3AC84071FD4}" type="pres">
      <dgm:prSet presAssocID="{62B61C08-1616-4AFB-B312-A1036C005B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DA92C4-1989-4ED7-947F-BD16D5154DF9}" type="pres">
      <dgm:prSet presAssocID="{62B61C08-1616-4AFB-B312-A1036C005B70}" presName="bkgdShp" presStyleLbl="alignAccFollowNode1" presStyleIdx="0" presStyleCnt="1" custLinFactNeighborX="-15741" custLinFactNeighborY="6420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0B0C9889-DCDB-4344-91E4-8AA82F717B06}" type="pres">
      <dgm:prSet presAssocID="{62B61C08-1616-4AFB-B312-A1036C005B70}" presName="linComp" presStyleCnt="0"/>
      <dgm:spPr/>
    </dgm:pt>
    <dgm:pt modelId="{6A5A10B8-614E-4417-834A-C70EB9261981}" type="pres">
      <dgm:prSet presAssocID="{DC7F3D72-D31A-4339-8270-59C8E00C679F}" presName="compNode" presStyleCnt="0"/>
      <dgm:spPr/>
    </dgm:pt>
    <dgm:pt modelId="{2228A3E2-69CA-4C26-9A0E-B98491B3763F}" type="pres">
      <dgm:prSet presAssocID="{DC7F3D72-D31A-4339-8270-59C8E00C679F}" presName="node" presStyleLbl="node1" presStyleIdx="0" presStyleCnt="3" custScaleX="1006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9C1989-FB04-4D26-8063-B2DB917A60B6}" type="pres">
      <dgm:prSet presAssocID="{DC7F3D72-D31A-4339-8270-59C8E00C679F}" presName="invisiNode" presStyleLbl="node1" presStyleIdx="0" presStyleCnt="3"/>
      <dgm:spPr/>
    </dgm:pt>
    <dgm:pt modelId="{BBD11D58-8032-492B-8AFD-05B4EF56D399}" type="pres">
      <dgm:prSet presAssocID="{DC7F3D72-D31A-4339-8270-59C8E00C679F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35AF1404-5208-47F8-82BE-47383741B4BF}" type="pres">
      <dgm:prSet presAssocID="{B07924C1-879E-4849-9ACC-F8B0A04EF40C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0493D99-D954-440B-8DD8-003CCD617177}" type="pres">
      <dgm:prSet presAssocID="{03C51070-C01F-4FCB-BE8A-591CC6193248}" presName="compNode" presStyleCnt="0"/>
      <dgm:spPr/>
    </dgm:pt>
    <dgm:pt modelId="{E3100B43-83ED-42C2-B78C-5C7F8AEB441C}" type="pres">
      <dgm:prSet presAssocID="{03C51070-C01F-4FCB-BE8A-591CC6193248}" presName="node" presStyleLbl="node1" presStyleIdx="1" presStyleCnt="3" custScaleX="1129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B72482-9E6C-487E-A95F-B128755657EB}" type="pres">
      <dgm:prSet presAssocID="{03C51070-C01F-4FCB-BE8A-591CC6193248}" presName="invisiNode" presStyleLbl="node1" presStyleIdx="1" presStyleCnt="3"/>
      <dgm:spPr/>
    </dgm:pt>
    <dgm:pt modelId="{66549B40-78C0-4848-A9E0-339DB80E86B9}" type="pres">
      <dgm:prSet presAssocID="{03C51070-C01F-4FCB-BE8A-591CC6193248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5A97AD2A-CC96-4634-9DE0-9484E7E3538A}" type="pres">
      <dgm:prSet presAssocID="{A0A82DC9-C1F1-45A3-8880-A15267FF6807}" presName="sibTrans" presStyleLbl="sibTrans2D1" presStyleIdx="0" presStyleCnt="0"/>
      <dgm:spPr/>
      <dgm:t>
        <a:bodyPr/>
        <a:lstStyle/>
        <a:p>
          <a:endParaRPr lang="ru-RU"/>
        </a:p>
      </dgm:t>
    </dgm:pt>
    <dgm:pt modelId="{AAF23CD0-B1E4-449A-BBCD-A2287740B019}" type="pres">
      <dgm:prSet presAssocID="{36ECFB4E-E7EB-4031-80FF-E17C5F786358}" presName="compNode" presStyleCnt="0"/>
      <dgm:spPr/>
    </dgm:pt>
    <dgm:pt modelId="{92407C9B-8DDD-4EB0-9DDB-12DD5D139D45}" type="pres">
      <dgm:prSet presAssocID="{36ECFB4E-E7EB-4031-80FF-E17C5F7863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D51073-D65E-4C5E-8AFE-CCC371F110AD}" type="pres">
      <dgm:prSet presAssocID="{36ECFB4E-E7EB-4031-80FF-E17C5F786358}" presName="invisiNode" presStyleLbl="node1" presStyleIdx="2" presStyleCnt="3"/>
      <dgm:spPr/>
    </dgm:pt>
    <dgm:pt modelId="{DEFD7C9B-F8E3-4BE7-8075-F04DDE2A4ABB}" type="pres">
      <dgm:prSet presAssocID="{36ECFB4E-E7EB-4031-80FF-E17C5F786358}" presName="imagNode" presStyleLbl="fgImgPlace1" presStyleIdx="2" presStyleCnt="3" custScaleX="103580" custScaleY="1033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</dgm:ptLst>
  <dgm:cxnLst>
    <dgm:cxn modelId="{AAC9D653-0E81-48B4-B10A-C0DC6DFE3E09}" type="presOf" srcId="{03C51070-C01F-4FCB-BE8A-591CC6193248}" destId="{E3100B43-83ED-42C2-B78C-5C7F8AEB441C}" srcOrd="0" destOrd="0" presId="urn:microsoft.com/office/officeart/2005/8/layout/pList2#1"/>
    <dgm:cxn modelId="{2FC88136-F8EA-42B0-A81F-1B12844D328C}" srcId="{62B61C08-1616-4AFB-B312-A1036C005B70}" destId="{DC7F3D72-D31A-4339-8270-59C8E00C679F}" srcOrd="0" destOrd="0" parTransId="{59A4377A-4E5C-4524-A21A-FA8A9230E71A}" sibTransId="{B07924C1-879E-4849-9ACC-F8B0A04EF40C}"/>
    <dgm:cxn modelId="{B88247C6-4F8D-4371-A595-7C16DC34A22E}" type="presOf" srcId="{62B61C08-1616-4AFB-B312-A1036C005B70}" destId="{2CCDD8E1-01D5-44EA-AED3-C3AC84071FD4}" srcOrd="0" destOrd="0" presId="urn:microsoft.com/office/officeart/2005/8/layout/pList2#1"/>
    <dgm:cxn modelId="{342B911B-9CDB-4E96-B07C-464896B2A842}" type="presOf" srcId="{DC7F3D72-D31A-4339-8270-59C8E00C679F}" destId="{2228A3E2-69CA-4C26-9A0E-B98491B3763F}" srcOrd="0" destOrd="0" presId="urn:microsoft.com/office/officeart/2005/8/layout/pList2#1"/>
    <dgm:cxn modelId="{75626B7B-9DDB-4F24-808A-8496736E3D81}" type="presOf" srcId="{A0A82DC9-C1F1-45A3-8880-A15267FF6807}" destId="{5A97AD2A-CC96-4634-9DE0-9484E7E3538A}" srcOrd="0" destOrd="0" presId="urn:microsoft.com/office/officeart/2005/8/layout/pList2#1"/>
    <dgm:cxn modelId="{F8633F74-9528-4914-9F16-4617F661C9DF}" srcId="{62B61C08-1616-4AFB-B312-A1036C005B70}" destId="{36ECFB4E-E7EB-4031-80FF-E17C5F786358}" srcOrd="2" destOrd="0" parTransId="{68826385-46E0-45C5-9C43-F889EEA7C6CA}" sibTransId="{C082E32D-C7CC-459E-A19B-5AA1B2D553F3}"/>
    <dgm:cxn modelId="{76F77E9F-BF36-4699-9A59-22ECC3B8E81A}" srcId="{62B61C08-1616-4AFB-B312-A1036C005B70}" destId="{03C51070-C01F-4FCB-BE8A-591CC6193248}" srcOrd="1" destOrd="0" parTransId="{006B237C-0A6B-412C-A58C-E30F2C843515}" sibTransId="{A0A82DC9-C1F1-45A3-8880-A15267FF6807}"/>
    <dgm:cxn modelId="{696C29B7-DE8B-4FDC-9C6C-406BC6A2E6B9}" type="presOf" srcId="{B07924C1-879E-4849-9ACC-F8B0A04EF40C}" destId="{35AF1404-5208-47F8-82BE-47383741B4BF}" srcOrd="0" destOrd="0" presId="urn:microsoft.com/office/officeart/2005/8/layout/pList2#1"/>
    <dgm:cxn modelId="{A57C3EAC-D53C-4A99-9410-718CF4EACC02}" type="presOf" srcId="{36ECFB4E-E7EB-4031-80FF-E17C5F786358}" destId="{92407C9B-8DDD-4EB0-9DDB-12DD5D139D45}" srcOrd="0" destOrd="0" presId="urn:microsoft.com/office/officeart/2005/8/layout/pList2#1"/>
    <dgm:cxn modelId="{89BCBD30-5526-4765-931C-ED145F21853F}" type="presParOf" srcId="{2CCDD8E1-01D5-44EA-AED3-C3AC84071FD4}" destId="{0BDA92C4-1989-4ED7-947F-BD16D5154DF9}" srcOrd="0" destOrd="0" presId="urn:microsoft.com/office/officeart/2005/8/layout/pList2#1"/>
    <dgm:cxn modelId="{66EF4EFE-BC46-4BA4-9CEF-F01EBDE9162F}" type="presParOf" srcId="{2CCDD8E1-01D5-44EA-AED3-C3AC84071FD4}" destId="{0B0C9889-DCDB-4344-91E4-8AA82F717B06}" srcOrd="1" destOrd="0" presId="urn:microsoft.com/office/officeart/2005/8/layout/pList2#1"/>
    <dgm:cxn modelId="{5791A469-81F7-46AD-A8C3-EA8A70FAD241}" type="presParOf" srcId="{0B0C9889-DCDB-4344-91E4-8AA82F717B06}" destId="{6A5A10B8-614E-4417-834A-C70EB9261981}" srcOrd="0" destOrd="0" presId="urn:microsoft.com/office/officeart/2005/8/layout/pList2#1"/>
    <dgm:cxn modelId="{3E30F9F1-EE9B-447C-9AD0-D3756FF16555}" type="presParOf" srcId="{6A5A10B8-614E-4417-834A-C70EB9261981}" destId="{2228A3E2-69CA-4C26-9A0E-B98491B3763F}" srcOrd="0" destOrd="0" presId="urn:microsoft.com/office/officeart/2005/8/layout/pList2#1"/>
    <dgm:cxn modelId="{CA2E16C0-1F60-4E41-82FA-D2777999C6BD}" type="presParOf" srcId="{6A5A10B8-614E-4417-834A-C70EB9261981}" destId="{3B9C1989-FB04-4D26-8063-B2DB917A60B6}" srcOrd="1" destOrd="0" presId="urn:microsoft.com/office/officeart/2005/8/layout/pList2#1"/>
    <dgm:cxn modelId="{368E041F-6F73-4AFC-B138-81EAA2A63D03}" type="presParOf" srcId="{6A5A10B8-614E-4417-834A-C70EB9261981}" destId="{BBD11D58-8032-492B-8AFD-05B4EF56D399}" srcOrd="2" destOrd="0" presId="urn:microsoft.com/office/officeart/2005/8/layout/pList2#1"/>
    <dgm:cxn modelId="{1E6EE26D-FBD7-45FA-BBF4-19729655EF48}" type="presParOf" srcId="{0B0C9889-DCDB-4344-91E4-8AA82F717B06}" destId="{35AF1404-5208-47F8-82BE-47383741B4BF}" srcOrd="1" destOrd="0" presId="urn:microsoft.com/office/officeart/2005/8/layout/pList2#1"/>
    <dgm:cxn modelId="{88F9BFAD-39A9-48CF-A303-0B58FBE21939}" type="presParOf" srcId="{0B0C9889-DCDB-4344-91E4-8AA82F717B06}" destId="{10493D99-D954-440B-8DD8-003CCD617177}" srcOrd="2" destOrd="0" presId="urn:microsoft.com/office/officeart/2005/8/layout/pList2#1"/>
    <dgm:cxn modelId="{4B35C526-3D63-439A-B0C3-FCDCD4FF29A6}" type="presParOf" srcId="{10493D99-D954-440B-8DD8-003CCD617177}" destId="{E3100B43-83ED-42C2-B78C-5C7F8AEB441C}" srcOrd="0" destOrd="0" presId="urn:microsoft.com/office/officeart/2005/8/layout/pList2#1"/>
    <dgm:cxn modelId="{53EA934F-5EC3-49B4-89E7-E424D9BF8B0B}" type="presParOf" srcId="{10493D99-D954-440B-8DD8-003CCD617177}" destId="{51B72482-9E6C-487E-A95F-B128755657EB}" srcOrd="1" destOrd="0" presId="urn:microsoft.com/office/officeart/2005/8/layout/pList2#1"/>
    <dgm:cxn modelId="{4FAA69AF-7EED-4D83-9F23-256F00604EA9}" type="presParOf" srcId="{10493D99-D954-440B-8DD8-003CCD617177}" destId="{66549B40-78C0-4848-A9E0-339DB80E86B9}" srcOrd="2" destOrd="0" presId="urn:microsoft.com/office/officeart/2005/8/layout/pList2#1"/>
    <dgm:cxn modelId="{A0A38BF8-01AA-4B0A-AAA4-F83E4D0FC4E0}" type="presParOf" srcId="{0B0C9889-DCDB-4344-91E4-8AA82F717B06}" destId="{5A97AD2A-CC96-4634-9DE0-9484E7E3538A}" srcOrd="3" destOrd="0" presId="urn:microsoft.com/office/officeart/2005/8/layout/pList2#1"/>
    <dgm:cxn modelId="{3BE47008-F37B-4A91-A91C-184618C9C055}" type="presParOf" srcId="{0B0C9889-DCDB-4344-91E4-8AA82F717B06}" destId="{AAF23CD0-B1E4-449A-BBCD-A2287740B019}" srcOrd="4" destOrd="0" presId="urn:microsoft.com/office/officeart/2005/8/layout/pList2#1"/>
    <dgm:cxn modelId="{4C038945-3B32-4B02-B0CF-A2D44F4C4DDC}" type="presParOf" srcId="{AAF23CD0-B1E4-449A-BBCD-A2287740B019}" destId="{92407C9B-8DDD-4EB0-9DDB-12DD5D139D45}" srcOrd="0" destOrd="0" presId="urn:microsoft.com/office/officeart/2005/8/layout/pList2#1"/>
    <dgm:cxn modelId="{6955DA6D-6116-4C48-AEC6-796B68A549AA}" type="presParOf" srcId="{AAF23CD0-B1E4-449A-BBCD-A2287740B019}" destId="{30D51073-D65E-4C5E-8AFE-CCC371F110AD}" srcOrd="1" destOrd="0" presId="urn:microsoft.com/office/officeart/2005/8/layout/pList2#1"/>
    <dgm:cxn modelId="{3B00F581-6D6E-405C-B260-738E042CF13A}" type="presParOf" srcId="{AAF23CD0-B1E4-449A-BBCD-A2287740B019}" destId="{DEFD7C9B-F8E3-4BE7-8075-F04DDE2A4ABB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1870-5C78-4221-A443-61C2EDA81923}">
      <dsp:nvSpPr>
        <dsp:cNvPr id="0" name=""/>
        <dsp:cNvSpPr/>
      </dsp:nvSpPr>
      <dsp:spPr>
        <a:xfrm>
          <a:off x="0" y="0"/>
          <a:ext cx="4917057" cy="6696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Объем рынка детского отдыха в 2021 году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689" y="32689"/>
        <a:ext cx="4851679" cy="604264"/>
      </dsp:txXfrm>
    </dsp:sp>
    <dsp:sp modelId="{3EFFCF4C-7FA0-4EC7-92A1-E0FDC126ADB3}">
      <dsp:nvSpPr>
        <dsp:cNvPr id="0" name=""/>
        <dsp:cNvSpPr/>
      </dsp:nvSpPr>
      <dsp:spPr>
        <a:xfrm>
          <a:off x="0" y="669855"/>
          <a:ext cx="4917057" cy="7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400" kern="1200" dirty="0"/>
        </a:p>
      </dsp:txBody>
      <dsp:txXfrm>
        <a:off x="0" y="669855"/>
        <a:ext cx="4917057" cy="71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79128-E87B-4C61-932B-C2D677D95ABD}">
      <dsp:nvSpPr>
        <dsp:cNvPr id="0" name=""/>
        <dsp:cNvSpPr/>
      </dsp:nvSpPr>
      <dsp:spPr>
        <a:xfrm>
          <a:off x="10065" y="0"/>
          <a:ext cx="1933375" cy="1388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603,2</a:t>
          </a: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тыс. руб.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объем рынка детского отдыха</a:t>
          </a:r>
        </a:p>
      </dsp:txBody>
      <dsp:txXfrm>
        <a:off x="50743" y="40678"/>
        <a:ext cx="1852019" cy="1307496"/>
      </dsp:txXfrm>
    </dsp:sp>
    <dsp:sp modelId="{55B3D344-DB31-449C-B3E7-E91EA28B0EF9}">
      <dsp:nvSpPr>
        <dsp:cNvPr id="0" name=""/>
        <dsp:cNvSpPr/>
      </dsp:nvSpPr>
      <dsp:spPr>
        <a:xfrm>
          <a:off x="2097770" y="552227"/>
          <a:ext cx="487891" cy="28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2097770" y="609106"/>
        <a:ext cx="402572" cy="170639"/>
      </dsp:txXfrm>
    </dsp:sp>
    <dsp:sp modelId="{00E3F573-4571-4168-8110-8AC4F8D49BAD}">
      <dsp:nvSpPr>
        <dsp:cNvPr id="0" name=""/>
        <dsp:cNvSpPr/>
      </dsp:nvSpPr>
      <dsp:spPr>
        <a:xfrm>
          <a:off x="2716791" y="0"/>
          <a:ext cx="1933375" cy="1388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58,4</a:t>
          </a: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тыс.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детей охвачены организованным отдыхом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757469" y="40678"/>
        <a:ext cx="1852019" cy="1307496"/>
      </dsp:txXfrm>
    </dsp:sp>
    <dsp:sp modelId="{AE61D160-25CD-4F27-98A1-4FD9AAC6FA03}">
      <dsp:nvSpPr>
        <dsp:cNvPr id="0" name=""/>
        <dsp:cNvSpPr/>
      </dsp:nvSpPr>
      <dsp:spPr>
        <a:xfrm>
          <a:off x="4783010" y="543608"/>
          <a:ext cx="530862" cy="301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4783010" y="603935"/>
        <a:ext cx="440372" cy="180980"/>
      </dsp:txXfrm>
    </dsp:sp>
    <dsp:sp modelId="{8704DA29-78D8-40D3-9AAB-03E513A2B830}">
      <dsp:nvSpPr>
        <dsp:cNvPr id="0" name=""/>
        <dsp:cNvSpPr/>
      </dsp:nvSpPr>
      <dsp:spPr>
        <a:xfrm>
          <a:off x="5423516" y="0"/>
          <a:ext cx="1933375" cy="1388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только  </a:t>
          </a:r>
          <a:r>
            <a:rPr lang="ru-RU" sz="28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6,0 %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детей отдыхают за городом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64194" y="40678"/>
        <a:ext cx="1852019" cy="1307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8C930-AD20-4FE9-8C70-96863DF2BB18}">
      <dsp:nvSpPr>
        <dsp:cNvPr id="0" name=""/>
        <dsp:cNvSpPr/>
      </dsp:nvSpPr>
      <dsp:spPr>
        <a:xfrm>
          <a:off x="1462" y="448659"/>
          <a:ext cx="3118668" cy="1104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из  </a:t>
          </a:r>
          <a:r>
            <a:rPr lang="ru-RU" sz="28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605 </a:t>
          </a:r>
          <a:r>
            <a:rPr lang="ru-RU" sz="16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лагерей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96,5</a:t>
          </a:r>
          <a:r>
            <a:rPr lang="ru-RU" sz="16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% пришкольные</a:t>
          </a:r>
          <a:endParaRPr lang="ru-RU" sz="28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3797" y="480994"/>
        <a:ext cx="3053998" cy="1039338"/>
      </dsp:txXfrm>
    </dsp:sp>
    <dsp:sp modelId="{10B5F274-85AF-43F2-BD23-2CFB350DB069}">
      <dsp:nvSpPr>
        <dsp:cNvPr id="0" name=""/>
        <dsp:cNvSpPr/>
      </dsp:nvSpPr>
      <dsp:spPr>
        <a:xfrm>
          <a:off x="3465217" y="840401"/>
          <a:ext cx="594717" cy="320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3465217" y="904506"/>
        <a:ext cx="498560" cy="192314"/>
      </dsp:txXfrm>
    </dsp:sp>
    <dsp:sp modelId="{85795AD5-9A06-4168-8034-58E411CA84EB}">
      <dsp:nvSpPr>
        <dsp:cNvPr id="0" name=""/>
        <dsp:cNvSpPr/>
      </dsp:nvSpPr>
      <dsp:spPr>
        <a:xfrm>
          <a:off x="4367598" y="466464"/>
          <a:ext cx="3118668" cy="106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21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загородный лагерь</a:t>
          </a:r>
        </a:p>
      </dsp:txBody>
      <dsp:txXfrm>
        <a:off x="4398890" y="497756"/>
        <a:ext cx="3056084" cy="100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851BC-4C04-4017-AE1C-E85651D3CE60}">
      <dsp:nvSpPr>
        <dsp:cNvPr id="0" name=""/>
        <dsp:cNvSpPr/>
      </dsp:nvSpPr>
      <dsp:spPr>
        <a:xfrm rot="16200000">
          <a:off x="1040553" y="-1056839"/>
          <a:ext cx="2669337" cy="4783015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Субсидии местным бюджетам из областного бюджета Тверской области на организацию отдыха детей и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укрепление материально-технической базы стационарных организаций отдыха детей и их оздоровления </a:t>
          </a:r>
          <a:endParaRPr lang="ru-RU" sz="2000" kern="1200" dirty="0"/>
        </a:p>
      </dsp:txBody>
      <dsp:txXfrm rot="5400000">
        <a:off x="-16286" y="0"/>
        <a:ext cx="4783015" cy="2002002"/>
      </dsp:txXfrm>
    </dsp:sp>
    <dsp:sp modelId="{1F82283D-4A0F-44C3-9F34-51042879B3BA}">
      <dsp:nvSpPr>
        <dsp:cNvPr id="0" name=""/>
        <dsp:cNvSpPr/>
      </dsp:nvSpPr>
      <dsp:spPr>
        <a:xfrm>
          <a:off x="4692783" y="0"/>
          <a:ext cx="4848160" cy="2669337"/>
        </a:xfrm>
        <a:prstGeom prst="round1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Стандарт оснащения и функционирования  стационарных организаций отдыха детей и их оздоровления в Тверской области  </a:t>
          </a:r>
        </a:p>
      </dsp:txBody>
      <dsp:txXfrm>
        <a:off x="4692783" y="0"/>
        <a:ext cx="4848160" cy="2002002"/>
      </dsp:txXfrm>
    </dsp:sp>
    <dsp:sp modelId="{4029ECB6-EC0E-4253-A854-48CB784F44E0}">
      <dsp:nvSpPr>
        <dsp:cNvPr id="0" name=""/>
        <dsp:cNvSpPr/>
      </dsp:nvSpPr>
      <dsp:spPr>
        <a:xfrm rot="10800000">
          <a:off x="-16286" y="2669337"/>
          <a:ext cx="4783015" cy="2669337"/>
        </a:xfrm>
        <a:prstGeom prst="round1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Сеть профильных государственных организаций отдыха детей и их оздоровления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«Тверской Артек», 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«Авангард», «Страна Героев»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10800000">
        <a:off x="-16286" y="3336671"/>
        <a:ext cx="4783015" cy="2002002"/>
      </dsp:txXfrm>
    </dsp:sp>
    <dsp:sp modelId="{C88C1890-1A54-433F-9F84-547FB2B08CAE}">
      <dsp:nvSpPr>
        <dsp:cNvPr id="0" name=""/>
        <dsp:cNvSpPr/>
      </dsp:nvSpPr>
      <dsp:spPr>
        <a:xfrm rot="5400000">
          <a:off x="5823568" y="1612497"/>
          <a:ext cx="2669337" cy="4783015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Меры поддержки организаторов отдыха и оздоровления детей различных форм собственности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(льготы по налогообложению, гранты)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ru-RU" sz="2000" kern="1200" dirty="0">
            <a:solidFill>
              <a:srgbClr val="002060"/>
            </a:solidFill>
          </a:endParaRPr>
        </a:p>
      </dsp:txBody>
      <dsp:txXfrm rot="-5400000">
        <a:off x="4766729" y="3336670"/>
        <a:ext cx="4783015" cy="2002002"/>
      </dsp:txXfrm>
    </dsp:sp>
    <dsp:sp modelId="{4027D585-71D5-4420-86C7-CD0A6CFB5244}">
      <dsp:nvSpPr>
        <dsp:cNvPr id="0" name=""/>
        <dsp:cNvSpPr/>
      </dsp:nvSpPr>
      <dsp:spPr>
        <a:xfrm>
          <a:off x="3348110" y="2002002"/>
          <a:ext cx="2869809" cy="133466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ПРАВИТЕЛЬСТВО ТВЕРСКОЙ ОБЛАСТИ</a:t>
          </a:r>
          <a:endParaRPr lang="ru-RU" sz="18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413263" y="2067155"/>
        <a:ext cx="2739503" cy="1204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B255-8D17-495E-B9CB-D33D849F6003}">
      <dsp:nvSpPr>
        <dsp:cNvPr id="0" name=""/>
        <dsp:cNvSpPr/>
      </dsp:nvSpPr>
      <dsp:spPr>
        <a:xfrm>
          <a:off x="0" y="0"/>
          <a:ext cx="10023231" cy="145662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ОРГАНЫ  МЕСТНОГО САМОУПРАВЛЕНИЯ ТВЕРСКОЙ ОБЛАСТИ</a:t>
          </a:r>
          <a:endParaRPr lang="ru-RU" sz="18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10023231" cy="1456627"/>
      </dsp:txXfrm>
    </dsp:sp>
    <dsp:sp modelId="{60BFB978-A53C-4D84-93E8-9DA311C6CD30}">
      <dsp:nvSpPr>
        <dsp:cNvPr id="0" name=""/>
        <dsp:cNvSpPr/>
      </dsp:nvSpPr>
      <dsp:spPr>
        <a:xfrm>
          <a:off x="6784" y="1268164"/>
          <a:ext cx="2488678" cy="351035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Программы развития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систем отдыха	и оздоровления детей в муниципальных районах, муниципальных и городских округах Тверской области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784" y="1268164"/>
        <a:ext cx="2488678" cy="3510352"/>
      </dsp:txXfrm>
    </dsp:sp>
    <dsp:sp modelId="{6E0C2F8F-D138-4496-B24F-6EF859D4E8CB}">
      <dsp:nvSpPr>
        <dsp:cNvPr id="0" name=""/>
        <dsp:cNvSpPr/>
      </dsp:nvSpPr>
      <dsp:spPr>
        <a:xfrm>
          <a:off x="2486005" y="1282235"/>
          <a:ext cx="2549451" cy="3535557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Административные регламенты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муниципальных услуг в электронном виде  по предоставлению путевок в организации отдыха и оздоровления детей</a:t>
          </a:r>
          <a:endParaRPr lang="ru-RU" sz="20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86005" y="1282235"/>
        <a:ext cx="2549451" cy="3535557"/>
      </dsp:txXfrm>
    </dsp:sp>
    <dsp:sp modelId="{844B99FB-A9E3-4626-84EE-E870F64BAE2B}">
      <dsp:nvSpPr>
        <dsp:cNvPr id="0" name=""/>
        <dsp:cNvSpPr/>
      </dsp:nvSpPr>
      <dsp:spPr>
        <a:xfrm>
          <a:off x="5032570" y="1296291"/>
          <a:ext cx="2488678" cy="345079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Планы мероприятий «дорожные карты»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по модернизации и развитию инфраструктуры стационарных организаций отдыха детей и их оздоровления</a:t>
          </a:r>
          <a:endParaRPr lang="ru-RU" sz="20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032570" y="1296291"/>
        <a:ext cx="2488678" cy="3450794"/>
      </dsp:txXfrm>
    </dsp:sp>
    <dsp:sp modelId="{2966BD70-70EC-43B6-B566-6B9211115A2D}">
      <dsp:nvSpPr>
        <dsp:cNvPr id="0" name=""/>
        <dsp:cNvSpPr/>
      </dsp:nvSpPr>
      <dsp:spPr>
        <a:xfrm>
          <a:off x="7530680" y="1323500"/>
          <a:ext cx="2488678" cy="338567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Штатные расписания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  включением специалистов для проведения инклюзивных смен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530680" y="1323500"/>
        <a:ext cx="2488678" cy="3385670"/>
      </dsp:txXfrm>
    </dsp:sp>
    <dsp:sp modelId="{C061F7BC-B876-46A8-92DA-F5701F8E47AE}">
      <dsp:nvSpPr>
        <dsp:cNvPr id="0" name=""/>
        <dsp:cNvSpPr/>
      </dsp:nvSpPr>
      <dsp:spPr>
        <a:xfrm flipV="1">
          <a:off x="0" y="4606294"/>
          <a:ext cx="10023231" cy="218879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42E2C-968F-40A1-B1AD-8C073909B7A7}">
      <dsp:nvSpPr>
        <dsp:cNvPr id="0" name=""/>
        <dsp:cNvSpPr/>
      </dsp:nvSpPr>
      <dsp:spPr>
        <a:xfrm>
          <a:off x="1195" y="0"/>
          <a:ext cx="3107488" cy="47671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КАДРЫ</a:t>
          </a:r>
          <a:endParaRPr lang="ru-RU" sz="2000" b="1" i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95" y="0"/>
        <a:ext cx="3107488" cy="1430152"/>
      </dsp:txXfrm>
    </dsp:sp>
    <dsp:sp modelId="{C23960DA-272C-4EB7-B452-F90A102D303A}">
      <dsp:nvSpPr>
        <dsp:cNvPr id="0" name=""/>
        <dsp:cNvSpPr/>
      </dsp:nvSpPr>
      <dsp:spPr>
        <a:xfrm>
          <a:off x="241640" y="1249093"/>
          <a:ext cx="2709730" cy="14111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Региональный реестр специалистов для муниципальных организаций отдыха детей и их оздоровления</a:t>
          </a:r>
          <a:endParaRPr lang="ru-RU" sz="16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82973" y="1290426"/>
        <a:ext cx="2627064" cy="1328531"/>
      </dsp:txXfrm>
    </dsp:sp>
    <dsp:sp modelId="{023D45C3-2CD5-4623-8D07-7FC387BE52C8}">
      <dsp:nvSpPr>
        <dsp:cNvPr id="0" name=""/>
        <dsp:cNvSpPr/>
      </dsp:nvSpPr>
      <dsp:spPr>
        <a:xfrm>
          <a:off x="187980" y="2945287"/>
          <a:ext cx="2733918" cy="15832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Организация профессиональной практики студентов педагогических и медицинских ВУЗов и </a:t>
          </a:r>
          <a:r>
            <a:rPr lang="ru-RU" sz="1500" kern="1200" dirty="0" err="1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ССУЗов</a:t>
          </a:r>
          <a:r>
            <a:rPr lang="ru-RU" sz="15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на базе организаций отдыха детей и их оздоровления в летний период</a:t>
          </a:r>
          <a:endParaRPr lang="ru-RU" sz="15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4353" y="2991660"/>
        <a:ext cx="2641172" cy="1490543"/>
      </dsp:txXfrm>
    </dsp:sp>
    <dsp:sp modelId="{4FCAC605-0898-4D0A-A861-43F08EDF38B6}">
      <dsp:nvSpPr>
        <dsp:cNvPr id="0" name=""/>
        <dsp:cNvSpPr/>
      </dsp:nvSpPr>
      <dsp:spPr>
        <a:xfrm>
          <a:off x="3341745" y="0"/>
          <a:ext cx="3107488" cy="47671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    ОБУЧЕНИЕ</a:t>
          </a:r>
          <a:endParaRPr lang="ru-RU" sz="20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341745" y="0"/>
        <a:ext cx="3107488" cy="1430152"/>
      </dsp:txXfrm>
    </dsp:sp>
    <dsp:sp modelId="{1A4E27C6-4215-4BAD-9C41-44541C5D8819}">
      <dsp:nvSpPr>
        <dsp:cNvPr id="0" name=""/>
        <dsp:cNvSpPr/>
      </dsp:nvSpPr>
      <dsp:spPr>
        <a:xfrm>
          <a:off x="3621320" y="1255739"/>
          <a:ext cx="2485991" cy="129592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Повышение квалификации работников организаций отдыха детей и их оздоровления</a:t>
          </a:r>
          <a:endParaRPr lang="ru-RU" sz="16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659276" y="1293695"/>
        <a:ext cx="2410079" cy="1220017"/>
      </dsp:txXfrm>
    </dsp:sp>
    <dsp:sp modelId="{5EEC6060-F00F-4A86-901C-C5C8382166A6}">
      <dsp:nvSpPr>
        <dsp:cNvPr id="0" name=""/>
        <dsp:cNvSpPr/>
      </dsp:nvSpPr>
      <dsp:spPr>
        <a:xfrm>
          <a:off x="3652494" y="2837005"/>
          <a:ext cx="2485991" cy="169168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Стажировки педагогических работников организаций отдыха детей и их оздоровления  в Международном детском центре «Артек»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02042" y="2886553"/>
        <a:ext cx="2386895" cy="1592589"/>
      </dsp:txXfrm>
    </dsp:sp>
    <dsp:sp modelId="{CA46F4AE-B808-42AE-9CD3-5A4B3C120950}">
      <dsp:nvSpPr>
        <dsp:cNvPr id="0" name=""/>
        <dsp:cNvSpPr/>
      </dsp:nvSpPr>
      <dsp:spPr>
        <a:xfrm>
          <a:off x="6682296" y="0"/>
          <a:ext cx="3107488" cy="47671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  СОДЕРЖАНИЕ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   И УПРАВЛЕНИЕ</a:t>
          </a:r>
          <a:endParaRPr lang="ru-RU" sz="20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682296" y="0"/>
        <a:ext cx="3107488" cy="1430152"/>
      </dsp:txXfrm>
    </dsp:sp>
    <dsp:sp modelId="{966EF4E2-8DE3-4A65-A1E4-02717CF25BF1}">
      <dsp:nvSpPr>
        <dsp:cNvPr id="0" name=""/>
        <dsp:cNvSpPr/>
      </dsp:nvSpPr>
      <dsp:spPr>
        <a:xfrm>
          <a:off x="6993044" y="1296095"/>
          <a:ext cx="2485991" cy="126942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Региональная цифровая платформа  системы отдыха и оздоровления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030224" y="1333275"/>
        <a:ext cx="2411631" cy="1195063"/>
      </dsp:txXfrm>
    </dsp:sp>
    <dsp:sp modelId="{576EDEA1-69AB-4B92-849F-802D5A0D9FE3}">
      <dsp:nvSpPr>
        <dsp:cNvPr id="0" name=""/>
        <dsp:cNvSpPr/>
      </dsp:nvSpPr>
      <dsp:spPr>
        <a:xfrm>
          <a:off x="6993044" y="2894880"/>
          <a:ext cx="2485991" cy="16339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Организация профессиональных конкурсов для выявления лучших практик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600" kern="1200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40900" y="2942736"/>
        <a:ext cx="2390279" cy="15382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A92C4-1989-4ED7-947F-BD16D5154DF9}">
      <dsp:nvSpPr>
        <dsp:cNvPr id="0" name=""/>
        <dsp:cNvSpPr/>
      </dsp:nvSpPr>
      <dsp:spPr>
        <a:xfrm>
          <a:off x="0" y="126721"/>
          <a:ext cx="9834112" cy="1973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11D58-8032-492B-8AFD-05B4EF56D399}">
      <dsp:nvSpPr>
        <dsp:cNvPr id="0" name=""/>
        <dsp:cNvSpPr/>
      </dsp:nvSpPr>
      <dsp:spPr>
        <a:xfrm>
          <a:off x="307106" y="263179"/>
          <a:ext cx="2739818" cy="14474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8A3E2-69CA-4C26-9A0E-B98491B3763F}">
      <dsp:nvSpPr>
        <dsp:cNvPr id="0" name=""/>
        <dsp:cNvSpPr/>
      </dsp:nvSpPr>
      <dsp:spPr>
        <a:xfrm rot="10800000">
          <a:off x="297736" y="1973849"/>
          <a:ext cx="2758558" cy="24124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Капитальный </a:t>
          </a:r>
          <a:r>
            <a:rPr lang="ru-RU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ремонт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зданий и помещений муниципальных </a:t>
          </a:r>
          <a:r>
            <a:rPr lang="ru-RU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</a:t>
          </a:r>
          <a:endParaRPr lang="ru-RU" sz="2000" kern="1200" dirty="0">
            <a:solidFill>
              <a:srgbClr val="002060"/>
            </a:solidFill>
          </a:endParaRPr>
        </a:p>
      </dsp:txBody>
      <dsp:txXfrm rot="10800000">
        <a:off x="371928" y="1973849"/>
        <a:ext cx="2610174" cy="2338290"/>
      </dsp:txXfrm>
    </dsp:sp>
    <dsp:sp modelId="{66549B40-78C0-4848-A9E0-339DB80E86B9}">
      <dsp:nvSpPr>
        <dsp:cNvPr id="0" name=""/>
        <dsp:cNvSpPr/>
      </dsp:nvSpPr>
      <dsp:spPr>
        <a:xfrm>
          <a:off x="3507474" y="263179"/>
          <a:ext cx="2739818" cy="14474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00B43-83ED-42C2-B78C-5C7F8AEB441C}">
      <dsp:nvSpPr>
        <dsp:cNvPr id="0" name=""/>
        <dsp:cNvSpPr/>
      </dsp:nvSpPr>
      <dsp:spPr>
        <a:xfrm rot="10800000">
          <a:off x="3330276" y="1973849"/>
          <a:ext cx="3094213" cy="24124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Комплексная безопасность</a:t>
          </a:r>
          <a:r>
            <a:rPr lang="ru-RU" sz="1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включая антитеррористическую защищенность муниципальных </a:t>
          </a:r>
          <a:r>
            <a:rPr lang="ru-RU" sz="1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</a:t>
          </a:r>
          <a:endParaRPr lang="ru-RU" sz="1800" kern="1200" dirty="0">
            <a:solidFill>
              <a:srgbClr val="002060"/>
            </a:solidFill>
          </a:endParaRPr>
        </a:p>
      </dsp:txBody>
      <dsp:txXfrm rot="10800000">
        <a:off x="3404468" y="1973849"/>
        <a:ext cx="2945829" cy="2338290"/>
      </dsp:txXfrm>
    </dsp:sp>
    <dsp:sp modelId="{DEFD7C9B-F8E3-4BE7-8075-F04DDE2A4ABB}">
      <dsp:nvSpPr>
        <dsp:cNvPr id="0" name=""/>
        <dsp:cNvSpPr/>
      </dsp:nvSpPr>
      <dsp:spPr>
        <a:xfrm>
          <a:off x="6698472" y="238623"/>
          <a:ext cx="2837903" cy="1496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07C9B-8DDD-4EB0-9DDB-12DD5D139D45}">
      <dsp:nvSpPr>
        <dsp:cNvPr id="0" name=""/>
        <dsp:cNvSpPr/>
      </dsp:nvSpPr>
      <dsp:spPr>
        <a:xfrm rot="10800000">
          <a:off x="6747514" y="1973849"/>
          <a:ext cx="2739818" cy="24124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7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Модернизация инфраструктуры </a:t>
          </a:r>
          <a:r>
            <a:rPr lang="ru-RU" sz="17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муниципальных </a:t>
          </a:r>
          <a:r>
            <a:rPr lang="ru-RU" sz="17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стационарных  </a:t>
          </a:r>
          <a:r>
            <a:rPr lang="ru-RU" sz="17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 отдыха детей и их оздоровления </a:t>
          </a:r>
          <a:r>
            <a:rPr lang="ru-RU" sz="17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Стандарту </a:t>
          </a:r>
          <a:r>
            <a:rPr lang="ru-RU" sz="17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оснащения и функционирования </a:t>
          </a:r>
          <a:endParaRPr lang="ru-RU" sz="1700" kern="1200" dirty="0" smtClean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7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 </a:t>
          </a:r>
          <a:r>
            <a:rPr lang="ru-RU" sz="17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2030</a:t>
          </a:r>
          <a:r>
            <a:rPr lang="ru-RU" sz="17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году</a:t>
          </a:r>
          <a:endParaRPr lang="ru-RU" sz="1700" kern="1200" dirty="0">
            <a:solidFill>
              <a:srgbClr val="002060"/>
            </a:solidFill>
          </a:endParaRPr>
        </a:p>
      </dsp:txBody>
      <dsp:txXfrm rot="10800000">
        <a:off x="6821706" y="1973849"/>
        <a:ext cx="2591434" cy="233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0.01816</cdr:x>
      <cdr:y>0.53846</cdr:y>
    </cdr:from>
    <cdr:to>
      <cdr:x>1</cdr:x>
      <cdr:y>0.53846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xmlns="" id="{D8146959-5A63-4A1B-A04C-F2771D5350E9}"/>
            </a:ext>
          </a:extLst>
        </cdr:cNvPr>
        <cdr:cNvCxnSpPr/>
      </cdr:nvCxnSpPr>
      <cdr:spPr>
        <a:xfrm xmlns:a="http://schemas.openxmlformats.org/drawingml/2006/main">
          <a:off x="95451" y="1976354"/>
          <a:ext cx="5161555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B7E6-2E51-430F-B437-4127D6D1AA7E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9AF5-E8A7-4BC7-830D-FEFEF59B0F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79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2D3A-2E23-48CB-B716-108F89A36B8C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C7F75-6340-4510-81D2-4E60E3EDF9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3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7" algn="l" defTabSz="914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1154" y="8829138"/>
            <a:ext cx="3037624" cy="4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55" tIns="46478" rIns="92955" bIns="46478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9159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42888" y="809625"/>
            <a:ext cx="7188201" cy="4046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581B4C-8D96-403A-96B5-9730C6AA89F1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850" y="747713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99BD95-151B-41EE-A274-80C56B107A4D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7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850" y="747713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99BD95-151B-41EE-A274-80C56B107A4D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9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850" y="747713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99BD95-151B-41EE-A274-80C56B107A4D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1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850" y="747713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99BD95-151B-41EE-A274-80C56B107A4D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850" y="747713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99BD95-151B-41EE-A274-80C56B107A4D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2AA14A-B829-43D6-ABF7-AB695442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3" y="1122622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E1FE81-CEEA-4EE6-B617-FAD58AE0D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3" y="3602871"/>
            <a:ext cx="9142810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6" indent="0" algn="ctr">
              <a:buNone/>
              <a:defRPr sz="1900"/>
            </a:lvl3pPr>
            <a:lvl4pPr marL="1371490" indent="0" algn="ctr">
              <a:buNone/>
              <a:defRPr sz="1600"/>
            </a:lvl4pPr>
            <a:lvl5pPr marL="1828653" indent="0" algn="ctr">
              <a:buNone/>
              <a:defRPr sz="1600"/>
            </a:lvl5pPr>
            <a:lvl6pPr marL="2285818" indent="0" algn="ctr">
              <a:buNone/>
              <a:defRPr sz="1600"/>
            </a:lvl6pPr>
            <a:lvl7pPr marL="2742981" indent="0" algn="ctr">
              <a:buNone/>
              <a:defRPr sz="1600"/>
            </a:lvl7pPr>
            <a:lvl8pPr marL="3200144" indent="0" algn="ctr">
              <a:buNone/>
              <a:defRPr sz="1600"/>
            </a:lvl8pPr>
            <a:lvl9pPr marL="365730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89EB30D-4366-4C4F-BC05-81AF3A2B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EB8EEF3-CFBB-4327-B6F4-2E2BD630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D91DA99-E6A9-4DF0-BAD4-BA06A52C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9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3FEDC7-B810-4E75-83F1-B60B8E22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BE6CE7-4E9F-4D15-BAC5-509DB551C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ABBF31-AD5D-4E11-B894-268C0361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39CA95B-DC59-47DD-93F6-DA044B86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C0EA26F-DE9F-4D5F-9BE1-455745B5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CCFA09C-7962-4D24-BA6D-5B449CA82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6" y="365212"/>
            <a:ext cx="2628558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5B01006-D562-45BF-86D2-1FEAF90D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3" y="365212"/>
            <a:ext cx="7733293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166AFD-915A-4B30-AB8B-9A8C203E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7EA217-4316-4E8B-9CBE-BDEE5533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42FA2EB-6A07-4CEC-8EA3-90D4E5DD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80F54-BADB-4846-B5FC-ED37B2A9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18CA4D-11B9-44A2-AE0D-CE521C9D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702DC81-A150-4BC0-A9B9-9741C84F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6C274B-8F43-469F-8612-0E722319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5B58B78-B3AF-4A15-9E27-7DB19940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C20825-6B07-4CD1-B635-5E13F65F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10137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4AFE95E-9EC1-4749-BE14-E788E763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BDA511-EFBA-476D-9230-313CB6B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6DCE8B-72D2-4653-80E1-DCB0DF1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F3ABB2-643C-47ED-8FA7-2613EF2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8D9E53-6B94-4B43-A6AF-BB3373C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1812B5-F70C-4E9C-B863-31D84A78A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BFB41F9-332A-451A-BFAE-90C8D3F0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CE7DEEC-563B-46D2-912B-8F02C5CB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0F9298D-F1E8-4038-B6B4-4DE0B6A0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A726C3A-7363-40C7-93FB-0FB12AEE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4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E5AE11-4891-40E7-9E9A-49ED7009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DE9A660-1F38-4FB2-8EC9-5336CDD09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900" b="1"/>
            </a:lvl3pPr>
            <a:lvl4pPr marL="1371490" indent="0">
              <a:buNone/>
              <a:defRPr sz="1600" b="1"/>
            </a:lvl4pPr>
            <a:lvl5pPr marL="1828653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1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4486ADF-F417-4C90-B69B-72E48B19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CD07137-6CE5-4412-8151-CD578236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900" b="1"/>
            </a:lvl3pPr>
            <a:lvl4pPr marL="1371490" indent="0">
              <a:buNone/>
              <a:defRPr sz="1600" b="1"/>
            </a:lvl4pPr>
            <a:lvl5pPr marL="1828653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1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9AB487B-83AE-43D4-A029-57C56FA27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4478987-0667-4A87-A5AB-7189101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5D1ED90-98AE-4FDF-897D-B20CD72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3ED2434-7D60-4C94-9E60-FCD20141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6F4258-EF0C-4092-B86A-7721FA05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DFBC513-3D75-4616-81C3-9D351699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3638251-3620-4377-8622-FFE881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DDF0A90-E559-4591-8028-D584F67B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7282A58-3472-4C6E-A29B-77866A73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52BF0CD-BE7E-4BE2-AD30-EBBBE088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CDDE84-E405-4A6B-8F25-15AF763B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04BE19-BF7A-40F4-BEEF-5FDE1E77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186500-D2C0-49C4-BE8C-19CF614C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656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BB86961-2165-4FF6-A7F2-8FA16949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500"/>
            </a:lvl2pPr>
            <a:lvl3pPr marL="914326" indent="0">
              <a:buNone/>
              <a:defRPr sz="1200"/>
            </a:lvl3pPr>
            <a:lvl4pPr marL="1371490" indent="0">
              <a:buNone/>
              <a:defRPr sz="1100"/>
            </a:lvl4pPr>
            <a:lvl5pPr marL="1828653" indent="0">
              <a:buNone/>
              <a:defRPr sz="1100"/>
            </a:lvl5pPr>
            <a:lvl6pPr marL="2285818" indent="0">
              <a:buNone/>
              <a:defRPr sz="1100"/>
            </a:lvl6pPr>
            <a:lvl7pPr marL="2742981" indent="0">
              <a:buNone/>
              <a:defRPr sz="1100"/>
            </a:lvl7pPr>
            <a:lvl8pPr marL="3200144" indent="0">
              <a:buNone/>
              <a:defRPr sz="1100"/>
            </a:lvl8pPr>
            <a:lvl9pPr marL="36573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C173038-7C82-49A7-8FB4-F01D2606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C718107-A210-454F-AB1A-2ADCE528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60C9628-EFEC-4E6C-B227-DDBF2B29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E9FC77-3B11-426C-BF0E-A99E7E16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D01DD7B-C224-4780-9E65-78BF82D8C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656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6" indent="0">
              <a:buNone/>
              <a:defRPr sz="2400"/>
            </a:lvl3pPr>
            <a:lvl4pPr marL="1371490" indent="0">
              <a:buNone/>
              <a:defRPr sz="2000"/>
            </a:lvl4pPr>
            <a:lvl5pPr marL="1828653" indent="0">
              <a:buNone/>
              <a:defRPr sz="2000"/>
            </a:lvl5pPr>
            <a:lvl6pPr marL="2285818" indent="0">
              <a:buNone/>
              <a:defRPr sz="2000"/>
            </a:lvl6pPr>
            <a:lvl7pPr marL="2742981" indent="0">
              <a:buNone/>
              <a:defRPr sz="2000"/>
            </a:lvl7pPr>
            <a:lvl8pPr marL="3200144" indent="0">
              <a:buNone/>
              <a:defRPr sz="2000"/>
            </a:lvl8pPr>
            <a:lvl9pPr marL="3657307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997B6C0-119F-4817-85CE-29B01DBC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500"/>
            </a:lvl2pPr>
            <a:lvl3pPr marL="914326" indent="0">
              <a:buNone/>
              <a:defRPr sz="1200"/>
            </a:lvl3pPr>
            <a:lvl4pPr marL="1371490" indent="0">
              <a:buNone/>
              <a:defRPr sz="1100"/>
            </a:lvl4pPr>
            <a:lvl5pPr marL="1828653" indent="0">
              <a:buNone/>
              <a:defRPr sz="1100"/>
            </a:lvl5pPr>
            <a:lvl6pPr marL="2285818" indent="0">
              <a:buNone/>
              <a:defRPr sz="1100"/>
            </a:lvl6pPr>
            <a:lvl7pPr marL="2742981" indent="0">
              <a:buNone/>
              <a:defRPr sz="1100"/>
            </a:lvl7pPr>
            <a:lvl8pPr marL="3200144" indent="0">
              <a:buNone/>
              <a:defRPr sz="1100"/>
            </a:lvl8pPr>
            <a:lvl9pPr marL="36573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8F5AD5E-8FDB-4758-9DDD-C6C863A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4B4349C-CF84-48FC-B7A3-2BC65D43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F71A8D1-26F4-4916-ABAA-68BB6F6B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73F362-1C36-4B45-A790-473AB00C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954094-60F6-4D1D-B1DB-D29447A2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2247AF-8D59-4146-8F1F-8381053E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C8FA-E2BC-4C96-A18A-88D67C54D04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204F8F-5298-4DD3-8967-D642056A5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6" y="6357822"/>
            <a:ext cx="4114264" cy="36521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A42D30-C058-41B2-8841-20384A204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3B34-AB39-4106-A190-B8F9CC10D6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6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9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3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1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7" algn="l" defTabSz="9143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06851" y="136803"/>
            <a:ext cx="8417969" cy="92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smtClean="0">
                <a:solidFill>
                  <a:schemeClr val="accent4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</a:t>
            </a:r>
            <a:endParaRPr lang="en-US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199251" y="2039810"/>
            <a:ext cx="9997721" cy="1801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87388" y="5426810"/>
            <a:ext cx="6672492" cy="58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марта 2022 года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3983" y="136797"/>
            <a:ext cx="755902" cy="938361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C183F1-F968-4F95-9E0F-2F6564B6407C}"/>
              </a:ext>
            </a:extLst>
          </p:cNvPr>
          <p:cNvSpPr txBox="1"/>
          <p:nvPr/>
        </p:nvSpPr>
        <p:spPr>
          <a:xfrm>
            <a:off x="882202" y="2968189"/>
            <a:ext cx="9928769" cy="138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 утверждении Концепции развития системы отдыха и оздоровления детей  в Тверской области до 2030 года</a:t>
            </a:r>
          </a:p>
          <a:p>
            <a:pPr indent="450170"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3782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1. УВЕЛИЧЕНИЕ КОЛИЧЕСТВА ДЕТЕЙ, ОХВАЧЕННЫХ ОРГАНИЗОВАННЫМ ОТДЫХОМ НА БАЗЕ ОРГАНИЗАЦИЙ ОТДЫХА ДЕТЕЙ И ИХ ОЗДОРОВЛЕНИЯ СЕЗОННОГО И КРУГЛОГОДИЧНОГО ДЕЙСТВИЯ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2279" y="63578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81489" y="2096086"/>
            <a:ext cx="7036104" cy="1117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Капитальный ремонт 4-х корпусов на 150 мест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МБУ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«Загородный оздоровительный лагерь «Чайка»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Осташковский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городской округа</a:t>
            </a:r>
            <a:endParaRPr lang="ru-RU" sz="20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53354" y="3447416"/>
            <a:ext cx="7007966" cy="857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Капитальный ремонт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ДОД «ДООЛ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«Бригантина» с целью ввода в эксплуатацию 210 мест</a:t>
            </a:r>
            <a:endParaRPr lang="ru-RU" sz="20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53354" y="4543864"/>
            <a:ext cx="7018678" cy="784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организации отдыха детей и их оздоровления круглогодичного действия «Тверской Артек» на 350 мест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97083" y="5533381"/>
            <a:ext cx="6985273" cy="825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09624" y="5579696"/>
            <a:ext cx="6812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Строительство объекта «Пристройка спального корпуса»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мест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МАУО ДОД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«Зарница»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4153883" y="1840876"/>
            <a:ext cx="649570" cy="4756871"/>
          </a:xfrm>
          <a:prstGeom prst="leftBrace">
            <a:avLst>
              <a:gd name="adj1" fmla="val 8333"/>
              <a:gd name="adj2" fmla="val 495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465960" y="1817786"/>
            <a:ext cx="2518913" cy="4744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Создание </a:t>
            </a:r>
          </a:p>
          <a:p>
            <a:pPr algn="ctr"/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790 </a:t>
            </a: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новых мест 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2023-2026 годах.</a:t>
            </a:r>
          </a:p>
          <a:p>
            <a:pPr algn="ctr"/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Увеличение охвата на  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9 380 </a:t>
            </a: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человек в год</a:t>
            </a:r>
          </a:p>
          <a:p>
            <a:pPr algn="ctr"/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Ориентировочная сумма затрат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1 806,2  </a:t>
            </a:r>
            <a:r>
              <a:rPr lang="ru-RU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871600" y="6322984"/>
            <a:ext cx="2133366" cy="365078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1377250" y="323305"/>
            <a:ext cx="10361851" cy="1277928"/>
          </a:xfrm>
          <a:prstGeom prst="rect">
            <a:avLst/>
          </a:prstGeom>
          <a:noFill/>
        </p:spPr>
        <p:txBody>
          <a:bodyPr lIns="68542" tIns="34285" rIns="68542" bIns="34285">
            <a:noAutofit/>
          </a:bodyPr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КАПИТАЛЬНЫЙ РЕМОНТ </a:t>
            </a:r>
          </a:p>
          <a:p>
            <a:pPr algn="ctr"/>
            <a:r>
              <a:rPr lang="ru-RU" sz="2533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МБУ  «Загородный оздоровительный  лагерь «Чайка»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909095" y="3482325"/>
            <a:ext cx="5710686" cy="863600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Ориентировочная сумма затрат</a:t>
            </a:r>
            <a:r>
              <a:rPr lang="en-US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60,0 млн рублей 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834572" y="1963184"/>
            <a:ext cx="5732001" cy="1320125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150 новых мест путем проведения капитального ремонта четырех корпусов </a:t>
            </a:r>
            <a:endParaRPr lang="ru-RU" sz="2133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xmlns="" id="{32C5BCA0-A670-45E3-B7A0-EDA83D70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14346" y="86266"/>
            <a:ext cx="1007869" cy="1251148"/>
          </a:xfrm>
          <a:prstGeom prst="rect">
            <a:avLst/>
          </a:prstGeom>
          <a:noFill/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2583" b="34146"/>
          <a:stretch/>
        </p:blipFill>
        <p:spPr>
          <a:xfrm>
            <a:off x="740746" y="1976168"/>
            <a:ext cx="4450610" cy="249555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715992" y="4623758"/>
            <a:ext cx="4502989" cy="105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2023 год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966604" y="4730280"/>
            <a:ext cx="5710686" cy="863600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Увеличение охвата на </a:t>
            </a:r>
            <a:r>
              <a:rPr lang="ru-RU" sz="2133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человек в год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049400" y="6475384"/>
            <a:ext cx="2133366" cy="365078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1377250" y="323305"/>
            <a:ext cx="10361851" cy="1277928"/>
          </a:xfrm>
          <a:prstGeom prst="rect">
            <a:avLst/>
          </a:prstGeom>
          <a:noFill/>
        </p:spPr>
        <p:txBody>
          <a:bodyPr lIns="68542" tIns="34285" rIns="68542" bIns="34285">
            <a:noAutofit/>
          </a:bodyPr>
          <a:lstStyle/>
          <a:p>
            <a:pPr algn="ctr"/>
            <a:r>
              <a:rPr lang="ru-RU" sz="2533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КАПИТАЛЬНЫЙ РЕМОНТ МОУ ДО «Детский оздоровительно-образовательный лагерь «Романтик» г. Твери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82010" y="1601232"/>
            <a:ext cx="9752330" cy="711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2" tIns="34285" rIns="68542" bIns="34285" anchor="ctr"/>
          <a:lstStyle/>
          <a:p>
            <a:pPr algn="ctr">
              <a:defRPr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156376" y="3471582"/>
            <a:ext cx="6567873" cy="863600"/>
          </a:xfrm>
          <a:prstGeom prst="roundRect">
            <a:avLst/>
          </a:prstGeom>
          <a:solidFill>
            <a:srgbClr val="79FF79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Финансирование: 7,3 млн рублей 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172637" y="1851886"/>
            <a:ext cx="6526305" cy="1485225"/>
          </a:xfrm>
          <a:prstGeom prst="roundRect">
            <a:avLst/>
          </a:prstGeom>
          <a:solidFill>
            <a:srgbClr val="79FF79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25 мест для детей с ограниченными возможностями здоровья 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слабослышащих, слабовидящих, с нарушениями опорно-двигательного аппарата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xmlns="" id="{32C5BCA0-A670-45E3-B7A0-EDA83D70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14346" y="86266"/>
            <a:ext cx="1007869" cy="1251148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8" b="30202"/>
          <a:stretch/>
        </p:blipFill>
        <p:spPr>
          <a:xfrm>
            <a:off x="1017452" y="1946173"/>
            <a:ext cx="3765965" cy="350033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207648" y="4632554"/>
            <a:ext cx="3217653" cy="105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524589" y="4650483"/>
            <a:ext cx="3217653" cy="105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100 детей с ОВЗ в год</a:t>
            </a:r>
          </a:p>
        </p:txBody>
      </p:sp>
    </p:spTree>
    <p:extLst>
      <p:ext uri="{BB962C8B-B14F-4D97-AF65-F5344CB8AC3E}">
        <p14:creationId xmlns:p14="http://schemas.microsoft.com/office/powerpoint/2010/main" val="42660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871600" y="6322984"/>
            <a:ext cx="2133366" cy="365078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1377250" y="323305"/>
            <a:ext cx="10361851" cy="679995"/>
          </a:xfrm>
          <a:prstGeom prst="rect">
            <a:avLst/>
          </a:prstGeom>
          <a:noFill/>
        </p:spPr>
        <p:txBody>
          <a:bodyPr lIns="68542" tIns="34285" rIns="68542" bIns="34285">
            <a:noAutofit/>
          </a:bodyPr>
          <a:lstStyle/>
          <a:p>
            <a:pPr algn="ctr" eaLnBrk="0" hangingPunct="0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КАПИТАЛЬНЫЙ РЕМОНТ ГБУ ДО «БРИГАНТИНА» 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502631" y="5561202"/>
            <a:ext cx="7086599" cy="53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Ориентировочная сумма затрат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297,6 </a:t>
            </a:r>
            <a:r>
              <a:rPr lang="ru-RU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рублей</a:t>
            </a: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401389" y="1437726"/>
            <a:ext cx="7534567" cy="4116397"/>
          </a:xfrm>
          <a:prstGeom prst="roundRect">
            <a:avLst/>
          </a:prstGeom>
          <a:solidFill>
            <a:srgbClr val="79FF79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Реконструкция КНС и внутриплощадочных инженерных </a:t>
            </a:r>
            <a:r>
              <a:rPr lang="ru-RU" sz="2133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 </a:t>
            </a:r>
            <a:endParaRPr lang="ru-RU" sz="2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капитального ремонта здания клуба-столовой, корпуса №3, гостиницы-общежития</a:t>
            </a:r>
          </a:p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ремонта спального корпуса №2</a:t>
            </a:r>
          </a:p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Модернизация системы пожарной сигнализации.</a:t>
            </a:r>
          </a:p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Доукомплектование оборудованием  и мебелью столовой, клуба, спальных корпусов</a:t>
            </a:r>
          </a:p>
          <a:p>
            <a:pPr lvl="0"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Благоустройство территории</a:t>
            </a:r>
          </a:p>
          <a:p>
            <a:pPr algn="just"/>
            <a:r>
              <a:rPr lang="ru-RU" sz="2133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Монтаж спортивно-игровых комплексов и плоскостных спортивных сооружений</a:t>
            </a: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xmlns="" id="{32C5BCA0-A670-45E3-B7A0-EDA83D70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14346" y="86266"/>
            <a:ext cx="1007869" cy="1251148"/>
          </a:xfrm>
          <a:prstGeom prst="rect">
            <a:avLst/>
          </a:prstGeom>
          <a:noFill/>
        </p:spPr>
      </p:pic>
      <p:pic>
        <p:nvPicPr>
          <p:cNvPr id="9" name="Picture 9" descr="школ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363" y="1581236"/>
            <a:ext cx="3426818" cy="2012623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707365" y="3942271"/>
            <a:ext cx="3217653" cy="105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3 - 2024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годы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33245" y="5270740"/>
            <a:ext cx="3243532" cy="1073638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Увеличение охвата </a:t>
            </a: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133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3 210 </a:t>
            </a: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человек в год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024000" y="6462684"/>
            <a:ext cx="2133366" cy="365078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1377250" y="323305"/>
            <a:ext cx="10361851" cy="1277928"/>
          </a:xfrm>
          <a:prstGeom prst="rect">
            <a:avLst/>
          </a:prstGeom>
          <a:noFill/>
        </p:spPr>
        <p:txBody>
          <a:bodyPr lIns="68542" tIns="34285" rIns="68542" bIns="34285">
            <a:noAutofit/>
          </a:bodyPr>
          <a:lstStyle/>
          <a:p>
            <a:pPr algn="ctr" eaLnBrk="0" hangingPunct="0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СТРОИТЕЛЬСТВО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ОБЪЕКТА  «ПРИСТРОЙКА СПАЛЬНОГО КОРПУСА» В МАУ ДО «ДЕТСКИЙ ОЗДОРОВИТЕЛЬНО-ОБРАЗОВАТЕЛЬНЫЙ ЦЕНТР «ЗАРНИЦА»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912659" y="1757084"/>
            <a:ext cx="6642847" cy="1944231"/>
          </a:xfrm>
          <a:prstGeom prst="roundRect">
            <a:avLst/>
          </a:prstGeom>
          <a:solidFill>
            <a:srgbClr val="79FF79">
              <a:alpha val="10980"/>
            </a:srgbClr>
          </a:solidFill>
          <a:ln w="3175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just"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Разработка в 2024 году проектно-сметной документации  на 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строительство</a:t>
            </a: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Строительство  в 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2025-2026 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годах объекта «Пристройка спального корпуса» на 80 мест</a:t>
            </a: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xmlns="" id="{32C5BCA0-A670-45E3-B7A0-EDA83D70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14346" y="86266"/>
            <a:ext cx="1007869" cy="1251148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884798" y="4930419"/>
            <a:ext cx="3243532" cy="1073638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Увеличение охвата </a:t>
            </a: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133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320 </a:t>
            </a: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человек в год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Главный корпу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059" y="1801907"/>
            <a:ext cx="4166323" cy="290456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4939553" y="3782795"/>
            <a:ext cx="6669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Функционирование МАУ ДО «ДООЦ «Зарница» как регионального специализированного образовательно-воспитательного комплекса круглогодичного действия для организации тематических смен, пятидневных учебных сборов  школьников, проведения слетов и фестивалей воспитанников кадетских классов, участников военно-патриотических объединений и патриотических движений и клубов, региональных поисковых отрядов, юных спасателей, краеведческих экспедиций и отрядов, движения «Вахта Памяти» и добровольческих молодежных движений.</a:t>
            </a:r>
          </a:p>
        </p:txBody>
      </p:sp>
    </p:spTree>
    <p:extLst>
      <p:ext uri="{BB962C8B-B14F-4D97-AF65-F5344CB8AC3E}">
        <p14:creationId xmlns:p14="http://schemas.microsoft.com/office/powerpoint/2010/main" val="729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024000" y="6462684"/>
            <a:ext cx="2133366" cy="365078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1377250" y="323305"/>
            <a:ext cx="10361851" cy="1277928"/>
          </a:xfrm>
          <a:prstGeom prst="rect">
            <a:avLst/>
          </a:prstGeom>
          <a:noFill/>
        </p:spPr>
        <p:txBody>
          <a:bodyPr lIns="68542" tIns="34285" rIns="68542" bIns="34285">
            <a:noAutofit/>
          </a:bodyPr>
          <a:lstStyle/>
          <a:p>
            <a:pPr algn="ctr" eaLnBrk="0" hangingPunct="0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СТРОИТЕЛЬСТВО ОРГАНИЗАЦИИ ОТДЫХА ДЕТЕЙ И ИХ ОЗДОРОВЛЕНИЯ КРУГЛОГОДИЧНОГО ДЕЙСТВИЯ</a:t>
            </a:r>
          </a:p>
          <a:p>
            <a:pPr algn="ctr" eaLnBrk="0" hangingPunct="0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«ТВЕРСКОЙ АРТЕК»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110843" y="2163762"/>
            <a:ext cx="6567873" cy="1828562"/>
          </a:xfrm>
          <a:prstGeom prst="roundRect">
            <a:avLst/>
          </a:prstGeom>
          <a:solidFill>
            <a:srgbClr val="79FF79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Ориентировочная сумма затрат</a:t>
            </a:r>
            <a:r>
              <a:rPr lang="en-US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1 473,6 млн рублей, </a:t>
            </a: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 том числе:</a:t>
            </a: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проектирование –  48,0 млн рублей;</a:t>
            </a: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строительство – 1 340,7 млн рублей;</a:t>
            </a:r>
          </a:p>
          <a:p>
            <a:pPr algn="ctr">
              <a:defRPr/>
            </a:pPr>
            <a:r>
              <a:rPr lang="ru-RU" sz="2133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оснащение – 84,9 млн рублей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977443" y="4344075"/>
            <a:ext cx="6935637" cy="2234909"/>
          </a:xfrm>
          <a:prstGeom prst="roundRect">
            <a:avLst/>
          </a:prstGeom>
          <a:solidFill>
            <a:srgbClr val="79FF79">
              <a:alpha val="1098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Подготовка в 2022 году пакета документов, в том числе выбор инвестора, определение земельного участка.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Разработка в 2023 году проектно-сметной документации  на строительство.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Строительство  в 2024 - 2025 годах организации отдыха детей и их оздоровления круглогодичного действия на 350 мест.</a:t>
            </a: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xmlns="" id="{32C5BCA0-A670-45E3-B7A0-EDA83D70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14346" y="86266"/>
            <a:ext cx="1007869" cy="1251148"/>
          </a:xfrm>
          <a:prstGeom prst="rect">
            <a:avLst/>
          </a:prstGeom>
          <a:noFill/>
        </p:spPr>
      </p:pic>
      <p:pic>
        <p:nvPicPr>
          <p:cNvPr id="1026" name="Picture 2" descr="Фото страницы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4" y="2217561"/>
            <a:ext cx="3428554" cy="195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947552" y="5396584"/>
            <a:ext cx="3243532" cy="1073638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42" tIns="34285" rIns="68542" bIns="34285" rtlCol="0" anchor="ctr"/>
          <a:lstStyle/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Увеличение охвата </a:t>
            </a:r>
          </a:p>
          <a:p>
            <a:pPr algn="ctr">
              <a:defRPr/>
            </a:pP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133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5 250</a:t>
            </a:r>
            <a:r>
              <a:rPr lang="ru-RU" sz="2133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3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человек в год</a:t>
            </a:r>
          </a:p>
          <a:p>
            <a:pPr algn="ctr">
              <a:defRPr/>
            </a:pPr>
            <a:endParaRPr lang="ru-RU" sz="2133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0448" y="4300860"/>
            <a:ext cx="3255035" cy="105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2 - 2025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годы</a:t>
            </a:r>
          </a:p>
        </p:txBody>
      </p:sp>
    </p:spTree>
    <p:extLst>
      <p:ext uri="{BB962C8B-B14F-4D97-AF65-F5344CB8AC3E}">
        <p14:creationId xmlns:p14="http://schemas.microsoft.com/office/powerpoint/2010/main" val="729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3782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endParaRPr lang="ru-RU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2279" y="64721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50830" y="163902"/>
            <a:ext cx="10213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1. УВЕЛИЧЕНИЕ КОЛИЧЕСТВА ДЕТЕЙ, ОХВАЧЕННЫХ ОРГАНИЗОВАННЫМ ОТДЫХОМ НА БАЗЕ ОРГАНИЗАЦИЙ ОТДЫХА ДЕТЕЙ И ИХ ОЗДОРОВЛЕНИЯ СЕЗОННОГО И КРУГЛОГОДИЧНОГО ДЕЙСТВИЯ </a:t>
            </a:r>
            <a:r>
              <a:rPr lang="en-US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00841544"/>
              </p:ext>
            </p:extLst>
          </p:nvPr>
        </p:nvGraphicFramePr>
        <p:xfrm>
          <a:off x="1100793" y="2182482"/>
          <a:ext cx="10058400" cy="395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096882" y="1386596"/>
            <a:ext cx="47876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доли детей в Тверской области, охваченных организованным отдыхом  на базе стационарных загородных организаций отдыха детей и их оздоровления сезонного и круглогодичного действия от общего количества обучающихся к 2026 году</a:t>
            </a:r>
            <a:endParaRPr lang="ru-RU" sz="1600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590050" y="1522364"/>
            <a:ext cx="3502325" cy="13284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 23 500</a:t>
            </a:r>
          </a:p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детей в год</a:t>
            </a:r>
          </a:p>
        </p:txBody>
      </p:sp>
    </p:spTree>
    <p:extLst>
      <p:ext uri="{BB962C8B-B14F-4D97-AF65-F5344CB8AC3E}">
        <p14:creationId xmlns:p14="http://schemas.microsoft.com/office/powerpoint/2010/main" val="2703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2258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2 СОВЕРШЕНСТВОВАНИЕ МЕХАНИЗМОВ УПРАВЛЕНИЯ                           И ФИНАНСИРОВАНИЯ ОРГАНИЗАЦИЙ ДЕТСКОГО ОТДЫХА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73079" y="64848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Схема 15"/>
          <p:cNvGraphicFramePr/>
          <p:nvPr/>
        </p:nvGraphicFramePr>
        <p:xfrm>
          <a:off x="1538654" y="1178169"/>
          <a:ext cx="9566031" cy="533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9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2258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2 СОВЕРШЕНСТВОВАНИЕ МЕХАНИЗМОВ УПРАВЛЕНИЯ                           И ФИНАНСИРОВАНИЯ ОРГАНИЗАЦИЙ ДЕТСКОГО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ОТДЫХА (продолжение)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73079" y="64848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Схема 15"/>
          <p:cNvGraphicFramePr/>
          <p:nvPr/>
        </p:nvGraphicFramePr>
        <p:xfrm>
          <a:off x="1362807" y="1643850"/>
          <a:ext cx="10023231" cy="485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9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378238"/>
            <a:ext cx="10311765" cy="10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3. ОБЕСПЕЧЕНИЕ КАДРАМИ,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ИНФОРМАЦИОННО-МЕТОДИЧЕСКОЕ СОПРОВОЖДЕНИЕ ЛАГЕРЕЙ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2279" y="64721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Схема 9"/>
          <p:cNvGraphicFramePr/>
          <p:nvPr/>
        </p:nvGraphicFramePr>
        <p:xfrm>
          <a:off x="1492371" y="1733910"/>
          <a:ext cx="9790980" cy="476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0174" y="2139129"/>
            <a:ext cx="586596" cy="56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64875" y="2139351"/>
            <a:ext cx="555724" cy="52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98306" y="2202092"/>
            <a:ext cx="509265" cy="41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65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31045" y="270417"/>
            <a:ext cx="9503818" cy="77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ПРАВОВЫЕ ОСНОВАНИЯ И ЦЕЛЬ ПРИНЯТИЯ ПРОЕКТА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НОРМАТИВНОГО ПРАВОВОГО АКТА </a:t>
            </a:r>
            <a:endParaRPr lang="en-US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941740" y="3057914"/>
            <a:ext cx="7041402" cy="156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2817344" y="606461"/>
            <a:ext cx="6862146" cy="40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3"/>
          <p:cNvSpPr>
            <a:spLocks noChangeArrowheads="1"/>
          </p:cNvSpPr>
          <p:nvPr/>
        </p:nvSpPr>
        <p:spPr bwMode="auto">
          <a:xfrm>
            <a:off x="2817348" y="1739458"/>
            <a:ext cx="7165794" cy="156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09478" y="6356764"/>
            <a:ext cx="3423300" cy="365077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7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7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3"/>
          <p:cNvSpPr>
            <a:spLocks noChangeArrowheads="1"/>
          </p:cNvSpPr>
          <p:nvPr/>
        </p:nvSpPr>
        <p:spPr bwMode="auto">
          <a:xfrm>
            <a:off x="2314332" y="3057913"/>
            <a:ext cx="8426107" cy="156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/>
          </a:p>
        </p:txBody>
      </p:sp>
      <p:sp>
        <p:nvSpPr>
          <p:cNvPr id="15" name="Прямоугольник 13"/>
          <p:cNvSpPr>
            <a:spLocks noChangeArrowheads="1"/>
          </p:cNvSpPr>
          <p:nvPr/>
        </p:nvSpPr>
        <p:spPr bwMode="auto">
          <a:xfrm>
            <a:off x="2296523" y="1701827"/>
            <a:ext cx="8574960" cy="156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/>
          </a:p>
        </p:txBody>
      </p:sp>
      <p:sp>
        <p:nvSpPr>
          <p:cNvPr id="17" name="Прямоугольник 16"/>
          <p:cNvSpPr/>
          <p:nvPr/>
        </p:nvSpPr>
        <p:spPr>
          <a:xfrm>
            <a:off x="2955808" y="1790669"/>
            <a:ext cx="8587155" cy="20897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Российской Федерации от 24.07.1998 № 124-ФЗ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гарантиях прав ребенка в Российской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Федерации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Тверской области от 31.03.2010 № 24-ЗО «Об организации и обеспечении отдыха и оздоровления детей в Тверской области»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941740" y="3564784"/>
            <a:ext cx="8722000" cy="2418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7F869959-18A7-4BF4-BEF2-8B81359730F6}"/>
              </a:ext>
            </a:extLst>
          </p:cNvPr>
          <p:cNvCxnSpPr>
            <a:cxnSpLocks/>
          </p:cNvCxnSpPr>
          <p:nvPr/>
        </p:nvCxnSpPr>
        <p:spPr>
          <a:xfrm flipH="1">
            <a:off x="2850703" y="1322363"/>
            <a:ext cx="47242" cy="495464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836C92-4440-42F7-A81A-DDCEBC774233}"/>
              </a:ext>
            </a:extLst>
          </p:cNvPr>
          <p:cNvSpPr txBox="1"/>
          <p:nvPr/>
        </p:nvSpPr>
        <p:spPr>
          <a:xfrm>
            <a:off x="863626" y="2372505"/>
            <a:ext cx="1904529" cy="953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основание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9F8D2D-60A2-4ED5-99AD-DBB1D819853D}"/>
              </a:ext>
            </a:extLst>
          </p:cNvPr>
          <p:cNvSpPr txBox="1"/>
          <p:nvPr/>
        </p:nvSpPr>
        <p:spPr>
          <a:xfrm>
            <a:off x="1002260" y="4861445"/>
            <a:ext cx="1655396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272" y="182940"/>
            <a:ext cx="755902" cy="938361"/>
          </a:xfrm>
          <a:prstGeom prst="rect">
            <a:avLst/>
          </a:prstGeom>
          <a:noFill/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7F869959-18A7-4BF4-BEF2-8B81359730F6}"/>
              </a:ext>
            </a:extLst>
          </p:cNvPr>
          <p:cNvCxnSpPr/>
          <p:nvPr/>
        </p:nvCxnSpPr>
        <p:spPr>
          <a:xfrm flipH="1">
            <a:off x="1049222" y="4235301"/>
            <a:ext cx="10657623" cy="174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429AA51-76DB-4445-929E-184E1A35C1F4}"/>
              </a:ext>
            </a:extLst>
          </p:cNvPr>
          <p:cNvSpPr txBox="1"/>
          <p:nvPr/>
        </p:nvSpPr>
        <p:spPr>
          <a:xfrm>
            <a:off x="2999444" y="4226598"/>
            <a:ext cx="8501315" cy="181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доступности, безопасности и качества отдыха и оздоровление детей в Тверской области на базе стационарных организаций отдыха детей и их оздоровления сезонного и круглогодичного действия.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30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027" y="193972"/>
            <a:ext cx="10441798" cy="117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0" hangingPunct="0">
              <a:spcBef>
                <a:spcPts val="0"/>
              </a:spcBef>
              <a:buNone/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4.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СОХРАНЕНИЕ И УКРЕПЛЕНИЕ МАТЕРИАЛЬНО- ТЕХНИЧЕСКОЙ БАЗЫ, МОДЕРНИЗАЦИЯ И РАЗВИТИЕ ИНФРАСТРУКТУРЫ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СТАЦИОНАРНЫХ ОРГАНИЗАЦИЙ ОТДЫХА И ОЗДОРОВЛЕНИЯ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hangingPunct="0">
              <a:spcBef>
                <a:spcPts val="0"/>
              </a:spcBef>
              <a:buNone/>
              <a:defRPr/>
            </a:pPr>
            <a:endParaRPr lang="ru-RU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34979" y="64848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xmlns="" id="{3A656243-D5E2-4D99-94A1-03C97E895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608087"/>
              </p:ext>
            </p:extLst>
          </p:nvPr>
        </p:nvGraphicFramePr>
        <p:xfrm>
          <a:off x="1625748" y="2278966"/>
          <a:ext cx="9834112" cy="438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5920" y="1406768"/>
            <a:ext cx="981924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Стандарт оснащения и функционирования стационарных организаций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отдыха детей и их оздоровления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19054" y="1239464"/>
            <a:ext cx="10058713" cy="1491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lIns="74090" tIns="37045" rIns="74090" bIns="37045" anchor="ctr"/>
          <a:lstStyle/>
          <a:p>
            <a:pPr lvl="0" algn="ctr" defTabSz="914400">
              <a:defRPr/>
            </a:pPr>
            <a:r>
              <a:rPr lang="ru-RU" sz="20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Концепция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системы отдыха и оздоровления детей в Тверской области до 2030 года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создать условия для полноценного отдыха и оздоровления детей в Тверской области, окажет позитивное влияние на повышение качества их жизни</a:t>
            </a:r>
            <a:r>
              <a:rPr lang="ru-RU" sz="20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3782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ОБЩИЕ ПОЛОЖЕНИЯ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79834" y="6357822"/>
            <a:ext cx="741872" cy="362155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86068" y="2920771"/>
            <a:ext cx="3488787" cy="11166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 охвата детей организованными формами отдыха и оздоровления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95754" y="4290646"/>
            <a:ext cx="3291840" cy="2250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инвестиций в сферу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отдыха детей, введение мер стимулирования по созданию новых мест отдыха и проведению профильных смен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62049" y="4298742"/>
            <a:ext cx="3555010" cy="21161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использования бюджетных средств, совершенствование механизма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софинансирования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оздоровительной кампании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64566" y="2918515"/>
            <a:ext cx="3041674" cy="11329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и доступности услуг отдыха и оздоровления детей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324490" y="4339086"/>
            <a:ext cx="3140016" cy="2047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материально-технической базы, кадрового потенциала организаций отдыха детей и их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оздоровления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285871" y="2909889"/>
            <a:ext cx="3334042" cy="1155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и методическое обеспечение деятельности организаторов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729" y="233082"/>
            <a:ext cx="10267593" cy="977153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АКТУАЛЬНОСТЬ РАЗВИТИЯ СИСТЕМЫ ОТДЫХА И ОЗДОРОВЛЕНИЯ ДЕТЕЙ В ТВЕРСКОЙ ОБЛАСТИ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ru-RU" dirty="0"/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9999" y="63404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6530" y="1449237"/>
            <a:ext cx="3693764" cy="4011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Направление государственной политики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Перечень поручений Президента РФ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 25 августа 2021 года (</a:t>
            </a:r>
            <a:r>
              <a:rPr lang="ru-RU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-1845);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Постановление Правительства РФ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 14.04.2021 № 732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Распоряжение </a:t>
            </a:r>
            <a:r>
              <a:rPr lang="ru-RU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Минпросвещения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РФ</a:t>
            </a:r>
          </a:p>
          <a:p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от 28.11.2019 № р-121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Национальный стандарт РФ услуг 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детям в организациях отдыха и 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оздоровления</a:t>
            </a:r>
            <a:endPara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Содержимое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28296"/>
              </p:ext>
            </p:extLst>
          </p:nvPr>
        </p:nvGraphicFramePr>
        <p:xfrm>
          <a:off x="4140679" y="1371600"/>
          <a:ext cx="4917057" cy="74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96816" y="5771072"/>
            <a:ext cx="11266098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Font typeface="Wingdings" pitchFamily="2" charset="2"/>
              <a:buChar char="ü"/>
            </a:pPr>
            <a:r>
              <a:rPr lang="ru-RU" b="1" i="1" dirty="0" smtClean="0">
                <a:solidFill>
                  <a:srgbClr val="002060"/>
                </a:solidFill>
              </a:rPr>
              <a:t> воспитание </a:t>
            </a:r>
            <a:r>
              <a:rPr lang="ru-RU" b="1" i="1" dirty="0">
                <a:solidFill>
                  <a:srgbClr val="002060"/>
                </a:solidFill>
              </a:rPr>
              <a:t>гармонично развитой и социально ответственной личности, </a:t>
            </a:r>
          </a:p>
          <a:p>
            <a:pPr algn="ctr">
              <a:buFont typeface="Wingdings" pitchFamily="2" charset="2"/>
              <a:buChar char="ü"/>
            </a:pPr>
            <a:r>
              <a:rPr lang="ru-RU" b="1" i="1" dirty="0">
                <a:solidFill>
                  <a:srgbClr val="002060"/>
                </a:solidFill>
              </a:rPr>
              <a:t>внедрение новых методов обучения и воспитания и современных образовательных технологий</a:t>
            </a:r>
            <a:r>
              <a:rPr lang="ru-RU" i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611303104"/>
              </p:ext>
            </p:extLst>
          </p:nvPr>
        </p:nvGraphicFramePr>
        <p:xfrm>
          <a:off x="4218317" y="2380891"/>
          <a:ext cx="7366958" cy="138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12483028"/>
              </p:ext>
            </p:extLst>
          </p:nvPr>
        </p:nvGraphicFramePr>
        <p:xfrm>
          <a:off x="4166558" y="3554084"/>
          <a:ext cx="7487729" cy="200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6598908" y="1753612"/>
            <a:ext cx="4067704" cy="4114264"/>
          </a:xfrm>
          <a:prstGeom prst="rect">
            <a:avLst/>
          </a:prstGeom>
        </p:spPr>
        <p:txBody>
          <a:bodyPr lIns="121901" tIns="60951" rIns="121901" bIns="60951"/>
          <a:lstStyle/>
          <a:p>
            <a:pPr marL="342848" indent="-342848" algn="ctr" defTabSz="914286" eaLnBrk="0" hangingPunct="0">
              <a:spcBef>
                <a:spcPct val="20000"/>
              </a:spcBef>
              <a:defRPr/>
            </a:pPr>
            <a:endParaRPr lang="ru-RU" sz="1467" kern="0" dirty="0">
              <a:solidFill>
                <a:prstClr val="black"/>
              </a:solidFill>
              <a:latin typeface="Times New Roman" pitchFamily="18" charset="0"/>
            </a:endParaRPr>
          </a:p>
          <a:p>
            <a:pPr marL="342848" indent="-342848" algn="ctr" defTabSz="914286" eaLnBrk="0" hangingPunct="0">
              <a:spcBef>
                <a:spcPct val="20000"/>
              </a:spcBef>
              <a:defRPr/>
            </a:pPr>
            <a:endParaRPr lang="ru-RU" sz="1467" b="1" kern="0" dirty="0">
              <a:solidFill>
                <a:prstClr val="black"/>
              </a:solidFill>
              <a:latin typeface="Times New Roman" pitchFamily="18" charset="0"/>
            </a:endParaRPr>
          </a:p>
          <a:p>
            <a:pPr marL="342848" indent="-342848" algn="ctr" defTabSz="914286" eaLnBrk="0" hangingPunct="0">
              <a:spcBef>
                <a:spcPct val="20000"/>
              </a:spcBef>
              <a:defRPr/>
            </a:pPr>
            <a:endParaRPr lang="ru-RU" sz="1467" b="1" kern="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43" name="Заголовок 20"/>
          <p:cNvSpPr txBox="1">
            <a:spLocks/>
          </p:cNvSpPr>
          <p:nvPr/>
        </p:nvSpPr>
        <p:spPr bwMode="auto">
          <a:xfrm>
            <a:off x="1350258" y="339864"/>
            <a:ext cx="10840155" cy="7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1" tIns="60951" rIns="121901" bIns="60951"/>
          <a:lstStyle>
            <a:lvl1pPr defTabSz="912813"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ОХВАТ </a:t>
            </a:r>
            <a:r>
              <a:rPr lang="ru-RU" altLang="ru-RU" sz="24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ОРГАНИЗОВАННЫМ ОТДЫХОМ ДЕТЕЙ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 2021 ГОДУ ПО ЦФО</a:t>
            </a:r>
          </a:p>
        </p:txBody>
      </p:sp>
      <p:sp>
        <p:nvSpPr>
          <p:cNvPr id="10244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93073" y="6409673"/>
            <a:ext cx="2742843" cy="364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876" indent="-285722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86" indent="-228577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040" indent="-228577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94" indent="-228577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666733" indent="-228577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276272" indent="-228577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885811" indent="-228577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495350" indent="-228577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5D5BBCE-C5CE-47BB-98F8-C8F88A10F0D6}" type="slidenum">
              <a:rPr lang="ru-RU" altLang="ru-RU" sz="1866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ru-RU" altLang="ru-RU" sz="1866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5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588"/>
              </p:ext>
            </p:extLst>
          </p:nvPr>
        </p:nvGraphicFramePr>
        <p:xfrm>
          <a:off x="624913" y="1345149"/>
          <a:ext cx="10735109" cy="465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7724301" imgH="4005419" progId="">
                  <p:embed/>
                </p:oleObj>
              </mc:Choice>
              <mc:Fallback>
                <p:oleObj r:id="rId3" imgW="7724301" imgH="4005419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13" y="1345149"/>
                        <a:ext cx="10735109" cy="4656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Номер слайда 1"/>
          <p:cNvSpPr>
            <a:spLocks noGrp="1"/>
          </p:cNvSpPr>
          <p:nvPr/>
        </p:nvSpPr>
        <p:spPr bwMode="auto">
          <a:xfrm>
            <a:off x="7588532" y="1440387"/>
            <a:ext cx="4447385" cy="5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20" tIns="54410" rIns="108820" bIns="54410" anchor="ctr"/>
          <a:lstStyle>
            <a:lvl1pPr defTabSz="912813"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3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Среднее значение по ЦФО по охвату отдыхом в лагерях  - </a:t>
            </a:r>
            <a:r>
              <a:rPr lang="ru-RU" altLang="ru-RU" sz="213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30,8 %</a:t>
            </a:r>
          </a:p>
        </p:txBody>
      </p:sp>
      <p:pic>
        <p:nvPicPr>
          <p:cNvPr id="10247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6" y="231928"/>
            <a:ext cx="960842" cy="120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DBFFDA1-0F8B-41EE-8248-1374DC0595B8}"/>
              </a:ext>
            </a:extLst>
          </p:cNvPr>
          <p:cNvSpPr/>
          <p:nvPr/>
        </p:nvSpPr>
        <p:spPr>
          <a:xfrm>
            <a:off x="1488500" y="6001209"/>
            <a:ext cx="10209470" cy="863488"/>
          </a:xfrm>
          <a:prstGeom prst="rect">
            <a:avLst/>
          </a:prstGeom>
          <a:solidFill>
            <a:schemeClr val="bg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детей школьного возраста в Тверской области – 136 911 человек.</a:t>
            </a:r>
          </a:p>
          <a:p>
            <a:pPr algn="ctr"/>
            <a:r>
              <a:rPr lang="ru-RU" sz="18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Отдохнули в лагерях всех типов и санаториях – 50 223 детей, </a:t>
            </a:r>
          </a:p>
          <a:p>
            <a:pPr algn="ctr"/>
            <a:r>
              <a:rPr lang="ru-RU" sz="18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составляет </a:t>
            </a:r>
            <a:r>
              <a:rPr lang="ru-RU" sz="21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ru-RU" sz="186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18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6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общего количества обучающихся.</a:t>
            </a:r>
            <a:endParaRPr lang="ru-RU" sz="18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485F6F-9610-4AC0-B184-692395D8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211015"/>
            <a:ext cx="9770410" cy="114244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ОХВАТ ДЕТЕЙ ОРГАНИЗОВАННЫМ ОТДЫХОМ </a:t>
            </a:r>
            <a:r>
              <a:rPr lang="ru-RU" sz="2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В ЗАГОРОДНЫХ ЛАГЕРЯХ В </a:t>
            </a:r>
            <a:r>
              <a:rPr lang="ru-RU" sz="2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ЦФО В 2021 ГОДУ</a:t>
            </a:r>
            <a:endParaRPr lang="ru-RU" sz="2200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73F21FA7-0B8D-4FAB-BF16-50C75CB7B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05737"/>
              </p:ext>
            </p:extLst>
          </p:nvPr>
        </p:nvGraphicFramePr>
        <p:xfrm>
          <a:off x="1581912" y="1691081"/>
          <a:ext cx="9214768" cy="480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Рисунок 1">
            <a:extLst>
              <a:ext uri="{FF2B5EF4-FFF2-40B4-BE49-F238E27FC236}">
                <a16:creationId xmlns:a16="http://schemas.microsoft.com/office/drawing/2014/main" xmlns="" id="{E4A18846-24AD-4687-A877-61BEAB2F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EC0974-E752-42B0-B933-039F52B6E1FD}"/>
              </a:ext>
            </a:extLst>
          </p:cNvPr>
          <p:cNvSpPr txBox="1"/>
          <p:nvPr/>
        </p:nvSpPr>
        <p:spPr>
          <a:xfrm>
            <a:off x="10954081" y="4092729"/>
            <a:ext cx="79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12,7%</a:t>
            </a:r>
          </a:p>
        </p:txBody>
      </p:sp>
    </p:spTree>
    <p:extLst>
      <p:ext uri="{BB962C8B-B14F-4D97-AF65-F5344CB8AC3E}">
        <p14:creationId xmlns:p14="http://schemas.microsoft.com/office/powerpoint/2010/main" val="19469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EE1B0C-43C3-47B6-9D37-91545301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ru-RU" sz="2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СТАЦИОНАРНЫЕ ОРГАНИЗАЦИИ ОТДЫХА ДЕТЕЙ </a:t>
            </a:r>
            <a:br>
              <a:rPr lang="ru-RU" sz="2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ИХ ОЗДОРОВЛЕНИЯ</a:t>
            </a:r>
            <a:r>
              <a:rPr lang="ru-RU" sz="4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FD1995F5-4135-497F-8DE0-79656A98AA2C}"/>
              </a:ext>
            </a:extLst>
          </p:cNvPr>
          <p:cNvGrpSpPr>
            <a:grpSpLocks/>
          </p:cNvGrpSpPr>
          <p:nvPr/>
        </p:nvGrpSpPr>
        <p:grpSpPr bwMode="auto">
          <a:xfrm>
            <a:off x="2430416" y="1041771"/>
            <a:ext cx="8657967" cy="5132174"/>
            <a:chOff x="2660072" y="1266545"/>
            <a:chExt cx="8701034" cy="5666869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19B8B194-85CF-4C22-8714-74C45C246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0072" y="1266545"/>
              <a:ext cx="8701034" cy="5666869"/>
              <a:chOff x="2660073" y="1266550"/>
              <a:chExt cx="8701038" cy="5666882"/>
            </a:xfrm>
          </p:grpSpPr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xmlns="" id="{1466FE8B-27AF-4132-9459-036635BF9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073" y="1266550"/>
                <a:ext cx="8701038" cy="5401449"/>
              </a:xfrm>
              <a:prstGeom prst="rect">
                <a:avLst/>
              </a:prstGeom>
            </p:spPr>
          </p:pic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xmlns="" id="{94567572-68B2-4667-AEC1-B10CD6D239DD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10222232" y="4394771"/>
                <a:ext cx="349947" cy="670878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 стрелкой 88">
                <a:extLst>
                  <a:ext uri="{FF2B5EF4-FFF2-40B4-BE49-F238E27FC236}">
                    <a16:creationId xmlns:a16="http://schemas.microsoft.com/office/drawing/2014/main" xmlns="" id="{5A4B53B3-D2A1-4496-8A4B-43B44E73EE91}"/>
                  </a:ext>
                </a:extLst>
              </p:cNvPr>
              <p:cNvCxnSpPr/>
              <p:nvPr/>
            </p:nvCxnSpPr>
            <p:spPr>
              <a:xfrm flipH="1" flipV="1">
                <a:off x="5913127" y="2102606"/>
                <a:ext cx="200856" cy="515863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>
                <a:extLst>
                  <a:ext uri="{FF2B5EF4-FFF2-40B4-BE49-F238E27FC236}">
                    <a16:creationId xmlns:a16="http://schemas.microsoft.com/office/drawing/2014/main" xmlns="" id="{D8483313-AE53-425F-9CB9-789665084817}"/>
                  </a:ext>
                </a:extLst>
              </p:cNvPr>
              <p:cNvCxnSpPr/>
              <p:nvPr/>
            </p:nvCxnSpPr>
            <p:spPr>
              <a:xfrm flipH="1" flipV="1">
                <a:off x="4892276" y="3490103"/>
                <a:ext cx="43485" cy="391345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 стрелкой 90">
                <a:extLst>
                  <a:ext uri="{FF2B5EF4-FFF2-40B4-BE49-F238E27FC236}">
                    <a16:creationId xmlns:a16="http://schemas.microsoft.com/office/drawing/2014/main" xmlns="" id="{436A2F75-13C0-4F1D-BBDB-A96430BC7B4A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>
                <a:off x="6536404" y="5848339"/>
                <a:ext cx="66262" cy="490451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 стрелкой 91">
                <a:extLst>
                  <a:ext uri="{FF2B5EF4-FFF2-40B4-BE49-F238E27FC236}">
                    <a16:creationId xmlns:a16="http://schemas.microsoft.com/office/drawing/2014/main" xmlns="" id="{3A8E5DBA-1D0B-43DE-9F85-1E454B348ADD}"/>
                  </a:ext>
                </a:extLst>
              </p:cNvPr>
              <p:cNvCxnSpPr/>
              <p:nvPr/>
            </p:nvCxnSpPr>
            <p:spPr>
              <a:xfrm>
                <a:off x="8478711" y="4964001"/>
                <a:ext cx="358230" cy="721702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 стрелкой 92">
                <a:extLst>
                  <a:ext uri="{FF2B5EF4-FFF2-40B4-BE49-F238E27FC236}">
                    <a16:creationId xmlns:a16="http://schemas.microsoft.com/office/drawing/2014/main" xmlns="" id="{62A81194-AD86-4386-9985-3CB3A1B088EE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V="1">
                <a:off x="6838725" y="2074652"/>
                <a:ext cx="434845" cy="1290931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 стрелкой 93">
                <a:extLst>
                  <a:ext uri="{FF2B5EF4-FFF2-40B4-BE49-F238E27FC236}">
                    <a16:creationId xmlns:a16="http://schemas.microsoft.com/office/drawing/2014/main" xmlns="" id="{D94350C8-BE6A-495F-9F4C-536338AE69F4}"/>
                  </a:ext>
                </a:extLst>
              </p:cNvPr>
              <p:cNvCxnSpPr/>
              <p:nvPr/>
            </p:nvCxnSpPr>
            <p:spPr>
              <a:xfrm>
                <a:off x="7472356" y="4793739"/>
                <a:ext cx="689540" cy="1415451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xmlns="" id="{0406B32E-7AC2-4E19-84E8-B5C41BBDC64C}"/>
                  </a:ext>
                </a:extLst>
              </p:cNvPr>
              <p:cNvSpPr/>
              <p:nvPr/>
            </p:nvSpPr>
            <p:spPr>
              <a:xfrm>
                <a:off x="8476641" y="5657748"/>
                <a:ext cx="1348018" cy="59210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г. Тверь</a:t>
                </a:r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xmlns="" id="{7A19AE3D-4E1E-403F-90AC-CDF4D703CB6C}"/>
                  </a:ext>
                </a:extLst>
              </p:cNvPr>
              <p:cNvSpPr/>
              <p:nvPr/>
            </p:nvSpPr>
            <p:spPr>
              <a:xfrm>
                <a:off x="9824659" y="5065649"/>
                <a:ext cx="1495038" cy="65563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г. Кимры</a:t>
                </a:r>
              </a:p>
            </p:txBody>
          </p:sp>
          <p:sp>
            <p:nvSpPr>
              <p:cNvPr id="97" name="Овал 96">
                <a:extLst>
                  <a:ext uri="{FF2B5EF4-FFF2-40B4-BE49-F238E27FC236}">
                    <a16:creationId xmlns:a16="http://schemas.microsoft.com/office/drawing/2014/main" xmlns="" id="{2D5441F0-6C4B-4F32-84FA-6CD7D56B99D7}"/>
                  </a:ext>
                </a:extLst>
              </p:cNvPr>
              <p:cNvSpPr/>
              <p:nvPr/>
            </p:nvSpPr>
            <p:spPr>
              <a:xfrm>
                <a:off x="5956611" y="6338791"/>
                <a:ext cx="1290040" cy="594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г. Ржев</a:t>
                </a:r>
              </a:p>
            </p:txBody>
          </p: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xmlns="" id="{7A8ADA6F-6148-48C4-AE00-C2C6FC5324D0}"/>
                  </a:ext>
                </a:extLst>
              </p:cNvPr>
              <p:cNvSpPr/>
              <p:nvPr/>
            </p:nvSpPr>
            <p:spPr>
              <a:xfrm>
                <a:off x="6414234" y="1286880"/>
                <a:ext cx="1718672" cy="7877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г. Вышний Волочек</a:t>
                </a:r>
              </a:p>
            </p:txBody>
          </p:sp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xmlns="" id="{2DC5D5C6-A091-4CDA-959F-386D9A6BF3B4}"/>
                  </a:ext>
                </a:extLst>
              </p:cNvPr>
              <p:cNvSpPr/>
              <p:nvPr/>
            </p:nvSpPr>
            <p:spPr>
              <a:xfrm>
                <a:off x="7453720" y="6239684"/>
                <a:ext cx="1478472" cy="594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г. Торжок</a:t>
                </a:r>
              </a:p>
            </p:txBody>
          </p:sp>
          <p:sp>
            <p:nvSpPr>
              <p:cNvPr id="100" name="Овал 99">
                <a:extLst>
                  <a:ext uri="{FF2B5EF4-FFF2-40B4-BE49-F238E27FC236}">
                    <a16:creationId xmlns:a16="http://schemas.microsoft.com/office/drawing/2014/main" xmlns="" id="{6E7C25EB-AF72-4129-9E5D-53DCCCE9D03C}"/>
                  </a:ext>
                </a:extLst>
              </p:cNvPr>
              <p:cNvSpPr/>
              <p:nvPr/>
            </p:nvSpPr>
            <p:spPr>
              <a:xfrm>
                <a:off x="4699703" y="1408857"/>
                <a:ext cx="1530239" cy="78523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ЗАТО Озерный</a:t>
                </a:r>
              </a:p>
            </p:txBody>
          </p: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xmlns="" id="{F31E644D-8B04-4FB4-ACD7-768D7273DAAA}"/>
                  </a:ext>
                </a:extLst>
              </p:cNvPr>
              <p:cNvSpPr/>
              <p:nvPr/>
            </p:nvSpPr>
            <p:spPr>
              <a:xfrm>
                <a:off x="3832083" y="2709953"/>
                <a:ext cx="1797359" cy="7877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ЗАТО Солнечный</a:t>
                </a: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xmlns="" id="{2468953E-E877-417F-9D63-1A06231C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995" y="5756264"/>
              <a:ext cx="248009" cy="18600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03E51EAE-96C3-473F-98B1-1F4C8A2FC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321" y="4277801"/>
              <a:ext cx="221702" cy="186002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6BEB4D29-2D59-4B64-9D1E-DD29E181B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030" y="4358810"/>
              <a:ext cx="301158" cy="252663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xmlns="" id="{6E7534BC-0D14-4575-A8A8-5328313F1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521" y="5172698"/>
              <a:ext cx="258127" cy="193594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xmlns="" id="{3FA9A74E-2A2D-442C-B3F8-B0B51D23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5249" y="3870782"/>
              <a:ext cx="191787" cy="143840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xmlns="" id="{299F8E1A-F059-4074-BE05-0906B7EB2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982" y="3989131"/>
              <a:ext cx="212971" cy="159728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xmlns="" id="{93A75671-DB88-4089-8BF1-804D92353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155" y="2608576"/>
              <a:ext cx="249745" cy="187309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54D74807-AD5B-4B65-9395-9310AFE65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757" y="4358810"/>
              <a:ext cx="318874" cy="23915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xmlns="" id="{479D82E0-B1C2-49B5-84A9-697FF2BA1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297" y="3806021"/>
              <a:ext cx="265330" cy="198998"/>
            </a:xfrm>
            <a:prstGeom prst="rect">
              <a:avLst/>
            </a:prstGeom>
          </p:spPr>
        </p:pic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xmlns="" id="{1DBCD3E0-8E3D-414F-AFDE-3BB366313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714" y="3064155"/>
              <a:ext cx="294273" cy="220701"/>
            </a:xfrm>
            <a:prstGeom prst="rect">
              <a:avLst/>
            </a:prstGeom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2D1F2C7B-A612-4C02-93D0-BAE00A1E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8045" y="2873040"/>
              <a:ext cx="254823" cy="191115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xmlns="" id="{361897CB-FA37-4B76-A570-A9D83936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304" y="6472747"/>
              <a:ext cx="233659" cy="175243"/>
            </a:xfrm>
            <a:prstGeom prst="rect">
              <a:avLst/>
            </a:prstGeom>
          </p:spPr>
        </p:pic>
      </p:grpSp>
      <p:pic>
        <p:nvPicPr>
          <p:cNvPr id="102" name="Рисунок 1">
            <a:extLst>
              <a:ext uri="{FF2B5EF4-FFF2-40B4-BE49-F238E27FC236}">
                <a16:creationId xmlns:a16="http://schemas.microsoft.com/office/drawing/2014/main" xmlns="" id="{0A511E96-A3D1-4214-89AE-15CA60A9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contrast="12000"/>
          </a:blip>
          <a:srcRect l="5005"/>
          <a:stretch>
            <a:fillRect/>
          </a:stretch>
        </p:blipFill>
        <p:spPr bwMode="auto">
          <a:xfrm>
            <a:off x="239232" y="94183"/>
            <a:ext cx="959875" cy="1182247"/>
          </a:xfrm>
          <a:prstGeom prst="rect">
            <a:avLst/>
          </a:prstGeom>
          <a:noFill/>
        </p:spPr>
      </p:pic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3FED9D55-F711-46E0-B540-6142CB035C64}"/>
              </a:ext>
            </a:extLst>
          </p:cNvPr>
          <p:cNvSpPr/>
          <p:nvPr/>
        </p:nvSpPr>
        <p:spPr>
          <a:xfrm>
            <a:off x="1454892" y="1228357"/>
            <a:ext cx="2141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региональном реестре</a:t>
            </a:r>
          </a:p>
          <a:p>
            <a:r>
              <a:rPr lang="ru-RU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23 организации отдыха детей и их оздоровления стационарного типа всех форм собственности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xmlns="" id="{41E01B12-C2D4-4F00-9DE1-E93C97445EA0}"/>
              </a:ext>
            </a:extLst>
          </p:cNvPr>
          <p:cNvSpPr/>
          <p:nvPr/>
        </p:nvSpPr>
        <p:spPr>
          <a:xfrm>
            <a:off x="8940985" y="5558466"/>
            <a:ext cx="32494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Мощность действующих организаций отдыха детей и их оздоровления стационарного типа составляет </a:t>
            </a: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3567</a:t>
            </a:r>
            <a:r>
              <a:rPr lang="ru-RU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мест в 1 смену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C16501C1-3195-4915-82B1-C2F17939EA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5483" y="1359523"/>
            <a:ext cx="248509" cy="1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0"/>
          <p:cNvSpPr txBox="1">
            <a:spLocks/>
          </p:cNvSpPr>
          <p:nvPr/>
        </p:nvSpPr>
        <p:spPr>
          <a:xfrm>
            <a:off x="1311105" y="139732"/>
            <a:ext cx="10520580" cy="952721"/>
          </a:xfrm>
          <a:prstGeom prst="rect">
            <a:avLst/>
          </a:prstGeom>
          <a:noFill/>
        </p:spPr>
        <p:txBody>
          <a:bodyPr lIns="91400" tIns="45719" rIns="91400" bIns="45719">
            <a:norm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РАЗВИТИЕ СИСТЕМЫ ОТДЫХА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 ОЗДОРОВЛЕНИЯ ДЕТЕЙ </a:t>
            </a: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7147" y="1398682"/>
            <a:ext cx="10887884" cy="14465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00" tIns="45719" rIns="91400" bIns="4571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ln w="19050">
                <a:noFill/>
                <a:prstDash val="solid"/>
              </a:ln>
              <a:solidFill>
                <a:srgbClr val="CEED9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ln w="19050">
                <a:noFill/>
                <a:prstDash val="solid"/>
              </a:ln>
              <a:solidFill>
                <a:srgbClr val="CEED9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ln w="19050">
                <a:noFill/>
                <a:prstDash val="solid"/>
              </a:ln>
              <a:solidFill>
                <a:srgbClr val="CEED9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ln w="19050">
                <a:noFill/>
                <a:prstDash val="solid"/>
              </a:ln>
              <a:solidFill>
                <a:srgbClr val="CEED9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800" b="1" dirty="0">
              <a:ln w="19050">
                <a:noFill/>
                <a:prstDash val="solid"/>
              </a:ln>
              <a:solidFill>
                <a:srgbClr val="CEED9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44998" y="3060782"/>
            <a:ext cx="9990424" cy="428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00" tIns="45719" rIns="91400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67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Точки роста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>
            <a:off x="1574131" y="3730712"/>
            <a:ext cx="500178" cy="31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5562626" y="3778999"/>
            <a:ext cx="500179" cy="31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60317" y="122267"/>
            <a:ext cx="960312" cy="118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Прямая со стрелкой 17"/>
          <p:cNvCxnSpPr/>
          <p:nvPr/>
        </p:nvCxnSpPr>
        <p:spPr>
          <a:xfrm rot="5400000">
            <a:off x="10091550" y="3736342"/>
            <a:ext cx="500179" cy="31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9553" y="1685965"/>
            <a:ext cx="1027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Концепции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обеспечение доступности, безопасности и качества отдыха и оздоровление детей в Тверской области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базе стационарных организаций отдыха детей и их оздоровления сезонного и круглогодичного действия.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132053" y="4028535"/>
            <a:ext cx="3660050" cy="2053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механизмов управления и финансирования  организаций детского отдыха и оздоровления </a:t>
            </a:r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 от их формы собственности</a:t>
            </a:r>
          </a:p>
          <a:p>
            <a:pPr algn="ctr"/>
            <a:endParaRPr lang="ru-RU" sz="18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8959" y="4002655"/>
            <a:ext cx="3159450" cy="2087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lvl="0" algn="ctr" defTabSz="914400">
              <a:defRPr/>
            </a:pPr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новых мест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организациях отдыха детей и их оздоровления сезонного и круглогодичного действия посредством капитального ремонта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строительства, привлечения </a:t>
            </a:r>
            <a:r>
              <a:rPr lang="ru-RU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инвестиицй</a:t>
            </a:r>
            <a:endParaRPr lang="ru-RU" sz="1800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245855" y="3985404"/>
            <a:ext cx="3638170" cy="2121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инфраструктуры,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содержания программ отдыха, подготовка вожатых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 соответствии со </a:t>
            </a: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Стандартом</a:t>
            </a:r>
          </a:p>
          <a:p>
            <a:pPr algn="ctr"/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оснащения и функционирования</a:t>
            </a:r>
          </a:p>
          <a:p>
            <a:pPr algn="ctr"/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стационарных организаций отдыха детей и их оздоровления в Тверской области</a:t>
            </a:r>
          </a:p>
          <a:p>
            <a:pPr algn="ctr"/>
            <a:endParaRPr lang="ru-RU" sz="15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61320" y="64748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60" y="157199"/>
            <a:ext cx="828567" cy="10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713605" y="1983544"/>
            <a:ext cx="6970143" cy="928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lvl="0" algn="ctr" defTabSz="914400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4-х смен в летний период в муниципальных организациях отдыха детей и их оздоровления стационарного типа</a:t>
            </a:r>
            <a:endParaRPr lang="ru-RU" sz="20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02" y="378239"/>
            <a:ext cx="10311765" cy="7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0" algn="ctr" defTabSz="914400" eaLnBrk="0" hangingPunct="0">
              <a:spcBef>
                <a:spcPts val="0"/>
              </a:spcBef>
              <a:buNone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1. УВЕЛИЧЕНИЕ КОЛИЧЕСТВА ДЕТЕЙ, ОХВАЧЕННЫХ ОРГАНИЗОВАННЫМ ОТДЫХОМ НА БАЗЕ ОРГАНИЗАЦИЙ ОТДЫХА ДЕТЕЙ И ИХ ОЗДОРОВЛЕНИЯ СЕЗОННОГО И КРУГЛОГОДИЧНОГО ДЕЙСТВИЯ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2279" y="6357822"/>
            <a:ext cx="2742843" cy="365210"/>
          </a:xfrm>
        </p:spPr>
        <p:txBody>
          <a:bodyPr/>
          <a:lstStyle/>
          <a:p>
            <a:pPr>
              <a:defRPr/>
            </a:pPr>
            <a:fld id="{95286CE3-9B5C-427B-A2E9-ADE2F5CC1F30}" type="slidenum"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517" y="5022166"/>
            <a:ext cx="6932281" cy="1226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на базе организаций  отдыха детей и их оздоровления сезонного действия стационарных палаточных лагерей, стационарных многодневных походов</a:t>
            </a:r>
            <a:endParaRPr lang="ru-RU" sz="20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83215" y="3120585"/>
            <a:ext cx="6978770" cy="1554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4090" tIns="37045" rIns="74090" bIns="37045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проведение профильных смен в лагерях, организованных  образовательными организациями, осуществляющими организацию отдыха и оздоровления обучающихся в каникулярное время с круглосуточным пребыванием</a:t>
            </a:r>
            <a:endParaRPr lang="ru-RU" sz="20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74785" y="2260121"/>
            <a:ext cx="2846717" cy="2467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Увеличение </a:t>
            </a:r>
          </a:p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2022 году </a:t>
            </a:r>
          </a:p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570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человек 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 75% наполняемости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4069079" y="1630392"/>
            <a:ext cx="649570" cy="4756340"/>
          </a:xfrm>
          <a:prstGeom prst="leftBrace">
            <a:avLst>
              <a:gd name="adj1" fmla="val 8333"/>
              <a:gd name="adj2" fmla="val 495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1506</Words>
  <Application>Microsoft Office PowerPoint</Application>
  <PresentationFormat>Произвольный</PresentationFormat>
  <Paragraphs>265</Paragraphs>
  <Slides>20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      АКТУАЛЬНОСТЬ РАЗВИТИЯ СИСТЕМЫ ОТДЫХА И ОЗДОРОВЛЕНИЯ ДЕТЕЙ В ТВЕРСКОЙ ОБЛАСТИ       </vt:lpstr>
      <vt:lpstr>Презентация PowerPoint</vt:lpstr>
      <vt:lpstr>ОХВАТ ДЕТЕЙ ОРГАНИЗОВАННЫМ ОТДЫХОМ  В ЗАГОРОДНЫХ ЛАГЕРЯХ В ЦФО В 2021 ГОДУ</vt:lpstr>
      <vt:lpstr>СТАЦИОНАРНЫЕ ОРГАНИЗАЦИИ ОТДЫХА ДЕТЕЙ  И ИХ ОЗДОРОВЛЕНИЯ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Depobraz</dc:creator>
  <cp:lastModifiedBy>KovalenkoUN</cp:lastModifiedBy>
  <cp:revision>250</cp:revision>
  <cp:lastPrinted>2022-03-05T05:54:41Z</cp:lastPrinted>
  <dcterms:created xsi:type="dcterms:W3CDTF">2021-05-28T17:42:45Z</dcterms:created>
  <dcterms:modified xsi:type="dcterms:W3CDTF">2022-03-09T05:41:57Z</dcterms:modified>
</cp:coreProperties>
</file>