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30" r:id="rId2"/>
    <p:sldId id="831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5792" autoAdjust="0"/>
  </p:normalViewPr>
  <p:slideViewPr>
    <p:cSldViewPr snapToObjects="1" showGuides="1">
      <p:cViewPr varScale="1">
        <p:scale>
          <a:sx n="104" d="100"/>
          <a:sy n="104" d="100"/>
        </p:scale>
        <p:origin x="75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Объёмы выдачи и расхода мазута М–100</a:t>
            </a:r>
            <a:endParaRPr lang="ru-RU">
              <a:effectLst/>
            </a:endParaRPr>
          </a:p>
        </c:rich>
      </c:tx>
      <c:layout>
        <c:manualLayout>
          <c:xMode val="edge"/>
          <c:yMode val="edge"/>
          <c:x val="0.2131943412733785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5.5082344266715086E-2"/>
          <c:y val="0.22210666375036453"/>
          <c:w val="0.93094141534195018"/>
          <c:h val="0.5923684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Лист1!$F$5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rgbClr val="FFFF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470300489168494E-3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04-4A21-9392-F9DCD4EC1955}"/>
                </c:ext>
              </c:extLst>
            </c:dLbl>
            <c:dLbl>
              <c:idx val="1"/>
              <c:layout>
                <c:manualLayout>
                  <c:x val="-1.7470300489168735E-3"/>
                  <c:y val="1.3888888888888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04-4A21-9392-F9DCD4EC1955}"/>
                </c:ext>
              </c:extLst>
            </c:dLbl>
            <c:dLbl>
              <c:idx val="2"/>
              <c:layout>
                <c:manualLayout>
                  <c:x val="-1.7470300489168414E-3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04-4A21-9392-F9DCD4EC1955}"/>
                </c:ext>
              </c:extLst>
            </c:dLbl>
            <c:dLbl>
              <c:idx val="3"/>
              <c:layout>
                <c:manualLayout>
                  <c:x val="-6.4057028468025125E-17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04-4A21-9392-F9DCD4EC1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44617</c:v>
                </c:pt>
                <c:pt idx="1">
                  <c:v>44618</c:v>
                </c:pt>
                <c:pt idx="2">
                  <c:v>44619</c:v>
                </c:pt>
                <c:pt idx="3">
                  <c:v>44620</c:v>
                </c:pt>
                <c:pt idx="4">
                  <c:v>44621</c:v>
                </c:pt>
                <c:pt idx="5">
                  <c:v>44622</c:v>
                </c:pt>
                <c:pt idx="6">
                  <c:v>44623</c:v>
                </c:pt>
              </c:numCache>
            </c:numRef>
          </c:cat>
          <c:val>
            <c:numRef>
              <c:f>Лист1!$F$6:$F$12</c:f>
              <c:numCache>
                <c:formatCode>0.0</c:formatCode>
                <c:ptCount val="7"/>
                <c:pt idx="0">
                  <c:v>653.63099999999997</c:v>
                </c:pt>
                <c:pt idx="1">
                  <c:v>651.24099999999999</c:v>
                </c:pt>
                <c:pt idx="2">
                  <c:v>639.59899999999993</c:v>
                </c:pt>
                <c:pt idx="3">
                  <c:v>565.09899999999993</c:v>
                </c:pt>
                <c:pt idx="4">
                  <c:v>486.29899999999992</c:v>
                </c:pt>
                <c:pt idx="5">
                  <c:v>407.19899999999996</c:v>
                </c:pt>
                <c:pt idx="6">
                  <c:v>326.09899999999993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04-4A21-9392-F9DCD4EC1955}"/>
            </c:ext>
          </c:extLst>
        </c:ser>
        <c:ser>
          <c:idx val="1"/>
          <c:order val="1"/>
          <c:tx>
            <c:strRef>
              <c:f>Лист1!$G$5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881201956673656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04-4A21-9392-F9DCD4EC1955}"/>
                </c:ext>
              </c:extLst>
            </c:dLbl>
            <c:dLbl>
              <c:idx val="2"/>
              <c:layout>
                <c:manualLayout>
                  <c:x val="-6.4057028468025125E-17"/>
                  <c:y val="-1.851851851851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04-4A21-9392-F9DCD4EC1955}"/>
                </c:ext>
              </c:extLst>
            </c:dLbl>
            <c:dLbl>
              <c:idx val="3"/>
              <c:layout>
                <c:manualLayout>
                  <c:x val="-6.4057028468025125E-17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04-4A21-9392-F9DCD4EC1955}"/>
                </c:ext>
              </c:extLst>
            </c:dLbl>
            <c:dLbl>
              <c:idx val="6"/>
              <c:layout>
                <c:manualLayout>
                  <c:x val="6.9881201956673656E-3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404-4A21-9392-F9DCD4EC1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44617</c:v>
                </c:pt>
                <c:pt idx="1">
                  <c:v>44618</c:v>
                </c:pt>
                <c:pt idx="2">
                  <c:v>44619</c:v>
                </c:pt>
                <c:pt idx="3">
                  <c:v>44620</c:v>
                </c:pt>
                <c:pt idx="4">
                  <c:v>44621</c:v>
                </c:pt>
                <c:pt idx="5">
                  <c:v>44622</c:v>
                </c:pt>
                <c:pt idx="6">
                  <c:v>44623</c:v>
                </c:pt>
              </c:numCache>
            </c:numRef>
          </c:cat>
          <c:val>
            <c:numRef>
              <c:f>Лист1!$G$6:$G$12</c:f>
              <c:numCache>
                <c:formatCode>0.0</c:formatCode>
                <c:ptCount val="7"/>
                <c:pt idx="0">
                  <c:v>84.01</c:v>
                </c:pt>
                <c:pt idx="1">
                  <c:v>74.358000000000004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94.582999999999998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04-4A21-9392-F9DCD4EC1955}"/>
            </c:ext>
          </c:extLst>
        </c:ser>
        <c:ser>
          <c:idx val="2"/>
          <c:order val="2"/>
          <c:tx>
            <c:strRef>
              <c:f>Лист1!$H$5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193570929419984E-2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404-4A21-9392-F9DCD4EC1955}"/>
                </c:ext>
              </c:extLst>
            </c:dLbl>
            <c:dLbl>
              <c:idx val="2"/>
              <c:layout>
                <c:manualLayout>
                  <c:x val="3.144654088050308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404-4A21-9392-F9DCD4EC1955}"/>
                </c:ext>
              </c:extLst>
            </c:dLbl>
            <c:dLbl>
              <c:idx val="3"/>
              <c:layout>
                <c:manualLayout>
                  <c:x val="3.1446540880503082E-2"/>
                  <c:y val="7.8703703703703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404-4A21-9392-F9DCD4EC1955}"/>
                </c:ext>
              </c:extLst>
            </c:dLbl>
            <c:dLbl>
              <c:idx val="4"/>
              <c:layout>
                <c:manualLayout>
                  <c:x val="2.7952480782669462E-2"/>
                  <c:y val="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404-4A21-9392-F9DCD4EC1955}"/>
                </c:ext>
              </c:extLst>
            </c:dLbl>
            <c:dLbl>
              <c:idx val="5"/>
              <c:layout>
                <c:manualLayout>
                  <c:x val="2.7952480782669334E-2"/>
                  <c:y val="6.0185185185185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404-4A21-9392-F9DCD4EC1955}"/>
                </c:ext>
              </c:extLst>
            </c:dLbl>
            <c:dLbl>
              <c:idx val="6"/>
              <c:layout>
                <c:manualLayout>
                  <c:x val="2.2711390635919065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04-4A21-9392-F9DCD4EC1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Лист1!$E$6:$E$12</c:f>
              <c:numCache>
                <c:formatCode>d\-mmm</c:formatCode>
                <c:ptCount val="7"/>
                <c:pt idx="0">
                  <c:v>44617</c:v>
                </c:pt>
                <c:pt idx="1">
                  <c:v>44618</c:v>
                </c:pt>
                <c:pt idx="2">
                  <c:v>44619</c:v>
                </c:pt>
                <c:pt idx="3">
                  <c:v>44620</c:v>
                </c:pt>
                <c:pt idx="4">
                  <c:v>44621</c:v>
                </c:pt>
                <c:pt idx="5">
                  <c:v>44622</c:v>
                </c:pt>
                <c:pt idx="6">
                  <c:v>44623</c:v>
                </c:pt>
              </c:numCache>
            </c:numRef>
          </c:cat>
          <c:val>
            <c:numRef>
              <c:f>Лист1!$H$6:$H$12</c:f>
              <c:numCache>
                <c:formatCode>0.0</c:formatCode>
                <c:ptCount val="7"/>
                <c:pt idx="0">
                  <c:v>86.4</c:v>
                </c:pt>
                <c:pt idx="1">
                  <c:v>86</c:v>
                </c:pt>
                <c:pt idx="2">
                  <c:v>74.5</c:v>
                </c:pt>
                <c:pt idx="3">
                  <c:v>78.8</c:v>
                </c:pt>
                <c:pt idx="4">
                  <c:v>79.099999999999994</c:v>
                </c:pt>
                <c:pt idx="5">
                  <c:v>81.099999999999994</c:v>
                </c:pt>
                <c:pt idx="6">
                  <c:v>85.8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404-4A21-9392-F9DCD4EC1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324447"/>
        <c:axId val="1394334431"/>
      </c:barChart>
      <c:dateAx>
        <c:axId val="1394324447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34431"/>
        <c:crosses val="autoZero"/>
        <c:auto val="1"/>
        <c:lblOffset val="100"/>
        <c:baseTimeUnit val="days"/>
      </c:dateAx>
      <c:valAx>
        <c:axId val="139433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324447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03.03.2022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66753"/>
              </p:ext>
            </p:extLst>
          </p:nvPr>
        </p:nvGraphicFramePr>
        <p:xfrm>
          <a:off x="251521" y="863303"/>
          <a:ext cx="2700000" cy="6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</a:t>
                      </a:r>
                      <a:r>
                        <a:rPr lang="ru-RU" sz="1400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480" y="771630"/>
            <a:ext cx="5616000" cy="720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 работают в штатном режиме.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 отопительный период 2021</a:t>
            </a: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годов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17.09.2021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подключение всех потребителей к теплу.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87273"/>
              </p:ext>
            </p:extLst>
          </p:nvPr>
        </p:nvGraphicFramePr>
        <p:xfrm>
          <a:off x="251520" y="1851670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02.03.2022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81,1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326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(4,5дня)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02.03.2022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03.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94,6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ООО «Агреман»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ru-RU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1 000,00 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02.03.2022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9,2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41,7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(3,5дня)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02.03.2022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18,6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03.</a:t>
                      </a: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03.2022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поставить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558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462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28954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932040" y="4083542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4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7" descr="C:\Users\kesarev_dv\Desktop\noun_Fuel_1401151.png">
            <a:extLst>
              <a:ext uri="{FF2B5EF4-FFF2-40B4-BE49-F238E27FC236}">
                <a16:creationId xmlns:a16="http://schemas.microsoft.com/office/drawing/2014/main" id="{970EFED7-A009-4C9E-A73A-B1C12E9D4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6785" b="13570"/>
          <a:stretch/>
        </p:blipFill>
        <p:spPr bwMode="auto">
          <a:xfrm>
            <a:off x="863588" y="22474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esarev_dv\Desktop\Проблемы и итоги\Презентация 2020-2021 (Итоги)\Котельные.jpg">
            <a:extLst>
              <a:ext uri="{FF2B5EF4-FFF2-40B4-BE49-F238E27FC236}">
                <a16:creationId xmlns:a16="http://schemas.microsoft.com/office/drawing/2014/main" id="{DE16FF90-4DCF-43B2-8B82-294AB838B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 bwMode="auto">
          <a:xfrm>
            <a:off x="6768276" y="18874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21127D0-FA4B-4F5D-9510-B66E9A058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149835"/>
              </p:ext>
            </p:extLst>
          </p:nvPr>
        </p:nvGraphicFramePr>
        <p:xfrm>
          <a:off x="1223628" y="455836"/>
          <a:ext cx="726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55576" y="4358200"/>
            <a:ext cx="46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25.02.2022-03.03.2022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571,7 </a:t>
            </a:r>
            <a:r>
              <a:rPr lang="ru-RU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мазута</a:t>
            </a: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41408"/>
              </p:ext>
            </p:extLst>
          </p:nvPr>
        </p:nvGraphicFramePr>
        <p:xfrm>
          <a:off x="2125603" y="3363838"/>
          <a:ext cx="6804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3462" y="51510"/>
            <a:ext cx="8244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/>
              <a:t>ДИНАМИКА РАСХОДА ТОПЛИВА (МАЗУТ М</a:t>
            </a:r>
            <a:r>
              <a:rPr lang="ru-RU" sz="1600" dirty="0"/>
              <a:t>–</a:t>
            </a:r>
            <a:r>
              <a:rPr lang="ru-RU" altLang="ru-RU" sz="1600" dirty="0"/>
              <a:t>100) </a:t>
            </a:r>
            <a:r>
              <a:rPr lang="ru-RU" sz="1600" dirty="0"/>
              <a:t>НА КОТЕЛЬНЫХ г. НЕЛИДОВО</a:t>
            </a:r>
          </a:p>
        </p:txBody>
      </p:sp>
    </p:spTree>
    <p:extLst>
      <p:ext uri="{BB962C8B-B14F-4D97-AF65-F5344CB8AC3E}">
        <p14:creationId xmlns:p14="http://schemas.microsoft.com/office/powerpoint/2010/main" val="197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10106</TotalTime>
  <Words>223</Words>
  <Application>Microsoft Office PowerPoint</Application>
  <PresentationFormat>Экран (16:9)</PresentationFormat>
  <Paragraphs>67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Андрей Коробицын</cp:lastModifiedBy>
  <cp:revision>688</cp:revision>
  <cp:lastPrinted>2021-04-20T14:42:58Z</cp:lastPrinted>
  <dcterms:created xsi:type="dcterms:W3CDTF">2019-10-17T12:12:26Z</dcterms:created>
  <dcterms:modified xsi:type="dcterms:W3CDTF">2022-03-03T13:13:46Z</dcterms:modified>
</cp:coreProperties>
</file>