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3"/>
  </p:notesMasterIdLst>
  <p:handoutMasterIdLst>
    <p:handoutMasterId r:id="rId14"/>
  </p:handoutMasterIdLst>
  <p:sldIdLst>
    <p:sldId id="585" r:id="rId3"/>
    <p:sldId id="583" r:id="rId4"/>
    <p:sldId id="584" r:id="rId5"/>
    <p:sldId id="586" r:id="rId6"/>
    <p:sldId id="595" r:id="rId7"/>
    <p:sldId id="589" r:id="rId8"/>
    <p:sldId id="590" r:id="rId9"/>
    <p:sldId id="598" r:id="rId10"/>
    <p:sldId id="596" r:id="rId11"/>
    <p:sldId id="594" r:id="rId12"/>
  </p:sldIdLst>
  <p:sldSz cx="10080625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зин Максим Витальевич" initials="ММВ" lastIdx="1" clrIdx="0">
    <p:extLst>
      <p:ext uri="{19B8F6BF-5375-455C-9EA6-DF929625EA0E}">
        <p15:presenceInfo xmlns:p15="http://schemas.microsoft.com/office/powerpoint/2012/main" userId="S-1-5-21-150546445-215160230-2060682389-3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AB8"/>
    <a:srgbClr val="FFFF99"/>
    <a:srgbClr val="FF66CC"/>
    <a:srgbClr val="CC99FF"/>
    <a:srgbClr val="D0D8E8"/>
    <a:srgbClr val="1F497D"/>
    <a:srgbClr val="204C82"/>
    <a:srgbClr val="0000D4"/>
    <a:srgbClr val="0000CE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5429" autoAdjust="0"/>
  </p:normalViewPr>
  <p:slideViewPr>
    <p:cSldViewPr snapToGrid="0">
      <p:cViewPr varScale="1">
        <p:scale>
          <a:sx n="109" d="100"/>
          <a:sy n="109" d="100"/>
        </p:scale>
        <p:origin x="1692" y="96"/>
      </p:cViewPr>
      <p:guideLst>
        <p:guide orient="horz" pos="2160"/>
        <p:guide pos="3840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4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1-61B3-41E2-9457-02EB4B27556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61B3-41E2-9457-02EB4B27556A}"/>
              </c:ext>
            </c:extLst>
          </c:dPt>
          <c:cat>
            <c:strRef>
              <c:f>Лист1!$C$10:$H$10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АК д</c:v>
                </c:pt>
                <c:pt idx="5">
                  <c:v>АК н</c:v>
                </c:pt>
              </c:strCache>
            </c:strRef>
          </c:cat>
          <c:val>
            <c:numRef>
              <c:f>Лист1!$C$11:$H$11</c:f>
              <c:numCache>
                <c:formatCode>General</c:formatCode>
                <c:ptCount val="6"/>
                <c:pt idx="0">
                  <c:v>2662</c:v>
                </c:pt>
                <c:pt idx="1">
                  <c:v>2682</c:v>
                </c:pt>
                <c:pt idx="2" formatCode="#,##0">
                  <c:v>2732</c:v>
                </c:pt>
                <c:pt idx="3">
                  <c:v>2546</c:v>
                </c:pt>
                <c:pt idx="4" formatCode="0">
                  <c:v>1711.6451016635858</c:v>
                </c:pt>
                <c:pt idx="5" formatCode="0">
                  <c:v>2013.8632162661736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B3-41E2-9457-02EB4B275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760064"/>
        <c:axId val="150928128"/>
      </c:barChart>
      <c:catAx>
        <c:axId val="164760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150928128"/>
        <c:crosses val="autoZero"/>
        <c:auto val="1"/>
        <c:lblAlgn val="ctr"/>
        <c:lblOffset val="100"/>
        <c:noMultiLvlLbl val="0"/>
      </c:catAx>
      <c:valAx>
        <c:axId val="150928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647600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93" y="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B36B-A999-40DB-AD1E-BEE3895BB805}" type="datetimeFigureOut">
              <a:rPr lang="ru-RU" smtClean="0"/>
              <a:pPr/>
              <a:t>04.03.2022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42975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93" y="942975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35C-C227-41B7-A092-47E8CABE6E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4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E9E05-BED1-4257-869C-C3C9D0E75928}" type="datetimeFigureOut">
              <a:rPr lang="ru-RU" smtClean="0"/>
              <a:pPr/>
              <a:t>04.03.2022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1241425"/>
            <a:ext cx="49212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28589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7" y="9428589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9F55F-8F73-465B-AC71-25F00FADD0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9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38213" y="1239838"/>
            <a:ext cx="4921250" cy="3349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363320" algn="just" defTabSz="922832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2832">
              <a:defRPr/>
            </a:pPr>
            <a:fld id="{282185DB-A00E-4AF3-B661-15E025881028}" type="slidenum">
              <a:rPr lang="ru-RU">
                <a:solidFill>
                  <a:prstClr val="black"/>
                </a:solidFill>
                <a:latin typeface="Calibri"/>
              </a:rPr>
              <a:pPr defTabSz="922832">
                <a:defRPr/>
              </a:pPr>
              <a:t>2</a:t>
            </a:fld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26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38213" y="1239838"/>
            <a:ext cx="4921250" cy="3349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363320" algn="just" defTabSz="922832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2832">
              <a:defRPr/>
            </a:pPr>
            <a:fld id="{282185DB-A00E-4AF3-B661-15E025881028}" type="slidenum">
              <a:rPr lang="ru-RU">
                <a:solidFill>
                  <a:prstClr val="black"/>
                </a:solidFill>
                <a:latin typeface="Calibri"/>
              </a:rPr>
              <a:pPr defTabSz="922832">
                <a:defRPr/>
              </a:pPr>
              <a:t>3</a:t>
            </a:fld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44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38213" y="1239838"/>
            <a:ext cx="4921250" cy="3349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8606">
              <a:defRPr/>
            </a:pPr>
            <a:fld id="{282185DB-A00E-4AF3-B661-15E025881028}" type="slidenum">
              <a:rPr lang="ru-RU">
                <a:solidFill>
                  <a:prstClr val="black"/>
                </a:solidFill>
                <a:latin typeface="Calibri"/>
              </a:rPr>
              <a:pPr defTabSz="918606">
                <a:defRPr/>
              </a:pPr>
              <a:t>8</a:t>
            </a:fld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53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27114" y="6479674"/>
            <a:ext cx="8071501" cy="287259"/>
          </a:xfrm>
        </p:spPr>
        <p:txBody>
          <a:bodyPr wrap="square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ru-RU" sz="1867" b="0" kern="120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1827114" y="1305986"/>
            <a:ext cx="8071501" cy="4830233"/>
          </a:xfrm>
        </p:spPr>
        <p:txBody>
          <a:bodyPr/>
          <a:lstStyle/>
          <a:p>
            <a:pPr lvl="0"/>
            <a:r>
              <a:rPr lang="ru-RU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24783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27114" y="6479674"/>
            <a:ext cx="8071501" cy="287259"/>
          </a:xfrm>
        </p:spPr>
        <p:txBody>
          <a:bodyPr wrap="square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ru-RU" sz="1867" b="0" kern="120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1827114" y="1305986"/>
            <a:ext cx="8071501" cy="4830233"/>
          </a:xfrm>
        </p:spPr>
        <p:txBody>
          <a:bodyPr/>
          <a:lstStyle/>
          <a:p>
            <a:pPr lvl="0"/>
            <a:r>
              <a:rPr lang="ru-RU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0753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4"/>
          <p:cNvSpPr>
            <a:spLocks noGrp="1"/>
          </p:cNvSpPr>
          <p:nvPr>
            <p:ph type="body" sz="quarter" idx="10"/>
          </p:nvPr>
        </p:nvSpPr>
        <p:spPr>
          <a:xfrm>
            <a:off x="166262" y="1214545"/>
            <a:ext cx="9732353" cy="495088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827114" y="101601"/>
            <a:ext cx="8071502" cy="8813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6215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4"/>
          <p:cNvSpPr>
            <a:spLocks noGrp="1"/>
          </p:cNvSpPr>
          <p:nvPr>
            <p:ph type="body" sz="quarter" idx="10"/>
          </p:nvPr>
        </p:nvSpPr>
        <p:spPr>
          <a:xfrm>
            <a:off x="166262" y="1214545"/>
            <a:ext cx="3137944" cy="495088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772268" y="1214545"/>
            <a:ext cx="3126347" cy="495088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4"/>
          </p:nvPr>
        </p:nvSpPr>
        <p:spPr>
          <a:xfrm>
            <a:off x="3465064" y="1214545"/>
            <a:ext cx="3137944" cy="495088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827114" y="101601"/>
            <a:ext cx="8071502" cy="8813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906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4"/>
          <p:cNvSpPr>
            <a:spLocks noGrp="1"/>
          </p:cNvSpPr>
          <p:nvPr>
            <p:ph type="body" sz="quarter" idx="10"/>
          </p:nvPr>
        </p:nvSpPr>
        <p:spPr>
          <a:xfrm>
            <a:off x="166262" y="1214545"/>
            <a:ext cx="3137944" cy="495088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4"/>
          </p:nvPr>
        </p:nvSpPr>
        <p:spPr>
          <a:xfrm>
            <a:off x="3465063" y="1214545"/>
            <a:ext cx="6433551" cy="495088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1827114" y="101601"/>
            <a:ext cx="8071502" cy="8813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5875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>
            <a:spLocks noGrp="1"/>
          </p:cNvSpPr>
          <p:nvPr>
            <p:ph type="body" sz="quarter" idx="10"/>
          </p:nvPr>
        </p:nvSpPr>
        <p:spPr>
          <a:xfrm>
            <a:off x="166262" y="1214546"/>
            <a:ext cx="9732353" cy="154982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166262" y="2898148"/>
            <a:ext cx="9732353" cy="323807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1827114" y="101601"/>
            <a:ext cx="8071502" cy="8813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7" name="Текст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27114" y="6479674"/>
            <a:ext cx="8071501" cy="287259"/>
          </a:xfrm>
        </p:spPr>
        <p:txBody>
          <a:bodyPr wrap="square" anchor="ctr" anchorCtr="0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ru-RU" sz="1867" b="0" kern="120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58738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27114" y="101601"/>
            <a:ext cx="8071502" cy="8813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4324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4"/>
          <p:cNvSpPr>
            <a:spLocks noGrp="1"/>
          </p:cNvSpPr>
          <p:nvPr>
            <p:ph type="body" sz="quarter" idx="10"/>
          </p:nvPr>
        </p:nvSpPr>
        <p:spPr>
          <a:xfrm>
            <a:off x="166262" y="1214545"/>
            <a:ext cx="3137944" cy="495088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772268" y="1214545"/>
            <a:ext cx="3126347" cy="495088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4"/>
          </p:nvPr>
        </p:nvSpPr>
        <p:spPr>
          <a:xfrm>
            <a:off x="3465064" y="1214545"/>
            <a:ext cx="3137944" cy="495088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827114" y="101601"/>
            <a:ext cx="8071502" cy="8813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086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27114" y="6479674"/>
            <a:ext cx="8071501" cy="287259"/>
          </a:xfrm>
        </p:spPr>
        <p:txBody>
          <a:bodyPr wrap="square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ru-RU" sz="1867" b="0" kern="120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1827114" y="1305986"/>
            <a:ext cx="8071501" cy="4830233"/>
          </a:xfrm>
        </p:spPr>
        <p:txBody>
          <a:bodyPr/>
          <a:lstStyle/>
          <a:p>
            <a:pPr lvl="0"/>
            <a:r>
              <a:rPr lang="ru-RU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1383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1" y="0"/>
            <a:ext cx="10080624" cy="6858000"/>
          </a:xfrm>
          <a:prstGeom prst="rect">
            <a:avLst/>
          </a:prstGeom>
          <a:solidFill>
            <a:srgbClr val="0079C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ru-RU" sz="2400"/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2"/>
            <a:ext cx="10080625" cy="1062567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ru-RU" sz="2400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2" y="3"/>
            <a:ext cx="1630224" cy="1062565"/>
          </a:xfrm>
          <a:prstGeom prst="rect">
            <a:avLst/>
          </a:prstGeom>
          <a:solidFill>
            <a:srgbClr val="0079C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ru-RU" sz="240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" y="6378000"/>
            <a:ext cx="10080626" cy="480000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algn="l" defTabSz="1219170" rtl="0" eaLnBrk="1" latinLnBrk="0" hangingPunct="1"/>
            <a:endParaRPr lang="ru-RU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7114" y="1305986"/>
            <a:ext cx="8071501" cy="483023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50" name="Line 16"/>
          <p:cNvSpPr>
            <a:spLocks noChangeShapeType="1"/>
          </p:cNvSpPr>
          <p:nvPr userDrawn="1"/>
        </p:nvSpPr>
        <p:spPr bwMode="auto">
          <a:xfrm>
            <a:off x="0" y="6362127"/>
            <a:ext cx="10080625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ru-RU" sz="2400"/>
          </a:p>
        </p:txBody>
      </p:sp>
      <p:sp>
        <p:nvSpPr>
          <p:cNvPr id="14" name="Line 9"/>
          <p:cNvSpPr>
            <a:spLocks noChangeShapeType="1"/>
          </p:cNvSpPr>
          <p:nvPr userDrawn="1"/>
        </p:nvSpPr>
        <p:spPr bwMode="auto">
          <a:xfrm>
            <a:off x="1630039" y="2"/>
            <a:ext cx="0" cy="10699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ru-RU" sz="2400"/>
          </a:p>
        </p:txBody>
      </p:sp>
      <p:sp>
        <p:nvSpPr>
          <p:cNvPr id="15" name="Line 15"/>
          <p:cNvSpPr>
            <a:spLocks noChangeShapeType="1"/>
          </p:cNvSpPr>
          <p:nvPr userDrawn="1"/>
        </p:nvSpPr>
        <p:spPr bwMode="auto">
          <a:xfrm>
            <a:off x="0" y="1068916"/>
            <a:ext cx="10080625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ru-RU" sz="240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1" y="144002"/>
            <a:ext cx="1289844" cy="7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 userDrawn="1"/>
        </p:nvSpPr>
        <p:spPr>
          <a:xfrm>
            <a:off x="-1309632" y="0"/>
            <a:ext cx="1190625" cy="480000"/>
          </a:xfrm>
          <a:prstGeom prst="rect">
            <a:avLst/>
          </a:prstGeom>
          <a:solidFill>
            <a:srgbClr val="1A7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26; 124;195</a:t>
            </a:r>
            <a:endParaRPr lang="ru-RU" sz="1467" dirty="0">
              <a:latin typeface="Franklin Gothic Demi Cond" pitchFamily="34" charset="0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-1309632" y="2257893"/>
            <a:ext cx="1190625" cy="4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150; 150; 150</a:t>
            </a:r>
            <a:endParaRPr lang="ru-RU" sz="1467" dirty="0">
              <a:latin typeface="Franklin Gothic Demi Cond" pitchFamily="34" charset="0"/>
            </a:endParaRP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-1309632" y="2822367"/>
            <a:ext cx="1190625" cy="480000"/>
          </a:xfrm>
          <a:prstGeom prst="rect">
            <a:avLst/>
          </a:prstGeom>
          <a:solidFill>
            <a:srgbClr val="446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68; 103; 124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-1309632" y="3386840"/>
            <a:ext cx="1190625" cy="480000"/>
          </a:xfrm>
          <a:prstGeom prst="rect">
            <a:avLst/>
          </a:prstGeom>
          <a:solidFill>
            <a:srgbClr val="45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69; 165; 187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309632" y="3951313"/>
            <a:ext cx="1190625" cy="480000"/>
          </a:xfrm>
          <a:prstGeom prst="rect">
            <a:avLst/>
          </a:prstGeom>
          <a:solidFill>
            <a:srgbClr val="F5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245; 190; 50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-1309632" y="564473"/>
            <a:ext cx="1190625" cy="480000"/>
          </a:xfrm>
          <a:prstGeom prst="rect">
            <a:avLst/>
          </a:prstGeom>
          <a:solidFill>
            <a:srgbClr val="64B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100; 190; 235</a:t>
            </a:r>
            <a:endParaRPr lang="ru-RU" sz="1467" dirty="0">
              <a:latin typeface="Franklin Gothic Demi Cond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-1309632" y="1693420"/>
            <a:ext cx="1190625" cy="48000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90; 90; 90</a:t>
            </a:r>
            <a:endParaRPr lang="ru-RU" sz="1467" dirty="0">
              <a:latin typeface="Franklin Gothic Demi Cond" pitchFamily="34" charset="0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-1309632" y="4515788"/>
            <a:ext cx="1190625" cy="480000"/>
          </a:xfrm>
          <a:prstGeom prst="rect">
            <a:avLst/>
          </a:prstGeom>
          <a:solidFill>
            <a:srgbClr val="8CC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140; 200; 40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-1309611" y="1128947"/>
            <a:ext cx="1190625" cy="480000"/>
          </a:xfrm>
          <a:prstGeom prst="rect">
            <a:avLst/>
          </a:prstGeom>
          <a:solidFill>
            <a:srgbClr val="014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67" dirty="0">
                <a:latin typeface="Franklin Gothic Demi Cond" pitchFamily="34" charset="0"/>
              </a:rPr>
              <a:t>1</a:t>
            </a:r>
            <a:r>
              <a:rPr lang="en-GB" sz="1467" dirty="0">
                <a:latin typeface="Franklin Gothic Demi Cond" pitchFamily="34" charset="0"/>
              </a:rPr>
              <a:t>;</a:t>
            </a:r>
            <a:r>
              <a:rPr lang="en-GB" sz="1467" baseline="0" dirty="0">
                <a:latin typeface="Franklin Gothic Demi Cond" pitchFamily="34" charset="0"/>
              </a:rPr>
              <a:t> 70; 122</a:t>
            </a:r>
            <a:endParaRPr lang="ru-RU" sz="1467" dirty="0">
              <a:latin typeface="Franklin Gothic Demi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9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kumimoji="0" lang="ru-RU" sz="2533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Arial Narrow" pitchFamily="34" charset="0"/>
          <a:ea typeface="+mj-ea"/>
          <a:cs typeface="+mj-cs"/>
        </a:defRPr>
      </a:lvl1pPr>
    </p:titleStyle>
    <p:bodyStyle>
      <a:lvl1pPr marL="0" indent="-457189" algn="l" defTabSz="1219170" rtl="0" eaLnBrk="1" latinLnBrk="0" hangingPunct="1">
        <a:spcBef>
          <a:spcPct val="20000"/>
        </a:spcBef>
        <a:buFont typeface="Arial" pitchFamily="34" charset="0"/>
        <a:buNone/>
        <a:defRPr lang="ru-RU" sz="2533" b="1" kern="1200" baseline="0" dirty="0" smtClean="0">
          <a:solidFill>
            <a:schemeClr val="bg1"/>
          </a:solidFill>
          <a:latin typeface="Arial Narrow" pitchFamily="34" charset="0"/>
          <a:ea typeface="+mn-ea"/>
          <a:cs typeface="+mn-cs"/>
        </a:defRPr>
      </a:lvl1pPr>
      <a:lvl2pPr marL="0" indent="-380990" algn="l" defTabSz="1219170" rtl="0" eaLnBrk="1" latinLnBrk="0" hangingPunct="1">
        <a:spcBef>
          <a:spcPct val="20000"/>
        </a:spcBef>
        <a:buFont typeface="Arial" pitchFamily="34" charset="0"/>
        <a:buNone/>
        <a:defRPr lang="ru-RU" sz="3200" kern="1200" dirty="0" smtClean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marL="0" indent="-304792" algn="l" defTabSz="1219170" rtl="0" eaLnBrk="1" latinLnBrk="0" hangingPunct="1">
        <a:spcBef>
          <a:spcPct val="20000"/>
        </a:spcBef>
        <a:buFont typeface="Arial" pitchFamily="34" charset="0"/>
        <a:buNone/>
        <a:defRPr lang="ru-RU" sz="3200" kern="1200" dirty="0" smtClean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marL="0" indent="-304792" algn="l" defTabSz="1219170" rtl="0" eaLnBrk="1" latinLnBrk="0" hangingPunct="1">
        <a:spcBef>
          <a:spcPct val="20000"/>
        </a:spcBef>
        <a:buFont typeface="Arial" pitchFamily="34" charset="0"/>
        <a:buNone/>
        <a:defRPr lang="ru-RU" sz="3200" kern="1200" dirty="0" smtClean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marL="0" indent="-304792" algn="l" defTabSz="1219170" rtl="0" eaLnBrk="1" latinLnBrk="0" hangingPunct="1">
        <a:spcBef>
          <a:spcPct val="20000"/>
        </a:spcBef>
        <a:buFont typeface="Arial" pitchFamily="34" charset="0"/>
        <a:buNone/>
        <a:defRPr lang="ru-RU" sz="3200" kern="1200" dirty="0" smtClean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1" y="6378000"/>
            <a:ext cx="10080624" cy="480000"/>
          </a:xfrm>
          <a:prstGeom prst="rect">
            <a:avLst/>
          </a:prstGeom>
          <a:solidFill>
            <a:srgbClr val="0079C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ru-RU" sz="2400"/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2"/>
            <a:ext cx="10080625" cy="1062567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ru-RU" sz="2400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2" y="3"/>
            <a:ext cx="1630224" cy="1062565"/>
          </a:xfrm>
          <a:prstGeom prst="rect">
            <a:avLst/>
          </a:prstGeom>
          <a:solidFill>
            <a:srgbClr val="0079C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ru-RU" sz="240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" y="6378000"/>
            <a:ext cx="1631156" cy="480000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algn="l" defTabSz="1219170" rtl="0" eaLnBrk="1" latinLnBrk="0" hangingPunct="1"/>
            <a:endParaRPr lang="ru-RU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Номер слайда 3"/>
          <p:cNvSpPr txBox="1">
            <a:spLocks/>
          </p:cNvSpPr>
          <p:nvPr userDrawn="1"/>
        </p:nvSpPr>
        <p:spPr>
          <a:xfrm>
            <a:off x="183763" y="6479644"/>
            <a:ext cx="1015931" cy="28732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274F02-7521-4F9B-A76E-13D583AC38B1}" type="slidenum">
              <a:rPr kumimoji="0" lang="ru-RU" sz="1867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67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7114" y="101601"/>
            <a:ext cx="8071502" cy="881385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6262" y="1214545"/>
            <a:ext cx="9732353" cy="49508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0" name="Line 16"/>
          <p:cNvSpPr>
            <a:spLocks noChangeShapeType="1"/>
          </p:cNvSpPr>
          <p:nvPr userDrawn="1"/>
        </p:nvSpPr>
        <p:spPr bwMode="auto">
          <a:xfrm>
            <a:off x="0" y="6362127"/>
            <a:ext cx="10080625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ru-RU" sz="2400"/>
          </a:p>
        </p:txBody>
      </p:sp>
      <p:sp>
        <p:nvSpPr>
          <p:cNvPr id="51" name="Line 7"/>
          <p:cNvSpPr>
            <a:spLocks noChangeShapeType="1"/>
          </p:cNvSpPr>
          <p:nvPr userDrawn="1"/>
        </p:nvSpPr>
        <p:spPr bwMode="auto">
          <a:xfrm>
            <a:off x="1630039" y="6362701"/>
            <a:ext cx="0" cy="49530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ru-RU" sz="2400"/>
          </a:p>
        </p:txBody>
      </p:sp>
      <p:sp>
        <p:nvSpPr>
          <p:cNvPr id="19" name="Line 9"/>
          <p:cNvSpPr>
            <a:spLocks noChangeShapeType="1"/>
          </p:cNvSpPr>
          <p:nvPr userDrawn="1"/>
        </p:nvSpPr>
        <p:spPr bwMode="auto">
          <a:xfrm>
            <a:off x="1630039" y="2"/>
            <a:ext cx="0" cy="10699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ru-RU" sz="2400"/>
          </a:p>
        </p:txBody>
      </p:sp>
      <p:sp>
        <p:nvSpPr>
          <p:cNvPr id="21" name="Line 15"/>
          <p:cNvSpPr>
            <a:spLocks noChangeShapeType="1"/>
          </p:cNvSpPr>
          <p:nvPr userDrawn="1"/>
        </p:nvSpPr>
        <p:spPr bwMode="auto">
          <a:xfrm>
            <a:off x="0" y="1068916"/>
            <a:ext cx="10080625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ru-RU" sz="240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81" y="144002"/>
            <a:ext cx="1289844" cy="7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Прямоугольник 15"/>
          <p:cNvSpPr/>
          <p:nvPr userDrawn="1"/>
        </p:nvSpPr>
        <p:spPr>
          <a:xfrm>
            <a:off x="-1309632" y="0"/>
            <a:ext cx="1190625" cy="480000"/>
          </a:xfrm>
          <a:prstGeom prst="rect">
            <a:avLst/>
          </a:prstGeom>
          <a:solidFill>
            <a:srgbClr val="1A7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26; 124;195</a:t>
            </a:r>
            <a:endParaRPr lang="ru-RU" sz="1467" dirty="0">
              <a:latin typeface="Franklin Gothic Demi Cond" pitchFamily="34" charset="0"/>
            </a:endParaRP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-1309632" y="2257893"/>
            <a:ext cx="1190625" cy="4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150; 150; 150</a:t>
            </a:r>
            <a:endParaRPr lang="ru-RU" sz="1467" dirty="0">
              <a:latin typeface="Franklin Gothic Demi Cond" pitchFamily="34" charset="0"/>
            </a:endParaRP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-1309632" y="2822367"/>
            <a:ext cx="1190625" cy="480000"/>
          </a:xfrm>
          <a:prstGeom prst="rect">
            <a:avLst/>
          </a:prstGeom>
          <a:solidFill>
            <a:srgbClr val="446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68; 103; 124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-1309632" y="3386840"/>
            <a:ext cx="1190625" cy="480000"/>
          </a:xfrm>
          <a:prstGeom prst="rect">
            <a:avLst/>
          </a:prstGeom>
          <a:solidFill>
            <a:srgbClr val="45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69; 165; 187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-1309632" y="3951313"/>
            <a:ext cx="1190625" cy="480000"/>
          </a:xfrm>
          <a:prstGeom prst="rect">
            <a:avLst/>
          </a:prstGeom>
          <a:solidFill>
            <a:srgbClr val="F5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245; 190; 50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-1309632" y="564473"/>
            <a:ext cx="1190625" cy="480000"/>
          </a:xfrm>
          <a:prstGeom prst="rect">
            <a:avLst/>
          </a:prstGeom>
          <a:solidFill>
            <a:srgbClr val="64B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100; 190; 235</a:t>
            </a:r>
            <a:endParaRPr lang="ru-RU" sz="1467" dirty="0">
              <a:latin typeface="Franklin Gothic Demi Cond" pitchFamily="34" charset="0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-1309632" y="1693420"/>
            <a:ext cx="1190625" cy="48000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90; 90; 90</a:t>
            </a:r>
            <a:endParaRPr lang="ru-RU" sz="1467" dirty="0">
              <a:latin typeface="Franklin Gothic Demi Cond" pitchFamily="34" charset="0"/>
            </a:endParaRP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-1309632" y="4515788"/>
            <a:ext cx="1190625" cy="480000"/>
          </a:xfrm>
          <a:prstGeom prst="rect">
            <a:avLst/>
          </a:prstGeom>
          <a:solidFill>
            <a:srgbClr val="8CC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7" dirty="0">
                <a:latin typeface="Franklin Gothic Demi Cond" pitchFamily="34" charset="0"/>
              </a:rPr>
              <a:t>140; 200; 40</a:t>
            </a:r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-1309611" y="1128947"/>
            <a:ext cx="1190625" cy="480000"/>
          </a:xfrm>
          <a:prstGeom prst="rect">
            <a:avLst/>
          </a:prstGeom>
          <a:solidFill>
            <a:srgbClr val="014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67" dirty="0">
                <a:latin typeface="Franklin Gothic Demi Cond" pitchFamily="34" charset="0"/>
              </a:rPr>
              <a:t>1</a:t>
            </a:r>
            <a:r>
              <a:rPr lang="en-GB" sz="1467" dirty="0">
                <a:latin typeface="Franklin Gothic Demi Cond" pitchFamily="34" charset="0"/>
              </a:rPr>
              <a:t>;</a:t>
            </a:r>
            <a:r>
              <a:rPr lang="en-GB" sz="1467" baseline="0" dirty="0">
                <a:latin typeface="Franklin Gothic Demi Cond" pitchFamily="34" charset="0"/>
              </a:rPr>
              <a:t> 70; 122</a:t>
            </a:r>
            <a:endParaRPr lang="ru-RU" sz="1467" dirty="0">
              <a:latin typeface="Franklin Gothic Demi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0" r:id="rId6"/>
    <p:sldLayoutId id="2147483671" r:id="rId7"/>
  </p:sldLayoutIdLst>
  <p:txStyles>
    <p:titleStyle>
      <a:lvl1pPr algn="l" defTabSz="1219170" rtl="0" eaLnBrk="1" latinLnBrk="0" hangingPunct="1">
        <a:spcBef>
          <a:spcPct val="0"/>
        </a:spcBef>
        <a:buNone/>
        <a:defRPr kumimoji="0" lang="ru-RU" sz="2533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Arial Narrow" pitchFamily="34" charset="0"/>
          <a:ea typeface="+mj-ea"/>
          <a:cs typeface="+mj-cs"/>
        </a:defRPr>
      </a:lvl1pPr>
    </p:titleStyle>
    <p:bodyStyle>
      <a:lvl1pPr marL="0" indent="-457189" algn="l" defTabSz="1219170" rtl="0" eaLnBrk="1" latinLnBrk="0" hangingPunct="1">
        <a:spcBef>
          <a:spcPct val="20000"/>
        </a:spcBef>
        <a:buFont typeface="Arial" pitchFamily="34" charset="0"/>
        <a:buNone/>
        <a:defRPr lang="ru-RU" sz="2533" kern="1200" dirty="0" smtClean="0">
          <a:solidFill>
            <a:srgbClr val="003366"/>
          </a:solidFill>
          <a:latin typeface="Arial Narrow" pitchFamily="34" charset="0"/>
          <a:ea typeface="+mn-ea"/>
          <a:cs typeface="+mn-cs"/>
        </a:defRPr>
      </a:lvl1pPr>
      <a:lvl2pPr marL="0" indent="-380990" algn="l" defTabSz="1219170" rtl="0" eaLnBrk="1" latinLnBrk="0" hangingPunct="1">
        <a:spcBef>
          <a:spcPct val="20000"/>
        </a:spcBef>
        <a:buFont typeface="Arial" pitchFamily="34" charset="0"/>
        <a:buNone/>
        <a:defRPr lang="ru-RU" sz="3200" kern="1200" dirty="0" smtClean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marL="0" indent="-304792" algn="l" defTabSz="1219170" rtl="0" eaLnBrk="1" latinLnBrk="0" hangingPunct="1">
        <a:spcBef>
          <a:spcPct val="20000"/>
        </a:spcBef>
        <a:buFont typeface="Arial" pitchFamily="34" charset="0"/>
        <a:buNone/>
        <a:defRPr lang="ru-RU" sz="3200" kern="1200" dirty="0" smtClean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marL="0" indent="-304792" algn="l" defTabSz="1219170" rtl="0" eaLnBrk="1" latinLnBrk="0" hangingPunct="1">
        <a:spcBef>
          <a:spcPct val="20000"/>
        </a:spcBef>
        <a:buFont typeface="Arial" pitchFamily="34" charset="0"/>
        <a:buNone/>
        <a:defRPr lang="ru-RU" sz="3200" kern="1200" dirty="0" smtClean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marL="0" indent="-304792" algn="l" defTabSz="1219170" rtl="0" eaLnBrk="1" latinLnBrk="0" hangingPunct="1">
        <a:spcBef>
          <a:spcPct val="20000"/>
        </a:spcBef>
        <a:buFont typeface="Arial" pitchFamily="34" charset="0"/>
        <a:buNone/>
        <a:defRPr lang="ru-RU" sz="3200" kern="1200" dirty="0" smtClean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cap="all" dirty="0"/>
              <a:t>О сценариях модернизации системы теплоснабжения г. Твери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31277" y="363066"/>
            <a:ext cx="2767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№ 1 к письму</a:t>
            </a:r>
          </a:p>
          <a:p>
            <a:pPr algn="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«___» ____ 2022 № _____________</a:t>
            </a:r>
          </a:p>
        </p:txBody>
      </p:sp>
    </p:spTree>
    <p:extLst>
      <p:ext uri="{BB962C8B-B14F-4D97-AF65-F5344CB8AC3E}">
        <p14:creationId xmlns:p14="http://schemas.microsoft.com/office/powerpoint/2010/main" val="419305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1683614" y="486741"/>
            <a:ext cx="8321434" cy="580925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Предложения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866" y="1237450"/>
            <a:ext cx="9818781" cy="48859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Предлагается в качестве приоритетного сценарий 4 – закрытия всех ТЭЦ - поскольку деятельность ТЭЦ на рынке электроэнергии во всех сценариях оказывается убыточной даже при высоких ставках платы за мощность. При этом предусмотреть в сценарии реконструкцию ВСЕХ тепловых сетей с износом на 2020 г. 80% и «закрытие» системы ГВС через установку ИТП.</a:t>
            </a:r>
          </a:p>
          <a:p>
            <a:pPr>
              <a:spcAft>
                <a:spcPts val="300"/>
              </a:spcAft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 этом предлагается рассмотреть возможность: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Финансирования мероприятий в электрических сетях за счет инвестиционной программы ПАО «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Россети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»;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Включения средств на реконструкцию муниципальных сетей в Национальный проект Чистый воздух (снижение загрязнения атмосферного воздуха за счет ликвидации сверхнормативных потерь тепла и теплоносителя и повышения эффективности использования топлива, а также снижения расходов топлива при прекращении выработки электроэнергии – всего на 20%);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В связи с тем, что цены АК недостаточно для обеспечения реализации проекта, предлагается заключить специальное регуляторное соглашение, в котором прописать: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Способ расчета долгосрочного тарифа (возможно – по методике АК, но с другими объемами инвестиций в сети);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Долгосрочные обязательства по финансированию проекта и компенсации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межтарифной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разницы Тверской области;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Долгосрочные обязательства Российской Федерации и Тверской области по финансированию из средств Национального проекта реконструкции муниципальных сетей;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Долгосрочные обязательства ГО Тверь по арендным ставкам и по финансированию реконструкции муниципальных сетей и установки ИТП</a:t>
            </a:r>
          </a:p>
        </p:txBody>
      </p:sp>
    </p:spTree>
    <p:extLst>
      <p:ext uri="{BB962C8B-B14F-4D97-AF65-F5344CB8AC3E}">
        <p14:creationId xmlns:p14="http://schemas.microsoft.com/office/powerpoint/2010/main" val="98703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C33E9-CC86-4D22-AEA4-ECBF4874BE7A}"/>
              </a:ext>
            </a:extLst>
          </p:cNvPr>
          <p:cNvSpPr txBox="1"/>
          <p:nvPr/>
        </p:nvSpPr>
        <p:spPr>
          <a:xfrm>
            <a:off x="110066" y="1124492"/>
            <a:ext cx="9863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tx2"/>
                </a:solidFill>
                <a:latin typeface="Arial Narrow" panose="020B0606020202030204" pitchFamily="34" charset="0"/>
              </a:rPr>
              <a:t>Сценарии сформированы с учетом требований АО «СО ЕЭС» (письмо от 02.03.2021г.) и письма Минэнерго России от 20.12.2021 СП-15919/07.  Сценарии различаются мероприятиями на источниках тепла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45087"/>
              </p:ext>
            </p:extLst>
          </p:nvPr>
        </p:nvGraphicFramePr>
        <p:xfrm>
          <a:off x="380997" y="2104814"/>
          <a:ext cx="952513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718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30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dirty="0">
                          <a:latin typeface="Arial Narrow" pitchFamily="34" charset="0"/>
                        </a:rPr>
                        <a:t> 1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dirty="0">
                          <a:latin typeface="Arial Narrow" pitchFamily="34" charset="0"/>
                        </a:rPr>
                        <a:t> </a:t>
                      </a:r>
                      <a:r>
                        <a:rPr lang="ru-RU" sz="1400" b="0" dirty="0">
                          <a:latin typeface="Arial Narrow" pitchFamily="34" charset="0"/>
                        </a:rPr>
                        <a:t>(новая ПГУ-ТЭЦ)</a:t>
                      </a: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dirty="0">
                          <a:latin typeface="Arial Narrow" pitchFamily="34" charset="0"/>
                        </a:rPr>
                        <a:t>2 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>
                          <a:latin typeface="Arial Narrow" pitchFamily="34" charset="0"/>
                        </a:rPr>
                        <a:t>(новая ПСУ-ТЭЦ)</a:t>
                      </a: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dirty="0">
                          <a:latin typeface="Arial Narrow" pitchFamily="34" charset="0"/>
                        </a:rPr>
                        <a:t>3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>
                          <a:latin typeface="Arial Narrow" pitchFamily="34" charset="0"/>
                        </a:rPr>
                        <a:t>(</a:t>
                      </a:r>
                      <a:r>
                        <a:rPr lang="ru-RU" sz="1400" b="0" dirty="0" err="1">
                          <a:latin typeface="Arial Narrow" pitchFamily="34" charset="0"/>
                        </a:rPr>
                        <a:t>модерниза-ция</a:t>
                      </a:r>
                      <a:r>
                        <a:rPr lang="ru-RU" sz="1400" b="0" dirty="0">
                          <a:latin typeface="Arial Narrow" pitchFamily="34" charset="0"/>
                        </a:rPr>
                        <a:t> ПСУ) </a:t>
                      </a: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1" dirty="0">
                          <a:latin typeface="Arial Narrow" pitchFamily="34" charset="0"/>
                          <a:cs typeface="Times New Roman" pitchFamily="18" charset="0"/>
                        </a:rPr>
                        <a:t>4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>
                          <a:latin typeface="Arial Narrow" pitchFamily="34" charset="0"/>
                          <a:cs typeface="Times New Roman" pitchFamily="18" charset="0"/>
                        </a:rPr>
                        <a:t> (закрытие всех ТЭЦ)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ТЭЦ-1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Закрытие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ТЭЦ-3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Закрытие и </a:t>
                      </a:r>
                      <a:r>
                        <a:rPr lang="ru-RU" sz="13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стр</a:t>
                      </a:r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-во новой ПГУ-220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Закрытие и </a:t>
                      </a:r>
                      <a:r>
                        <a:rPr lang="ru-RU" sz="13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стр</a:t>
                      </a:r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-во новой ПСУ-220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Реконструк-ция</a:t>
                      </a:r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 на</a:t>
                      </a:r>
                      <a:r>
                        <a:rPr lang="ru-RU" sz="13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Т-100 и Т-60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Закрытие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ТЭЦ-4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3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1 генератор на рознице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605" marR="7560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закрытие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Строительство новых котельных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7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+mn-cs"/>
                        </a:rPr>
                        <a:t>4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66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Новые водозаборы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(На ТЭЦ-3 и ПК 3-6)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605" marR="7560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На ПК 3-6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Капвложения</a:t>
                      </a:r>
                      <a:r>
                        <a:rPr lang="ru-RU" sz="14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 в источники (млрд руб., цены 2020 г.)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34,6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26,3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13,1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10,8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0066" y="1725092"/>
            <a:ext cx="6161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u="sng" dirty="0">
                <a:solidFill>
                  <a:schemeClr val="tx2"/>
                </a:solidFill>
                <a:latin typeface="Arial Narrow" panose="020B0606020202030204" pitchFamily="34" charset="0"/>
              </a:rPr>
              <a:t>Мероприятия на источниках тепла </a:t>
            </a:r>
            <a:r>
              <a:rPr lang="ru-RU" sz="1500" i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(средства инвесторов)</a:t>
            </a:r>
          </a:p>
        </p:txBody>
      </p:sp>
      <p:sp>
        <p:nvSpPr>
          <p:cNvPr id="11" name="Заголовок 3"/>
          <p:cNvSpPr txBox="1">
            <a:spLocks/>
          </p:cNvSpPr>
          <p:nvPr/>
        </p:nvSpPr>
        <p:spPr>
          <a:xfrm>
            <a:off x="1798614" y="454422"/>
            <a:ext cx="8321434" cy="580925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Сценарии модернизации системы теплоснабжения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C33E9-CC86-4D22-AEA4-ECBF4874BE7A}"/>
              </a:ext>
            </a:extLst>
          </p:cNvPr>
          <p:cNvSpPr txBox="1"/>
          <p:nvPr/>
        </p:nvSpPr>
        <p:spPr>
          <a:xfrm>
            <a:off x="110066" y="5121928"/>
            <a:ext cx="9482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500" b="1" u="sng" dirty="0">
                <a:solidFill>
                  <a:schemeClr val="tx2"/>
                </a:solidFill>
                <a:latin typeface="Arial Narrow" panose="020B0606020202030204" pitchFamily="34" charset="0"/>
              </a:rPr>
              <a:t>Мероприятия в других системах: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63243"/>
              </p:ext>
            </p:extLst>
          </p:nvPr>
        </p:nvGraphicFramePr>
        <p:xfrm>
          <a:off x="317498" y="5537314"/>
          <a:ext cx="9486902" cy="66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76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В электрических сетях для компенсации вывода ТЭЦ </a:t>
                      </a:r>
                      <a:r>
                        <a:rPr lang="ru-RU" sz="14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ru-RU" sz="1400" b="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(ИП ПАО</a:t>
                      </a:r>
                      <a:r>
                        <a:rPr lang="ru-RU" sz="1400" b="0" i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ru-RU" sz="1400" b="0" i="1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Россети</a:t>
                      </a:r>
                      <a:r>
                        <a:rPr lang="en-US" sz="1400" b="0" i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?</a:t>
                      </a:r>
                      <a:r>
                        <a:rPr lang="ru-RU" sz="1400" b="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)</a:t>
                      </a:r>
                    </a:p>
                  </a:txBody>
                  <a:tcPr marL="75605" marR="756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1,2</a:t>
                      </a:r>
                    </a:p>
                  </a:txBody>
                  <a:tcPr marL="75605" marR="7560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16,0</a:t>
                      </a:r>
                    </a:p>
                  </a:txBody>
                  <a:tcPr marL="75605" marR="7560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Реконструкция системы холодного водоснабжения </a:t>
                      </a:r>
                      <a:r>
                        <a:rPr lang="ru-RU" sz="1400" b="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(бюджетные средства )</a:t>
                      </a:r>
                    </a:p>
                  </a:txBody>
                  <a:tcPr marL="75605" marR="756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4,0</a:t>
                      </a:r>
                    </a:p>
                  </a:txBody>
                  <a:tcPr marL="75605" marR="756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19,0</a:t>
                      </a:r>
                    </a:p>
                  </a:txBody>
                  <a:tcPr marL="75605" marR="7560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279397" y="5528932"/>
            <a:ext cx="952500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5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3"/>
          <p:cNvSpPr txBox="1">
            <a:spLocks/>
          </p:cNvSpPr>
          <p:nvPr/>
        </p:nvSpPr>
        <p:spPr>
          <a:xfrm>
            <a:off x="1683614" y="486741"/>
            <a:ext cx="8321434" cy="580925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Сетевое строительство и «закрытие» ГВС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56189"/>
              </p:ext>
            </p:extLst>
          </p:nvPr>
        </p:nvGraphicFramePr>
        <p:xfrm>
          <a:off x="3437467" y="4105688"/>
          <a:ext cx="5892800" cy="1459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endParaRPr lang="ru-RU" sz="1500" dirty="0">
                        <a:latin typeface="Arial Narrow" pitchFamily="34" charset="0"/>
                      </a:endParaRPr>
                    </a:p>
                  </a:txBody>
                  <a:tcPr marL="75605" marR="7560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endParaRPr lang="ru-RU" sz="1500" dirty="0">
                        <a:latin typeface="Arial Narrow" pitchFamily="34" charset="0"/>
                      </a:endParaRPr>
                    </a:p>
                  </a:txBody>
                  <a:tcPr marL="75605" marR="7560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solidFill>
                            <a:srgbClr val="204D84"/>
                          </a:solidFill>
                          <a:latin typeface="Arial Narrow" pitchFamily="34" charset="0"/>
                        </a:rPr>
                        <a:t>Реконструкция 15 ЦТП  </a:t>
                      </a:r>
                      <a:r>
                        <a:rPr lang="ru-RU" sz="15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ru-RU" sz="15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средства инвесторов</a:t>
                      </a:r>
                      <a:r>
                        <a:rPr lang="ru-RU" sz="15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solidFill>
                            <a:srgbClr val="204D84"/>
                          </a:solidFill>
                          <a:latin typeface="Arial Narrow" pitchFamily="34" charset="0"/>
                        </a:rPr>
                        <a:t>Строительство разводящих сетей ГВС </a:t>
                      </a:r>
                      <a:r>
                        <a:rPr lang="ru-RU" sz="15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(бюджетные средства ) 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solidFill>
                            <a:srgbClr val="204D84"/>
                          </a:solidFill>
                          <a:latin typeface="Arial Narrow" pitchFamily="34" charset="0"/>
                        </a:rPr>
                        <a:t>Установка 928 ИТП </a:t>
                      </a:r>
                      <a:r>
                        <a:rPr lang="ru-RU" sz="15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(бюджетные средства ) </a:t>
                      </a:r>
                    </a:p>
                  </a:txBody>
                  <a:tcPr marL="75605" marR="7560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0,4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0,6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4,2</a:t>
                      </a:r>
                    </a:p>
                  </a:txBody>
                  <a:tcPr marL="75605" marR="7560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26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>
                          <a:solidFill>
                            <a:srgbClr val="204D84"/>
                          </a:solidFill>
                          <a:latin typeface="Arial Narrow" pitchFamily="34" charset="0"/>
                        </a:rPr>
                        <a:t>ИТОГО</a:t>
                      </a:r>
                    </a:p>
                  </a:txBody>
                  <a:tcPr marL="75605" marR="7560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5,2</a:t>
                      </a:r>
                    </a:p>
                  </a:txBody>
                  <a:tcPr marL="75605" marR="7560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27445" y="2200127"/>
            <a:ext cx="4833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chemeClr val="tx2"/>
                </a:solidFill>
                <a:latin typeface="Arial Narrow" pitchFamily="34" charset="0"/>
              </a:rPr>
              <a:t>Частных (магистральных) (</a:t>
            </a:r>
            <a:r>
              <a:rPr lang="ru-RU" sz="1500" i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средства инвесторов</a:t>
            </a:r>
            <a:r>
              <a:rPr lang="ru-RU" sz="1500" dirty="0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73934"/>
              </p:ext>
            </p:extLst>
          </p:nvPr>
        </p:nvGraphicFramePr>
        <p:xfrm>
          <a:off x="8500571" y="2214970"/>
          <a:ext cx="95347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204D8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25,5</a:t>
                      </a:r>
                    </a:p>
                  </a:txBody>
                  <a:tcPr marL="75605" marR="756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b="0" dirty="0">
                        <a:solidFill>
                          <a:srgbClr val="204D8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605" marR="756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204D8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48,5</a:t>
                      </a:r>
                    </a:p>
                  </a:txBody>
                  <a:tcPr marL="75605" marR="756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b="0" dirty="0">
                        <a:solidFill>
                          <a:srgbClr val="204D8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605" marR="756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204D8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11,9</a:t>
                      </a:r>
                    </a:p>
                  </a:txBody>
                  <a:tcPr marL="75605" marR="756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b="0" dirty="0">
                        <a:solidFill>
                          <a:srgbClr val="204D8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605" marR="756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204D8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85,9</a:t>
                      </a:r>
                    </a:p>
                  </a:txBody>
                  <a:tcPr marL="75605" marR="756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b="0" dirty="0">
                        <a:solidFill>
                          <a:srgbClr val="204D8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605" marR="756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54437" y="2523369"/>
            <a:ext cx="4969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rgbClr val="1F497D"/>
                </a:solidFill>
                <a:latin typeface="Arial Narrow" pitchFamily="34" charset="0"/>
              </a:rPr>
              <a:t>Муниципальных</a:t>
            </a:r>
            <a:r>
              <a:rPr lang="ru-RU" sz="1500" dirty="0">
                <a:solidFill>
                  <a:schemeClr val="tx2"/>
                </a:solidFill>
                <a:latin typeface="Arial Narrow" panose="020B0606020202030204" pitchFamily="34" charset="0"/>
              </a:rPr>
              <a:t> (распределительных) (</a:t>
            </a:r>
            <a:r>
              <a:rPr lang="ru-RU" sz="1500" i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бюджетные средства</a:t>
            </a:r>
            <a:r>
              <a:rPr lang="ru-RU" sz="1500" dirty="0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58536"/>
              </p:ext>
            </p:extLst>
          </p:nvPr>
        </p:nvGraphicFramePr>
        <p:xfrm>
          <a:off x="3462904" y="1846710"/>
          <a:ext cx="5901229" cy="34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endParaRPr lang="ru-RU" sz="1300" dirty="0">
                        <a:latin typeface="Arial Narrow" pitchFamily="34" charset="0"/>
                      </a:endParaRPr>
                    </a:p>
                  </a:txBody>
                  <a:tcPr marL="75605" marR="7560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 </a:t>
                      </a:r>
                    </a:p>
                  </a:txBody>
                  <a:tcPr marL="75605" marR="7560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3134" y="1838648"/>
            <a:ext cx="3080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u="sng" dirty="0">
                <a:solidFill>
                  <a:schemeClr val="tx2"/>
                </a:solidFill>
                <a:latin typeface="Arial Narrow" panose="020B0606020202030204" pitchFamily="34" charset="0"/>
              </a:rPr>
              <a:t>Реконструкция тепловых сетей  </a:t>
            </a:r>
          </a:p>
          <a:p>
            <a:r>
              <a:rPr lang="ru-RU" sz="1500" b="1" u="sng" dirty="0">
                <a:solidFill>
                  <a:schemeClr val="tx2"/>
                </a:solidFill>
                <a:latin typeface="Arial Narrow" panose="020B0606020202030204" pitchFamily="34" charset="0"/>
              </a:rPr>
              <a:t>с износом более 80% (на 2020г)</a:t>
            </a:r>
          </a:p>
          <a:p>
            <a:r>
              <a:rPr lang="ru-RU" sz="15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ru-RU" sz="1500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млрд.руб</a:t>
            </a:r>
            <a:r>
              <a:rPr lang="ru-RU" sz="15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в ценах 2020г. без НДС)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220" y="4044990"/>
            <a:ext cx="2622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u="sng" dirty="0">
                <a:solidFill>
                  <a:schemeClr val="tx2"/>
                </a:solidFill>
                <a:latin typeface="Arial Narrow" panose="020B0606020202030204" pitchFamily="34" charset="0"/>
              </a:rPr>
              <a:t>Закрытие </a:t>
            </a:r>
            <a:r>
              <a:rPr lang="ru-RU" sz="1500" b="1" u="sng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системы ГВС </a:t>
            </a:r>
          </a:p>
          <a:p>
            <a:r>
              <a:rPr lang="ru-RU" sz="1500" b="1" u="sng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через установку ИТП</a:t>
            </a:r>
          </a:p>
          <a:p>
            <a:r>
              <a:rPr lang="ru-RU" sz="15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ru-RU" sz="1500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млрд.руб</a:t>
            </a:r>
            <a:r>
              <a:rPr lang="ru-RU" sz="15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в ценах 2020г. без НДС)</a:t>
            </a:r>
            <a:endParaRPr lang="ru-RU" sz="150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67" y="1246841"/>
            <a:ext cx="1002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Во всех сценариях предусмотрены: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54438" y="2852592"/>
            <a:ext cx="4969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rgbClr val="1F497D"/>
                </a:solidFill>
                <a:latin typeface="Arial Narrow" pitchFamily="34" charset="0"/>
              </a:rPr>
              <a:t>Муниципальных</a:t>
            </a:r>
            <a:r>
              <a:rPr lang="ru-RU" sz="1500" dirty="0">
                <a:solidFill>
                  <a:schemeClr val="tx2"/>
                </a:solidFill>
                <a:latin typeface="Arial Narrow" panose="020B0606020202030204" pitchFamily="34" charset="0"/>
              </a:rPr>
              <a:t> (внутриквартальных) (</a:t>
            </a:r>
            <a:r>
              <a:rPr lang="ru-RU" sz="1500" i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бюджетные средства</a:t>
            </a:r>
            <a:r>
              <a:rPr lang="ru-RU" sz="1500" dirty="0">
                <a:solidFill>
                  <a:schemeClr val="tx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54438" y="3175756"/>
            <a:ext cx="4969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>
                <a:solidFill>
                  <a:srgbClr val="1F497D"/>
                </a:solidFill>
                <a:latin typeface="Arial Narrow" pitchFamily="34" charset="0"/>
              </a:rPr>
              <a:t>ИТОГО</a:t>
            </a:r>
            <a:endParaRPr lang="ru-RU" sz="15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4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1683614" y="486741"/>
            <a:ext cx="8321434" cy="580925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Капвложения по сценариям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3654"/>
              </p:ext>
            </p:extLst>
          </p:nvPr>
        </p:nvGraphicFramePr>
        <p:xfrm>
          <a:off x="270935" y="1663967"/>
          <a:ext cx="9324000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252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dirty="0"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>
                          <a:latin typeface="Arial Narrow" pitchFamily="34" charset="0"/>
                          <a:cs typeface="Times New Roman" pitchFamily="18" charset="0"/>
                        </a:rPr>
                        <a:t>Направления капвложений</a:t>
                      </a:r>
                    </a:p>
                  </a:txBody>
                  <a:tcPr marL="75605" marR="75605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Источники финансирования</a:t>
                      </a:r>
                    </a:p>
                  </a:txBody>
                  <a:tcPr marL="75605" marR="7560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>
                          <a:latin typeface="Arial Narrow" pitchFamily="34" charset="0"/>
                          <a:cs typeface="Times New Roman" pitchFamily="18" charset="0"/>
                        </a:rPr>
                        <a:t>Сценарии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188">
                <a:tc v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v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3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1" dirty="0">
                          <a:latin typeface="Arial Narrow" pitchFamily="34" charset="0"/>
                        </a:rPr>
                        <a:t> 1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 (новая ПГУ-ТЭЦ)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1" dirty="0">
                          <a:latin typeface="Arial Narrow" pitchFamily="34" charset="0"/>
                        </a:rPr>
                        <a:t>2 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(новая ПСУ-ТЭЦ)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1" dirty="0">
                          <a:latin typeface="Arial Narrow" pitchFamily="34" charset="0"/>
                        </a:rPr>
                        <a:t>3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</a:t>
                      </a:r>
                      <a:r>
                        <a:rPr lang="ru-RU" sz="1300" dirty="0" err="1">
                          <a:latin typeface="Arial Narrow" pitchFamily="34" charset="0"/>
                        </a:rPr>
                        <a:t>модерниза-ция</a:t>
                      </a:r>
                      <a:r>
                        <a:rPr lang="ru-RU" sz="1300" dirty="0">
                          <a:latin typeface="Arial Narrow" pitchFamily="34" charset="0"/>
                        </a:rPr>
                        <a:t> ТЭЦ) 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 </a:t>
                      </a:r>
                      <a:r>
                        <a:rPr lang="ru-RU" sz="1300" b="1" dirty="0">
                          <a:latin typeface="Arial Narrow" pitchFamily="34" charset="0"/>
                        </a:rPr>
                        <a:t>4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(закрытие всех ТЭЦ)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Источники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Амортизация, частные инвестиции</a:t>
                      </a:r>
                    </a:p>
                  </a:txBody>
                  <a:tcPr marL="75605" marR="7560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34,6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26,3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13,1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10,8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Частные сети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Амортизация, частные инвестиции</a:t>
                      </a:r>
                    </a:p>
                  </a:txBody>
                  <a:tcPr marL="75605" marR="7560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25,5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Муниципальные сети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Амортизация, бюджетные средства</a:t>
                      </a:r>
                    </a:p>
                  </a:txBody>
                  <a:tcPr marL="75605" marR="7560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60,4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«Закрытие» системы ГВС:</a:t>
                      </a:r>
                    </a:p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 реконструкция ЦТП</a:t>
                      </a:r>
                    </a:p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 разводящие сети ГВС</a:t>
                      </a:r>
                    </a:p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 установка ИТП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Частные</a:t>
                      </a:r>
                      <a:r>
                        <a:rPr lang="ru-RU" sz="13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инвестиции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Бюджетные</a:t>
                      </a:r>
                      <a:r>
                        <a:rPr lang="ru-RU" sz="13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средства</a:t>
                      </a:r>
                    </a:p>
                    <a:p>
                      <a:pPr algn="ctr"/>
                      <a:r>
                        <a:rPr lang="ru-RU" sz="13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Бюджетные средства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0,4</a:t>
                      </a: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0,5</a:t>
                      </a: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4,2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Всего </a:t>
                      </a: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3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125,6</a:t>
                      </a: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117,3</a:t>
                      </a: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104,1</a:t>
                      </a: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101,8</a:t>
                      </a:r>
                    </a:p>
                  </a:txBody>
                  <a:tcPr marL="75605" marR="7560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Мероприятия в электрических сетях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Инвестпрограмма</a:t>
                      </a:r>
                      <a:r>
                        <a:rPr lang="ru-RU" sz="13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ПАО </a:t>
                      </a:r>
                      <a:r>
                        <a:rPr lang="ru-RU" sz="1300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Россети</a:t>
                      </a:r>
                      <a:r>
                        <a:rPr lang="ru-RU" sz="13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3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??</a:t>
                      </a:r>
                      <a:endParaRPr lang="ru-RU" sz="13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1,2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16,0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Реконструкция системы холодного водоснабжения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Бюджетные средства</a:t>
                      </a:r>
                    </a:p>
                  </a:txBody>
                  <a:tcPr marL="75605" marR="7560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4,0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19,0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ИТОГО</a:t>
                      </a:r>
                      <a:endParaRPr lang="ru-RU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130,8</a:t>
                      </a: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122,5</a:t>
                      </a: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109,3</a:t>
                      </a:r>
                    </a:p>
                  </a:txBody>
                  <a:tcPr marL="75605" marR="7560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136,8</a:t>
                      </a:r>
                    </a:p>
                  </a:txBody>
                  <a:tcPr marL="75605" marR="7560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665" y="1153019"/>
            <a:ext cx="6161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err="1">
                <a:solidFill>
                  <a:schemeClr val="tx2"/>
                </a:solidFill>
                <a:latin typeface="Arial Narrow" panose="020B0606020202030204" pitchFamily="34" charset="0"/>
              </a:rPr>
              <a:t>Млрд.руб</a:t>
            </a:r>
            <a:r>
              <a:rPr lang="ru-RU" sz="1400" i="1" dirty="0">
                <a:solidFill>
                  <a:schemeClr val="tx2"/>
                </a:solidFill>
                <a:latin typeface="Arial Narrow" panose="020B0606020202030204" pitchFamily="34" charset="0"/>
              </a:rPr>
              <a:t> в ценах 2020 года, без НДС</a:t>
            </a:r>
            <a:endParaRPr lang="ru-RU" sz="1400" i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5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1683614" y="486741"/>
            <a:ext cx="8321434" cy="580925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Предложения по организации финансирования проекта *)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818156" y="6443133"/>
            <a:ext cx="81868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cap="all" dirty="0">
                <a:solidFill>
                  <a:schemeClr val="bg1"/>
                </a:solidFill>
                <a:latin typeface="Arial Narrow" pitchFamily="34" charset="0"/>
              </a:rPr>
              <a:t>*) составлено на основе предложений </a:t>
            </a:r>
            <a:r>
              <a:rPr lang="ru-RU" sz="1300" cap="all" dirty="0" err="1">
                <a:solidFill>
                  <a:schemeClr val="bg1"/>
                </a:solidFill>
                <a:latin typeface="Arial Narrow" pitchFamily="34" charset="0"/>
              </a:rPr>
              <a:t>минэнерго</a:t>
            </a:r>
            <a:r>
              <a:rPr lang="ru-RU" sz="1300" cap="all" dirty="0">
                <a:solidFill>
                  <a:schemeClr val="bg1"/>
                </a:solidFill>
                <a:latin typeface="Arial Narrow" pitchFamily="34" charset="0"/>
              </a:rPr>
              <a:t> России, правительства тверской области и ГЭХ</a:t>
            </a:r>
          </a:p>
        </p:txBody>
      </p:sp>
      <p:grpSp>
        <p:nvGrpSpPr>
          <p:cNvPr id="75" name="Группа 74"/>
          <p:cNvGrpSpPr/>
          <p:nvPr/>
        </p:nvGrpSpPr>
        <p:grpSpPr>
          <a:xfrm>
            <a:off x="5891401" y="5314711"/>
            <a:ext cx="1717665" cy="492443"/>
            <a:chOff x="194727" y="4630579"/>
            <a:chExt cx="2235206" cy="682494"/>
          </a:xfrm>
        </p:grpSpPr>
        <p:sp>
          <p:nvSpPr>
            <p:cNvPr id="39" name="Блок-схема: память с прямым доступом 38"/>
            <p:cNvSpPr/>
            <p:nvPr/>
          </p:nvSpPr>
          <p:spPr>
            <a:xfrm>
              <a:off x="194727" y="4981554"/>
              <a:ext cx="2235199" cy="238691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32" name="Блок-схема: память с прямым доступом 31"/>
            <p:cNvSpPr/>
            <p:nvPr/>
          </p:nvSpPr>
          <p:spPr>
            <a:xfrm>
              <a:off x="194734" y="4739387"/>
              <a:ext cx="2235199" cy="20165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4734" y="4630579"/>
              <a:ext cx="2208920" cy="682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300" dirty="0">
                  <a:solidFill>
                    <a:schemeClr val="bg1"/>
                  </a:solidFill>
                </a:rPr>
                <a:t>Муниципальные сети</a:t>
              </a:r>
            </a:p>
          </p:txBody>
        </p:sp>
      </p:grpSp>
      <p:cxnSp>
        <p:nvCxnSpPr>
          <p:cNvPr id="9" name="Прямая со стрелкой 8"/>
          <p:cNvCxnSpPr/>
          <p:nvPr/>
        </p:nvCxnSpPr>
        <p:spPr>
          <a:xfrm>
            <a:off x="6444342" y="3285067"/>
            <a:ext cx="26126" cy="19453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5828" y="3338107"/>
            <a:ext cx="188245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i="1" dirty="0"/>
              <a:t>2 </a:t>
            </a:r>
            <a:r>
              <a:rPr lang="ru-RU" sz="1300" i="1" dirty="0" err="1"/>
              <a:t>млрд.руб</a:t>
            </a:r>
            <a:r>
              <a:rPr lang="ru-RU" sz="1300" i="1" dirty="0"/>
              <a:t> в год на реконструкцию муниципальных сетей и компенсацию        разницы в тарифе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9217" y="1245018"/>
            <a:ext cx="41673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>
                <a:solidFill>
                  <a:schemeClr val="tx2">
                    <a:lumMod val="75000"/>
                  </a:schemeClr>
                </a:solidFill>
              </a:rPr>
              <a:t>Российская Федерация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3999" y="1718248"/>
            <a:ext cx="27166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i="1" dirty="0"/>
              <a:t>Средства Нац. проекта Чистый воздух на реконструкцию муниципальных  сетей</a:t>
            </a:r>
          </a:p>
        </p:txBody>
      </p:sp>
      <p:cxnSp>
        <p:nvCxnSpPr>
          <p:cNvPr id="152" name="Прямая со стрелкой 151"/>
          <p:cNvCxnSpPr/>
          <p:nvPr/>
        </p:nvCxnSpPr>
        <p:spPr>
          <a:xfrm>
            <a:off x="8418772" y="2472008"/>
            <a:ext cx="67988" cy="27984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/>
          <p:nvPr/>
        </p:nvCxnSpPr>
        <p:spPr>
          <a:xfrm>
            <a:off x="6117771" y="2410745"/>
            <a:ext cx="39189" cy="29473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59248" y="2803498"/>
            <a:ext cx="41273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>
                <a:solidFill>
                  <a:schemeClr val="tx2">
                    <a:lumMod val="75000"/>
                  </a:schemeClr>
                </a:solidFill>
              </a:rPr>
              <a:t>Тверская область</a:t>
            </a:r>
          </a:p>
        </p:txBody>
      </p:sp>
      <p:grpSp>
        <p:nvGrpSpPr>
          <p:cNvPr id="77" name="Группа 76"/>
          <p:cNvGrpSpPr/>
          <p:nvPr/>
        </p:nvGrpSpPr>
        <p:grpSpPr>
          <a:xfrm>
            <a:off x="8318209" y="5356398"/>
            <a:ext cx="1055513" cy="396020"/>
            <a:chOff x="8866892" y="5671093"/>
            <a:chExt cx="1055513" cy="396020"/>
          </a:xfrm>
        </p:grpSpPr>
        <p:grpSp>
          <p:nvGrpSpPr>
            <p:cNvPr id="187" name="Группа 186"/>
            <p:cNvGrpSpPr/>
            <p:nvPr/>
          </p:nvGrpSpPr>
          <p:grpSpPr>
            <a:xfrm>
              <a:off x="8866892" y="5671093"/>
              <a:ext cx="579172" cy="396020"/>
              <a:chOff x="8898693" y="4033120"/>
              <a:chExt cx="579172" cy="396020"/>
            </a:xfrm>
          </p:grpSpPr>
          <p:sp>
            <p:nvSpPr>
              <p:cNvPr id="86" name="Блок-схема: сопоставление 85"/>
              <p:cNvSpPr/>
              <p:nvPr/>
            </p:nvSpPr>
            <p:spPr>
              <a:xfrm>
                <a:off x="8898693" y="4033120"/>
                <a:ext cx="251169" cy="280631"/>
              </a:xfrm>
              <a:prstGeom prst="flowChartCollate">
                <a:avLst/>
              </a:prstGeom>
              <a:solidFill>
                <a:srgbClr val="FFFF99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Блок-схема: сопоставление 86"/>
              <p:cNvSpPr/>
              <p:nvPr/>
            </p:nvSpPr>
            <p:spPr>
              <a:xfrm>
                <a:off x="9067244" y="4148509"/>
                <a:ext cx="251169" cy="280631"/>
              </a:xfrm>
              <a:prstGeom prst="flowChartCollate">
                <a:avLst/>
              </a:prstGeom>
              <a:solidFill>
                <a:srgbClr val="FFFF99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Блок-схема: сопоставление 182"/>
              <p:cNvSpPr/>
              <p:nvPr/>
            </p:nvSpPr>
            <p:spPr>
              <a:xfrm>
                <a:off x="9226696" y="4048191"/>
                <a:ext cx="251169" cy="280631"/>
              </a:xfrm>
              <a:prstGeom prst="flowChartCollate">
                <a:avLst/>
              </a:prstGeom>
              <a:solidFill>
                <a:srgbClr val="FFFF99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9365404" y="5672772"/>
              <a:ext cx="55700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300" dirty="0"/>
                <a:t>ИТП</a:t>
              </a:r>
            </a:p>
          </p:txBody>
        </p:sp>
      </p:grpSp>
      <p:sp>
        <p:nvSpPr>
          <p:cNvPr id="101" name="Выгнутая вправо стрелка 100"/>
          <p:cNvSpPr/>
          <p:nvPr/>
        </p:nvSpPr>
        <p:spPr>
          <a:xfrm rot="5400000">
            <a:off x="6585386" y="5577647"/>
            <a:ext cx="262467" cy="69668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042337" y="5779793"/>
            <a:ext cx="12532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Амортизация</a:t>
            </a:r>
          </a:p>
        </p:txBody>
      </p:sp>
      <p:grpSp>
        <p:nvGrpSpPr>
          <p:cNvPr id="117" name="Группа 116"/>
          <p:cNvGrpSpPr/>
          <p:nvPr/>
        </p:nvGrpSpPr>
        <p:grpSpPr>
          <a:xfrm>
            <a:off x="198758" y="2287342"/>
            <a:ext cx="5436889" cy="3348784"/>
            <a:chOff x="198758" y="2812296"/>
            <a:chExt cx="5436889" cy="3348784"/>
          </a:xfrm>
        </p:grpSpPr>
        <p:cxnSp>
          <p:nvCxnSpPr>
            <p:cNvPr id="23" name="Прямая со стрелкой 22"/>
            <p:cNvCxnSpPr/>
            <p:nvPr/>
          </p:nvCxnSpPr>
          <p:spPr>
            <a:xfrm>
              <a:off x="3401094" y="3293527"/>
              <a:ext cx="965724" cy="17145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318458" y="2812296"/>
              <a:ext cx="258233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u="sng" dirty="0">
                  <a:solidFill>
                    <a:schemeClr val="tx2">
                      <a:lumMod val="75000"/>
                    </a:schemeClr>
                  </a:solidFill>
                </a:rPr>
                <a:t>Частный инвестор</a:t>
              </a:r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H="1">
              <a:off x="2681847" y="3293527"/>
              <a:ext cx="8708" cy="15028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H="1">
              <a:off x="1413308" y="3293527"/>
              <a:ext cx="604821" cy="1869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Группа 19"/>
            <p:cNvGrpSpPr/>
            <p:nvPr/>
          </p:nvGrpSpPr>
          <p:grpSpPr>
            <a:xfrm>
              <a:off x="3595275" y="5097991"/>
              <a:ext cx="1523942" cy="709164"/>
              <a:chOff x="2402469" y="5044077"/>
              <a:chExt cx="1523942" cy="1083119"/>
            </a:xfrm>
          </p:grpSpPr>
          <p:grpSp>
            <p:nvGrpSpPr>
              <p:cNvPr id="3" name="Группа 2"/>
              <p:cNvGrpSpPr/>
              <p:nvPr/>
            </p:nvGrpSpPr>
            <p:grpSpPr>
              <a:xfrm>
                <a:off x="2402469" y="5044077"/>
                <a:ext cx="1523942" cy="1083119"/>
                <a:chOff x="312564" y="3138179"/>
                <a:chExt cx="1362575" cy="662782"/>
              </a:xfrm>
            </p:grpSpPr>
            <p:sp>
              <p:nvSpPr>
                <p:cNvPr id="41" name="Куб 40"/>
                <p:cNvSpPr/>
                <p:nvPr/>
              </p:nvSpPr>
              <p:spPr>
                <a:xfrm>
                  <a:off x="772461" y="3138179"/>
                  <a:ext cx="459897" cy="65179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Куб 30"/>
                <p:cNvSpPr/>
                <p:nvPr/>
              </p:nvSpPr>
              <p:spPr>
                <a:xfrm>
                  <a:off x="312564" y="3149170"/>
                  <a:ext cx="459897" cy="65179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Куб 41"/>
                <p:cNvSpPr/>
                <p:nvPr/>
              </p:nvSpPr>
              <p:spPr>
                <a:xfrm>
                  <a:off x="1215242" y="3149170"/>
                  <a:ext cx="459897" cy="651791"/>
                </a:xfrm>
                <a:prstGeom prst="cube">
                  <a:avLst/>
                </a:prstGeom>
                <a:solidFill>
                  <a:srgbClr val="467AB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415973" y="5274274"/>
                <a:ext cx="1384663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300" dirty="0"/>
                  <a:t>Старые источники тепла</a:t>
                </a:r>
              </a:p>
            </p:txBody>
          </p:sp>
        </p:grpSp>
        <p:grpSp>
          <p:nvGrpSpPr>
            <p:cNvPr id="62" name="Группа 61"/>
            <p:cNvGrpSpPr/>
            <p:nvPr/>
          </p:nvGrpSpPr>
          <p:grpSpPr>
            <a:xfrm>
              <a:off x="198758" y="5097990"/>
              <a:ext cx="2042931" cy="722277"/>
              <a:chOff x="251012" y="5250396"/>
              <a:chExt cx="2042931" cy="722277"/>
            </a:xfrm>
          </p:grpSpPr>
          <p:grpSp>
            <p:nvGrpSpPr>
              <p:cNvPr id="65" name="Группа 64"/>
              <p:cNvGrpSpPr/>
              <p:nvPr/>
            </p:nvGrpSpPr>
            <p:grpSpPr>
              <a:xfrm>
                <a:off x="426720" y="5250396"/>
                <a:ext cx="1706880" cy="709164"/>
                <a:chOff x="8017933" y="4685213"/>
                <a:chExt cx="1405467" cy="598430"/>
              </a:xfrm>
            </p:grpSpPr>
            <p:sp>
              <p:nvSpPr>
                <p:cNvPr id="38" name="Куб 37"/>
                <p:cNvSpPr/>
                <p:nvPr/>
              </p:nvSpPr>
              <p:spPr>
                <a:xfrm>
                  <a:off x="8017933" y="4685213"/>
                  <a:ext cx="629020" cy="598430"/>
                </a:xfrm>
                <a:prstGeom prst="cub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Блок-схема: память с прямым доступом 36"/>
                <p:cNvSpPr/>
                <p:nvPr/>
              </p:nvSpPr>
              <p:spPr>
                <a:xfrm>
                  <a:off x="8195733" y="5052937"/>
                  <a:ext cx="1227667" cy="230706"/>
                </a:xfrm>
                <a:prstGeom prst="flowChartMagneticDrum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251012" y="5680285"/>
                <a:ext cx="20429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300" dirty="0"/>
                  <a:t>Новые источники и сети</a:t>
                </a:r>
              </a:p>
            </p:txBody>
          </p:sp>
        </p:grpSp>
        <p:grpSp>
          <p:nvGrpSpPr>
            <p:cNvPr id="63" name="Группа 62"/>
            <p:cNvGrpSpPr/>
            <p:nvPr/>
          </p:nvGrpSpPr>
          <p:grpSpPr>
            <a:xfrm>
              <a:off x="1818156" y="4933934"/>
              <a:ext cx="1667446" cy="307214"/>
              <a:chOff x="2421197" y="5713779"/>
              <a:chExt cx="1667446" cy="307214"/>
            </a:xfrm>
          </p:grpSpPr>
          <p:grpSp>
            <p:nvGrpSpPr>
              <p:cNvPr id="19" name="Группа 18"/>
              <p:cNvGrpSpPr/>
              <p:nvPr/>
            </p:nvGrpSpPr>
            <p:grpSpPr>
              <a:xfrm>
                <a:off x="2474594" y="5713779"/>
                <a:ext cx="1614049" cy="296520"/>
                <a:chOff x="4172766" y="5756638"/>
                <a:chExt cx="1614049" cy="296520"/>
              </a:xfrm>
            </p:grpSpPr>
            <p:sp>
              <p:nvSpPr>
                <p:cNvPr id="43" name="Блок-схема: память с прямым доступом 42"/>
                <p:cNvSpPr/>
                <p:nvPr/>
              </p:nvSpPr>
              <p:spPr>
                <a:xfrm>
                  <a:off x="4172766" y="5904898"/>
                  <a:ext cx="1590094" cy="148260"/>
                </a:xfrm>
                <a:prstGeom prst="flowChartMagneticDrum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Блок-схема: память с прямым доступом 43"/>
                <p:cNvSpPr/>
                <p:nvPr/>
              </p:nvSpPr>
              <p:spPr>
                <a:xfrm>
                  <a:off x="4196721" y="5756638"/>
                  <a:ext cx="1590094" cy="148260"/>
                </a:xfrm>
                <a:prstGeom prst="flowChartMagneticDrum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2421197" y="5728605"/>
                <a:ext cx="158293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300" dirty="0"/>
                  <a:t>Частные сети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74466" y="4164209"/>
              <a:ext cx="1256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300" dirty="0"/>
                <a:t>Строительство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9620" y="4223597"/>
              <a:ext cx="1256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300" dirty="0"/>
                <a:t>Реконструкция</a:t>
              </a:r>
            </a:p>
          </p:txBody>
        </p:sp>
        <p:sp>
          <p:nvSpPr>
            <p:cNvPr id="110" name="Выгнутая вправо стрелка 109"/>
            <p:cNvSpPr/>
            <p:nvPr/>
          </p:nvSpPr>
          <p:spPr>
            <a:xfrm rot="5400000">
              <a:off x="899425" y="5666546"/>
              <a:ext cx="262467" cy="69668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56376" y="5868692"/>
              <a:ext cx="125324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300" dirty="0"/>
                <a:t>Амортизация</a:t>
              </a:r>
            </a:p>
          </p:txBody>
        </p:sp>
        <p:sp>
          <p:nvSpPr>
            <p:cNvPr id="112" name="Выгнутая вправо стрелка 111"/>
            <p:cNvSpPr/>
            <p:nvPr/>
          </p:nvSpPr>
          <p:spPr>
            <a:xfrm rot="5400000">
              <a:off x="2159786" y="5179682"/>
              <a:ext cx="262467" cy="54578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609625" y="5247733"/>
              <a:ext cx="9817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300" dirty="0" err="1"/>
                <a:t>Аморти-зация</a:t>
              </a:r>
              <a:endParaRPr lang="ru-RU" sz="1300" dirty="0"/>
            </a:p>
          </p:txBody>
        </p:sp>
        <p:sp>
          <p:nvSpPr>
            <p:cNvPr id="114" name="Выгнутая вправо стрелка 113"/>
            <p:cNvSpPr/>
            <p:nvPr/>
          </p:nvSpPr>
          <p:spPr>
            <a:xfrm rot="5400000">
              <a:off x="3902824" y="5608980"/>
              <a:ext cx="262467" cy="69668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382398" y="5842733"/>
              <a:ext cx="125324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300" dirty="0"/>
                <a:t>Амортизация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340600" y="1718248"/>
            <a:ext cx="27166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i="1" dirty="0"/>
              <a:t>Средства Фонда содействия реформированию ЖКХ  на установку ИТП</a:t>
            </a:r>
          </a:p>
        </p:txBody>
      </p:sp>
      <p:cxnSp>
        <p:nvCxnSpPr>
          <p:cNvPr id="57" name="Прямая со стрелкой 56"/>
          <p:cNvCxnSpPr/>
          <p:nvPr/>
        </p:nvCxnSpPr>
        <p:spPr>
          <a:xfrm>
            <a:off x="8758733" y="3269835"/>
            <a:ext cx="26126" cy="19453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816722" y="3339173"/>
            <a:ext cx="10638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i="1" dirty="0"/>
              <a:t>Средства фонда КР на </a:t>
            </a:r>
            <a:r>
              <a:rPr lang="ru-RU" sz="1300" i="1" dirty="0" err="1"/>
              <a:t>установ</a:t>
            </a:r>
            <a:r>
              <a:rPr lang="ru-RU" sz="1300" i="1" dirty="0"/>
              <a:t>-ку ИТП</a:t>
            </a:r>
          </a:p>
        </p:txBody>
      </p:sp>
    </p:spTree>
    <p:extLst>
      <p:ext uri="{BB962C8B-B14F-4D97-AF65-F5344CB8AC3E}">
        <p14:creationId xmlns:p14="http://schemas.microsoft.com/office/powerpoint/2010/main" val="223072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1683614" y="486741"/>
            <a:ext cx="8321434" cy="580925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Показатели проектов по сценариям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3294"/>
              </p:ext>
            </p:extLst>
          </p:nvPr>
        </p:nvGraphicFramePr>
        <p:xfrm>
          <a:off x="186266" y="1122676"/>
          <a:ext cx="9694333" cy="500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dirty="0"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>
                          <a:latin typeface="Arial Narrow" pitchFamily="34" charset="0"/>
                          <a:cs typeface="Times New Roman" pitchFamily="18" charset="0"/>
                        </a:rPr>
                        <a:t>Показатели в ценах 2020 г. (без</a:t>
                      </a:r>
                      <a:r>
                        <a:rPr lang="ru-RU" sz="1400" b="0" baseline="0" dirty="0">
                          <a:latin typeface="Arial Narrow" pitchFamily="34" charset="0"/>
                          <a:cs typeface="Times New Roman" pitchFamily="18" charset="0"/>
                        </a:rPr>
                        <a:t> НДС)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baseline="0" dirty="0">
                          <a:latin typeface="Arial Narrow" pitchFamily="34" charset="0"/>
                          <a:cs typeface="Times New Roman" pitchFamily="18" charset="0"/>
                        </a:rPr>
                        <a:t>Приложения 3-6, листы ИТОГ и ВЫВОДЫ</a:t>
                      </a: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 err="1">
                          <a:latin typeface="Arial Narrow" pitchFamily="34" charset="0"/>
                          <a:cs typeface="Times New Roman" pitchFamily="18" charset="0"/>
                        </a:rPr>
                        <a:t>Ед.изм</a:t>
                      </a:r>
                      <a:r>
                        <a:rPr lang="ru-RU" sz="1400" b="0" dirty="0"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5605" marR="75605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>
                          <a:latin typeface="Arial Narrow" pitchFamily="34" charset="0"/>
                          <a:cs typeface="Times New Roman" pitchFamily="18" charset="0"/>
                        </a:rPr>
                        <a:t>Сценарии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1" dirty="0">
                          <a:latin typeface="Arial Narrow" pitchFamily="34" charset="0"/>
                        </a:rPr>
                        <a:t> 1 *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(новая ПГУ-ТЭЦ)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1" dirty="0">
                          <a:latin typeface="Arial Narrow" pitchFamily="34" charset="0"/>
                        </a:rPr>
                        <a:t>2  *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(новая ПСУ-ТЭЦ)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1" dirty="0">
                          <a:latin typeface="Arial Narrow" pitchFamily="34" charset="0"/>
                        </a:rPr>
                        <a:t>3 *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</a:t>
                      </a:r>
                      <a:r>
                        <a:rPr lang="ru-RU" sz="1300" dirty="0" err="1">
                          <a:latin typeface="Arial Narrow" pitchFamily="34" charset="0"/>
                        </a:rPr>
                        <a:t>модерниза-ция</a:t>
                      </a:r>
                      <a:r>
                        <a:rPr lang="ru-RU" sz="1300" dirty="0">
                          <a:latin typeface="Arial Narrow" pitchFamily="34" charset="0"/>
                        </a:rPr>
                        <a:t> ТЭЦ) 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 </a:t>
                      </a:r>
                      <a:r>
                        <a:rPr lang="ru-RU" sz="1300" b="1" dirty="0">
                          <a:latin typeface="Arial Narrow" pitchFamily="34" charset="0"/>
                        </a:rPr>
                        <a:t>4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(закрытие всех ТЭЦ)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Приведенный денежный поток</a:t>
                      </a:r>
                      <a:r>
                        <a:rPr lang="ru-RU" sz="14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 до 2039 г.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-0,8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-2,0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- 0,5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0,1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Максимальный тариф на тепло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руб./Гкал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4258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4213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4099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3915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Средний тариф за 2024-2041 гг. 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</a:rPr>
                        <a:t>руб./Гкал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2662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2682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2732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2546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Средства инвестора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53,8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45,6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32,4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28,6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91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Средства </a:t>
                      </a:r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Нац.проекта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на </a:t>
                      </a:r>
                      <a:r>
                        <a:rPr lang="ru-RU" sz="14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реконструкцию муниципальных сетей 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45,8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45,7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45,4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52,1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Средства Фонда содействия реформированию ЖКХ на установку ИТП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5605" marR="75605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4,2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431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Средства Тверской области на реконструкцию муниципальных сетей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3,0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3,2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3,5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2,1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Бюджетная субсидия на разницу тарифов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33,5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34,3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35,2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30,7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Прирост налоговых поступлений от:</a:t>
                      </a:r>
                    </a:p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    - ТСО</a:t>
                      </a:r>
                    </a:p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    - строительных организаций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l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19,4</a:t>
                      </a: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14,5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17,7</a:t>
                      </a: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13,5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15,7</a:t>
                      </a: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12,4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15,1</a:t>
                      </a:r>
                    </a:p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11,0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Средства на реконструкцию электрических сетей при выводе ТЭЦ (</a:t>
                      </a:r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инвестпрограмма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ПАО «</a:t>
                      </a:r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Россети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»)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l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1,2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16,0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Средства на реконструкцию системы ХВС </a:t>
                      </a:r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г.Твери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5605" marR="75605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4,0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19,0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C8EA6F-0F91-4517-B746-765237EF3444}"/>
              </a:ext>
            </a:extLst>
          </p:cNvPr>
          <p:cNvSpPr txBox="1"/>
          <p:nvPr/>
        </p:nvSpPr>
        <p:spPr>
          <a:xfrm>
            <a:off x="1625600" y="6442502"/>
            <a:ext cx="8423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Arial Narrow" panose="020B0606020202030204" pitchFamily="34" charset="0"/>
              </a:rPr>
              <a:t>* </a:t>
            </a:r>
            <a:r>
              <a:rPr lang="ru-RU" sz="1000" cap="all" dirty="0">
                <a:solidFill>
                  <a:schemeClr val="bg1"/>
                </a:solidFill>
                <a:latin typeface="Arial Narrow" pitchFamily="34" charset="0"/>
              </a:rPr>
              <a:t>При плате за электрическую мощность на рынке </a:t>
            </a:r>
            <a:r>
              <a:rPr lang="ru-RU" sz="1000" cap="all" dirty="0" err="1">
                <a:solidFill>
                  <a:schemeClr val="bg1"/>
                </a:solidFill>
                <a:latin typeface="Arial Narrow" pitchFamily="34" charset="0"/>
              </a:rPr>
              <a:t>ээ</a:t>
            </a:r>
            <a:r>
              <a:rPr lang="ru-RU" sz="1000" cap="all" dirty="0">
                <a:solidFill>
                  <a:schemeClr val="bg1"/>
                </a:solidFill>
                <a:latin typeface="Arial Narrow" pitchFamily="34" charset="0"/>
              </a:rPr>
              <a:t>  </a:t>
            </a:r>
            <a:r>
              <a:rPr lang="ru-RU" sz="1000" b="1" cap="all" dirty="0">
                <a:solidFill>
                  <a:schemeClr val="bg1"/>
                </a:solidFill>
                <a:latin typeface="Arial Narrow" pitchFamily="34" charset="0"/>
              </a:rPr>
              <a:t>в ценах 2029 года</a:t>
            </a:r>
            <a:r>
              <a:rPr lang="ru-RU" sz="1000" cap="all" dirty="0">
                <a:solidFill>
                  <a:schemeClr val="bg1"/>
                </a:solidFill>
                <a:latin typeface="Arial Narrow" pitchFamily="34" charset="0"/>
              </a:rPr>
              <a:t>: сценарий 1 - 1,46 млн руб./МВт в месяц ; сценарий 2 - 0,808 млн руб./МВт в месяц ; сценарий 3 - 0,459  </a:t>
            </a:r>
            <a:r>
              <a:rPr lang="ru-RU" sz="1000" cap="all" dirty="0" err="1">
                <a:solidFill>
                  <a:schemeClr val="bg1"/>
                </a:solidFill>
                <a:latin typeface="Arial Narrow" pitchFamily="34" charset="0"/>
              </a:rPr>
              <a:t>млн.руб</a:t>
            </a:r>
            <a:r>
              <a:rPr lang="ru-RU" sz="1000" cap="all" dirty="0">
                <a:solidFill>
                  <a:schemeClr val="bg1"/>
                </a:solidFill>
                <a:latin typeface="Arial Narrow" pitchFamily="34" charset="0"/>
              </a:rPr>
              <a:t> /МВТ в месяц</a:t>
            </a:r>
            <a:endParaRPr lang="ru-RU" sz="1000" b="1" cap="all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6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1683614" y="486741"/>
            <a:ext cx="8321434" cy="580925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Влияние отдельных факторов на показатели проектов по сценариям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04903"/>
              </p:ext>
            </p:extLst>
          </p:nvPr>
        </p:nvGraphicFramePr>
        <p:xfrm>
          <a:off x="169330" y="1114208"/>
          <a:ext cx="97559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158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dirty="0"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>
                          <a:latin typeface="Arial Narrow" pitchFamily="34" charset="0"/>
                          <a:cs typeface="Times New Roman" pitchFamily="18" charset="0"/>
                        </a:rPr>
                        <a:t>Показатели в ценах 2020 г. (без НДС)</a:t>
                      </a:r>
                    </a:p>
                  </a:txBody>
                  <a:tcPr marL="75605" marR="75605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400" b="0" dirty="0">
                          <a:latin typeface="Arial Narrow" pitchFamily="34" charset="0"/>
                          <a:cs typeface="Times New Roman" pitchFamily="18" charset="0"/>
                        </a:rPr>
                        <a:t>Сценарии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105">
                <a:tc v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ru-RU" sz="14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1" dirty="0">
                          <a:latin typeface="Arial Narrow" pitchFamily="34" charset="0"/>
                        </a:rPr>
                        <a:t> 1 *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 (новая ПГУ-ТЭЦ)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1" dirty="0">
                          <a:latin typeface="Arial Narrow" pitchFamily="34" charset="0"/>
                        </a:rPr>
                        <a:t>2  *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(новая ПСУ-ТЭЦ)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b="1" dirty="0">
                          <a:latin typeface="Arial Narrow" pitchFamily="34" charset="0"/>
                        </a:rPr>
                        <a:t>3 *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</a:t>
                      </a:r>
                      <a:r>
                        <a:rPr lang="ru-RU" sz="1300" dirty="0" err="1">
                          <a:latin typeface="Arial Narrow" pitchFamily="34" charset="0"/>
                        </a:rPr>
                        <a:t>модерниза-ция</a:t>
                      </a:r>
                      <a:r>
                        <a:rPr lang="ru-RU" sz="1300" dirty="0">
                          <a:latin typeface="Arial Narrow" pitchFamily="34" charset="0"/>
                        </a:rPr>
                        <a:t> ТЭЦ) 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 </a:t>
                      </a:r>
                      <a:r>
                        <a:rPr lang="ru-RU" sz="1300" b="1" dirty="0">
                          <a:latin typeface="Arial Narrow" pitchFamily="34" charset="0"/>
                        </a:rPr>
                        <a:t>4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300" dirty="0">
                          <a:latin typeface="Arial Narrow" pitchFamily="34" charset="0"/>
                        </a:rPr>
                        <a:t>(закрытие всех ТЭЦ)</a:t>
                      </a:r>
                      <a:endParaRPr lang="ru-RU" sz="1300" b="0" dirty="0"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58">
                <a:tc gridSpan="5"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При компенсации</a:t>
                      </a:r>
                      <a:r>
                        <a:rPr lang="ru-RU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убытков на рынке </a:t>
                      </a:r>
                      <a:r>
                        <a:rPr lang="ru-RU" sz="1400" b="1" baseline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ээ</a:t>
                      </a:r>
                      <a:r>
                        <a:rPr lang="ru-RU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в тарифе на тепло:</a:t>
                      </a:r>
                      <a:endParaRPr lang="ru-RU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105">
                <a:tc gridSpan="5"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Любой из рассмотренных проектов, предусматривающий сохранение комбинированной выработки электрической и тепловой энергии, даже при похождении </a:t>
                      </a:r>
                      <a:r>
                        <a:rPr lang="ru-RU" sz="13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КОМмод</a:t>
                      </a:r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и получении достаточно высокой платы за мощность *), приносит в отдельные периоды убытки на рынке электроэнергии. Для их компенсации можно предусмотреть дополнительное повышение тарифа на тепло. </a:t>
                      </a: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при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рост максимального тарифа на тепло, </a:t>
                      </a:r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/Гкал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прирост среднего тарифа на тепло в 2024-2039 гг., </a:t>
                      </a:r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/Гкал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 прирост бюджетной субсидии на разницу тарифов за 2024-2039 гг., млрд. руб.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0,9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1,9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0,7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 прирост налоговых поступлений от ТСО за 2024-2039 гг., млрд руб. 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0,4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0,7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0,2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При оплате мероприятий в тепловых сетях за счет тарифа на тепло: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053">
                <a:tc gridSpan="5"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При закрытии ТЭЦ-1 необходимо оплатить мероприятия в электрических сетях в размере 1,2 </a:t>
                      </a:r>
                      <a:r>
                        <a:rPr lang="ru-RU" sz="13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r>
                        <a:rPr lang="ru-RU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, а при закрытии всех</a:t>
                      </a:r>
                      <a:r>
                        <a:rPr lang="ru-RU" sz="13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ТЭЦ эта сумма увеличивается до 16 </a:t>
                      </a:r>
                      <a:r>
                        <a:rPr lang="ru-RU" sz="1300" baseline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молрд.рублей</a:t>
                      </a:r>
                      <a:endParaRPr lang="ru-RU" sz="13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при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рост максимального тарифа на тепло, </a:t>
                      </a:r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/Гкал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482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прирост среднего тарифа на тепло в 2024-2039 гг.,  , </a:t>
                      </a:r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/Гкал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384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 прирост бюджетной субсидии на разницу тарифов за 2024-2039 гг., млрд. руб. 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1,0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2,9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1,6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11,6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       прирост налоговых поступлений от ТСО за 2024-2039 гг., </a:t>
                      </a:r>
                      <a:r>
                        <a:rPr lang="ru-RU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млрд.руб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0,2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0,3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0,1</a:t>
                      </a:r>
                    </a:p>
                  </a:txBody>
                  <a:tcPr marL="75605" marR="7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itchFamily="34" charset="0"/>
                          <a:cs typeface="Times New Roman" pitchFamily="18" charset="0"/>
                        </a:rPr>
                        <a:t>3,0</a:t>
                      </a:r>
                    </a:p>
                  </a:txBody>
                  <a:tcPr marL="75605" marR="7560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C8EA6F-0F91-4517-B746-765237EF3444}"/>
              </a:ext>
            </a:extLst>
          </p:cNvPr>
          <p:cNvSpPr txBox="1"/>
          <p:nvPr/>
        </p:nvSpPr>
        <p:spPr>
          <a:xfrm>
            <a:off x="1625600" y="6442502"/>
            <a:ext cx="8423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Arial Narrow" panose="020B0606020202030204" pitchFamily="34" charset="0"/>
              </a:rPr>
              <a:t>* )</a:t>
            </a:r>
            <a:r>
              <a:rPr lang="ru-RU" sz="1000" cap="all" dirty="0">
                <a:solidFill>
                  <a:schemeClr val="bg1"/>
                </a:solidFill>
                <a:latin typeface="Arial Narrow" pitchFamily="34" charset="0"/>
              </a:rPr>
              <a:t>При плате за электрическую мощность на рынке </a:t>
            </a:r>
            <a:r>
              <a:rPr lang="ru-RU" sz="1000" cap="all" dirty="0" err="1">
                <a:solidFill>
                  <a:schemeClr val="bg1"/>
                </a:solidFill>
                <a:latin typeface="Arial Narrow" pitchFamily="34" charset="0"/>
              </a:rPr>
              <a:t>ээ</a:t>
            </a:r>
            <a:r>
              <a:rPr lang="ru-RU" sz="1000" cap="all" dirty="0">
                <a:solidFill>
                  <a:schemeClr val="bg1"/>
                </a:solidFill>
                <a:latin typeface="Arial Narrow" pitchFamily="34" charset="0"/>
              </a:rPr>
              <a:t>  </a:t>
            </a:r>
            <a:r>
              <a:rPr lang="ru-RU" sz="1000" b="1" cap="all" dirty="0">
                <a:solidFill>
                  <a:schemeClr val="bg1"/>
                </a:solidFill>
                <a:latin typeface="Arial Narrow" pitchFamily="34" charset="0"/>
              </a:rPr>
              <a:t>в ценах 2029 года</a:t>
            </a:r>
            <a:r>
              <a:rPr lang="ru-RU" sz="1000" cap="all" dirty="0">
                <a:solidFill>
                  <a:schemeClr val="bg1"/>
                </a:solidFill>
                <a:latin typeface="Arial Narrow" pitchFamily="34" charset="0"/>
              </a:rPr>
              <a:t>: сценарий 1 - 1,46 млн руб./МВт в месяц ; сценарий 2 - 0,808 млн руб./МВт в месяц ; сценарий 3 - 0,459  </a:t>
            </a:r>
            <a:r>
              <a:rPr lang="ru-RU" sz="1000" cap="all" dirty="0" err="1">
                <a:solidFill>
                  <a:schemeClr val="bg1"/>
                </a:solidFill>
                <a:latin typeface="Arial Narrow" pitchFamily="34" charset="0"/>
              </a:rPr>
              <a:t>млн.руб</a:t>
            </a:r>
            <a:r>
              <a:rPr lang="ru-RU" sz="1000" cap="all" dirty="0">
                <a:solidFill>
                  <a:schemeClr val="bg1"/>
                </a:solidFill>
                <a:latin typeface="Arial Narrow" pitchFamily="34" charset="0"/>
              </a:rPr>
              <a:t> /МВТ в месяц</a:t>
            </a:r>
            <a:endParaRPr lang="ru-RU" sz="1000" b="1" cap="all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8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/>
          <p:cNvSpPr/>
          <p:nvPr/>
        </p:nvSpPr>
        <p:spPr>
          <a:xfrm>
            <a:off x="153111" y="5749753"/>
            <a:ext cx="9722707" cy="51709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ru-RU" b="1" dirty="0">
                <a:solidFill>
                  <a:schemeClr val="tx2"/>
                </a:solidFill>
                <a:latin typeface="Arial Narrow" panose="020B0606020202030204" pitchFamily="34" charset="0"/>
              </a:rPr>
              <a:t>МОДЕЛЬ «АЛЬТЕРНАТИВНАЯ КОТЕЛЬНАЯ» НЕ ОБЕСПЕЧИВАЕТ ИНВЕСТИЦИИ В ПРОЕКТ БЕЗ ЗНАЧИТЕЛЬНОЙ БЮДЖЕТНОЙ ПОДДЕРЖКИ</a:t>
            </a:r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1716489" y="142169"/>
            <a:ext cx="8071502" cy="8813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1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ru-RU" sz="2800" dirty="0"/>
              <a:t>Возможность перехода на «Альтернативную котельную» </a:t>
            </a:r>
            <a:br>
              <a:rPr lang="ru-RU" sz="2800" dirty="0"/>
            </a:br>
            <a:r>
              <a:rPr lang="ru-RU" sz="2800" dirty="0"/>
              <a:t>(отнесение к ценовым зонам теплоснабжения)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0990"/>
              </p:ext>
            </p:extLst>
          </p:nvPr>
        </p:nvGraphicFramePr>
        <p:xfrm>
          <a:off x="4876800" y="1631046"/>
          <a:ext cx="5063067" cy="199518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5370291"/>
                    </a:ext>
                  </a:extLst>
                </a:gridCol>
                <a:gridCol w="593206">
                  <a:extLst>
                    <a:ext uri="{9D8B030D-6E8A-4147-A177-3AD203B41FA5}">
                      <a16:colId xmlns:a16="http://schemas.microsoft.com/office/drawing/2014/main" val="1380682360"/>
                    </a:ext>
                  </a:extLst>
                </a:gridCol>
                <a:gridCol w="736061">
                  <a:extLst>
                    <a:ext uri="{9D8B030D-6E8A-4147-A177-3AD203B41FA5}">
                      <a16:colId xmlns:a16="http://schemas.microsoft.com/office/drawing/2014/main" val="3570921978"/>
                    </a:ext>
                  </a:extLst>
                </a:gridCol>
              </a:tblGrid>
              <a:tr h="28075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b="0" kern="120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44039"/>
                  </a:ext>
                </a:extLst>
              </a:tr>
              <a:tr h="28075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Операционная составляющая тарифа АК</a:t>
                      </a:r>
                      <a:r>
                        <a:rPr lang="en-US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ru-RU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тыс. руб./Гкал</a:t>
                      </a:r>
                      <a:r>
                        <a:rPr lang="en-US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ru-RU" sz="1400" b="0" kern="120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1,27</a:t>
                      </a:r>
                      <a:endParaRPr lang="ru-RU" sz="1400" b="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1,25</a:t>
                      </a: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24305"/>
                  </a:ext>
                </a:extLst>
              </a:tr>
              <a:tr h="27169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       в том числе топливо</a:t>
                      </a:r>
                      <a:r>
                        <a:rPr lang="en-US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ru-RU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тыс. руб./Гкал</a:t>
                      </a:r>
                      <a:r>
                        <a:rPr lang="en-US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ru-RU" sz="1400" b="0" i="1" kern="120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0,93</a:t>
                      </a:r>
                      <a:endParaRPr lang="ru-RU" sz="1400" b="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0,93</a:t>
                      </a: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88519"/>
                  </a:ext>
                </a:extLst>
              </a:tr>
              <a:tr h="28075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Тариф АК на 2022 год</a:t>
                      </a:r>
                      <a:r>
                        <a:rPr lang="en-US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ru-RU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тыс. руб./Гкал</a:t>
                      </a:r>
                      <a:r>
                        <a:rPr lang="en-US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ru-RU" sz="1400" b="0" kern="120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1,77</a:t>
                      </a:r>
                      <a:endParaRPr lang="ru-RU" sz="1400" b="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2,18</a:t>
                      </a: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75460"/>
                  </a:ext>
                </a:extLst>
              </a:tr>
              <a:tr h="26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Годовой отпуск тепла (тыс. Гкал)</a:t>
                      </a:r>
                      <a:endParaRPr lang="ru-RU" sz="1400" b="0" kern="120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2 700</a:t>
                      </a:r>
                      <a:endParaRPr lang="ru-RU" sz="1400" b="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2 700</a:t>
                      </a: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20295"/>
                  </a:ext>
                </a:extLst>
              </a:tr>
              <a:tr h="461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Источник для возврата инвестиций </a:t>
                      </a:r>
                      <a:r>
                        <a:rPr lang="ru-RU" sz="1200" b="0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(млрд руб./год)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то же за 15 лет</a:t>
                      </a: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+mn-ea"/>
                          <a:cs typeface="Arial" charset="0"/>
                        </a:rPr>
                        <a:t>1,36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+mn-ea"/>
                          <a:cs typeface="Arial" charset="0"/>
                        </a:rPr>
                        <a:t>20,4</a:t>
                      </a: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+mn-ea"/>
                          <a:cs typeface="Arial" charset="0"/>
                        </a:rPr>
                        <a:t>2,51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+mn-ea"/>
                          <a:cs typeface="Arial" charset="0"/>
                        </a:rPr>
                        <a:t>37,7</a:t>
                      </a:r>
                    </a:p>
                  </a:txBody>
                  <a:tcPr marL="75605" marR="756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45933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>
          <a:xfrm>
            <a:off x="212104" y="3919151"/>
            <a:ext cx="4490525" cy="1538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  <a:lvl2pPr marL="57150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400"/>
              </a:spcBef>
              <a:buNone/>
            </a:pPr>
            <a:r>
              <a:rPr lang="ru-RU" sz="1400" dirty="0">
                <a:solidFill>
                  <a:schemeClr val="tx2"/>
                </a:solidFill>
                <a:latin typeface="Arial Narrow" panose="020B0606020202030204" pitchFamily="34" charset="0"/>
              </a:rPr>
              <a:t>Необходимо, чтобы модель «АК» допускала и обеспечивала: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ru-RU" sz="1400" dirty="0">
                <a:solidFill>
                  <a:schemeClr val="tx2"/>
                </a:solidFill>
                <a:latin typeface="Arial Narrow" panose="020B0606020202030204" pitchFamily="34" charset="0"/>
              </a:rPr>
              <a:t>- гарантии бюджетного </a:t>
            </a:r>
            <a:r>
              <a:rPr lang="ru-RU" sz="1400" dirty="0" err="1">
                <a:solidFill>
                  <a:schemeClr val="tx2"/>
                </a:solidFill>
                <a:latin typeface="Arial Narrow" panose="020B0606020202030204" pitchFamily="34" charset="0"/>
              </a:rPr>
              <a:t>софинансирования</a:t>
            </a:r>
            <a:r>
              <a:rPr lang="ru-RU" sz="1400" dirty="0">
                <a:solidFill>
                  <a:schemeClr val="tx2"/>
                </a:solidFill>
                <a:latin typeface="Arial Narrow" panose="020B0606020202030204" pitchFamily="34" charset="0"/>
              </a:rPr>
              <a:t>  проектов в сфере теплоснабжения;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ru-RU" sz="1400" dirty="0">
                <a:solidFill>
                  <a:schemeClr val="tx2"/>
                </a:solidFill>
                <a:latin typeface="Arial Narrow" panose="020B0606020202030204" pitchFamily="34" charset="0"/>
              </a:rPr>
              <a:t>- компенсацию высоких операционных расходов до реализации проекта;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ru-RU" sz="1400" dirty="0">
                <a:solidFill>
                  <a:schemeClr val="tx2"/>
                </a:solidFill>
                <a:latin typeface="Arial Narrow" panose="020B0606020202030204" pitchFamily="34" charset="0"/>
              </a:rPr>
              <a:t>- возможность «выхода» из ценовой зоны.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12751" y="3772956"/>
            <a:ext cx="5127116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609585" algn="l"/>
              </a:tabLst>
            </a:pP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charset="0"/>
              </a:rPr>
              <a:t>По проекту:</a:t>
            </a:r>
          </a:p>
          <a:p>
            <a:pPr algn="just">
              <a:tabLst>
                <a:tab pos="609585" algn="l"/>
              </a:tabLst>
            </a:pPr>
            <a:r>
              <a:rPr lang="ru-RU" sz="1400" b="1" dirty="0">
                <a:solidFill>
                  <a:srgbClr val="0070C0"/>
                </a:solidFill>
                <a:latin typeface="Arial Narrow" panose="020B0606020202030204" pitchFamily="34" charset="0"/>
                <a:cs typeface="Arial" charset="0"/>
              </a:rPr>
              <a:t>От 98 до 121  млрд руб. </a:t>
            </a:r>
            <a:r>
              <a:rPr lang="ru-RU" sz="1400" dirty="0">
                <a:solidFill>
                  <a:schemeClr val="tx2"/>
                </a:solidFill>
                <a:latin typeface="Arial Narrow" panose="020B0606020202030204" pitchFamily="34" charset="0"/>
                <a:cs typeface="Arial" charset="0"/>
              </a:rPr>
              <a:t>– инвестиции в объекты теплоснабжения </a:t>
            </a:r>
            <a:r>
              <a:rPr lang="ru-RU" sz="1200" dirty="0">
                <a:solidFill>
                  <a:schemeClr val="tx2"/>
                </a:solidFill>
                <a:latin typeface="Arial Narrow" panose="020B0606020202030204" pitchFamily="34" charset="0"/>
                <a:cs typeface="Arial" charset="0"/>
              </a:rPr>
              <a:t>(без учета затрат на модернизацию ХВС, закрытие системы ГВС, мероприятий в электрических сетях)  </a:t>
            </a:r>
          </a:p>
          <a:p>
            <a:pPr algn="just">
              <a:spcBef>
                <a:spcPts val="600"/>
              </a:spcBef>
              <a:tabLst>
                <a:tab pos="609585" algn="l"/>
              </a:tabLst>
            </a:pPr>
            <a:r>
              <a:rPr lang="ru-RU" sz="1400" b="1" dirty="0">
                <a:solidFill>
                  <a:srgbClr val="0070C0"/>
                </a:solidFill>
                <a:latin typeface="Arial Narrow" panose="020B0606020202030204" pitchFamily="34" charset="0"/>
                <a:cs typeface="Arial" charset="0"/>
              </a:rPr>
              <a:t>7,7 млрд руб</a:t>
            </a:r>
            <a:r>
              <a:rPr lang="ru-RU" sz="1400" dirty="0">
                <a:solidFill>
                  <a:srgbClr val="0070C0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ru-RU" sz="1400" dirty="0">
                <a:solidFill>
                  <a:schemeClr val="tx2"/>
                </a:solidFill>
                <a:latin typeface="Arial Narrow" panose="020B0606020202030204" pitchFamily="34" charset="0"/>
                <a:cs typeface="Arial" charset="0"/>
              </a:rPr>
              <a:t>- сумма компенсации операционных расходов в переходный период </a:t>
            </a:r>
          </a:p>
          <a:p>
            <a:pPr algn="just">
              <a:spcBef>
                <a:spcPts val="600"/>
              </a:spcBef>
              <a:tabLst>
                <a:tab pos="609585" algn="l"/>
              </a:tabLst>
            </a:pPr>
            <a:r>
              <a:rPr lang="ru-RU" sz="1400" b="1" dirty="0">
                <a:solidFill>
                  <a:srgbClr val="0070C0"/>
                </a:solidFill>
                <a:latin typeface="Arial Narrow" panose="020B0606020202030204" pitchFamily="34" charset="0"/>
                <a:cs typeface="Arial" charset="0"/>
              </a:rPr>
              <a:t>От 68 до 108 млрд руб. </a:t>
            </a:r>
            <a:r>
              <a:rPr lang="ru-RU" sz="1400" dirty="0">
                <a:solidFill>
                  <a:schemeClr val="tx2"/>
                </a:solidFill>
                <a:latin typeface="Arial Narrow" panose="020B0606020202030204" pitchFamily="34" charset="0"/>
                <a:cs typeface="Arial" charset="0"/>
              </a:rPr>
              <a:t>– требуемые средства, не покрываемые ценой АК</a:t>
            </a:r>
            <a:endParaRPr lang="ru-RU" sz="1200" i="1" dirty="0">
              <a:solidFill>
                <a:schemeClr val="tx2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255122" y="1020771"/>
            <a:ext cx="9493959" cy="20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8731251" y="1440491"/>
            <a:ext cx="5906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  <a:lvl2pPr marL="57150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400"/>
              </a:spcBef>
              <a:buNone/>
            </a:pPr>
            <a:r>
              <a:rPr lang="ru-RU" sz="1200" b="1" dirty="0">
                <a:solidFill>
                  <a:schemeClr val="tx2"/>
                </a:solidFill>
                <a:latin typeface="Arial Narrow" panose="020B0606020202030204" pitchFamily="34" charset="0"/>
              </a:rPr>
              <a:t>Цена АК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159448" y="1389161"/>
            <a:ext cx="7706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  <a:lvl2pPr marL="57150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buNone/>
            </a:pPr>
            <a:r>
              <a:rPr lang="ru-RU" sz="1200" b="1" dirty="0">
                <a:solidFill>
                  <a:schemeClr val="tx2"/>
                </a:solidFill>
                <a:latin typeface="Arial Narrow" panose="020B0606020202030204" pitchFamily="34" charset="0"/>
              </a:rPr>
              <a:t>Проект измене-</a:t>
            </a:r>
            <a:r>
              <a:rPr lang="ru-RU" sz="1200" b="1" dirty="0" err="1">
                <a:solidFill>
                  <a:schemeClr val="tx2"/>
                </a:solidFill>
                <a:latin typeface="Arial Narrow" panose="020B0606020202030204" pitchFamily="34" charset="0"/>
              </a:rPr>
              <a:t>ний</a:t>
            </a:r>
            <a:endParaRPr lang="ru-RU" sz="1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968244" y="1323269"/>
            <a:ext cx="3320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  <a:lvl2pPr marL="57150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ru-RU" sz="1400" b="1" dirty="0">
                <a:solidFill>
                  <a:schemeClr val="tx2"/>
                </a:solidFill>
                <a:latin typeface="Arial Narrow" panose="020B0606020202030204" pitchFamily="34" charset="0"/>
              </a:rPr>
              <a:t>Расчет варианта реализации модели АК</a:t>
            </a:r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729782"/>
              </p:ext>
            </p:extLst>
          </p:nvPr>
        </p:nvGraphicFramePr>
        <p:xfrm>
          <a:off x="478989" y="1927524"/>
          <a:ext cx="3629764" cy="186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>
            <a:off x="991024" y="2677938"/>
            <a:ext cx="28956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91024" y="2517071"/>
            <a:ext cx="28956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2104" y="1377916"/>
            <a:ext cx="458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Сравнение средних за 2028-2035гг.  тарифов по сценариям и тарифа АК (по действующей и новой методике), </a:t>
            </a:r>
            <a:r>
              <a:rPr lang="ru-RU" sz="1200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руб</a:t>
            </a:r>
            <a:r>
              <a:rPr lang="ru-RU" sz="12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/Гкал в ценах 2020г.</a:t>
            </a:r>
          </a:p>
        </p:txBody>
      </p:sp>
    </p:spTree>
    <p:extLst>
      <p:ext uri="{BB962C8B-B14F-4D97-AF65-F5344CB8AC3E}">
        <p14:creationId xmlns:p14="http://schemas.microsoft.com/office/powerpoint/2010/main" val="157005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1683614" y="486741"/>
            <a:ext cx="8321434" cy="580925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Arial Narrow" panose="020B0606020202030204" pitchFamily="34" charset="0"/>
              </a:rPr>
              <a:t>Модель АК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9466" y="1371599"/>
            <a:ext cx="9338734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В связи с этим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необходима более сложная конструкция проекта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, предусматривающая: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Расчет операционных затрат в зависимости от степени реализации проекта,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Расчет инвестиционной составляющей цены на конечный промежуток времени,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Долгосрочные обязательства Тверской области по финансированию проекта и компенсации 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</a:rPr>
              <a:t>межтарифной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 разницы;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Долгосрочные обязательства Российской Федерации по финансированию из средств Национального проекта реконструкции муниципальных сетей;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Долгосрочные обязательства Фонда содействия реформированию ЖКХ и Тверской области по финансированию установки ИТП;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Долгосрочные обязательства ГО Тверь по арендным ставкам, по финансированию реконструкции муниципальных сетей и установки ИТП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466" y="4944533"/>
            <a:ext cx="9152466" cy="9233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Предлагается разработка регуляторного контракта, предусматривающего все перечисленные пункты и учитывающего как преимущества ценообразования по методу АК, так и всю совокупность обязательств органов власти разных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1626758267"/>
      </p:ext>
    </p:extLst>
  </p:cSld>
  <p:clrMapOvr>
    <a:masterClrMapping/>
  </p:clrMapOvr>
</p:sld>
</file>

<file path=ppt/theme/theme1.xml><?xml version="1.0" encoding="utf-8"?>
<a:theme xmlns:a="http://schemas.openxmlformats.org/drawingml/2006/main" name="9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31084</TotalTime>
  <Words>1636</Words>
  <Application>Microsoft Office PowerPoint</Application>
  <PresentationFormat>Произвольный</PresentationFormat>
  <Paragraphs>340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Franklin Gothic Demi Cond</vt:lpstr>
      <vt:lpstr>Symbol</vt:lpstr>
      <vt:lpstr>Times New Roman</vt:lpstr>
      <vt:lpstr>Wingdings</vt:lpstr>
      <vt:lpstr>9_Специальное оформление</vt:lpstr>
      <vt:lpstr>7_Специальное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Степанова Дарья Николаевна</dc:creator>
  <cp:lastModifiedBy>Сергеева Алла Игоревна</cp:lastModifiedBy>
  <cp:revision>3048</cp:revision>
  <cp:lastPrinted>2022-02-25T07:30:43Z</cp:lastPrinted>
  <dcterms:created xsi:type="dcterms:W3CDTF">2020-08-10T08:10:56Z</dcterms:created>
  <dcterms:modified xsi:type="dcterms:W3CDTF">2022-03-04T17:26:13Z</dcterms:modified>
</cp:coreProperties>
</file>