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6.png" ContentType="image/png"/>
  <Override PartName="/ppt/media/image2.png" ContentType="image/png"/>
  <Override PartName="/ppt/media/image7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notesSlides/_rels/notesSlide5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4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_rels/.rels" ContentType="application/vnd.openxmlformats-package.relationshi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5143500"/>
  <p:notesSz cx="6797675" cy="987425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перемещения страницы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2000" spc="-1" strike="noStrike">
                <a:latin typeface="Arial"/>
              </a:rPr>
              <a:t>Для правки формата примечаний щёлкните мышью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latin typeface="Times New Roman"/>
              </a:rPr>
              <a:t>&lt;верхний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047A0E36-0B88-447A-BB29-5DA3F5191DCE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122400" y="744480"/>
            <a:ext cx="6523920" cy="3669480"/>
          </a:xfrm>
          <a:prstGeom prst="rect">
            <a:avLst/>
          </a:prstGeom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79320" y="4690080"/>
            <a:ext cx="5410080" cy="441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3851280" y="9380160"/>
            <a:ext cx="2915640" cy="463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25A7151D-415B-40DF-9FBE-9C491A9ABD7F}" type="slidenum">
              <a:rPr b="0" lang="ru-RU" sz="1200" spc="-1" strike="noStrike">
                <a:solidFill>
                  <a:srgbClr val="000000"/>
                </a:solidFill>
                <a:latin typeface="Arial"/>
                <a:ea typeface="+mn-ea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  <p:sp>
        <p:nvSpPr>
          <p:cNvPr id="87" name="CustomShape 4"/>
          <p:cNvSpPr/>
          <p:nvPr/>
        </p:nvSpPr>
        <p:spPr>
          <a:xfrm>
            <a:off x="0" y="9380160"/>
            <a:ext cx="2915640" cy="463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ldImg"/>
          </p:nvPr>
        </p:nvSpPr>
        <p:spPr>
          <a:xfrm>
            <a:off x="119160" y="741240"/>
            <a:ext cx="6530400" cy="3672720"/>
          </a:xfrm>
          <a:prstGeom prst="rect">
            <a:avLst/>
          </a:prstGeom>
        </p:spPr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79320" y="4690080"/>
            <a:ext cx="5410080" cy="441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3851280" y="9380160"/>
            <a:ext cx="2915640" cy="463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C1226D3F-6A68-4D01-B938-21F95EC14338}" type="slidenum">
              <a:rPr b="0" lang="ru-RU" sz="1200" spc="-1" strike="noStrike">
                <a:solidFill>
                  <a:srgbClr val="000000"/>
                </a:solidFill>
                <a:latin typeface="Arial"/>
                <a:ea typeface="+mn-ea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  <p:sp>
        <p:nvSpPr>
          <p:cNvPr id="91" name="CustomShape 4"/>
          <p:cNvSpPr/>
          <p:nvPr/>
        </p:nvSpPr>
        <p:spPr>
          <a:xfrm>
            <a:off x="0" y="9380160"/>
            <a:ext cx="2915640" cy="463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ldImg"/>
          </p:nvPr>
        </p:nvSpPr>
        <p:spPr>
          <a:xfrm>
            <a:off x="119160" y="741240"/>
            <a:ext cx="6530400" cy="3672720"/>
          </a:xfrm>
          <a:prstGeom prst="rect">
            <a:avLst/>
          </a:prstGeom>
        </p:spPr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79320" y="4690080"/>
            <a:ext cx="5410080" cy="441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3851280" y="9380160"/>
            <a:ext cx="2915640" cy="463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17C221E9-E022-4881-B711-CBE121B41111}" type="slidenum">
              <a:rPr b="0" lang="ru-RU" sz="1200" spc="-1" strike="noStrike">
                <a:solidFill>
                  <a:srgbClr val="000000"/>
                </a:solidFill>
                <a:latin typeface="Arial"/>
                <a:ea typeface="+mn-ea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0" y="9380160"/>
            <a:ext cx="2915640" cy="463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ldImg"/>
          </p:nvPr>
        </p:nvSpPr>
        <p:spPr>
          <a:xfrm>
            <a:off x="119160" y="741240"/>
            <a:ext cx="6530400" cy="3672720"/>
          </a:xfrm>
          <a:prstGeom prst="rect">
            <a:avLst/>
          </a:prstGeom>
        </p:spPr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79320" y="4690080"/>
            <a:ext cx="5410080" cy="441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3851280" y="9380160"/>
            <a:ext cx="2915640" cy="463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3889DB72-4CBD-49AD-BC75-897CBF4EF24E}" type="slidenum">
              <a:rPr b="0" lang="ru-RU" sz="1200" spc="-1" strike="noStrike">
                <a:solidFill>
                  <a:srgbClr val="000000"/>
                </a:solidFill>
                <a:latin typeface="Arial"/>
                <a:ea typeface="+mn-ea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  <p:sp>
        <p:nvSpPr>
          <p:cNvPr id="99" name="CustomShape 4"/>
          <p:cNvSpPr/>
          <p:nvPr/>
        </p:nvSpPr>
        <p:spPr>
          <a:xfrm>
            <a:off x="0" y="9380160"/>
            <a:ext cx="2915640" cy="463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ldImg"/>
          </p:nvPr>
        </p:nvSpPr>
        <p:spPr>
          <a:xfrm>
            <a:off x="119160" y="741240"/>
            <a:ext cx="6530400" cy="3672720"/>
          </a:xfrm>
          <a:prstGeom prst="rect">
            <a:avLst/>
          </a:prstGeom>
        </p:spPr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79320" y="4690080"/>
            <a:ext cx="5410080" cy="441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3851280" y="9380160"/>
            <a:ext cx="2915640" cy="463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1BB9BBA5-4137-4EED-9A1C-ECBDA0989AF7}" type="slidenum">
              <a:rPr b="0" lang="ru-RU" sz="1200" spc="-1" strike="noStrike">
                <a:solidFill>
                  <a:srgbClr val="000000"/>
                </a:solidFill>
                <a:latin typeface="Arial"/>
                <a:ea typeface="+mn-ea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0" y="9380160"/>
            <a:ext cx="2915640" cy="463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ldImg"/>
          </p:nvPr>
        </p:nvSpPr>
        <p:spPr>
          <a:xfrm>
            <a:off x="119160" y="741240"/>
            <a:ext cx="6530400" cy="3672720"/>
          </a:xfrm>
          <a:prstGeom prst="rect">
            <a:avLst/>
          </a:prstGeom>
        </p:spPr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79320" y="4690080"/>
            <a:ext cx="5410080" cy="441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3851280" y="9380160"/>
            <a:ext cx="2915640" cy="463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C3D7E5CF-BDEC-475B-9E20-EB71DDB12B16}" type="slidenum">
              <a:rPr b="0" lang="ru-RU" sz="1200" spc="-1" strike="noStrike">
                <a:solidFill>
                  <a:srgbClr val="000000"/>
                </a:solidFill>
                <a:latin typeface="Arial"/>
                <a:ea typeface="+mn-ea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  <p:sp>
        <p:nvSpPr>
          <p:cNvPr id="107" name="CustomShape 4"/>
          <p:cNvSpPr/>
          <p:nvPr/>
        </p:nvSpPr>
        <p:spPr>
          <a:xfrm>
            <a:off x="0" y="9380160"/>
            <a:ext cx="2915640" cy="463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sldImg"/>
          </p:nvPr>
        </p:nvSpPr>
        <p:spPr>
          <a:xfrm>
            <a:off x="119160" y="741240"/>
            <a:ext cx="6530400" cy="3672720"/>
          </a:xfrm>
          <a:prstGeom prst="rect">
            <a:avLst/>
          </a:prstGeom>
        </p:spPr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79320" y="4690080"/>
            <a:ext cx="5410080" cy="441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3851280" y="9380160"/>
            <a:ext cx="2915640" cy="463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0E0CEC2A-EC5F-4070-8291-9B51E3C15E78}" type="slidenum">
              <a:rPr b="0" lang="ru-RU" sz="1200" spc="-1" strike="noStrike">
                <a:solidFill>
                  <a:srgbClr val="000000"/>
                </a:solidFill>
                <a:latin typeface="Arial"/>
                <a:ea typeface="+mn-ea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  <p:sp>
        <p:nvSpPr>
          <p:cNvPr id="111" name="CustomShape 4"/>
          <p:cNvSpPr/>
          <p:nvPr/>
        </p:nvSpPr>
        <p:spPr>
          <a:xfrm>
            <a:off x="0" y="9380160"/>
            <a:ext cx="2915640" cy="463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1121040" y="87480"/>
            <a:ext cx="7633800" cy="888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a88000"/>
                </a:solidFill>
                <a:latin typeface="Times New Roman"/>
                <a:ea typeface="DejaVu Sans"/>
              </a:rPr>
              <a:t>МИНИСТЕРСТВО </a:t>
            </a:r>
            <a:br/>
            <a:r>
              <a:rPr b="1" lang="ru-RU" sz="1800" spc="-1" strike="noStrike">
                <a:solidFill>
                  <a:srgbClr val="a88000"/>
                </a:solidFill>
                <a:latin typeface="Times New Roman"/>
                <a:ea typeface="DejaVu Sans"/>
              </a:rPr>
              <a:t>ПРОМЫШЛЕННОСТИ И ТОРГОВЛИ </a:t>
            </a:r>
            <a:br/>
            <a:r>
              <a:rPr b="1" lang="ru-RU" sz="1800" spc="-1" strike="noStrike">
                <a:solidFill>
                  <a:srgbClr val="a88000"/>
                </a:solidFill>
                <a:latin typeface="Times New Roman"/>
                <a:ea typeface="DejaVu Sans"/>
              </a:rPr>
              <a:t>ТВЕРСКОЙ ОБЛАСТИ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1638000" y="4140000"/>
            <a:ext cx="6436800" cy="617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1" lang="ru-RU" sz="1600" spc="-1" strike="noStrike">
                <a:solidFill>
                  <a:srgbClr val="a88000"/>
                </a:solidFill>
                <a:latin typeface="Times New Roman"/>
                <a:ea typeface="DejaVu Sans"/>
              </a:rPr>
              <a:t>г. Тверь</a:t>
            </a:r>
            <a:endParaRPr b="0" lang="ru-RU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ru-RU" sz="1600" spc="-1" strike="noStrike">
                <a:solidFill>
                  <a:srgbClr val="a88000"/>
                </a:solidFill>
                <a:latin typeface="Times New Roman"/>
                <a:ea typeface="DejaVu Sans"/>
              </a:rPr>
              <a:t>03 марта 2022 года</a:t>
            </a:r>
            <a:endParaRPr b="0" lang="ru-RU" sz="1600" spc="-1" strike="noStrike">
              <a:latin typeface="Arial"/>
            </a:endParaRPr>
          </a:p>
        </p:txBody>
      </p:sp>
      <p:pic>
        <p:nvPicPr>
          <p:cNvPr id="46" name="Рисунок 10" descr=""/>
          <p:cNvPicPr/>
          <p:nvPr/>
        </p:nvPicPr>
        <p:blipFill>
          <a:blip r:embed="rId1">
            <a:lum contrast="12000"/>
          </a:blip>
          <a:srcRect l="4991" t="0" r="0" b="0"/>
          <a:stretch/>
        </p:blipFill>
        <p:spPr>
          <a:xfrm>
            <a:off x="177120" y="141480"/>
            <a:ext cx="720360" cy="889920"/>
          </a:xfrm>
          <a:prstGeom prst="rect">
            <a:avLst/>
          </a:prstGeom>
          <a:ln w="9360">
            <a:noFill/>
          </a:ln>
        </p:spPr>
      </p:pic>
      <p:sp>
        <p:nvSpPr>
          <p:cNvPr id="47" name="CustomShape 3"/>
          <p:cNvSpPr/>
          <p:nvPr/>
        </p:nvSpPr>
        <p:spPr>
          <a:xfrm>
            <a:off x="1158120" y="1618920"/>
            <a:ext cx="7701840" cy="1671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ru-RU" sz="2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О ценовой ситуации, наличии товаров на потребительском рынке Тверской области</a:t>
            </a:r>
            <a:endParaRPr b="0" lang="ru-RU" sz="2600" spc="-1" strike="noStrike">
              <a:latin typeface="Arial"/>
            </a:endParaRPr>
          </a:p>
          <a:p>
            <a:pPr marL="343080" indent="-313920" algn="ctr"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endParaRPr b="0" lang="ru-RU" sz="2600" spc="-1" strike="noStrike">
              <a:latin typeface="Arial"/>
            </a:endParaRPr>
          </a:p>
          <a:p>
            <a:pPr marL="343080" indent="-313920" algn="ctr"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endParaRPr b="0" lang="ru-RU" sz="2600" spc="-1" strike="noStrike">
              <a:latin typeface="Arial"/>
            </a:endParaRPr>
          </a:p>
        </p:txBody>
      </p:sp>
    </p:spTree>
  </p:cSld>
  <p:transition>
    <p:wipe dir="d"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0" y="3759840"/>
            <a:ext cx="5524200" cy="51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2"/>
          <p:cNvSpPr/>
          <p:nvPr/>
        </p:nvSpPr>
        <p:spPr>
          <a:xfrm>
            <a:off x="4459320" y="4481640"/>
            <a:ext cx="1101240" cy="30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3"/>
          <p:cNvSpPr/>
          <p:nvPr/>
        </p:nvSpPr>
        <p:spPr>
          <a:xfrm>
            <a:off x="1011240" y="108720"/>
            <a:ext cx="788184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1700" spc="-1" strike="noStrike">
                <a:solidFill>
                  <a:srgbClr val="a88000"/>
                </a:solidFill>
                <a:latin typeface="Times New Roman"/>
                <a:ea typeface="DejaVu Sans"/>
              </a:rPr>
              <a:t>ДИНАМИКА СРЕДНИХ РОЗНИЧНЫХ ЦЕН И СПРОСА  НА ТОВАРЫ   </a:t>
            </a:r>
            <a:endParaRPr b="0" lang="ru-RU" sz="1700" spc="-1" strike="noStrike">
              <a:latin typeface="Arial"/>
            </a:endParaRPr>
          </a:p>
        </p:txBody>
      </p:sp>
      <p:sp>
        <p:nvSpPr>
          <p:cNvPr id="51" name="CustomShape 4"/>
          <p:cNvSpPr/>
          <p:nvPr/>
        </p:nvSpPr>
        <p:spPr>
          <a:xfrm>
            <a:off x="8537040" y="4762080"/>
            <a:ext cx="428040" cy="242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2</a:t>
            </a:r>
            <a:endParaRPr b="0" lang="ru-RU" sz="1400" spc="-1" strike="noStrike">
              <a:latin typeface="Arial"/>
            </a:endParaRPr>
          </a:p>
        </p:txBody>
      </p:sp>
      <p:pic>
        <p:nvPicPr>
          <p:cNvPr id="52" name="Рисунок 9" descr=""/>
          <p:cNvPicPr/>
          <p:nvPr/>
        </p:nvPicPr>
        <p:blipFill>
          <a:blip r:embed="rId1">
            <a:lum contrast="12000"/>
          </a:blip>
          <a:srcRect l="4991" t="0" r="0" b="0"/>
          <a:stretch/>
        </p:blipFill>
        <p:spPr>
          <a:xfrm>
            <a:off x="177120" y="141480"/>
            <a:ext cx="720360" cy="889920"/>
          </a:xfrm>
          <a:prstGeom prst="rect">
            <a:avLst/>
          </a:prstGeom>
          <a:ln w="9360">
            <a:noFill/>
          </a:ln>
        </p:spPr>
      </p:pic>
      <p:graphicFrame>
        <p:nvGraphicFramePr>
          <p:cNvPr id="53" name="Table 5"/>
          <p:cNvGraphicFramePr/>
          <p:nvPr/>
        </p:nvGraphicFramePr>
        <p:xfrm>
          <a:off x="877320" y="561960"/>
          <a:ext cx="7722000" cy="4024080"/>
        </p:xfrm>
        <a:graphic>
          <a:graphicData uri="http://schemas.openxmlformats.org/drawingml/2006/table">
            <a:tbl>
              <a:tblPr/>
              <a:tblGrid>
                <a:gridCol w="288720"/>
                <a:gridCol w="3857400"/>
                <a:gridCol w="1375920"/>
                <a:gridCol w="1345320"/>
                <a:gridCol w="855000"/>
              </a:tblGrid>
              <a:tr h="650520">
                <a:tc>
                  <a:txBody>
                    <a:bodyPr lIns="5400" rIns="54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№ </a:t>
                      </a: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п/п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5400" marR="5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 lIns="5400" rIns="54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Наименование товара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5400" marR="5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 lIns="5400" rIns="54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Средние розничные цены на 24.02.2022, руб.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5400" marR="5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 lIns="5400" rIns="54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Средние розничные цены на 03.03.2022, руб.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5400" marR="5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 lIns="5400" rIns="54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Динамика цен, %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5400" marR="5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de"/>
                    </a:solidFill>
                  </a:tcPr>
                </a:tc>
              </a:tr>
              <a:tr h="27936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Сахар-песок, кг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53,80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54,81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101,9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936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Соль поваренная пищевая, кг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12,90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12,96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100,4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936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Мука пшеничная, кг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44,75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45,39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101,4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936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Пшено, кг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56,67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57,03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100,6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936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5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Рис шлифованный, кг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86,73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87,82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101,3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936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6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Крупа гречневая-ядрица, кг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106,24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107,07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100,8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3632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7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Макаронные изделия из пшеничной муки высшего сорта, кг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75,44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75,13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99,6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936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8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Вермишель, кг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89,35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89,57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100,2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936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9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Масло подсолнечное, кг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119,88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119,49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99,7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936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10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Чай черный байховый, кг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811,45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814,78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100,4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2336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11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Хлеб из ржаной муки и из смеси муки ржаной и пшеничной, кг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48,99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49,21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100,5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transition>
    <p:wipe dir="d"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0" y="3759840"/>
            <a:ext cx="5524200" cy="51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2"/>
          <p:cNvSpPr/>
          <p:nvPr/>
        </p:nvSpPr>
        <p:spPr>
          <a:xfrm>
            <a:off x="4459320" y="4481640"/>
            <a:ext cx="1101240" cy="30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3"/>
          <p:cNvSpPr/>
          <p:nvPr/>
        </p:nvSpPr>
        <p:spPr>
          <a:xfrm>
            <a:off x="1017720" y="72000"/>
            <a:ext cx="7881840" cy="32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1700" spc="-1" strike="noStrike">
                <a:solidFill>
                  <a:srgbClr val="a88000"/>
                </a:solidFill>
                <a:latin typeface="Times New Roman"/>
                <a:ea typeface="DejaVu Sans"/>
              </a:rPr>
              <a:t>ДИНАМИКА СРЕДНИХ РОЗНИЧНЫХ ЦЕН И СПРОСА  НА ТОВАРЫ   </a:t>
            </a:r>
            <a:endParaRPr b="0" lang="ru-RU" sz="1700" spc="-1" strike="noStrike">
              <a:latin typeface="Arial"/>
            </a:endParaRPr>
          </a:p>
        </p:txBody>
      </p:sp>
      <p:sp>
        <p:nvSpPr>
          <p:cNvPr id="57" name="CustomShape 4"/>
          <p:cNvSpPr/>
          <p:nvPr/>
        </p:nvSpPr>
        <p:spPr>
          <a:xfrm>
            <a:off x="8465040" y="4716720"/>
            <a:ext cx="428040" cy="397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3</a:t>
            </a:r>
            <a:endParaRPr b="0" lang="ru-RU" sz="1400" spc="-1" strike="noStrike">
              <a:latin typeface="Arial"/>
            </a:endParaRPr>
          </a:p>
        </p:txBody>
      </p:sp>
      <p:pic>
        <p:nvPicPr>
          <p:cNvPr id="58" name="Рисунок 9" descr=""/>
          <p:cNvPicPr/>
          <p:nvPr/>
        </p:nvPicPr>
        <p:blipFill>
          <a:blip r:embed="rId1">
            <a:lum contrast="12000"/>
          </a:blip>
          <a:srcRect l="4991" t="0" r="0" b="0"/>
          <a:stretch/>
        </p:blipFill>
        <p:spPr>
          <a:xfrm>
            <a:off x="177120" y="141480"/>
            <a:ext cx="720360" cy="889920"/>
          </a:xfrm>
          <a:prstGeom prst="rect">
            <a:avLst/>
          </a:prstGeom>
          <a:ln w="9360">
            <a:noFill/>
          </a:ln>
        </p:spPr>
      </p:pic>
      <p:graphicFrame>
        <p:nvGraphicFramePr>
          <p:cNvPr id="59" name="Table 5"/>
          <p:cNvGraphicFramePr/>
          <p:nvPr/>
        </p:nvGraphicFramePr>
        <p:xfrm>
          <a:off x="1152000" y="423000"/>
          <a:ext cx="7477920" cy="4259520"/>
        </p:xfrm>
        <a:graphic>
          <a:graphicData uri="http://schemas.openxmlformats.org/drawingml/2006/table">
            <a:tbl>
              <a:tblPr/>
              <a:tblGrid>
                <a:gridCol w="326520"/>
                <a:gridCol w="3389400"/>
                <a:gridCol w="1526400"/>
                <a:gridCol w="1368720"/>
                <a:gridCol w="867240"/>
              </a:tblGrid>
              <a:tr h="642960">
                <a:tc>
                  <a:txBody>
                    <a:bodyPr lIns="5400" rIns="54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№ </a:t>
                      </a:r>
                      <a:endParaRPr b="0" lang="ru-RU" sz="13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п/п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5400" marR="5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 lIns="5400" rIns="54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Наименование товара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5400" marR="5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 lIns="5400" rIns="54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Средние розничные цены на 24.02.2022, руб.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5400" marR="5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 lIns="5400" rIns="54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Средние розничные цены на 03.03.2022, руб.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5400" marR="5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 lIns="5400" rIns="54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Динамика цен, %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5400" marR="5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de"/>
                    </a:solidFill>
                  </a:tcPr>
                </a:tc>
              </a:tr>
              <a:tr h="47520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12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Хлеб и булочные изделия из пшеничной муки 1 и 2 сортов, кг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70,33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70,56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100,3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8548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13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Печенье, кг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198,78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198,12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99,7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8548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14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Конфеты мягкие, глазированные шоколадом, кг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400,22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418,00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104,4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8548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15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Говядина (кроме бескостного мяса), кг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474,64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476,07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100,3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8548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16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Свинина (кроме бескостного мяса), кг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278,73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279,84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100,4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8548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17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Куры охлажденные и мороженые, кг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167,75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168,80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100,6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8548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18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Сосиски, сардельки, кг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354,24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358,68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101,3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8548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19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Колбаса полукопченая и варено-копченая, кг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506,27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511,82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101,1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8548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20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Колбаса вареная, кг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438,28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440,51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100,5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8548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21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Консервы мясные, 350 г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160,10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161,66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101,0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8548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22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Рыба мороженая неразделанная, кг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186,07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186,07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100,0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8692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23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Яйца куриные, 10 шт.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78,98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81,04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102,6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transition>
    <p:wipe dir="d"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0" y="3759840"/>
            <a:ext cx="5524200" cy="51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2"/>
          <p:cNvSpPr/>
          <p:nvPr/>
        </p:nvSpPr>
        <p:spPr>
          <a:xfrm>
            <a:off x="1017720" y="0"/>
            <a:ext cx="7881840" cy="34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1700" spc="-1" strike="noStrike">
                <a:solidFill>
                  <a:srgbClr val="a88000"/>
                </a:solidFill>
                <a:latin typeface="Times New Roman"/>
                <a:ea typeface="DejaVu Sans"/>
              </a:rPr>
              <a:t>ДИНАМИКА СРЕДНИХ РОЗНИЧНЫХ ЦЕН И СПРОСА  НА ТОВАРЫ   </a:t>
            </a:r>
            <a:endParaRPr b="0" lang="ru-RU" sz="1700" spc="-1" strike="noStrike">
              <a:latin typeface="Arial"/>
            </a:endParaRPr>
          </a:p>
        </p:txBody>
      </p:sp>
      <p:sp>
        <p:nvSpPr>
          <p:cNvPr id="62" name="CustomShape 3"/>
          <p:cNvSpPr/>
          <p:nvPr/>
        </p:nvSpPr>
        <p:spPr>
          <a:xfrm>
            <a:off x="8465040" y="4816440"/>
            <a:ext cx="428040" cy="140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4</a:t>
            </a:r>
            <a:endParaRPr b="0" lang="ru-RU" sz="1400" spc="-1" strike="noStrike">
              <a:latin typeface="Arial"/>
            </a:endParaRPr>
          </a:p>
        </p:txBody>
      </p:sp>
      <p:pic>
        <p:nvPicPr>
          <p:cNvPr id="63" name="Рисунок 9" descr=""/>
          <p:cNvPicPr/>
          <p:nvPr/>
        </p:nvPicPr>
        <p:blipFill>
          <a:blip r:embed="rId1">
            <a:lum contrast="12000"/>
          </a:blip>
          <a:srcRect l="4991" t="0" r="0" b="0"/>
          <a:stretch/>
        </p:blipFill>
        <p:spPr>
          <a:xfrm>
            <a:off x="177120" y="141480"/>
            <a:ext cx="720360" cy="889920"/>
          </a:xfrm>
          <a:prstGeom prst="rect">
            <a:avLst/>
          </a:prstGeom>
          <a:ln w="9360">
            <a:noFill/>
          </a:ln>
        </p:spPr>
      </p:pic>
      <p:graphicFrame>
        <p:nvGraphicFramePr>
          <p:cNvPr id="64" name="Table 4"/>
          <p:cNvGraphicFramePr/>
          <p:nvPr/>
        </p:nvGraphicFramePr>
        <p:xfrm>
          <a:off x="1348920" y="400320"/>
          <a:ext cx="7044480" cy="3769560"/>
        </p:xfrm>
        <a:graphic>
          <a:graphicData uri="http://schemas.openxmlformats.org/drawingml/2006/table">
            <a:tbl>
              <a:tblPr/>
              <a:tblGrid>
                <a:gridCol w="261720"/>
                <a:gridCol w="2918160"/>
                <a:gridCol w="1409760"/>
                <a:gridCol w="1429920"/>
                <a:gridCol w="1025280"/>
              </a:tblGrid>
              <a:tr h="597960">
                <a:tc>
                  <a:txBody>
                    <a:bodyPr lIns="5400" rIns="54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№ </a:t>
                      </a: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п/п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5400" marR="5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 lIns="5400" rIns="54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Наименование товара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5400" marR="5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 lIns="5400" rIns="54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Средние розничные цены на 24.02.2022, руб.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5400" marR="5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 lIns="5400" rIns="54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Средние розничные цены на 03.03.2022, руб.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5400" marR="5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 lIns="5400" rIns="54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Динамика цен, %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5400" marR="5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de"/>
                    </a:solidFill>
                  </a:tcPr>
                </a:tc>
              </a:tr>
              <a:tr h="23976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24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Масло сливочное, кг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814,69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818,46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100,5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6152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25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Молоко питьевое цельное пастеризованное 2,5-3,2% жирности, л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57,89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57,57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99,4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5396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26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Молоко питьевое цельное стерилизованное 2,5-3,2% жирности, л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76,64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76,86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100,3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6748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27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Сметана, кг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254,99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257,21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100,9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2788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28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Творог жирный, кг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383,39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380,73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99,3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5704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29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Сыры сычужные твердые и мягкие, кг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563,59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564,15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100,1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3148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30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Маргарин, кг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156,95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157,50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100,4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4696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31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Яблоки, кг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104,86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105,52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100,6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6244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32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Огурцы свежие, кг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189,92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187,69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98,8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5740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33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Помидоры свежие, кг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181,72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184,28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101,4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6604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34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Картофель, кг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40,93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41,39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101,1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transition>
    <p:wipe dir="d"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0" y="3759840"/>
            <a:ext cx="5524200" cy="51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2"/>
          <p:cNvSpPr/>
          <p:nvPr/>
        </p:nvSpPr>
        <p:spPr>
          <a:xfrm>
            <a:off x="4459320" y="4481640"/>
            <a:ext cx="1101240" cy="30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3"/>
          <p:cNvSpPr/>
          <p:nvPr/>
        </p:nvSpPr>
        <p:spPr>
          <a:xfrm>
            <a:off x="1080000" y="36360"/>
            <a:ext cx="7881840" cy="29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1700" spc="-1" strike="noStrike">
                <a:solidFill>
                  <a:srgbClr val="a88000"/>
                </a:solidFill>
                <a:latin typeface="Times New Roman"/>
                <a:ea typeface="DejaVu Sans"/>
              </a:rPr>
              <a:t>ДИНАМИКА СРЕДНИХ РОЗНИЧНЫХ ЦЕН И СПРОСА  НА ТОВАРЫ   </a:t>
            </a:r>
            <a:endParaRPr b="0" lang="ru-RU" sz="1700" spc="-1" strike="noStrike">
              <a:latin typeface="Arial"/>
            </a:endParaRPr>
          </a:p>
        </p:txBody>
      </p:sp>
      <p:sp>
        <p:nvSpPr>
          <p:cNvPr id="68" name="CustomShape 4"/>
          <p:cNvSpPr/>
          <p:nvPr/>
        </p:nvSpPr>
        <p:spPr>
          <a:xfrm>
            <a:off x="8562240" y="4811760"/>
            <a:ext cx="428040" cy="272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5</a:t>
            </a:r>
            <a:endParaRPr b="0" lang="ru-RU" sz="1400" spc="-1" strike="noStrike">
              <a:latin typeface="Arial"/>
            </a:endParaRPr>
          </a:p>
        </p:txBody>
      </p:sp>
      <p:pic>
        <p:nvPicPr>
          <p:cNvPr id="69" name="Рисунок 9" descr=""/>
          <p:cNvPicPr/>
          <p:nvPr/>
        </p:nvPicPr>
        <p:blipFill>
          <a:blip r:embed="rId1">
            <a:lum contrast="12000"/>
          </a:blip>
          <a:srcRect l="4991" t="0" r="0" b="0"/>
          <a:stretch/>
        </p:blipFill>
        <p:spPr>
          <a:xfrm>
            <a:off x="177120" y="141480"/>
            <a:ext cx="720360" cy="889920"/>
          </a:xfrm>
          <a:prstGeom prst="rect">
            <a:avLst/>
          </a:prstGeom>
          <a:ln w="9360">
            <a:noFill/>
          </a:ln>
        </p:spPr>
      </p:pic>
      <p:graphicFrame>
        <p:nvGraphicFramePr>
          <p:cNvPr id="70" name="Table 5"/>
          <p:cNvGraphicFramePr/>
          <p:nvPr/>
        </p:nvGraphicFramePr>
        <p:xfrm>
          <a:off x="936000" y="390960"/>
          <a:ext cx="7551000" cy="3935520"/>
        </p:xfrm>
        <a:graphic>
          <a:graphicData uri="http://schemas.openxmlformats.org/drawingml/2006/table">
            <a:tbl>
              <a:tblPr/>
              <a:tblGrid>
                <a:gridCol w="279000"/>
                <a:gridCol w="2745360"/>
                <a:gridCol w="1670760"/>
                <a:gridCol w="1794600"/>
                <a:gridCol w="1061640"/>
              </a:tblGrid>
              <a:tr h="475560">
                <a:tc>
                  <a:txBody>
                    <a:bodyPr lIns="5400" rIns="54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№ </a:t>
                      </a: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п/п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5400" marR="5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 lIns="5400" rIns="54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Наименование товара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5400" marR="5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 lIns="5400" rIns="54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Средние розничные цены на 24.02.2022, руб.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5400" marR="5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 lIns="5400" rIns="54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Средние розничные цены на 03.03.2022, руб.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5400" marR="5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 lIns="5400" rIns="54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Динамика цен, %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5400" marR="5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de"/>
                    </a:solidFill>
                  </a:tcPr>
                </a:tc>
              </a:tr>
              <a:tr h="27324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35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Капуста белокочанная свежая, кг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56,18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62,44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111,1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324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36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Лук репчатый, кг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28,16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28,08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99,7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324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37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Морковь, кг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44,64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47,58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106,6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324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38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Спички, коробок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1,77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1,77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100,0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324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39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Мыло хозяйственное, 200 г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31,46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31,46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100,0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324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40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Порошок стиральный, кг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150,88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153,10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101,5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324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41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Мыло туалетное, 100 г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33,46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33,91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101,3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324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42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Паста зубная, 100 г (100 мл)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79,94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80,38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100,6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324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43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Щетка зубная, шт.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58,12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58,12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100,0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324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44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Шампунь, 250 мл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145,48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145,48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100,0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324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45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Бумага туалетная, рулон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15,71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15,71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100,0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5468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46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Прокладки женские гигиенические ежедневные, 10 шт.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77,22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78,00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101,0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transition>
    <p:wipe dir="d"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0" y="3759840"/>
            <a:ext cx="5524200" cy="51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2"/>
          <p:cNvSpPr/>
          <p:nvPr/>
        </p:nvSpPr>
        <p:spPr>
          <a:xfrm>
            <a:off x="1025280" y="144720"/>
            <a:ext cx="7881840" cy="37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1700" spc="-1" strike="noStrike">
                <a:solidFill>
                  <a:srgbClr val="a88000"/>
                </a:solidFill>
                <a:latin typeface="Times New Roman"/>
                <a:ea typeface="DejaVu Sans"/>
              </a:rPr>
              <a:t>ДИНАМИКА СРЕДНИХ РОЗНИЧНЫХ ЦЕН И СПРОСА  НА ТОВАРЫ   </a:t>
            </a:r>
            <a:endParaRPr b="0" lang="ru-RU" sz="1700" spc="-1" strike="noStrike">
              <a:latin typeface="Arial"/>
            </a:endParaRPr>
          </a:p>
        </p:txBody>
      </p:sp>
      <p:sp>
        <p:nvSpPr>
          <p:cNvPr id="73" name="CustomShape 3"/>
          <p:cNvSpPr/>
          <p:nvPr/>
        </p:nvSpPr>
        <p:spPr>
          <a:xfrm>
            <a:off x="8727480" y="4698720"/>
            <a:ext cx="224280" cy="415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6</a:t>
            </a:r>
            <a:endParaRPr b="0" lang="ru-RU" sz="1400" spc="-1" strike="noStrike">
              <a:latin typeface="Arial"/>
            </a:endParaRPr>
          </a:p>
        </p:txBody>
      </p:sp>
      <p:pic>
        <p:nvPicPr>
          <p:cNvPr id="74" name="Рисунок 9" descr=""/>
          <p:cNvPicPr/>
          <p:nvPr/>
        </p:nvPicPr>
        <p:blipFill>
          <a:blip r:embed="rId1">
            <a:lum contrast="12000"/>
          </a:blip>
          <a:srcRect l="4991" t="0" r="0" b="0"/>
          <a:stretch/>
        </p:blipFill>
        <p:spPr>
          <a:xfrm>
            <a:off x="177120" y="141480"/>
            <a:ext cx="720360" cy="889920"/>
          </a:xfrm>
          <a:prstGeom prst="rect">
            <a:avLst/>
          </a:prstGeom>
          <a:ln w="9360">
            <a:noFill/>
          </a:ln>
        </p:spPr>
      </p:pic>
      <p:graphicFrame>
        <p:nvGraphicFramePr>
          <p:cNvPr id="75" name="Table 4"/>
          <p:cNvGraphicFramePr/>
          <p:nvPr/>
        </p:nvGraphicFramePr>
        <p:xfrm>
          <a:off x="1051560" y="480240"/>
          <a:ext cx="7485840" cy="4078080"/>
        </p:xfrm>
        <a:graphic>
          <a:graphicData uri="http://schemas.openxmlformats.org/drawingml/2006/table">
            <a:tbl>
              <a:tblPr/>
              <a:tblGrid>
                <a:gridCol w="276120"/>
                <a:gridCol w="3688560"/>
                <a:gridCol w="1292040"/>
                <a:gridCol w="1292040"/>
                <a:gridCol w="937440"/>
              </a:tblGrid>
              <a:tr h="817560">
                <a:tc>
                  <a:txBody>
                    <a:bodyPr lIns="5400" rIns="54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№ </a:t>
                      </a: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п/п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5400" marR="5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 lIns="5400" rIns="54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Наименование товара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5400" marR="5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 lIns="5400" rIns="54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Средние розничные цены на 24.02.2022, руб.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5400" marR="5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 lIns="5400" rIns="54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Средние розничные цены на 03.03.2022, руб.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5400" marR="5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 lIns="5400" rIns="54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Динамика цен, %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5400" marR="5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de"/>
                    </a:solidFill>
                  </a:tcPr>
                </a:tc>
              </a:tr>
              <a:tr h="27324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47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Смеси сухие молочные для детского питания, кг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925,92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927,17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100,1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324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48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Консервы мясные для детского питания, кг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839,87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837,20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99,7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324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49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Консервы овощные для детского питания, кг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452,47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453,58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100,2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5468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50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Консервы фруктово-ягодные для детского питания, кг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433,73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431,40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99,5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324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51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Пеленки для новорожденных, шт.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225,00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225,00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100,0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324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52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Подгузники детские бумажные (памперсы), 10 шт.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166,55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166,55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100,0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8836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53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Молоко сгущенное с сахаром, кг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246,15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248,69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101,0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8836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54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Колбаса сырокопченая, кг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734,99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734,99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100,0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8836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55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Консервы рыбные, 350 г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77,15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78,15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101,3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8836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56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Вода питьевая, 1 л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23,75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23,97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100,9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8656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57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Вода питьевая, 5 л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38,75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38,75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100,0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6" name="CustomShape 5"/>
          <p:cNvSpPr/>
          <p:nvPr/>
        </p:nvSpPr>
        <p:spPr>
          <a:xfrm flipV="1">
            <a:off x="8593560" y="4560480"/>
            <a:ext cx="294120" cy="333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 marL="343080" indent="-313920" algn="ctr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343080" indent="-313920" algn="ctr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</p:spTree>
  </p:cSld>
  <p:transition>
    <p:wipe dir="d"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0" y="3759840"/>
            <a:ext cx="5524200" cy="51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2"/>
          <p:cNvSpPr/>
          <p:nvPr/>
        </p:nvSpPr>
        <p:spPr>
          <a:xfrm>
            <a:off x="1025280" y="144720"/>
            <a:ext cx="7881840" cy="37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1700" spc="-1" strike="noStrike">
                <a:solidFill>
                  <a:srgbClr val="a88000"/>
                </a:solidFill>
                <a:latin typeface="Times New Roman"/>
                <a:ea typeface="DejaVu Sans"/>
              </a:rPr>
              <a:t>ДИНАМИКА СРЕДНИХ РОЗНИЧНЫХ ЦЕН И СПРОСА  НА ТОВАРЫ   </a:t>
            </a:r>
            <a:endParaRPr b="0" lang="ru-RU" sz="1700" spc="-1" strike="noStrike"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8727480" y="4698720"/>
            <a:ext cx="224280" cy="415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7</a:t>
            </a:r>
            <a:endParaRPr b="0" lang="ru-RU" sz="1400" spc="-1" strike="noStrike">
              <a:latin typeface="Arial"/>
            </a:endParaRPr>
          </a:p>
        </p:txBody>
      </p:sp>
      <p:pic>
        <p:nvPicPr>
          <p:cNvPr id="80" name="Рисунок 9" descr=""/>
          <p:cNvPicPr/>
          <p:nvPr/>
        </p:nvPicPr>
        <p:blipFill>
          <a:blip r:embed="rId1">
            <a:lum contrast="12000"/>
          </a:blip>
          <a:srcRect l="4991" t="0" r="0" b="0"/>
          <a:stretch/>
        </p:blipFill>
        <p:spPr>
          <a:xfrm>
            <a:off x="177120" y="141480"/>
            <a:ext cx="720360" cy="889920"/>
          </a:xfrm>
          <a:prstGeom prst="rect">
            <a:avLst/>
          </a:prstGeom>
          <a:ln w="9360">
            <a:noFill/>
          </a:ln>
        </p:spPr>
      </p:pic>
      <p:graphicFrame>
        <p:nvGraphicFramePr>
          <p:cNvPr id="81" name="Table 4"/>
          <p:cNvGraphicFramePr/>
          <p:nvPr/>
        </p:nvGraphicFramePr>
        <p:xfrm>
          <a:off x="1023120" y="681840"/>
          <a:ext cx="7658640" cy="3466080"/>
        </p:xfrm>
        <a:graphic>
          <a:graphicData uri="http://schemas.openxmlformats.org/drawingml/2006/table">
            <a:tbl>
              <a:tblPr/>
              <a:tblGrid>
                <a:gridCol w="282240"/>
                <a:gridCol w="3555720"/>
                <a:gridCol w="1423440"/>
                <a:gridCol w="1446840"/>
                <a:gridCol w="950760"/>
              </a:tblGrid>
              <a:tr h="645120">
                <a:tc>
                  <a:txBody>
                    <a:bodyPr lIns="5400" rIns="54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№ </a:t>
                      </a: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п/п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5400" marR="5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 lIns="5400" rIns="54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Наименование товара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5400" marR="5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 lIns="5400" rIns="54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Средние розничные цены на 24.02.2022, руб.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5400" marR="5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 lIns="5400" rIns="54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Средние розничные цены на 03.03.2022, руб.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5400" marR="5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 lIns="5400" rIns="54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Динамика цен, %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5400" marR="5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de"/>
                    </a:solidFill>
                  </a:tcPr>
                </a:tc>
              </a:tr>
              <a:tr h="28260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58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Крупа овсяная (или перловая), кг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47,76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47,98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100,5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8260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59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Санитарно-гигиеническая маска, шт.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18,57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18,91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101,8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8260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60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Антисептик для рук, шт.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93,13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94,25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101,2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8260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61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Салфетки влажные, уп.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32,10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32,43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101,0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8260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62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Салфетки сухие, уп.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24,52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24,41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99,5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8260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63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Свечи, шт.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18,94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19,28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101,8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8260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64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Шампунь детский, 250 мл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115,36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115,80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100,4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8260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65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Крем от опрелостей детский, шт.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108,10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108,73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100,6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8260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66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Бутылочка для кормления, шт.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125,45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125,45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100,0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792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67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Соска-пустышка, шт.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114,55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114,55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100,0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2" name="CustomShape 5"/>
          <p:cNvSpPr/>
          <p:nvPr/>
        </p:nvSpPr>
        <p:spPr>
          <a:xfrm flipV="1">
            <a:off x="8655120" y="4560480"/>
            <a:ext cx="232920" cy="333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 marL="343080" indent="-313920" algn="ctr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343080" indent="-313920" algn="ctr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83" name="CustomShape 6"/>
          <p:cNvSpPr/>
          <p:nvPr/>
        </p:nvSpPr>
        <p:spPr>
          <a:xfrm>
            <a:off x="1152000" y="4452120"/>
            <a:ext cx="7584840" cy="48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3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* - Мониторинг цен на товары проводится с 12.05.2020 в соответствии с письмом Министерства промышленности и торговли Российской Федерации</a:t>
            </a:r>
            <a:endParaRPr b="0" lang="ru-RU" sz="1300" spc="-1" strike="noStrike">
              <a:latin typeface="Arial"/>
            </a:endParaRPr>
          </a:p>
        </p:txBody>
      </p:sp>
    </p:spTree>
  </p:cSld>
  <p:transition>
    <p:wipe dir="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00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00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30134</TotalTime>
  <Application>LibreOffice/7.1.0.3$Linux_X86_64 LibreOffice_project/f6099ecf3d29644b5008cc8f48f42f4a40986e4c</Application>
  <AppVersion>15.0000</AppVersion>
  <Words>896</Words>
  <Paragraphs>394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2010-02-19T12:45:44Z</dcterms:created>
  <dc:creator>User</dc:creator>
  <dc:description/>
  <dc:language>ru-RU</dc:language>
  <cp:lastModifiedBy/>
  <cp:lastPrinted>2020-06-23T15:52:18Z</cp:lastPrinted>
  <dcterms:modified xsi:type="dcterms:W3CDTF">2022-03-03T18:22:56Z</dcterms:modified>
  <cp:revision>2838</cp:revision>
  <dc:subject/>
  <dc:title>Слайд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7</vt:i4>
  </property>
  <property fmtid="{D5CDD505-2E9C-101B-9397-08002B2CF9AE}" pid="7" name="PresentationFormat">
    <vt:lpwstr>Экран (16:9)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7</vt:i4>
  </property>
</Properties>
</file>