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312" r:id="rId2"/>
    <p:sldId id="452" r:id="rId3"/>
    <p:sldId id="448" r:id="rId4"/>
    <p:sldId id="453" r:id="rId5"/>
    <p:sldId id="454" r:id="rId6"/>
    <p:sldId id="392" r:id="rId7"/>
    <p:sldId id="432" r:id="rId8"/>
    <p:sldId id="423" r:id="rId9"/>
    <p:sldId id="433" r:id="rId10"/>
    <p:sldId id="449" r:id="rId11"/>
  </p:sldIdLst>
  <p:sldSz cx="9144000" cy="5143500" type="screen16x9"/>
  <p:notesSz cx="6761163" cy="99425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8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6092" autoAdjust="0"/>
  </p:normalViewPr>
  <p:slideViewPr>
    <p:cSldViewPr>
      <p:cViewPr varScale="1">
        <p:scale>
          <a:sx n="101" d="100"/>
          <a:sy n="101" d="100"/>
        </p:scale>
        <p:origin x="-778" y="-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7" y="4"/>
            <a:ext cx="2929837" cy="497125"/>
          </a:xfrm>
          <a:prstGeom prst="rect">
            <a:avLst/>
          </a:prstGeom>
        </p:spPr>
        <p:txBody>
          <a:bodyPr vert="horz" lIns="90948" tIns="45473" rIns="90948" bIns="45473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72" y="4"/>
            <a:ext cx="2929837" cy="497125"/>
          </a:xfrm>
          <a:prstGeom prst="rect">
            <a:avLst/>
          </a:prstGeom>
        </p:spPr>
        <p:txBody>
          <a:bodyPr vert="horz" lIns="90948" tIns="45473" rIns="90948" bIns="45473" rtlCol="0"/>
          <a:lstStyle>
            <a:lvl1pPr algn="r">
              <a:defRPr sz="1200"/>
            </a:lvl1pPr>
          </a:lstStyle>
          <a:p>
            <a:fld id="{166236F6-9031-425A-AE4B-D3D14BCE2E4E}" type="datetimeFigureOut">
              <a:rPr lang="ru-RU" smtClean="0"/>
              <a:pPr/>
              <a:t>03.03.2022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48" tIns="45473" rIns="90948" bIns="45473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22704"/>
            <a:ext cx="5408930" cy="4474131"/>
          </a:xfrm>
          <a:prstGeom prst="rect">
            <a:avLst/>
          </a:prstGeom>
        </p:spPr>
        <p:txBody>
          <a:bodyPr vert="horz" lIns="90948" tIns="45473" rIns="90948" bIns="45473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7" y="9443667"/>
            <a:ext cx="2929837" cy="497125"/>
          </a:xfrm>
          <a:prstGeom prst="rect">
            <a:avLst/>
          </a:prstGeom>
        </p:spPr>
        <p:txBody>
          <a:bodyPr vert="horz" lIns="90948" tIns="45473" rIns="90948" bIns="45473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72" y="9443667"/>
            <a:ext cx="2929837" cy="497125"/>
          </a:xfrm>
          <a:prstGeom prst="rect">
            <a:avLst/>
          </a:prstGeom>
        </p:spPr>
        <p:txBody>
          <a:bodyPr vert="horz" lIns="90948" tIns="45473" rIns="90948" bIns="45473" rtlCol="0" anchor="b"/>
          <a:lstStyle>
            <a:lvl1pPr algn="r">
              <a:defRPr sz="1200"/>
            </a:lvl1pPr>
          </a:lstStyle>
          <a:p>
            <a:fld id="{CF22F5D9-2829-4FE8-B92D-4253DED0A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0528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52424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29494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29494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98150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40546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4054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9405-02D3-4B92-953C-7F9F3EF0B40A}" type="datetime1">
              <a:rPr lang="ru-RU" smtClean="0"/>
              <a:pPr/>
              <a:t>03.03.2022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1842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DAC0-69E7-4A13-B23A-AE092AF10CDE}" type="datetime1">
              <a:rPr lang="ru-RU" smtClean="0"/>
              <a:pPr/>
              <a:t>03.03.2022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2676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1CA0-EE6E-4828-9BEB-9F4768E09FC5}" type="datetime1">
              <a:rPr lang="ru-RU" smtClean="0"/>
              <a:pPr/>
              <a:t>03.03.2022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6605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6BDC-B970-47FD-A1CA-A553208600C0}" type="datetime1">
              <a:rPr lang="ru-RU" smtClean="0"/>
              <a:pPr/>
              <a:t>03.03.2022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409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CACE-E5FE-4033-AC7A-6614EC0994FB}" type="datetime1">
              <a:rPr lang="ru-RU" smtClean="0"/>
              <a:pPr/>
              <a:t>03.03.2022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8934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B9D4-BBE9-46D6-8602-D1D00096CFEE}" type="datetime1">
              <a:rPr lang="ru-RU" smtClean="0"/>
              <a:pPr/>
              <a:t>03.03.2022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8229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8466-C44B-4D59-B3B5-80DDEE4BC9A9}" type="datetime1">
              <a:rPr lang="ru-RU" smtClean="0"/>
              <a:pPr/>
              <a:t>03.03.2022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5882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3A10-3566-454F-9C1F-33895DCC6B48}" type="datetime1">
              <a:rPr lang="ru-RU" smtClean="0"/>
              <a:pPr/>
              <a:t>03.03.2022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9865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BFC0-E061-4A80-AECD-6B9156F18DA4}" type="datetime1">
              <a:rPr lang="ru-RU" smtClean="0"/>
              <a:pPr/>
              <a:t>03.03.2022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810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2BDE-8899-43FA-B749-E8421F902001}" type="datetime1">
              <a:rPr lang="ru-RU" smtClean="0"/>
              <a:pPr/>
              <a:t>03.03.2022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8745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CA56-B821-4D8A-8C4D-025F28FA7236}" type="datetime1">
              <a:rPr lang="ru-RU" smtClean="0"/>
              <a:pPr/>
              <a:t>03.03.2022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4271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65A2E-1375-4E8B-AE34-CBCF6E6B7C5F}" type="datetime1">
              <a:rPr lang="ru-RU" smtClean="0"/>
              <a:pPr/>
              <a:t>03.03.2022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5959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4"/>
          <p:cNvSpPr txBox="1">
            <a:spLocks/>
          </p:cNvSpPr>
          <p:nvPr/>
        </p:nvSpPr>
        <p:spPr>
          <a:xfrm>
            <a:off x="1194036" y="1052614"/>
            <a:ext cx="7266396" cy="326358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ts val="2300"/>
              </a:lnSpc>
              <a:buNone/>
            </a:pPr>
            <a:endParaRPr lang="ru-RU" altLang="ru-RU" sz="2800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ts val="2300"/>
              </a:lnSpc>
              <a:buNone/>
            </a:pPr>
            <a:endParaRPr lang="ru-RU" altLang="ru-RU" sz="2800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ts val="3000"/>
              </a:lnSpc>
              <a:buNone/>
            </a:pPr>
            <a:r>
              <a:rPr lang="ru-RU" altLang="ru-RU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 санитарно-эпидемиологических мероприятиях в социальных учреждениях Тверской области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5"/>
          <p:cNvSpPr>
            <a:spLocks noChangeArrowheads="1"/>
          </p:cNvSpPr>
          <p:nvPr/>
        </p:nvSpPr>
        <p:spPr bwMode="auto">
          <a:xfrm>
            <a:off x="2307456" y="4353477"/>
            <a:ext cx="5334000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6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altLang="ru-RU" sz="16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Тверь </a:t>
            </a:r>
            <a:endParaRPr lang="ru-RU" altLang="ru-RU" sz="1600" b="1" dirty="0">
              <a:solidFill>
                <a:srgbClr val="A8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6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04 марта 2022 </a:t>
            </a:r>
            <a:r>
              <a:rPr lang="ru-RU" altLang="ru-RU" sz="16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года</a:t>
            </a:r>
            <a:endParaRPr lang="ru-RU" altLang="ru-RU" sz="16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8FF7D30D-A848-494E-A838-DDB5F8CE87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69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852CBD6C-9FA5-4DA1-9EC4-28BEFE52E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267494"/>
            <a:ext cx="5296223" cy="66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ru-RU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ПРАВИТЕЛЬСТВО ТВЕРСКОЙ ОБЛАСТИ</a:t>
            </a:r>
            <a:endParaRPr lang="ru-RU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ru-RU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95038" y="4810483"/>
            <a:ext cx="2133600" cy="273844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026442" y="2139702"/>
            <a:ext cx="5256584" cy="2402881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социальной защиты населения Тверской области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Юридический адрес: 170100, г. Тверь, набережная р.Лазури, д.20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 (4822) 34-27-63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min_soczashity@tverreg.ru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Заместитель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редседателя Правительства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 - Министр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социальной защиты населения Тверской области, 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Новикова Валентина Ивановна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8FF7D30D-A848-494E-A838-DDB5F8CE87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4973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12598" y="195370"/>
            <a:ext cx="8131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РЕЖИМ РАБОТЫ СТАЦИОНАРНЫХ УЧРЕЖДЕНИЙ </a:t>
            </a:r>
          </a:p>
          <a:p>
            <a:pPr algn="ctr">
              <a:defRPr/>
            </a:pP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СОЦИАЛЬНОГО ОБСЛУЖИВАНИЯ</a:t>
            </a:r>
            <a:endParaRPr lang="ru-RU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05322" y="4680908"/>
            <a:ext cx="2057400" cy="365125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0625F0B7-CED4-47C8-A40C-C98B09274F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7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1547664" y="1851670"/>
            <a:ext cx="6192688" cy="1440160"/>
          </a:xfrm>
          <a:prstGeom prst="roundRect">
            <a:avLst>
              <a:gd name="adj" fmla="val 316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>
              <a:lnSpc>
                <a:spcPts val="1800"/>
              </a:lnSpc>
              <a:spcAft>
                <a:spcPts val="600"/>
              </a:spcAft>
              <a:defRPr/>
            </a:pPr>
            <a:endParaRPr lang="ru-RU" sz="2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800"/>
              </a:lnSpc>
              <a:spcAft>
                <a:spcPts val="600"/>
              </a:spcAft>
              <a:defRPr/>
            </a:pPr>
            <a:r>
              <a:rPr lang="ru-RU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учреждений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(с мощностью более 50 мест) и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800"/>
              </a:lnSpc>
              <a:spcAft>
                <a:spcPts val="600"/>
              </a:spcAft>
              <a:defRPr/>
            </a:pPr>
            <a:r>
              <a:rPr lang="ru-RU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27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(с мощностью менее 50 мест) </a:t>
            </a:r>
          </a:p>
          <a:p>
            <a:pPr algn="ctr">
              <a:lnSpc>
                <a:spcPts val="1800"/>
              </a:lnSpc>
              <a:spcAft>
                <a:spcPts val="600"/>
              </a:spcAft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работают в режиме карантина</a:t>
            </a:r>
          </a:p>
          <a:p>
            <a:pPr algn="ctr">
              <a:lnSpc>
                <a:spcPts val="1800"/>
              </a:lnSpc>
              <a:spcAft>
                <a:spcPts val="600"/>
              </a:spcAft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174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2598" y="339501"/>
            <a:ext cx="7879882" cy="864097"/>
          </a:xfrm>
        </p:spPr>
        <p:txBody>
          <a:bodyPr>
            <a:noAutofit/>
          </a:bodyPr>
          <a:lstStyle/>
          <a:p>
            <a:pPr>
              <a:lnSpc>
                <a:spcPts val="1900"/>
              </a:lnSpc>
            </a:pPr>
            <a:r>
              <a:rPr lang="ru-RU" altLang="ru-RU" sz="18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Распространение НОВОЙ КОРОНАВИРУСНОЙ ИНФЕКЦИИ В СТАЦИОНАРНЫХ УЧРЕЖДЕНИЯХ СОЦИАЛЬНОЙ ЗАЩИТЫ НАСЕЛЕНИЯ </a:t>
            </a:r>
            <a:endParaRPr lang="ru-RU" alt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83131" y="4810483"/>
            <a:ext cx="2133600" cy="273844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57746828"/>
              </p:ext>
            </p:extLst>
          </p:nvPr>
        </p:nvGraphicFramePr>
        <p:xfrm>
          <a:off x="1187625" y="1275606"/>
          <a:ext cx="7344816" cy="32280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7">
                  <a:extLst>
                    <a:ext uri="{9D8B030D-6E8A-4147-A177-3AD203B41FA5}">
                      <a16:colId xmlns:a16="http://schemas.microsoft.com/office/drawing/2014/main" xmlns="" val="3123111416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68925422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461599699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xmlns="" val="3827555793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xmlns="" val="151981797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943350805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xmlns="" val="2850826295"/>
                    </a:ext>
                  </a:extLst>
                </a:gridCol>
              </a:tblGrid>
              <a:tr h="576064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учреждений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 учреждений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 учреждений с выявленными случаями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ru-RU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5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Получатели социальных услуг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277258"/>
                  </a:ext>
                </a:extLst>
              </a:tr>
              <a:tr h="1080120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Общее кол-во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Заболели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7899871"/>
                  </a:ext>
                </a:extLst>
              </a:tr>
              <a:tr h="63588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Учреждения с мощностью более 50 мест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18,2 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99301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Учреждения с мощностью менее 50 мест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37,8 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8843315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896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3616017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0625F0B7-CED4-47C8-A40C-C98B09274F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169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0173" y="123478"/>
            <a:ext cx="8163827" cy="788830"/>
          </a:xfrm>
        </p:spPr>
        <p:txBody>
          <a:bodyPr>
            <a:noAutofit/>
          </a:bodyPr>
          <a:lstStyle/>
          <a:p>
            <a:pPr>
              <a:lnSpc>
                <a:spcPts val="1900"/>
              </a:lnSpc>
            </a:pPr>
            <a:r>
              <a:rPr lang="ru-RU" altLang="ru-RU" sz="18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Список</a:t>
            </a:r>
            <a: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учреждений социального обслуживания, </a:t>
            </a:r>
            <a:b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В КОТОРЫХ ВЫЯВЛЕНЫ СЛУЧАИ ЗАРАЖЕНИЯ </a:t>
            </a:r>
            <a:b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КОРОНАВИРУСНОЙ ИНФЕКЦИЕЙ</a:t>
            </a:r>
            <a:endParaRPr lang="ru-RU" altLang="ru-RU" sz="16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77538" y="4837983"/>
            <a:ext cx="2133600" cy="273844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72400" y="843558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чел.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2076871"/>
              </p:ext>
            </p:extLst>
          </p:nvPr>
        </p:nvGraphicFramePr>
        <p:xfrm>
          <a:off x="1043608" y="1176987"/>
          <a:ext cx="7560840" cy="37479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350">
                  <a:extLst>
                    <a:ext uri="{9D8B030D-6E8A-4147-A177-3AD203B41FA5}">
                      <a16:colId xmlns:a16="http://schemas.microsoft.com/office/drawing/2014/main" xmlns="" val="3123111416"/>
                    </a:ext>
                  </a:extLst>
                </a:gridCol>
                <a:gridCol w="2057914">
                  <a:extLst>
                    <a:ext uri="{9D8B030D-6E8A-4147-A177-3AD203B41FA5}">
                      <a16:colId xmlns:a16="http://schemas.microsoft.com/office/drawing/2014/main" xmlns="" val="2689254222"/>
                    </a:ext>
                  </a:extLst>
                </a:gridCol>
                <a:gridCol w="761477">
                  <a:extLst>
                    <a:ext uri="{9D8B030D-6E8A-4147-A177-3AD203B41FA5}">
                      <a16:colId xmlns:a16="http://schemas.microsoft.com/office/drawing/2014/main" xmlns="" val="2461599699"/>
                    </a:ext>
                  </a:extLst>
                </a:gridCol>
                <a:gridCol w="464530">
                  <a:extLst>
                    <a:ext uri="{9D8B030D-6E8A-4147-A177-3AD203B41FA5}">
                      <a16:colId xmlns:a16="http://schemas.microsoft.com/office/drawing/2014/main" xmlns="" val="2224625032"/>
                    </a:ext>
                  </a:extLst>
                </a:gridCol>
                <a:gridCol w="425819">
                  <a:extLst>
                    <a:ext uri="{9D8B030D-6E8A-4147-A177-3AD203B41FA5}">
                      <a16:colId xmlns:a16="http://schemas.microsoft.com/office/drawing/2014/main" xmlns="" val="836299512"/>
                    </a:ext>
                  </a:extLst>
                </a:gridCol>
                <a:gridCol w="464530">
                  <a:extLst>
                    <a:ext uri="{9D8B030D-6E8A-4147-A177-3AD203B41FA5}">
                      <a16:colId xmlns:a16="http://schemas.microsoft.com/office/drawing/2014/main" xmlns="" val="1098421361"/>
                    </a:ext>
                  </a:extLst>
                </a:gridCol>
                <a:gridCol w="425819">
                  <a:extLst>
                    <a:ext uri="{9D8B030D-6E8A-4147-A177-3AD203B41FA5}">
                      <a16:colId xmlns:a16="http://schemas.microsoft.com/office/drawing/2014/main" xmlns="" val="2817673228"/>
                    </a:ext>
                  </a:extLst>
                </a:gridCol>
                <a:gridCol w="464530">
                  <a:extLst>
                    <a:ext uri="{9D8B030D-6E8A-4147-A177-3AD203B41FA5}">
                      <a16:colId xmlns:a16="http://schemas.microsoft.com/office/drawing/2014/main" xmlns="" val="3333753456"/>
                    </a:ext>
                  </a:extLst>
                </a:gridCol>
                <a:gridCol w="425819">
                  <a:extLst>
                    <a:ext uri="{9D8B030D-6E8A-4147-A177-3AD203B41FA5}">
                      <a16:colId xmlns:a16="http://schemas.microsoft.com/office/drawing/2014/main" xmlns="" val="3629703251"/>
                    </a:ext>
                  </a:extLst>
                </a:gridCol>
                <a:gridCol w="464530">
                  <a:extLst>
                    <a:ext uri="{9D8B030D-6E8A-4147-A177-3AD203B41FA5}">
                      <a16:colId xmlns:a16="http://schemas.microsoft.com/office/drawing/2014/main" xmlns="" val="755449342"/>
                    </a:ext>
                  </a:extLst>
                </a:gridCol>
                <a:gridCol w="423427">
                  <a:extLst>
                    <a:ext uri="{9D8B030D-6E8A-4147-A177-3AD203B41FA5}">
                      <a16:colId xmlns:a16="http://schemas.microsoft.com/office/drawing/2014/main" xmlns="" val="3335001296"/>
                    </a:ext>
                  </a:extLst>
                </a:gridCol>
                <a:gridCol w="466922">
                  <a:extLst>
                    <a:ext uri="{9D8B030D-6E8A-4147-A177-3AD203B41FA5}">
                      <a16:colId xmlns:a16="http://schemas.microsoft.com/office/drawing/2014/main" xmlns="" val="1548873203"/>
                    </a:ext>
                  </a:extLst>
                </a:gridCol>
                <a:gridCol w="397173">
                  <a:extLst>
                    <a:ext uri="{9D8B030D-6E8A-4147-A177-3AD203B41FA5}">
                      <a16:colId xmlns:a16="http://schemas.microsoft.com/office/drawing/2014/main" xmlns="" val="77593208"/>
                    </a:ext>
                  </a:extLst>
                </a:gridCol>
              </a:tblGrid>
              <a:tr h="890707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учреждения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</a:t>
                      </a:r>
                      <a:r>
                        <a:rPr lang="ru-RU" sz="15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прожи-ваю-щих</a:t>
                      </a:r>
                      <a:r>
                        <a:rPr lang="ru-RU" sz="15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аболели </a:t>
                      </a: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17.04.2020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Выздо-ровели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Умерли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олеют </a:t>
                      </a: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</a:t>
                      </a: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состоя-нию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04.03.2022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Находят-</a:t>
                      </a: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ся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учрежде-ниях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здраво-охране-</a:t>
                      </a: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1277258"/>
                  </a:ext>
                </a:extLst>
              </a:tr>
              <a:tr h="6103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7292203"/>
                  </a:ext>
                </a:extLst>
              </a:tr>
              <a:tr h="336927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Кашаровский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ДДИ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927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Нелидовский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ПНИ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9377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Вышневолоцкий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ДИ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927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Удомельский</a:t>
                      </a: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ПНИ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293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Ржевский ДИ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84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Михайловскйи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СДИ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5555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0173" y="123478"/>
            <a:ext cx="8163827" cy="788830"/>
          </a:xfrm>
        </p:spPr>
        <p:txBody>
          <a:bodyPr>
            <a:noAutofit/>
          </a:bodyPr>
          <a:lstStyle/>
          <a:p>
            <a:pPr>
              <a:lnSpc>
                <a:spcPts val="1900"/>
              </a:lnSpc>
            </a:pPr>
            <a:r>
              <a:rPr lang="ru-RU" altLang="ru-RU" sz="18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Список</a:t>
            </a:r>
            <a: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учреждений социального обслуживания, </a:t>
            </a:r>
            <a:b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В КОТОРЫХ ВЫЯВЛЕНЫ СЛУЧАИ ЗАРАЖЕНИЯ </a:t>
            </a:r>
            <a:b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КОРОНАВИРУСНОЙ ИНФЕКЦИЕЙ</a:t>
            </a:r>
            <a:endParaRPr lang="ru-RU" altLang="ru-RU" sz="16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77538" y="4837983"/>
            <a:ext cx="2133600" cy="273844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5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72400" y="627534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чел.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2076871"/>
              </p:ext>
            </p:extLst>
          </p:nvPr>
        </p:nvGraphicFramePr>
        <p:xfrm>
          <a:off x="1043608" y="987574"/>
          <a:ext cx="7560840" cy="4032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350">
                  <a:extLst>
                    <a:ext uri="{9D8B030D-6E8A-4147-A177-3AD203B41FA5}">
                      <a16:colId xmlns:a16="http://schemas.microsoft.com/office/drawing/2014/main" xmlns="" val="3123111416"/>
                    </a:ext>
                  </a:extLst>
                </a:gridCol>
                <a:gridCol w="2057914">
                  <a:extLst>
                    <a:ext uri="{9D8B030D-6E8A-4147-A177-3AD203B41FA5}">
                      <a16:colId xmlns:a16="http://schemas.microsoft.com/office/drawing/2014/main" xmlns="" val="2689254222"/>
                    </a:ext>
                  </a:extLst>
                </a:gridCol>
                <a:gridCol w="761477">
                  <a:extLst>
                    <a:ext uri="{9D8B030D-6E8A-4147-A177-3AD203B41FA5}">
                      <a16:colId xmlns:a16="http://schemas.microsoft.com/office/drawing/2014/main" xmlns="" val="2461599699"/>
                    </a:ext>
                  </a:extLst>
                </a:gridCol>
                <a:gridCol w="464530">
                  <a:extLst>
                    <a:ext uri="{9D8B030D-6E8A-4147-A177-3AD203B41FA5}">
                      <a16:colId xmlns:a16="http://schemas.microsoft.com/office/drawing/2014/main" xmlns="" val="2224625032"/>
                    </a:ext>
                  </a:extLst>
                </a:gridCol>
                <a:gridCol w="425819">
                  <a:extLst>
                    <a:ext uri="{9D8B030D-6E8A-4147-A177-3AD203B41FA5}">
                      <a16:colId xmlns:a16="http://schemas.microsoft.com/office/drawing/2014/main" xmlns="" val="836299512"/>
                    </a:ext>
                  </a:extLst>
                </a:gridCol>
                <a:gridCol w="464530">
                  <a:extLst>
                    <a:ext uri="{9D8B030D-6E8A-4147-A177-3AD203B41FA5}">
                      <a16:colId xmlns:a16="http://schemas.microsoft.com/office/drawing/2014/main" xmlns="" val="1098421361"/>
                    </a:ext>
                  </a:extLst>
                </a:gridCol>
                <a:gridCol w="425819">
                  <a:extLst>
                    <a:ext uri="{9D8B030D-6E8A-4147-A177-3AD203B41FA5}">
                      <a16:colId xmlns:a16="http://schemas.microsoft.com/office/drawing/2014/main" xmlns="" val="2817673228"/>
                    </a:ext>
                  </a:extLst>
                </a:gridCol>
                <a:gridCol w="464530">
                  <a:extLst>
                    <a:ext uri="{9D8B030D-6E8A-4147-A177-3AD203B41FA5}">
                      <a16:colId xmlns:a16="http://schemas.microsoft.com/office/drawing/2014/main" xmlns="" val="3333753456"/>
                    </a:ext>
                  </a:extLst>
                </a:gridCol>
                <a:gridCol w="425819">
                  <a:extLst>
                    <a:ext uri="{9D8B030D-6E8A-4147-A177-3AD203B41FA5}">
                      <a16:colId xmlns:a16="http://schemas.microsoft.com/office/drawing/2014/main" xmlns="" val="3629703251"/>
                    </a:ext>
                  </a:extLst>
                </a:gridCol>
                <a:gridCol w="464530">
                  <a:extLst>
                    <a:ext uri="{9D8B030D-6E8A-4147-A177-3AD203B41FA5}">
                      <a16:colId xmlns:a16="http://schemas.microsoft.com/office/drawing/2014/main" xmlns="" val="755449342"/>
                    </a:ext>
                  </a:extLst>
                </a:gridCol>
                <a:gridCol w="423427">
                  <a:extLst>
                    <a:ext uri="{9D8B030D-6E8A-4147-A177-3AD203B41FA5}">
                      <a16:colId xmlns:a16="http://schemas.microsoft.com/office/drawing/2014/main" xmlns="" val="3335001296"/>
                    </a:ext>
                  </a:extLst>
                </a:gridCol>
                <a:gridCol w="466922">
                  <a:extLst>
                    <a:ext uri="{9D8B030D-6E8A-4147-A177-3AD203B41FA5}">
                      <a16:colId xmlns:a16="http://schemas.microsoft.com/office/drawing/2014/main" xmlns="" val="1548873203"/>
                    </a:ext>
                  </a:extLst>
                </a:gridCol>
                <a:gridCol w="397173">
                  <a:extLst>
                    <a:ext uri="{9D8B030D-6E8A-4147-A177-3AD203B41FA5}">
                      <a16:colId xmlns:a16="http://schemas.microsoft.com/office/drawing/2014/main" xmlns="" val="77593208"/>
                    </a:ext>
                  </a:extLst>
                </a:gridCol>
              </a:tblGrid>
              <a:tr h="976789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учреждения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</a:t>
                      </a:r>
                      <a:r>
                        <a:rPr lang="ru-RU" sz="15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прожи-ваю-щих</a:t>
                      </a:r>
                      <a:r>
                        <a:rPr lang="ru-RU" sz="15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аболели </a:t>
                      </a: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17.04.2020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Выздо-ровели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Умерли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олеют </a:t>
                      </a: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</a:t>
                      </a: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состоя-нию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04.03.2022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Находят-</a:t>
                      </a: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ся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учрежде-ниях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здраво-охране-</a:t>
                      </a: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1277258"/>
                  </a:ext>
                </a:extLst>
              </a:tr>
              <a:tr h="6103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7292203"/>
                  </a:ext>
                </a:extLst>
              </a:tr>
              <a:tr h="544572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КЦСОН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ru-RU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Молоковского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р-на (</a:t>
                      </a:r>
                      <a:r>
                        <a:rPr lang="ru-RU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стац.отд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3236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КЦСОН </a:t>
                      </a: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Западнодвинского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м.о. (</a:t>
                      </a: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стац.отд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88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КЦСОН Лесного р-на (</a:t>
                      </a: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стац.отд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88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КЦСОН г.Ржева и Ржевского р-на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0772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098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434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361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5555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12598" y="215995"/>
            <a:ext cx="8131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ПРИНЯТЫЕ МЕРЫ ПО СНИЖЕНИЮ РИСКА РАСПРОСТРАНЕНИЯ </a:t>
            </a:r>
            <a:r>
              <a:rPr lang="en-US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COVID</a:t>
            </a: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-2019 В ПОДВЕДОМСТВЕННЫХ УЧРЕЖДЕНИЯХ</a:t>
            </a:r>
            <a:endParaRPr lang="ru-RU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05322" y="4680908"/>
            <a:ext cx="2057400" cy="365125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0625F0B7-CED4-47C8-A40C-C98B09274F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7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1012598" y="862326"/>
            <a:ext cx="7519842" cy="4281174"/>
          </a:xfrm>
          <a:prstGeom prst="roundRect">
            <a:avLst>
              <a:gd name="adj" fmla="val 4930"/>
            </a:avLst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marL="285750" indent="-285750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Предусмотрено зонирование помещений, определены зоны, в которых размещены здоровые граждане, и зоны, в которых  размещены лица, имеющие симптомы респираторных заболеваний; </a:t>
            </a:r>
          </a:p>
          <a:p>
            <a:pPr marL="285750" indent="-285750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Минимизировано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перемещение сотрудников между этажами и отделениями учреждений, каждый сотрудник учреждения находится строго на обслуживаемом им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этаже;</a:t>
            </a:r>
          </a:p>
          <a:p>
            <a:pPr marL="285750" indent="-285750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Обязательный режим использования средств индивидуальной защиты среди персонала;</a:t>
            </a:r>
          </a:p>
          <a:p>
            <a:pPr marL="285750" indent="-285750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Размещение болеющих граждан не более чем по 2 человека в комнатах; 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регулярного контроля за состоянием здоровья проживающих и сотрудников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55588" indent="-255588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Организовано питание проживающих непосредственно в их комнатах;</a:t>
            </a:r>
          </a:p>
          <a:p>
            <a:pPr marL="255588" indent="-255588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Усилены меры по дезинфекции посуды, постельного белья и одежды проживающих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55588" indent="-255588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Определены помещения обсервации для размещения лиц с подтвержденным диагнозом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COVID-2019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(объемом 10% от общего коечного фонда учреждений);</a:t>
            </a:r>
          </a:p>
          <a:p>
            <a:pPr marL="255588" indent="-255588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Усилены меры по проведению санитарной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помещений и контактных поверхностей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(проведена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дезинфекция  при помощи импульсно-ультрафиолетовой установки «Альфа-09»);</a:t>
            </a:r>
          </a:p>
          <a:p>
            <a:pPr marL="255588" indent="-255588" algn="just">
              <a:lnSpc>
                <a:spcPts val="1700"/>
              </a:lnSpc>
              <a:buFont typeface="Wingdings" panose="05000000000000000000" pitchFamily="2" charset="2"/>
              <a:buChar char="ü"/>
              <a:defRPr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1700"/>
              </a:lnSpc>
              <a:buFont typeface="Wingdings" panose="05000000000000000000" pitchFamily="2" charset="2"/>
              <a:buChar char="ü"/>
              <a:defRPr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1700"/>
              </a:lnSpc>
              <a:buFont typeface="Wingdings" panose="05000000000000000000" pitchFamily="2" charset="2"/>
              <a:buChar char="ü"/>
              <a:defRPr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1700"/>
              </a:lnSpc>
              <a:buFont typeface="Wingdings" panose="05000000000000000000" pitchFamily="2" charset="2"/>
              <a:buChar char="ü"/>
              <a:defRPr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6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1" y="266714"/>
            <a:ext cx="7632848" cy="638360"/>
          </a:xfrm>
        </p:spPr>
        <p:txBody>
          <a:bodyPr>
            <a:noAutofit/>
          </a:bodyPr>
          <a:lstStyle/>
          <a:p>
            <a:r>
              <a:rPr lang="ru-RU" altLang="ru-RU" sz="18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Стационарные учреждения социального обслуживания</a:t>
            </a:r>
            <a:endParaRPr lang="ru-RU" alt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95038" y="4810483"/>
            <a:ext cx="2133600" cy="273844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70"/>
          </a:xfrm>
          <a:prstGeom prst="rect">
            <a:avLst/>
          </a:prstGeom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63744967"/>
              </p:ext>
            </p:extLst>
          </p:nvPr>
        </p:nvGraphicFramePr>
        <p:xfrm>
          <a:off x="1043607" y="987574"/>
          <a:ext cx="7753080" cy="3856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307">
                  <a:extLst>
                    <a:ext uri="{9D8B030D-6E8A-4147-A177-3AD203B41FA5}">
                      <a16:colId xmlns:a16="http://schemas.microsoft.com/office/drawing/2014/main" xmlns="" val="946991349"/>
                    </a:ext>
                  </a:extLst>
                </a:gridCol>
                <a:gridCol w="1953775">
                  <a:extLst>
                    <a:ext uri="{9D8B030D-6E8A-4147-A177-3AD203B41FA5}">
                      <a16:colId xmlns:a16="http://schemas.microsoft.com/office/drawing/2014/main" xmlns="" val="995391791"/>
                    </a:ext>
                  </a:extLst>
                </a:gridCol>
                <a:gridCol w="1186353">
                  <a:extLst>
                    <a:ext uri="{9D8B030D-6E8A-4147-A177-3AD203B41FA5}">
                      <a16:colId xmlns:a16="http://schemas.microsoft.com/office/drawing/2014/main" xmlns="" val="624565192"/>
                    </a:ext>
                  </a:extLst>
                </a:gridCol>
                <a:gridCol w="143044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561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0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94669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Подведомственные учреждения</a:t>
                      </a:r>
                      <a:endParaRPr lang="ru-RU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учреждений, шт.</a:t>
                      </a:r>
                      <a:endParaRPr lang="ru-RU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проживающих, чел.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сотрудников по штатному</a:t>
                      </a:r>
                      <a:r>
                        <a:rPr lang="ru-RU" sz="15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расписанию, чел.</a:t>
                      </a:r>
                      <a:endParaRPr lang="ru-RU" sz="15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сотрудников, задействованных в</a:t>
                      </a:r>
                      <a:r>
                        <a:rPr lang="ru-RU" sz="15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рабочем процессе, чел.</a:t>
                      </a:r>
                      <a:endParaRPr lang="ru-RU" sz="15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915527"/>
                  </a:ext>
                </a:extLst>
              </a:tr>
              <a:tr h="73611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Дома</a:t>
                      </a:r>
                      <a:r>
                        <a:rPr lang="ru-RU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-интернаты для престарелых и инвалидов, </a:t>
                      </a:r>
                      <a:r>
                        <a:rPr lang="ru-RU" sz="15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психонев</a:t>
                      </a:r>
                      <a:r>
                        <a:rPr lang="ru-RU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ru-RU" sz="15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рологические</a:t>
                      </a:r>
                      <a:r>
                        <a:rPr lang="ru-RU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интернаты для взрослых и детей</a:t>
                      </a:r>
                      <a:endParaRPr lang="ru-RU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629</a:t>
                      </a:r>
                      <a:endParaRPr lang="ru-RU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1 568</a:t>
                      </a:r>
                      <a:endParaRPr lang="ru-RU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731</a:t>
                      </a:r>
                      <a:endParaRPr lang="ru-RU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47518433"/>
                  </a:ext>
                </a:extLst>
              </a:tr>
              <a:tr h="143659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Стационарные отделения для престарелых и инвалидов</a:t>
                      </a:r>
                      <a:r>
                        <a:rPr lang="ru-RU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при</a:t>
                      </a: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комплексных центрах</a:t>
                      </a:r>
                      <a:r>
                        <a:rPr lang="ru-RU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социального обслуживания населения </a:t>
                      </a:r>
                      <a:endParaRPr lang="ru-RU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ru-RU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588</a:t>
                      </a:r>
                      <a:endParaRPr lang="ru-RU" sz="1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547</a:t>
                      </a:r>
                      <a:endParaRPr lang="ru-RU" sz="1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509</a:t>
                      </a:r>
                      <a:endParaRPr lang="ru-RU" sz="1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4360735"/>
                  </a:ext>
                </a:extLst>
              </a:tr>
              <a:tr h="33407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ru-RU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5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217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5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  <a:endParaRPr lang="ru-RU" sz="1500" b="1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5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240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28637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6622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95038" y="4810483"/>
            <a:ext cx="2133600" cy="273844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70"/>
          </a:xfrm>
          <a:prstGeom prst="rect">
            <a:avLst/>
          </a:prstGeom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80174" y="173158"/>
            <a:ext cx="8163826" cy="90667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9984" tIns="46792" rIns="89984" bIns="46792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 defTabSz="914217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217" algn="l"/>
                <a:tab pos="1828434" algn="l"/>
                <a:tab pos="2742651" algn="l"/>
                <a:tab pos="3656868" algn="l"/>
                <a:tab pos="4571086" algn="l"/>
                <a:tab pos="5485303" algn="l"/>
                <a:tab pos="6399520" algn="l"/>
                <a:tab pos="7313737" algn="l"/>
                <a:tab pos="8227954" algn="l"/>
                <a:tab pos="9142171" algn="l"/>
                <a:tab pos="10056388" algn="l"/>
                <a:tab pos="10132573" algn="l"/>
                <a:tab pos="10856328" algn="l"/>
                <a:tab pos="11580084" algn="l"/>
                <a:tab pos="12303839" algn="l"/>
              </a:tabLst>
              <a:defRPr/>
            </a:pPr>
            <a:r>
              <a:rPr lang="ru-RU" altLang="ru-RU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altLang="ru-RU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НАЛИЧИЕ СРЕДСТВ </a:t>
            </a:r>
            <a:r>
              <a:rPr lang="ru-RU" altLang="ru-RU" b="1" cap="all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ИНДИВИДУАЛЬНОЙ </a:t>
            </a:r>
            <a:r>
              <a:rPr lang="ru-RU" altLang="ru-RU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ЗАЩИТЫ В домах интернатах для престарелых и инвалидов, психоневрологических интернатах для взрослых и детей         (731 сотрудников)</a:t>
            </a:r>
            <a:endParaRPr lang="ru-RU" altLang="ru-RU" b="1" cap="all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78768256"/>
              </p:ext>
            </p:extLst>
          </p:nvPr>
        </p:nvGraphicFramePr>
        <p:xfrm>
          <a:off x="971600" y="1275606"/>
          <a:ext cx="7848871" cy="3580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xmlns="" val="3556869741"/>
                    </a:ext>
                  </a:extLst>
                </a:gridCol>
                <a:gridCol w="3487521">
                  <a:extLst>
                    <a:ext uri="{9D8B030D-6E8A-4147-A177-3AD203B41FA5}">
                      <a16:colId xmlns:a16="http://schemas.microsoft.com/office/drawing/2014/main" xmlns="" val="2707382986"/>
                    </a:ext>
                  </a:extLst>
                </a:gridCol>
                <a:gridCol w="1265006">
                  <a:extLst>
                    <a:ext uri="{9D8B030D-6E8A-4147-A177-3AD203B41FA5}">
                      <a16:colId xmlns:a16="http://schemas.microsoft.com/office/drawing/2014/main" xmlns="" val="353201952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70000315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592151336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Суточная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потребность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Продолжительность использования остатка, дней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9355475"/>
                  </a:ext>
                </a:extLst>
              </a:tr>
              <a:tr h="2192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Маски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медицинские одноразовые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1 193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941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48014944"/>
                  </a:ext>
                </a:extLst>
              </a:tr>
              <a:tr h="2757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Маски многоразовые, 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767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891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47521016"/>
                  </a:ext>
                </a:extLst>
              </a:tr>
              <a:tr h="2420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Респираторы медицинские, 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108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344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23054313"/>
                  </a:ext>
                </a:extLst>
              </a:tr>
              <a:tr h="2619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Одноразовые перчатки, пар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871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6260783"/>
                  </a:ext>
                </a:extLst>
              </a:tr>
              <a:tr h="2090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Одноразовые защитные костюмы, 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5 880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4780142"/>
                  </a:ext>
                </a:extLst>
              </a:tr>
              <a:tr h="2192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Одноразовые медицинские халаты, 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870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37843554"/>
                  </a:ext>
                </a:extLst>
              </a:tr>
              <a:tr h="3285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Дезинфицирующие средства для обработки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поверхностей: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080643"/>
                  </a:ext>
                </a:extLst>
              </a:tr>
              <a:tr h="2543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литры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473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00674372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килограммы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174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85562731"/>
                  </a:ext>
                </a:extLst>
              </a:tr>
              <a:tr h="356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Дезинфицирующие средства для рук,                                                     литры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875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40209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9101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95038" y="4810483"/>
            <a:ext cx="2133600" cy="273844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9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70"/>
          </a:xfrm>
          <a:prstGeom prst="rect">
            <a:avLst/>
          </a:prstGeom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80174" y="173158"/>
            <a:ext cx="8163826" cy="90667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9984" tIns="46792" rIns="89984" bIns="46792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 defTabSz="914217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217" algn="l"/>
                <a:tab pos="1828434" algn="l"/>
                <a:tab pos="2742651" algn="l"/>
                <a:tab pos="3656868" algn="l"/>
                <a:tab pos="4571086" algn="l"/>
                <a:tab pos="5485303" algn="l"/>
                <a:tab pos="6399520" algn="l"/>
                <a:tab pos="7313737" algn="l"/>
                <a:tab pos="8227954" algn="l"/>
                <a:tab pos="9142171" algn="l"/>
                <a:tab pos="10056388" algn="l"/>
                <a:tab pos="10132573" algn="l"/>
                <a:tab pos="10856328" algn="l"/>
                <a:tab pos="11580084" algn="l"/>
                <a:tab pos="12303839" algn="l"/>
              </a:tabLst>
              <a:defRPr/>
            </a:pPr>
            <a:r>
              <a:rPr lang="ru-RU" altLang="ru-RU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altLang="ru-RU" b="1" cap="all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НАЛИЧИЕ СРЕДСТВ ИНДИВИДУАЛЬНОЙ </a:t>
            </a:r>
            <a:r>
              <a:rPr lang="ru-RU" altLang="ru-RU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ЗАЩИТЫ                                  В стационарных отделениях комплексных центров                  (509 сотрудников)</a:t>
            </a:r>
            <a:endParaRPr lang="ru-RU" altLang="ru-RU" b="1" cap="all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78768256"/>
              </p:ext>
            </p:extLst>
          </p:nvPr>
        </p:nvGraphicFramePr>
        <p:xfrm>
          <a:off x="1043608" y="1131590"/>
          <a:ext cx="7776863" cy="36249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xmlns="" val="3556869741"/>
                    </a:ext>
                  </a:extLst>
                </a:gridCol>
                <a:gridCol w="3456383">
                  <a:extLst>
                    <a:ext uri="{9D8B030D-6E8A-4147-A177-3AD203B41FA5}">
                      <a16:colId xmlns:a16="http://schemas.microsoft.com/office/drawing/2014/main" xmlns="" val="270738298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353201952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70000315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592151336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Суточная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потребность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Продолжительность использования остатка, дней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9355475"/>
                  </a:ext>
                </a:extLst>
              </a:tr>
              <a:tr h="2192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Маски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медицинские одноразовые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538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48014944"/>
                  </a:ext>
                </a:extLst>
              </a:tr>
              <a:tr h="2757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Маски многоразовые, 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2 122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47521016"/>
                  </a:ext>
                </a:extLst>
              </a:tr>
              <a:tr h="2420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Респираторы медицинские, 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23054313"/>
                  </a:ext>
                </a:extLst>
              </a:tr>
              <a:tr h="2619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Одноразовые перчатки, пар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319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6260783"/>
                  </a:ext>
                </a:extLst>
              </a:tr>
              <a:tr h="2090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Одноразовые защитные костюмы, 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4780142"/>
                  </a:ext>
                </a:extLst>
              </a:tr>
              <a:tr h="2192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Одноразовые медицинские халаты, 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745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37843554"/>
                  </a:ext>
                </a:extLst>
              </a:tr>
              <a:tr h="3285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Дезинфицирующие средства для обработки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поверхностей: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080643"/>
                  </a:ext>
                </a:extLst>
              </a:tr>
              <a:tr h="2389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литры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35,5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181,2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0067437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килограммы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2,94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324,7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85562731"/>
                  </a:ext>
                </a:extLst>
              </a:tr>
              <a:tr h="2695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Дезинфицирующие средства для рук,                                                     литры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439,6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40209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910111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38248</TotalTime>
  <Words>869</Words>
  <Application>Microsoft Office PowerPoint</Application>
  <PresentationFormat>Экран (16:9)</PresentationFormat>
  <Paragraphs>369</Paragraphs>
  <Slides>10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Слайд 1</vt:lpstr>
      <vt:lpstr>Слайд 2</vt:lpstr>
      <vt:lpstr>Распространение НОВОЙ КОРОНАВИРУСНОЙ ИНФЕКЦИИ В СТАЦИОНАРНЫХ УЧРЕЖДЕНИЯХ СОЦИАЛЬНОЙ ЗАЩИТЫ НАСЕЛЕНИЯ </vt:lpstr>
      <vt:lpstr>Список учреждений социального обслуживания,  В КОТОРЫХ ВЫЯВЛЕНЫ СЛУЧАИ ЗАРАЖЕНИЯ  КОРОНАВИРУСНОЙ ИНФЕКЦИЕЙ</vt:lpstr>
      <vt:lpstr>Список учреждений социального обслуживания,  В КОТОРЫХ ВЫЯВЛЕНЫ СЛУЧАИ ЗАРАЖЕНИЯ  КОРОНАВИРУСНОЙ ИНФЕКЦИЕЙ</vt:lpstr>
      <vt:lpstr>Слайд 6</vt:lpstr>
      <vt:lpstr>Стационарные учреждения социального обслуживания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 заместителя Председателя Правительства Тверской области – Министра здравоохранения Тверской области В.А. Синоды</dc:title>
  <dc:creator>PetrovKV</dc:creator>
  <cp:lastModifiedBy>Вед эксперт ОКДУСОП</cp:lastModifiedBy>
  <cp:revision>2950</cp:revision>
  <cp:lastPrinted>2020-08-28T06:32:54Z</cp:lastPrinted>
  <dcterms:created xsi:type="dcterms:W3CDTF">2018-05-18T11:44:57Z</dcterms:created>
  <dcterms:modified xsi:type="dcterms:W3CDTF">2022-03-03T12:29:47Z</dcterms:modified>
</cp:coreProperties>
</file>